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Lst>
  <p:notesMasterIdLst>
    <p:notesMasterId r:id="rId26"/>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x="9144000" cy="5143500" type="screen16x9"/>
  <p:notesSz cx="6858000" cy="9144000"/>
  <p:embeddedFontLst>
    <p:embeddedFont>
      <p:font typeface="Calibri" panose="020F0502020204030204" pitchFamily="34" charset="0"/>
      <p:regular r:id="rId27"/>
      <p:bold r:id="rId28"/>
      <p:italic r:id="rId29"/>
      <p:boldItalic r:id="rId30"/>
    </p:embeddedFont>
    <p:embeddedFont>
      <p:font typeface="Century Gothic" panose="020B0502020202020204" pitchFamily="3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45B77C-9A10-4224-818C-30A24E4EB230}" v="30" dt="2018-09-02T17:59:03.1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228" autoAdjust="0"/>
  </p:normalViewPr>
  <p:slideViewPr>
    <p:cSldViewPr snapToGrid="0">
      <p:cViewPr varScale="1">
        <p:scale>
          <a:sx n="90" d="100"/>
          <a:sy n="90" d="100"/>
        </p:scale>
        <p:origin x="588"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8.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7.fntdata"/><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3.fntdata"/><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6.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2.fntdata"/><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467B2301-0B07-4647-B92C-F6A70B3F2BB0}"/>
    <pc:docChg chg="modSld">
      <pc:chgData name="" userId="" providerId="" clId="Web-{467B2301-0B07-4647-B92C-F6A70B3F2BB0}" dt="2018-08-11T20:05:15.050" v="9" actId="14100"/>
      <pc:docMkLst>
        <pc:docMk/>
      </pc:docMkLst>
      <pc:sldChg chg="addSp modSp">
        <pc:chgData name="" userId="" providerId="" clId="Web-{467B2301-0B07-4647-B92C-F6A70B3F2BB0}" dt="2018-08-11T20:03:49.955" v="2" actId="14100"/>
        <pc:sldMkLst>
          <pc:docMk/>
          <pc:sldMk cId="0" sldId="263"/>
        </pc:sldMkLst>
        <pc:picChg chg="add mod">
          <ac:chgData name="" userId="" providerId="" clId="Web-{467B2301-0B07-4647-B92C-F6A70B3F2BB0}" dt="2018-08-11T20:03:49.955" v="2" actId="14100"/>
          <ac:picMkLst>
            <pc:docMk/>
            <pc:sldMk cId="0" sldId="263"/>
            <ac:picMk id="2" creationId="{9FE2AFDE-F7C8-4A73-B72E-0A7AC38B86ED}"/>
          </ac:picMkLst>
        </pc:picChg>
      </pc:sldChg>
      <pc:sldChg chg="addSp modSp">
        <pc:chgData name="" userId="" providerId="" clId="Web-{467B2301-0B07-4647-B92C-F6A70B3F2BB0}" dt="2018-08-11T20:04:44.206" v="6" actId="1076"/>
        <pc:sldMkLst>
          <pc:docMk/>
          <pc:sldMk cId="0" sldId="267"/>
        </pc:sldMkLst>
        <pc:picChg chg="add mod">
          <ac:chgData name="" userId="" providerId="" clId="Web-{467B2301-0B07-4647-B92C-F6A70B3F2BB0}" dt="2018-08-11T20:04:44.206" v="6" actId="1076"/>
          <ac:picMkLst>
            <pc:docMk/>
            <pc:sldMk cId="0" sldId="267"/>
            <ac:picMk id="2" creationId="{DE8234CF-9316-4E5B-BDD1-63283282FB0E}"/>
          </ac:picMkLst>
        </pc:picChg>
      </pc:sldChg>
      <pc:sldChg chg="addSp modSp">
        <pc:chgData name="" userId="" providerId="" clId="Web-{467B2301-0B07-4647-B92C-F6A70B3F2BB0}" dt="2018-08-11T20:05:15.050" v="9" actId="14100"/>
        <pc:sldMkLst>
          <pc:docMk/>
          <pc:sldMk cId="2953481895" sldId="273"/>
        </pc:sldMkLst>
        <pc:picChg chg="add mod">
          <ac:chgData name="" userId="" providerId="" clId="Web-{467B2301-0B07-4647-B92C-F6A70B3F2BB0}" dt="2018-08-11T20:05:15.050" v="9" actId="14100"/>
          <ac:picMkLst>
            <pc:docMk/>
            <pc:sldMk cId="2953481895" sldId="273"/>
            <ac:picMk id="2" creationId="{32101A15-AB77-4C85-9808-7C71D1F43AA8}"/>
          </ac:picMkLst>
        </pc:picChg>
      </pc:sldChg>
    </pc:docChg>
  </pc:docChgLst>
  <pc:docChgLst>
    <pc:chgData name="Natalie Ivey" userId="2c81a4b0-7596-4a42-b4da-e7aac4dfeff9" providerId="ADAL" clId="{BF45B77C-9A10-4224-818C-30A24E4EB230}"/>
    <pc:docChg chg="modSld modMainMaster">
      <pc:chgData name="Natalie Ivey" userId="2c81a4b0-7596-4a42-b4da-e7aac4dfeff9" providerId="ADAL" clId="{BF45B77C-9A10-4224-818C-30A24E4EB230}" dt="2018-09-02T17:59:03.104" v="29" actId="1076"/>
      <pc:docMkLst>
        <pc:docMk/>
      </pc:docMkLst>
      <pc:sldChg chg="addSp modSp">
        <pc:chgData name="Natalie Ivey" userId="2c81a4b0-7596-4a42-b4da-e7aac4dfeff9" providerId="ADAL" clId="{BF45B77C-9A10-4224-818C-30A24E4EB230}" dt="2018-09-02T17:59:03.104" v="29" actId="1076"/>
        <pc:sldMkLst>
          <pc:docMk/>
          <pc:sldMk cId="0" sldId="259"/>
        </pc:sldMkLst>
        <pc:spChg chg="mod">
          <ac:chgData name="Natalie Ivey" userId="2c81a4b0-7596-4a42-b4da-e7aac4dfeff9" providerId="ADAL" clId="{BF45B77C-9A10-4224-818C-30A24E4EB230}" dt="2018-09-02T17:59:03.104" v="29" actId="1076"/>
          <ac:spMkLst>
            <pc:docMk/>
            <pc:sldMk cId="0" sldId="259"/>
            <ac:spMk id="192" creationId="{00000000-0000-0000-0000-000000000000}"/>
          </ac:spMkLst>
        </pc:spChg>
        <pc:picChg chg="add mod">
          <ac:chgData name="Natalie Ivey" userId="2c81a4b0-7596-4a42-b4da-e7aac4dfeff9" providerId="ADAL" clId="{BF45B77C-9A10-4224-818C-30A24E4EB230}" dt="2018-09-02T17:59:02.471" v="28" actId="1076"/>
          <ac:picMkLst>
            <pc:docMk/>
            <pc:sldMk cId="0" sldId="259"/>
            <ac:picMk id="3" creationId="{7D8BA265-3D4B-4A73-B910-4FCD96B41ED9}"/>
          </ac:picMkLst>
        </pc:picChg>
      </pc:sldChg>
      <pc:sldChg chg="addSp modSp">
        <pc:chgData name="Natalie Ivey" userId="2c81a4b0-7596-4a42-b4da-e7aac4dfeff9" providerId="ADAL" clId="{BF45B77C-9A10-4224-818C-30A24E4EB230}" dt="2018-09-02T17:58:40.796" v="23" actId="1076"/>
        <pc:sldMkLst>
          <pc:docMk/>
          <pc:sldMk cId="3437238802" sldId="270"/>
        </pc:sldMkLst>
        <pc:spChg chg="mod">
          <ac:chgData name="Natalie Ivey" userId="2c81a4b0-7596-4a42-b4da-e7aac4dfeff9" providerId="ADAL" clId="{BF45B77C-9A10-4224-818C-30A24E4EB230}" dt="2018-09-02T17:58:27.688" v="18" actId="14100"/>
          <ac:spMkLst>
            <pc:docMk/>
            <pc:sldMk cId="3437238802" sldId="270"/>
            <ac:spMk id="130" creationId="{00000000-0000-0000-0000-000000000000}"/>
          </ac:spMkLst>
        </pc:spChg>
        <pc:spChg chg="mod">
          <ac:chgData name="Natalie Ivey" userId="2c81a4b0-7596-4a42-b4da-e7aac4dfeff9" providerId="ADAL" clId="{BF45B77C-9A10-4224-818C-30A24E4EB230}" dt="2018-09-02T17:58:40.796" v="23" actId="1076"/>
          <ac:spMkLst>
            <pc:docMk/>
            <pc:sldMk cId="3437238802" sldId="270"/>
            <ac:spMk id="131" creationId="{00000000-0000-0000-0000-000000000000}"/>
          </ac:spMkLst>
        </pc:spChg>
        <pc:picChg chg="add mod">
          <ac:chgData name="Natalie Ivey" userId="2c81a4b0-7596-4a42-b4da-e7aac4dfeff9" providerId="ADAL" clId="{BF45B77C-9A10-4224-818C-30A24E4EB230}" dt="2018-09-02T17:58:40.158" v="22" actId="1076"/>
          <ac:picMkLst>
            <pc:docMk/>
            <pc:sldMk cId="3437238802" sldId="270"/>
            <ac:picMk id="3" creationId="{D00CB3C9-92BE-4A3C-8DAD-CEEF7730254F}"/>
          </ac:picMkLst>
        </pc:picChg>
      </pc:sldChg>
      <pc:sldMasterChg chg="addSp modSp">
        <pc:chgData name="Natalie Ivey" userId="2c81a4b0-7596-4a42-b4da-e7aac4dfeff9" providerId="ADAL" clId="{BF45B77C-9A10-4224-818C-30A24E4EB230}" dt="2018-09-02T17:56:17.644" v="6" actId="1076"/>
        <pc:sldMasterMkLst>
          <pc:docMk/>
          <pc:sldMasterMk cId="0" sldId="2147483681"/>
        </pc:sldMasterMkLst>
        <pc:picChg chg="add mod">
          <ac:chgData name="Natalie Ivey" userId="2c81a4b0-7596-4a42-b4da-e7aac4dfeff9" providerId="ADAL" clId="{BF45B77C-9A10-4224-818C-30A24E4EB230}" dt="2018-09-02T17:55:54.596" v="1" actId="1076"/>
          <ac:picMkLst>
            <pc:docMk/>
            <pc:sldMasterMk cId="0" sldId="2147483681"/>
            <ac:picMk id="3" creationId="{1BA4A4BC-34C2-4056-9B10-655E7D78ED68}"/>
          </ac:picMkLst>
        </pc:picChg>
        <pc:picChg chg="add mod">
          <ac:chgData name="Natalie Ivey" userId="2c81a4b0-7596-4a42-b4da-e7aac4dfeff9" providerId="ADAL" clId="{BF45B77C-9A10-4224-818C-30A24E4EB230}" dt="2018-09-02T17:56:07.907" v="4" actId="1076"/>
          <ac:picMkLst>
            <pc:docMk/>
            <pc:sldMasterMk cId="0" sldId="2147483681"/>
            <ac:picMk id="5" creationId="{465631FD-BF73-41A7-80B6-FDD2CC4AF6EE}"/>
          </ac:picMkLst>
        </pc:picChg>
        <pc:picChg chg="add mod">
          <ac:chgData name="Natalie Ivey" userId="2c81a4b0-7596-4a42-b4da-e7aac4dfeff9" providerId="ADAL" clId="{BF45B77C-9A10-4224-818C-30A24E4EB230}" dt="2018-09-02T17:56:17.644" v="6" actId="1076"/>
          <ac:picMkLst>
            <pc:docMk/>
            <pc:sldMasterMk cId="0" sldId="2147483681"/>
            <ac:picMk id="10" creationId="{93261E7A-7941-42B6-BF8B-BB1A85C26F35}"/>
          </ac:picMkLst>
        </pc:picChg>
      </pc:sldMasterChg>
      <pc:sldMasterChg chg="addSp modSp">
        <pc:chgData name="Natalie Ivey" userId="2c81a4b0-7596-4a42-b4da-e7aac4dfeff9" providerId="ADAL" clId="{BF45B77C-9A10-4224-818C-30A24E4EB230}" dt="2018-09-02T17:58:04.669" v="13" actId="1076"/>
        <pc:sldMasterMkLst>
          <pc:docMk/>
          <pc:sldMasterMk cId="0" sldId="2147483682"/>
        </pc:sldMasterMkLst>
        <pc:picChg chg="add mod">
          <ac:chgData name="Natalie Ivey" userId="2c81a4b0-7596-4a42-b4da-e7aac4dfeff9" providerId="ADAL" clId="{BF45B77C-9A10-4224-818C-30A24E4EB230}" dt="2018-09-02T17:57:39.043" v="8" actId="1076"/>
          <ac:picMkLst>
            <pc:docMk/>
            <pc:sldMasterMk cId="0" sldId="2147483682"/>
            <ac:picMk id="3" creationId="{9BEDFD59-47BB-40FE-9328-A04A8DBB7628}"/>
          </ac:picMkLst>
        </pc:picChg>
        <pc:picChg chg="add mod">
          <ac:chgData name="Natalie Ivey" userId="2c81a4b0-7596-4a42-b4da-e7aac4dfeff9" providerId="ADAL" clId="{BF45B77C-9A10-4224-818C-30A24E4EB230}" dt="2018-09-02T17:57:56.095" v="11" actId="1076"/>
          <ac:picMkLst>
            <pc:docMk/>
            <pc:sldMasterMk cId="0" sldId="2147483682"/>
            <ac:picMk id="5" creationId="{14557F6E-6146-4605-8CA0-A3F4BA68A1F9}"/>
          </ac:picMkLst>
        </pc:picChg>
        <pc:picChg chg="add mod">
          <ac:chgData name="Natalie Ivey" userId="2c81a4b0-7596-4a42-b4da-e7aac4dfeff9" providerId="ADAL" clId="{BF45B77C-9A10-4224-818C-30A24E4EB230}" dt="2018-09-02T17:58:04.669" v="13" actId="1076"/>
          <ac:picMkLst>
            <pc:docMk/>
            <pc:sldMasterMk cId="0" sldId="2147483682"/>
            <ac:picMk id="7" creationId="{15B1BF6C-C77E-4CC7-9468-96570F4EC33A}"/>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9944942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Shape 17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dirty="0">
                <a:latin typeface="Calibri"/>
                <a:ea typeface="Calibri"/>
                <a:cs typeface="Calibri"/>
                <a:sym typeface="Calibri"/>
              </a:rPr>
              <a:t>Lesson Agenda: 50-80 minutes</a:t>
            </a:r>
            <a:endParaRPr sz="1200" b="1" dirty="0">
              <a:latin typeface="Calibri"/>
              <a:ea typeface="Calibri"/>
              <a:cs typeface="Calibri"/>
              <a:sym typeface="Calibri"/>
            </a:endParaRPr>
          </a:p>
          <a:p>
            <a:pPr marL="228600" marR="0" lvl="0" indent="-228600" algn="l" rtl="0">
              <a:lnSpc>
                <a:spcPct val="100000"/>
              </a:lnSpc>
              <a:spcBef>
                <a:spcPts val="0"/>
              </a:spcBef>
              <a:spcAft>
                <a:spcPts val="0"/>
              </a:spcAft>
              <a:buClr>
                <a:srgbClr val="000000"/>
              </a:buClr>
              <a:buSzPts val="1100"/>
              <a:buFont typeface="+mj-lt"/>
              <a:buAutoNum type="arabicPeriod"/>
            </a:pPr>
            <a:r>
              <a:rPr lang="en" sz="1200" dirty="0">
                <a:latin typeface="Calibri"/>
                <a:ea typeface="Calibri"/>
                <a:cs typeface="Calibri"/>
                <a:sym typeface="Calibri"/>
              </a:rPr>
              <a:t>Opening </a:t>
            </a:r>
          </a:p>
          <a:p>
            <a:pPr marL="685800" marR="0" lvl="1" indent="-228600" algn="l" rtl="0">
              <a:lnSpc>
                <a:spcPct val="100000"/>
              </a:lnSpc>
              <a:spcBef>
                <a:spcPts val="0"/>
              </a:spcBef>
              <a:spcAft>
                <a:spcPts val="0"/>
              </a:spcAft>
              <a:buClr>
                <a:srgbClr val="000000"/>
              </a:buClr>
              <a:buSzPts val="1100"/>
              <a:buFont typeface="+mj-lt"/>
              <a:buAutoNum type="alphaUcPeriod"/>
            </a:pPr>
            <a:r>
              <a:rPr lang="en" sz="1200" dirty="0">
                <a:latin typeface="Calibri"/>
                <a:ea typeface="Calibri"/>
                <a:cs typeface="Calibri"/>
                <a:sym typeface="Calibri"/>
              </a:rPr>
              <a:t>Sharing Exemplar: A Classmate’s QuickWrite 2 (10 minutes) </a:t>
            </a:r>
          </a:p>
          <a:p>
            <a:pPr marL="685800" marR="0" lvl="1" indent="-228600" algn="l" rtl="0">
              <a:lnSpc>
                <a:spcPct val="100000"/>
              </a:lnSpc>
              <a:spcBef>
                <a:spcPts val="0"/>
              </a:spcBef>
              <a:spcAft>
                <a:spcPts val="0"/>
              </a:spcAft>
              <a:buClr>
                <a:srgbClr val="000000"/>
              </a:buClr>
              <a:buSzPts val="1100"/>
              <a:buFont typeface="+mj-lt"/>
              <a:buAutoNum type="alphaUcPeriod"/>
            </a:pPr>
            <a:r>
              <a:rPr lang="en" sz="1200" dirty="0">
                <a:latin typeface="Calibri"/>
                <a:ea typeface="Calibri"/>
                <a:cs typeface="Calibri"/>
                <a:sym typeface="Calibri"/>
              </a:rPr>
              <a:t>Review Learning Targets: Distinguishing Informational Text from Historical Fiction (5 minutes)</a:t>
            </a:r>
          </a:p>
          <a:p>
            <a:pPr marL="228600" marR="0" lvl="0" indent="-228600" algn="l" rtl="0">
              <a:lnSpc>
                <a:spcPct val="100000"/>
              </a:lnSpc>
              <a:spcBef>
                <a:spcPts val="0"/>
              </a:spcBef>
              <a:spcAft>
                <a:spcPts val="0"/>
              </a:spcAft>
              <a:buClr>
                <a:srgbClr val="000000"/>
              </a:buClr>
              <a:buSzPts val="1100"/>
              <a:buFont typeface="+mj-lt"/>
              <a:buAutoNum type="arabicPeriod"/>
            </a:pPr>
            <a:r>
              <a:rPr lang="en" sz="1200" dirty="0">
                <a:latin typeface="Calibri"/>
                <a:ea typeface="Calibri"/>
                <a:cs typeface="Calibri"/>
                <a:sym typeface="Calibri"/>
              </a:rPr>
              <a:t>Work Time</a:t>
            </a:r>
          </a:p>
          <a:p>
            <a:pPr marL="685800" marR="0" lvl="1" indent="-228600" algn="l" rtl="0">
              <a:lnSpc>
                <a:spcPct val="100000"/>
              </a:lnSpc>
              <a:spcBef>
                <a:spcPts val="0"/>
              </a:spcBef>
              <a:spcAft>
                <a:spcPts val="0"/>
              </a:spcAft>
              <a:buClr>
                <a:srgbClr val="000000"/>
              </a:buClr>
              <a:buSzPts val="1100"/>
              <a:buFont typeface="+mj-lt"/>
              <a:buAutoNum type="alphaUcPeriod"/>
            </a:pPr>
            <a:r>
              <a:rPr lang="en" sz="1200" dirty="0">
                <a:latin typeface="Calibri"/>
                <a:ea typeface="Calibri"/>
                <a:cs typeface="Calibri"/>
                <a:sym typeface="Calibri"/>
              </a:rPr>
              <a:t>Inferring Based on a Map and Previewing Informational Text: “The Vietnam Wars” (10-13 minutes)</a:t>
            </a:r>
          </a:p>
          <a:p>
            <a:pPr marL="685800" marR="0" lvl="1" indent="-228600" algn="l" rtl="0">
              <a:lnSpc>
                <a:spcPct val="100000"/>
              </a:lnSpc>
              <a:spcBef>
                <a:spcPts val="0"/>
              </a:spcBef>
              <a:spcAft>
                <a:spcPts val="0"/>
              </a:spcAft>
              <a:buClr>
                <a:srgbClr val="000000"/>
              </a:buClr>
              <a:buSzPts val="1100"/>
              <a:buFont typeface="+mj-lt"/>
              <a:buAutoNum type="alphaUcPeriod"/>
            </a:pPr>
            <a:r>
              <a:rPr lang="en" sz="1200" dirty="0">
                <a:latin typeface="Calibri"/>
                <a:ea typeface="Calibri"/>
                <a:cs typeface="Calibri"/>
                <a:sym typeface="Calibri"/>
              </a:rPr>
              <a:t>Read-aloud and Guided Note-taking: Section 1 of “The Vietnam Wars” (35-40 minutes)</a:t>
            </a:r>
          </a:p>
          <a:p>
            <a:pPr marL="228600" marR="0" lvl="0" indent="-228600" algn="l" rtl="0">
              <a:lnSpc>
                <a:spcPct val="100000"/>
              </a:lnSpc>
              <a:spcBef>
                <a:spcPts val="0"/>
              </a:spcBef>
              <a:spcAft>
                <a:spcPts val="0"/>
              </a:spcAft>
              <a:buClr>
                <a:srgbClr val="000000"/>
              </a:buClr>
              <a:buSzPts val="1100"/>
              <a:buFont typeface="+mj-lt"/>
              <a:buAutoNum type="arabicPeriod"/>
            </a:pPr>
            <a:r>
              <a:rPr lang="en" sz="1200" dirty="0">
                <a:latin typeface="Calibri"/>
                <a:ea typeface="Calibri"/>
                <a:cs typeface="Calibri"/>
                <a:sym typeface="Calibri"/>
              </a:rPr>
              <a:t>Closing and Assessment</a:t>
            </a:r>
          </a:p>
          <a:p>
            <a:pPr marL="685800" marR="0" lvl="1" indent="-228600" algn="l" rtl="0">
              <a:lnSpc>
                <a:spcPct val="100000"/>
              </a:lnSpc>
              <a:spcBef>
                <a:spcPts val="0"/>
              </a:spcBef>
              <a:spcAft>
                <a:spcPts val="0"/>
              </a:spcAft>
              <a:buClr>
                <a:srgbClr val="000000"/>
              </a:buClr>
              <a:buSzPts val="1100"/>
              <a:buFont typeface="+mj-lt"/>
              <a:buAutoNum type="alphaUcPeriod"/>
            </a:pPr>
            <a:r>
              <a:rPr lang="en" sz="1200" dirty="0">
                <a:latin typeface="Calibri"/>
                <a:ea typeface="Calibri"/>
                <a:cs typeface="Calibri"/>
                <a:sym typeface="Calibri"/>
              </a:rPr>
              <a:t>Preview Homework and Read-Aloud (10 minutes) </a:t>
            </a:r>
          </a:p>
          <a:p>
            <a:pPr marL="228600" marR="0" lvl="0" indent="-228600" algn="l" rtl="0">
              <a:lnSpc>
                <a:spcPct val="100000"/>
              </a:lnSpc>
              <a:spcBef>
                <a:spcPts val="0"/>
              </a:spcBef>
              <a:spcAft>
                <a:spcPts val="0"/>
              </a:spcAft>
              <a:buClr>
                <a:srgbClr val="000000"/>
              </a:buClr>
              <a:buSzPts val="1100"/>
              <a:buFont typeface="+mj-lt"/>
              <a:buAutoNum type="arabicPeriod"/>
            </a:pPr>
            <a:r>
              <a:rPr lang="en" sz="1200" dirty="0">
                <a:latin typeface="Calibri"/>
                <a:ea typeface="Calibri"/>
                <a:cs typeface="Calibri"/>
                <a:sym typeface="Calibri"/>
              </a:rPr>
              <a:t>Homework</a:t>
            </a:r>
          </a:p>
          <a:p>
            <a:pPr marL="685800" marR="0" lvl="1" indent="-228600" algn="l" rtl="0">
              <a:lnSpc>
                <a:spcPct val="100000"/>
              </a:lnSpc>
              <a:spcBef>
                <a:spcPts val="0"/>
              </a:spcBef>
              <a:spcAft>
                <a:spcPts val="0"/>
              </a:spcAft>
              <a:buClr>
                <a:srgbClr val="000000"/>
              </a:buClr>
              <a:buSzPts val="1100"/>
              <a:buFont typeface="+mj-lt"/>
              <a:buAutoNum type="alphaUcPeriod"/>
            </a:pPr>
            <a:r>
              <a:rPr lang="en" sz="1200" dirty="0">
                <a:latin typeface="Calibri"/>
                <a:ea typeface="Calibri"/>
                <a:cs typeface="Calibri"/>
                <a:sym typeface="Calibri"/>
              </a:rPr>
              <a:t>Reread Section 1 of “The Vietnam Wars,” complete Section 1 note-catcher, and read one new assigned section</a:t>
            </a:r>
            <a:br>
              <a:rPr lang="en" sz="1200" dirty="0">
                <a:latin typeface="Calibri"/>
                <a:ea typeface="Calibri"/>
                <a:cs typeface="Calibri"/>
                <a:sym typeface="Calibri"/>
              </a:rPr>
            </a:b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5468588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2" name="Shape 23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Class/Partner</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Previewing Informational Text: “The Vietnam Wars” </a:t>
            </a:r>
            <a:endParaRPr dirty="0"/>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 students preview the text, do not tell them in advance that this piece addresses centuries of Vietnamese history. Allow them to discover that from the text.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381000" marR="0" lvl="0"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and display the article “The Vietnam Wars.” Focus students on the title. </a:t>
            </a:r>
            <a:endParaRPr dirty="0"/>
          </a:p>
          <a:p>
            <a:pPr marL="381000" marR="0" lvl="0"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the first question on the slide &amp; ask students: “</a:t>
            </a:r>
            <a:r>
              <a:rPr lang="en" sz="1200" b="0" i="1" u="none" strike="noStrike" cap="none" dirty="0">
                <a:solidFill>
                  <a:schemeClr val="dk1"/>
                </a:solidFill>
                <a:latin typeface="Calibri"/>
                <a:ea typeface="Calibri"/>
                <a:cs typeface="Calibri"/>
                <a:sym typeface="Calibri"/>
              </a:rPr>
              <a:t>How does the title help you understand the coming article?”</a:t>
            </a:r>
            <a:r>
              <a:rPr lang="en" sz="1200" b="0" i="0" u="none" strike="noStrike" cap="none" dirty="0">
                <a:solidFill>
                  <a:schemeClr val="dk1"/>
                </a:solidFill>
                <a:latin typeface="Calibri"/>
                <a:ea typeface="Calibri"/>
                <a:cs typeface="Calibri"/>
                <a:sym typeface="Calibri"/>
              </a:rPr>
              <a:t> </a:t>
            </a:r>
            <a:endParaRPr dirty="0"/>
          </a:p>
          <a:p>
            <a:pPr marL="381000" marR="0" lvl="0"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Probe, asking specifically, </a:t>
            </a:r>
            <a:r>
              <a:rPr lang="en" sz="1200" b="0" i="1" u="none" strike="noStrike" cap="none" dirty="0">
                <a:solidFill>
                  <a:schemeClr val="dk1"/>
                </a:solidFill>
                <a:latin typeface="Calibri"/>
                <a:ea typeface="Calibri"/>
                <a:cs typeface="Calibri"/>
                <a:sym typeface="Calibri"/>
              </a:rPr>
              <a:t>“Why do you think the title has the word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Wars,</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plural, rather than just ‘War?’”</a:t>
            </a:r>
            <a:r>
              <a:rPr lang="en" sz="1200" b="0" i="0" u="none" strike="noStrike" cap="none" dirty="0">
                <a:solidFill>
                  <a:schemeClr val="dk1"/>
                </a:solidFill>
                <a:latin typeface="Calibri"/>
                <a:ea typeface="Calibri"/>
                <a:cs typeface="Calibri"/>
                <a:sym typeface="Calibri"/>
              </a:rPr>
              <a:t> </a:t>
            </a:r>
            <a:endParaRPr dirty="0"/>
          </a:p>
          <a:p>
            <a:pPr marL="381000" marR="0" lvl="0"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subtitle. </a:t>
            </a:r>
            <a:endParaRPr dirty="0"/>
          </a:p>
          <a:p>
            <a:pPr marL="381000" marR="0" lvl="0"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it aloud as students read silently in their heads: </a:t>
            </a:r>
            <a:br>
              <a:rPr lang="en" sz="1200" b="0" i="0" u="none" strike="noStrike" cap="none" dirty="0">
                <a:solidFill>
                  <a:schemeClr val="dk1"/>
                </a:solidFill>
                <a:latin typeface="Calibri"/>
                <a:ea typeface="Calibri"/>
                <a:cs typeface="Calibri"/>
                <a:sym typeface="Calibri"/>
              </a:rPr>
            </a:br>
            <a:r>
              <a:rPr lang="en" sz="1200" b="0" i="1" u="none" strike="noStrike" cap="none" dirty="0">
                <a:solidFill>
                  <a:schemeClr val="dk1"/>
                </a:solidFill>
                <a:latin typeface="Calibri"/>
                <a:ea typeface="Calibri"/>
                <a:cs typeface="Calibri"/>
                <a:sym typeface="Calibri"/>
              </a:rPr>
              <a:t>“By the time American troops arrived on their shores, the Vietnamese had already spent centuries honing a warrior tradition in a series of brutal wars.”</a:t>
            </a:r>
            <a:endParaRPr i="1" dirty="0"/>
          </a:p>
          <a:p>
            <a:pPr marL="381000" marR="0" lvl="0"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“What do you think the word honing means?</a:t>
            </a:r>
            <a:r>
              <a:rPr lang="en" sz="1200" b="0" i="0" u="none" strike="noStrike" cap="none" dirty="0">
                <a:solidFill>
                  <a:schemeClr val="dk1"/>
                </a:solidFill>
                <a:latin typeface="Calibri"/>
                <a:ea typeface="Calibri"/>
                <a:cs typeface="Calibri"/>
                <a:sym typeface="Calibri"/>
              </a:rPr>
              <a:t>” Provide the definition if needed.</a:t>
            </a:r>
            <a:endParaRPr dirty="0"/>
          </a:p>
          <a:p>
            <a:pPr marL="381000" marR="0" lvl="0"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the next question on the slide </a:t>
            </a:r>
            <a:r>
              <a:rPr lang="en-US" sz="1200" b="0" i="0" u="none" strike="noStrike" cap="none" dirty="0">
                <a:solidFill>
                  <a:schemeClr val="dk1"/>
                </a:solidFill>
                <a:latin typeface="Calibri"/>
                <a:ea typeface="Calibri"/>
                <a:cs typeface="Calibri"/>
                <a:sym typeface="Calibri"/>
              </a:rPr>
              <a:t>and</a:t>
            </a:r>
            <a:r>
              <a:rPr lang="en" sz="1200" b="0" i="0" u="none" strike="noStrike" cap="none" dirty="0">
                <a:solidFill>
                  <a:schemeClr val="dk1"/>
                </a:solidFill>
                <a:latin typeface="Calibri"/>
                <a:ea typeface="Calibri"/>
                <a:cs typeface="Calibri"/>
                <a:sym typeface="Calibri"/>
              </a:rPr>
              <a:t> invite students to think, then turn and talk:  </a:t>
            </a:r>
            <a:r>
              <a:rPr lang="en" sz="1200" b="0" i="1" u="none" strike="noStrike" cap="none" dirty="0">
                <a:solidFill>
                  <a:schemeClr val="dk1"/>
                </a:solidFill>
                <a:latin typeface="Calibri"/>
                <a:ea typeface="Calibri"/>
                <a:cs typeface="Calibri"/>
                <a:sym typeface="Calibri"/>
              </a:rPr>
              <a:t>“In your own words, what does the subtitle of this article tell us about Vietnam?</a:t>
            </a:r>
            <a:r>
              <a:rPr lang="en" sz="1200" b="0" i="0" u="none" strike="noStrike" cap="none" dirty="0">
                <a:solidFill>
                  <a:schemeClr val="dk1"/>
                </a:solidFill>
                <a:latin typeface="Calibri"/>
                <a:ea typeface="Calibri"/>
                <a:cs typeface="Calibri"/>
                <a:sym typeface="Calibri"/>
              </a:rPr>
              <a:t>”</a:t>
            </a:r>
            <a:endParaRPr dirty="0"/>
          </a:p>
          <a:p>
            <a:pPr marL="381000" marR="0" lvl="0"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Cold call a student to share with the class. </a:t>
            </a:r>
            <a:endParaRPr dirty="0"/>
          </a:p>
          <a:p>
            <a:pPr marL="381000" marR="0" lvl="0"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that the subtitle is one clear way the author signals his purpose and the main idea. </a:t>
            </a:r>
            <a:endParaRPr dirty="0"/>
          </a:p>
          <a:p>
            <a:pPr marL="381000" marR="0" lvl="0"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Instruct students to briefly skim the article, just to get oriented to the text.</a:t>
            </a:r>
            <a:endParaRPr dirty="0"/>
          </a:p>
          <a:p>
            <a:pPr marL="381000" marR="0" lvl="0"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them to read and number the five subheadings (keep this brief).</a:t>
            </a:r>
            <a:endParaRPr dirty="0"/>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infer that this article is about the history of war in Vietnam, not “just” the Vietnam War they may have heard about (which took place in the 1960s and 1970s).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“Honing” means perfecting or sharpening.</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state that Vietnamese have been fighting wars for many centuries. </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be unfamiliar with typical informational text structure and the related vocabulary. Take time to note and explain some of those terms: subtitle, caption, subheading.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Reveal questions one at a time to keep students focused on the question at hand.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57386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Shape 24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a:t>
            </a:r>
            <a:r>
              <a:rPr lang="en" sz="1200" b="1" dirty="0">
                <a:solidFill>
                  <a:schemeClr val="dk1"/>
                </a:solidFill>
                <a:latin typeface="Calibri"/>
                <a:ea typeface="Calibri"/>
                <a:cs typeface="Calibri"/>
                <a:sym typeface="Calibri"/>
              </a:rPr>
              <a:t>5</a:t>
            </a:r>
            <a:r>
              <a:rPr lang="en-US" sz="1200" b="1" dirty="0">
                <a:solidFill>
                  <a:schemeClr val="dk1"/>
                </a:solidFill>
                <a:latin typeface="Calibri"/>
                <a:ea typeface="Calibri"/>
                <a:cs typeface="Calibri"/>
                <a:sym typeface="Calibri"/>
              </a:rPr>
              <a:t>-17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Partners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B. Read-Aloud and Guided Note-taking: Section 1 of “The Vietnam Wars” </a:t>
            </a:r>
            <a:endParaRPr dirty="0"/>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You may want to have students pre-paired before this activity begins with someone in their existing group or someone new.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Note that this is a “pure” read-aloud: simply read slowly and fluently. Do not explain. The article is long and challenging. Be clear for yourself, and for your students, that there are two purposes for this reading. One is to build basic background knowledge to help them understand the events in the novel. (Therefore, students do not need to understand every event in Vietnam’s long and complicated history.) The second purpose is for students to become better readers of complex informational text </a:t>
            </a:r>
            <a:r>
              <a:rPr lang="en" sz="1200" dirty="0">
                <a:solidFill>
                  <a:schemeClr val="dk1"/>
                </a:solidFill>
                <a:latin typeface="Calibri"/>
                <a:ea typeface="Calibri"/>
                <a:cs typeface="Calibri"/>
                <a:sym typeface="Calibri"/>
              </a:rPr>
              <a:t>by using the strategies that they’ve been practicing, such as reading for the “gist.”</a:t>
            </a:r>
            <a:r>
              <a:rPr lang="en" sz="1200" b="0" i="0" u="none" strike="noStrike" cap="none" dirty="0">
                <a:solidFill>
                  <a:schemeClr val="dk1"/>
                </a:solidFill>
                <a:latin typeface="Calibri"/>
                <a:ea typeface="Calibri"/>
                <a:cs typeface="Calibri"/>
                <a:sym typeface="Calibri"/>
              </a:rPr>
              <a:t> </a:t>
            </a:r>
            <a:endParaRPr dirty="0"/>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Section 1: “The Chinese Dragon 208 B.C.–1428 A.D.”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Have students find their partner.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containing the directions for this read aloud.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Section 1: “The Chinese Dragon 208 B.C.–1428 A.D.” aloud.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students are talking with their partner, distribute the “The Vietnam Wars” Questions and Notes: Section 1: The Chinese Dragon (one per student). </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each write their name in a different color on their groups chart.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Each student from the group should be contributing ideas to the chart (note all colors of marker being used).</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Continue to reinforce the small-group norms that make for effective collaboration: listening to others, asking polite clarifying questions, offering meaningful ideas, etc. Name the specific behaviors you notice students are doing that help their group to function well</a:t>
            </a:r>
            <a:r>
              <a:rPr lang="en-US" sz="1200" b="0" i="0" u="none" strike="noStrike" cap="none" dirty="0">
                <a:solidFill>
                  <a:schemeClr val="dk1"/>
                </a:solidFill>
                <a:latin typeface="Calibri"/>
                <a:ea typeface="Calibri"/>
                <a:cs typeface="Calibri"/>
                <a:sym typeface="Calibri"/>
              </a:rPr>
              <a:t>.</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017595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8" name="Shape 24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15-20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Partners/Whole 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br>
              <a:rPr lang="en" sz="1200" b="1" i="0" u="none" strike="noStrike" cap="none"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Read-Aloud and Guided Note-taking: Section 1 of “The Vietnam Wars” </a:t>
            </a:r>
            <a:br>
              <a:rPr lang="en" sz="1200" b="1" dirty="0">
                <a:solidFill>
                  <a:schemeClr val="dk1"/>
                </a:solidFill>
                <a:latin typeface="Calibri"/>
                <a:ea typeface="Calibri"/>
                <a:cs typeface="Calibri"/>
                <a:sym typeface="Calibri"/>
              </a:rPr>
            </a:br>
            <a:endParaRPr dirty="0"/>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a:t>
            </a:r>
            <a:r>
              <a:rPr lang="en" sz="1200" b="1" i="0" u="none" strike="noStrike" cap="none" dirty="0">
                <a:solidFill>
                  <a:schemeClr val="dk1"/>
                </a:solidFill>
                <a:latin typeface="Calibri"/>
                <a:ea typeface="Calibri"/>
                <a:cs typeface="Calibri"/>
                <a:sym typeface="Calibri"/>
              </a:rPr>
              <a:t>Questions and Notes, Section 1 note-catcher </a:t>
            </a:r>
            <a:r>
              <a:rPr lang="en" sz="1200" b="0" i="0" u="none" strike="noStrike" cap="none" dirty="0">
                <a:solidFill>
                  <a:schemeClr val="dk1"/>
                </a:solidFill>
                <a:latin typeface="Calibri"/>
                <a:ea typeface="Calibri"/>
                <a:cs typeface="Calibri"/>
                <a:sym typeface="Calibri"/>
              </a:rPr>
              <a:t>focuses on key vocabulary. Students are told the definitions of some concrete words that can be taught quickly, in order to focus their attention on the more challenging academic vocabulary that they can figure out from context clues. </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Share the slide: Explain the abbreviated process they will follow with Section 1</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listen in and support students as they work.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Listen for patterns of confusion in order to determine which specific questions to address whole group.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When 5 minutes remain in work time, pause students and refocus them whole group.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they will reread this section for their homework, so it is fine if they are not yet quite finished.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them that in addition to taking notes in their graphic organizer, students should feel free to annotate, or take notes on the text itself.</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Check for understanding, focusing on specific questions you noted that were more difficult for students.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this is part of their homework, so they will have additional time to finish the notes and summary. For now, they should just do their best to write a sentence that says what this section is about. (More work on summary later in the Module)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to hold on to their article “The Vietnam Wars”: they will keep coming back to this text over the coming week.</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attempting definitions or synonyms for the vocabulary terms and phrases.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note the connotation of some of the words/phrases in their answers.</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Provide additional context clues for students that are having difficulty defining the words.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allowing students to use a dictionary to check their guesses.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Assist students (whole group) with questions that many struggled with. Modelling your thinking or the strategies that you would use to define the vocabulary.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Some students may benefit from having access to “hint cards,” small slips of paper or index cards that they turn over for hints about how/where to find the answers to text-dependent questions. For example, a hint card might say “check back in the third paragraph on page 7.”</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Some students may benefit from having the Questions and Notes handout partially completed with sentence starters.</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308255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Shape 25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6" name="Shape 25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Individual/Small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Closing: A. Preview Homework and Read-Aloud </a:t>
            </a:r>
            <a:endParaRPr dirty="0"/>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Now students will have an opportunity to interact independently with this complex text. Note that students need to hear some of each section read aloud in order to do their homework more independently; allow time for this. </a:t>
            </a:r>
            <a:r>
              <a:rPr lang="en" sz="1200" dirty="0">
                <a:solidFill>
                  <a:schemeClr val="dk1"/>
                </a:solidFill>
                <a:latin typeface="Calibri"/>
                <a:ea typeface="Calibri"/>
                <a:cs typeface="Calibri"/>
                <a:sym typeface="Calibri"/>
              </a:rPr>
              <a:t>These read alouds are important to building students’ comprehension and fluency; all of these are serving to make them better readers!</a:t>
            </a:r>
            <a:endParaRPr dirty="0"/>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Quickly assign each small group to one of the following sections: </a:t>
            </a:r>
            <a:endParaRPr dirty="0"/>
          </a:p>
          <a:p>
            <a:pPr marL="13716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Section 2: “‘Everything Tends to Ruin’ 1627–1941”</a:t>
            </a:r>
            <a:endParaRPr dirty="0"/>
          </a:p>
          <a:p>
            <a:pPr marL="13716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Section 3: “Life, Liberty, and Ho Chi Minh 1941–1945”</a:t>
            </a:r>
            <a:endParaRPr sz="1200" dirty="0">
              <a:solidFill>
                <a:schemeClr val="dk1"/>
              </a:solidFill>
              <a:latin typeface="Calibri"/>
              <a:ea typeface="Calibri"/>
              <a:cs typeface="Calibri"/>
              <a:sym typeface="Calibri"/>
            </a:endParaRPr>
          </a:p>
          <a:p>
            <a:pPr marL="13716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Section 4: “The Fall of the French 1945–1954”</a:t>
            </a:r>
            <a:endParaRPr dirty="0"/>
          </a:p>
          <a:p>
            <a:pPr marL="152400" marR="0" lvl="0" indent="0" algn="l" rtl="0">
              <a:lnSpc>
                <a:spcPct val="100000"/>
              </a:lnSpc>
              <a:spcBef>
                <a:spcPts val="0"/>
              </a:spcBef>
              <a:spcAft>
                <a:spcPts val="0"/>
              </a:spcAft>
              <a:buClr>
                <a:schemeClr val="dk1"/>
              </a:buClr>
              <a:buSzPts val="1200"/>
              <a:buFont typeface="Calibri"/>
              <a:buNone/>
            </a:pPr>
            <a:r>
              <a:rPr lang="en" sz="1200" b="0" i="0" u="none" strike="noStrike" cap="none" dirty="0">
                <a:solidFill>
                  <a:schemeClr val="dk1"/>
                </a:solidFill>
                <a:latin typeface="Calibri"/>
                <a:ea typeface="Calibri"/>
                <a:cs typeface="Calibri"/>
                <a:sym typeface="Calibri"/>
              </a:rPr>
              <a:t>3. Explain that to support </a:t>
            </a:r>
            <a:r>
              <a:rPr lang="en-US" sz="1200" b="0" i="0" u="none" strike="noStrike" cap="none" dirty="0">
                <a:solidFill>
                  <a:schemeClr val="dk1"/>
                </a:solidFill>
                <a:latin typeface="Calibri"/>
                <a:ea typeface="Calibri"/>
                <a:cs typeface="Calibri"/>
                <a:sym typeface="Calibri"/>
              </a:rPr>
              <a:t>students </a:t>
            </a:r>
            <a:r>
              <a:rPr lang="en" sz="1200" b="0" i="0" u="none" strike="noStrike" cap="none" dirty="0">
                <a:solidFill>
                  <a:schemeClr val="dk1"/>
                </a:solidFill>
                <a:latin typeface="Calibri"/>
                <a:ea typeface="Calibri"/>
                <a:cs typeface="Calibri"/>
                <a:sym typeface="Calibri"/>
              </a:rPr>
              <a:t>in this difficult reading, they now will read along in their heads as they hear parts of each of these sections read aloud. </a:t>
            </a:r>
            <a:endParaRPr dirty="0"/>
          </a:p>
          <a:p>
            <a:pPr marL="152400" marR="0" lvl="0" indent="0" algn="l" rtl="0">
              <a:lnSpc>
                <a:spcPct val="100000"/>
              </a:lnSpc>
              <a:spcBef>
                <a:spcPts val="0"/>
              </a:spcBef>
              <a:spcAft>
                <a:spcPts val="0"/>
              </a:spcAft>
              <a:buClr>
                <a:schemeClr val="dk1"/>
              </a:buClr>
              <a:buSzPts val="1200"/>
              <a:buFont typeface="Calibri"/>
              <a:buNone/>
            </a:pPr>
            <a:r>
              <a:rPr lang="en" sz="1200" b="0" i="0" u="none" strike="noStrike" cap="none" dirty="0">
                <a:solidFill>
                  <a:schemeClr val="dk1"/>
                </a:solidFill>
                <a:latin typeface="Calibri"/>
                <a:ea typeface="Calibri"/>
                <a:cs typeface="Calibri"/>
                <a:sym typeface="Calibri"/>
              </a:rPr>
              <a:t>4. Read slowly </a:t>
            </a:r>
            <a:r>
              <a:rPr lang="en-US" sz="1200" b="0" i="0" u="none" strike="noStrike" cap="none" dirty="0">
                <a:solidFill>
                  <a:schemeClr val="dk1"/>
                </a:solidFill>
                <a:latin typeface="Calibri"/>
                <a:ea typeface="Calibri"/>
                <a:cs typeface="Calibri"/>
                <a:sym typeface="Calibri"/>
              </a:rPr>
              <a:t>and</a:t>
            </a:r>
            <a:r>
              <a:rPr lang="en" sz="1200" b="0" i="0" u="none" strike="noStrike" cap="none" dirty="0">
                <a:solidFill>
                  <a:schemeClr val="dk1"/>
                </a:solidFill>
                <a:latin typeface="Calibri"/>
                <a:ea typeface="Calibri"/>
                <a:cs typeface="Calibri"/>
                <a:sym typeface="Calibri"/>
              </a:rPr>
              <a:t> fluently with emphasis.</a:t>
            </a:r>
            <a:endParaRPr dirty="0"/>
          </a:p>
          <a:p>
            <a:pPr marL="457200" marR="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Note: For each section, be sure to subtitle and date. </a:t>
            </a:r>
            <a:endParaRPr b="0" dirty="0"/>
          </a:p>
          <a:p>
            <a:pPr marL="781050" marR="0" lvl="1" indent="-171450" algn="l" rtl="0">
              <a:lnSpc>
                <a:spcPct val="100000"/>
              </a:lnSpc>
              <a:spcBef>
                <a:spcPts val="0"/>
              </a:spcBef>
              <a:spcAft>
                <a:spcPts val="0"/>
              </a:spcAft>
              <a:buClr>
                <a:schemeClr val="dk1"/>
              </a:buClr>
              <a:buSzPts val="1200"/>
              <a:buFont typeface="Courier New"/>
              <a:buChar char="o"/>
            </a:pPr>
            <a:r>
              <a:rPr lang="en" sz="1200" b="0" i="0" u="none" strike="noStrike" cap="none" dirty="0">
                <a:solidFill>
                  <a:schemeClr val="dk1"/>
                </a:solidFill>
                <a:latin typeface="Calibri"/>
                <a:ea typeface="Calibri"/>
                <a:cs typeface="Calibri"/>
                <a:sym typeface="Calibri"/>
              </a:rPr>
              <a:t>Section 2: Read the first two paragraphs: from “‘Everything Tends to Ruin’ 1627–1941” to “In 26 years, Vietnam was a French colony.”</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0" u="none" strike="noStrike" cap="none" dirty="0">
                <a:solidFill>
                  <a:schemeClr val="dk1"/>
                </a:solidFill>
                <a:latin typeface="Calibri"/>
                <a:ea typeface="Calibri"/>
                <a:cs typeface="Calibri"/>
                <a:sym typeface="Calibri"/>
              </a:rPr>
              <a:t>Section 3: Read the first long paragraph : from “Life, Liberty, and Ho Chi Minh 1941–1945” to “…their fugitive leader took the name that would plague a generation of generals in France and the United States: Ho Chi Minh.”</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0" u="none" strike="noStrike" cap="none" dirty="0">
                <a:solidFill>
                  <a:schemeClr val="dk1"/>
                </a:solidFill>
                <a:latin typeface="Calibri"/>
                <a:ea typeface="Calibri"/>
                <a:cs typeface="Calibri"/>
                <a:sym typeface="Calibri"/>
              </a:rPr>
              <a:t>Section 4: Read the first two paragraphs : from “The Fall of the French 1945–1954” to “‘We will lose 10 men for every one you lose, but in the end it is you who will tire.’”</a:t>
            </a:r>
            <a:endParaRPr dirty="0"/>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Look for students to note their assigned section for homework reading.</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tracking with their text as you read aloud.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benefit from receiving only section 1 of the text for this specific lesson. This keeps them from being overwhelmed with the amount of text.</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41431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Shape 2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Shape 26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Individual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Cl</a:t>
            </a:r>
            <a:r>
              <a:rPr lang="en" sz="1200" b="1" dirty="0">
                <a:solidFill>
                  <a:schemeClr val="dk1"/>
                </a:solidFill>
                <a:latin typeface="Calibri"/>
                <a:ea typeface="Calibri"/>
                <a:cs typeface="Calibri"/>
                <a:sym typeface="Calibri"/>
              </a:rPr>
              <a:t>osing: </a:t>
            </a:r>
            <a:r>
              <a:rPr lang="en" sz="1200" b="1" i="0" u="none" strike="noStrike" cap="none" dirty="0">
                <a:solidFill>
                  <a:schemeClr val="dk1"/>
                </a:solidFill>
                <a:latin typeface="Calibri"/>
                <a:ea typeface="Calibri"/>
                <a:cs typeface="Calibri"/>
                <a:sym typeface="Calibri"/>
              </a:rPr>
              <a:t>Homework</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are asked to reread Section 1 from today’s work time. This reinforces the close reading strategies that you’re sharing with students through this Module. By rereading they are becoming better readers.</a:t>
            </a:r>
            <a:br>
              <a:rPr lang="en" sz="1200" dirty="0">
                <a:latin typeface="Calibri"/>
                <a:ea typeface="Calibri"/>
                <a:cs typeface="Calibri"/>
                <a:sym typeface="Calibri"/>
              </a:rPr>
            </a:b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Teacher Actions:</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Review the homework assignment. </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In particular, draw students</a:t>
            </a:r>
            <a:r>
              <a:rPr lang="en" sz="1200" dirty="0">
                <a:latin typeface="Calibri"/>
                <a:ea typeface="Calibri"/>
                <a:cs typeface="Calibri"/>
                <a:sym typeface="Calibri"/>
              </a:rPr>
              <a:t>’ attention to the fact that they will be asked to write a summary statement for Section 1 (this will be focused on in Lesson 7).</a:t>
            </a:r>
            <a:endParaRPr lang="en" sz="1100" dirty="0">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Address any questions students may have.</a:t>
            </a:r>
            <a:endParaRPr dirty="0"/>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clearly understand the expectations and be able to restate the instructions.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the Questions and Notes handout partially completed with sentence starters.</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3781893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62261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40536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486554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5-8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is establishing a daily routine – first fluency, then gist. </a:t>
            </a:r>
            <a:r>
              <a:rPr lang="en" sz="1200" dirty="0">
                <a:solidFill>
                  <a:schemeClr val="dk1"/>
                </a:solidFill>
                <a:latin typeface="Calibri"/>
                <a:ea typeface="Calibri"/>
                <a:cs typeface="Calibri"/>
                <a:sym typeface="Calibri"/>
              </a:rPr>
              <a:t>Reading fluently helps readers get the gist quickly.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time, ask for student volunteers to do the reading aloud. This frees you to monitor student engagement.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a:t>
            </a:r>
            <a:r>
              <a:rPr lang="en" sz="1200" i="1" dirty="0">
                <a:solidFill>
                  <a:schemeClr val="dk1"/>
                </a:solidFill>
                <a:latin typeface="Calibri"/>
                <a:ea typeface="Calibri"/>
                <a:cs typeface="Calibri"/>
                <a:sym typeface="Calibri"/>
              </a:rPr>
              <a:t>repeatedly</a:t>
            </a:r>
            <a:r>
              <a:rPr lang="en" sz="1200" dirty="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dot procedure, then ask students to do a “Think Pair Share” about the gist of the excerpt.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erase the dots at the end of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reading fluently allows them to get the gist more quickly and accurately. </a:t>
            </a:r>
            <a:endParaRPr sz="1200" dirty="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a period of a few weeks, students should get more accurate and quick with these activities.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09007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37948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Shape 17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Reread “TiTi Waves Goodbye” (pages 10–11) and “Current News” (page 18). Be prepared to help students see connections between these poems and the informational text they will read in Lessons 6 and 7.</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Read the article “Vietnam Wars” (see text in supporting materials or access the text at http://www.standardsinstitutes.org/sites/default/files/material/thevietnamwars_nolxl.pdf)</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Note: If possible, use the version of the text in the link above. It contains images that are referenced in Lesson 10.</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33027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164151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Shape 18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 student’s exemplar QuickWrite 2 (typed up in advance) </a:t>
            </a:r>
            <a:r>
              <a:rPr lang="en" sz="1200" b="0" u="none" strike="noStrike" cap="none" dirty="0">
                <a:solidFill>
                  <a:schemeClr val="dk1"/>
                </a:solidFill>
                <a:latin typeface="Calibri"/>
                <a:ea typeface="Calibri"/>
                <a:cs typeface="Calibri"/>
                <a:sym typeface="Calibri"/>
              </a:rPr>
              <a:t>Note: If </a:t>
            </a:r>
            <a:r>
              <a:rPr lang="en" sz="1200" b="0" dirty="0">
                <a:solidFill>
                  <a:schemeClr val="dk1"/>
                </a:solidFill>
                <a:latin typeface="Calibri"/>
                <a:ea typeface="Calibri"/>
                <a:cs typeface="Calibri"/>
                <a:sym typeface="Calibri"/>
              </a:rPr>
              <a:t>there is no exemplary student response from QuickWrite 2, you will need to create one yourself  (see model QuickWrite from Lesson 3). </a:t>
            </a:r>
            <a:endParaRPr b="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Document Camera (if projector isn’t available)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Map of Asia (student materials; slide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Vietnam Wars” article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Vietnam Wars” Questions and Notes: Section 1: The Chinese Dragon (one per student)</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Think-Pair-Share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Type up an exemplary student response to QuickWrite 2 (See the note at the end of Lesson 5 for details).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journals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may remain in the same pairs from previous lessons, or consider pairing students with new partners as needed.</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Determine which section of the article (2, 3, or 4) to assign to each small group for homework (in Closing). </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01789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Shape 19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62258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Shape 19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a:t>
            </a:r>
            <a:r>
              <a:rPr lang="en-US" sz="1200" b="1" i="0" u="none" strike="noStrike" cap="none" dirty="0">
                <a:solidFill>
                  <a:schemeClr val="dk1"/>
                </a:solidFill>
                <a:latin typeface="Calibri"/>
                <a:ea typeface="Calibri"/>
                <a:cs typeface="Calibri"/>
                <a:sym typeface="Calibri"/>
              </a:rPr>
              <a:t>W</a:t>
            </a:r>
            <a:r>
              <a:rPr lang="en" sz="1200" b="1" i="0" u="none" strike="noStrike" cap="none" dirty="0">
                <a:solidFill>
                  <a:schemeClr val="dk1"/>
                </a:solidFill>
                <a:latin typeface="Calibri"/>
                <a:ea typeface="Calibri"/>
                <a:cs typeface="Calibri"/>
                <a:sym typeface="Calibri"/>
              </a:rPr>
              <a:t>hole </a:t>
            </a:r>
            <a:r>
              <a:rPr lang="en-US" sz="1200" b="1" i="0" u="none" strike="noStrike" cap="none" dirty="0">
                <a:solidFill>
                  <a:schemeClr val="dk1"/>
                </a:solidFill>
                <a:latin typeface="Calibri"/>
                <a:ea typeface="Calibri"/>
                <a:cs typeface="Calibri"/>
                <a:sym typeface="Calibri"/>
              </a:rPr>
              <a:t>C</a:t>
            </a:r>
            <a:r>
              <a:rPr lang="en" sz="1200" b="1" i="0" u="none" strike="noStrike" cap="none" dirty="0">
                <a:solidFill>
                  <a:schemeClr val="dk1"/>
                </a:solidFill>
                <a:latin typeface="Calibri"/>
                <a:ea typeface="Calibri"/>
                <a:cs typeface="Calibri"/>
                <a:sym typeface="Calibri"/>
              </a:rPr>
              <a:t>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aloud – explain as needed.</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100" b="0" i="0" u="none" strike="noStrike" cap="none" baseline="0" dirty="0">
                <a:solidFill>
                  <a:srgbClr val="000000"/>
                </a:solidFill>
                <a:latin typeface="Arial"/>
                <a:ea typeface="Calibri"/>
                <a:cs typeface="Arial"/>
                <a:sym typeface="Arial"/>
              </a:rPr>
              <a:t> </a:t>
            </a:r>
            <a:r>
              <a:rPr lang="en" sz="1200"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4174627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Shape 20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Opening A. Sharing Exemplar: A Classmate’s QuickWrite 2</a:t>
            </a:r>
            <a:endParaRPr dirty="0"/>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By reviewing an exemplary QuickWrite, students see what other students are doing well. In this case, citing evidence effectively. This gives them an example to model their own writing after. The exemplar can be shared either using a document camera or can be typed onto another slide for viewing.</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Show the class a student’s exemplar QuickWrite 2 (from Lesson 4 homework) that is a strong example of supporting ideas with evidence from the text.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Highlight how the author of the model uses specific details to support his or her ideas, and the way the author has woven evidence into the paragraph.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Encourage students to continue to cite and explain evidence in their writing and during discussion. </a:t>
            </a:r>
            <a:endParaRPr dirty="0"/>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understand that this is a model of good writing.</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They should be able to identify where and how the student incorporated evidence to support their answers.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Providing models of expected work supports all learners, but especially supports challenged learners.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You may consider probing students to identify examples of details or evidence that the student used in his/her writing to show that they understand how to incorporate this into their own writing.</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839954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0" name="Shape 21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Small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Opening B. Review Learning Targets: Distinguishing Informational Text from Historical Fiction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seated with their Numbered Heads Group.</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After viewing the student exemplar, students will revisit their own QuickWrite to share and compare the details of their QuickWrite with those of the members in their Numbered Heads group. They will add some of these to their note-taking journals.</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briefly share, based on their own QuickWrites they have written, and additional details they noticed in their reading:</a:t>
            </a:r>
            <a:endParaRPr dirty="0"/>
          </a:p>
          <a:p>
            <a:pPr marL="781050" marR="0" lvl="1" indent="-171450" algn="l" rtl="0">
              <a:lnSpc>
                <a:spcPct val="100000"/>
              </a:lnSpc>
              <a:spcBef>
                <a:spcPts val="0"/>
              </a:spcBef>
              <a:spcAft>
                <a:spcPts val="0"/>
              </a:spcAft>
              <a:buClr>
                <a:schemeClr val="dk1"/>
              </a:buClr>
              <a:buSzPts val="1200"/>
              <a:buFont typeface="Arial"/>
              <a:buChar char="○"/>
            </a:pPr>
            <a:r>
              <a:rPr lang="en" sz="1200" b="0" i="1" u="none" strike="noStrike" cap="none" dirty="0">
                <a:solidFill>
                  <a:schemeClr val="dk1"/>
                </a:solidFill>
                <a:latin typeface="Calibri"/>
                <a:ea typeface="Calibri"/>
                <a:cs typeface="Calibri"/>
                <a:sym typeface="Calibri"/>
              </a:rPr>
              <a:t>“What are some key details you noticed that helped you understand how Ha’s life is affected by the time and place her story is set in?”</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Call on a “numbered head” to share out one detail per group with the whole class.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Encourage students to add a few key details to their notes. </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"Her best friend, TiTi, and her family leave the country</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“Ha’s father is missing in action and hasn’t been heard from in nine years</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“Ha’s mother works two jobs to make ends meet</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“Goods </a:t>
            </a:r>
            <a:r>
              <a:rPr lang="en" sz="1200" b="0" i="0" u="none" strike="noStrike" cap="none" dirty="0">
                <a:solidFill>
                  <a:schemeClr val="dk1"/>
                </a:solidFill>
                <a:latin typeface="Calibri"/>
                <a:ea typeface="Calibri"/>
                <a:cs typeface="Calibri"/>
                <a:sym typeface="Calibri"/>
              </a:rPr>
              <a:t>and gasoline are expensive</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“There’s bad news about the Communists being close to Saigon.”</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each be contributing to the conversation. </a:t>
            </a:r>
            <a:endParaRPr dirty="0"/>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Circulate to be sure that all students are sharing their own details. Help reluctant students by directing them to consider a detail from the novel by specifying a page/stanza for them to revisit or by pointing out an interesting detail from their QuickWrite.</a:t>
            </a:r>
            <a:endParaRPr sz="1100" b="0" i="0" u="none" strike="noStrike" cap="none" dirty="0">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170545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Shape 21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Shape 21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5</a:t>
            </a:r>
            <a:r>
              <a:rPr lang="en-US" sz="1200" b="1"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Small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Opening B. Review Learning Targets: Distinguishing Informational Text from Historical Fiction</a:t>
            </a:r>
            <a:r>
              <a:rPr lang="en" sz="1100" b="1" i="0" u="none" strike="noStrike" cap="none" dirty="0">
                <a:solidFill>
                  <a:srgbClr val="000000"/>
                </a:solidFill>
                <a:latin typeface="Arial"/>
                <a:ea typeface="Arial"/>
                <a:cs typeface="Arial"/>
                <a:sym typeface="Arial"/>
              </a:rPr>
              <a: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lang="en"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learning targets posted for review. In reviewing the learning targets, you’ll have the opportunity to clarify the difference between historical fiction and non-fiction texts and explain the purpose for reading this text. This review only focuses on the first learning target, as it is new to the students.</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first learning target aloud to students: </a:t>
            </a:r>
            <a:r>
              <a:rPr lang="en" sz="1200" b="0" i="1" u="none" strike="noStrike" cap="none" dirty="0">
                <a:solidFill>
                  <a:schemeClr val="dk1"/>
                </a:solidFill>
                <a:latin typeface="Calibri"/>
                <a:ea typeface="Calibri"/>
                <a:cs typeface="Calibri"/>
                <a:sym typeface="Calibri"/>
              </a:rPr>
              <a:t>“I can determine the central ideas in one section of an informational text about the Vietnam War.” </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a:t>
            </a:r>
            <a:r>
              <a:rPr lang="en-US" sz="1200" b="0" i="0" u="none" strike="noStrike" cap="none" dirty="0">
                <a:solidFill>
                  <a:schemeClr val="dk1"/>
                </a:solidFill>
                <a:latin typeface="Calibri"/>
                <a:ea typeface="Calibri"/>
                <a:cs typeface="Calibri"/>
                <a:sym typeface="Calibri"/>
              </a:rPr>
              <a:t>students </a:t>
            </a:r>
            <a:r>
              <a:rPr lang="en" sz="1200" b="0" i="0" u="none" strike="noStrike" cap="none" dirty="0">
                <a:solidFill>
                  <a:schemeClr val="dk1"/>
                </a:solidFill>
                <a:latin typeface="Calibri"/>
                <a:ea typeface="Calibri"/>
                <a:cs typeface="Calibri"/>
                <a:sym typeface="Calibri"/>
              </a:rPr>
              <a:t>will begin reading an informational text that will help them understand some of the issues that Ha discusses in her poems (ex. Bombings, Americans in Vietnam, and Communists invading Saigon).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Briefly distinguish informational text from literature, specifically historical fiction.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literature and informational texts typically have different purposes. </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0" u="none" strike="noStrike" cap="none" dirty="0">
                <a:solidFill>
                  <a:schemeClr val="dk1"/>
                </a:solidFill>
                <a:latin typeface="Calibri"/>
                <a:ea typeface="Calibri"/>
                <a:cs typeface="Calibri"/>
                <a:sym typeface="Calibri"/>
              </a:rPr>
              <a:t>Informational texts: “inform” or teach the reader about a topic, usually written in a more straightforward, objective, “just the facts” perspective</a:t>
            </a:r>
            <a:r>
              <a:rPr lang="en-US" sz="1200" b="0" i="0" u="none" strike="noStrike" cap="none" dirty="0">
                <a:solidFill>
                  <a:schemeClr val="dk1"/>
                </a:solidFill>
                <a:latin typeface="Calibri"/>
                <a:ea typeface="Calibri"/>
                <a:cs typeface="Calibri"/>
                <a:sym typeface="Calibri"/>
              </a:rPr>
              <a:t>.</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0" u="none" strike="noStrike" cap="none" dirty="0">
                <a:solidFill>
                  <a:schemeClr val="dk1"/>
                </a:solidFill>
                <a:latin typeface="Calibri"/>
                <a:ea typeface="Calibri"/>
                <a:cs typeface="Calibri"/>
                <a:sym typeface="Calibri"/>
              </a:rPr>
              <a:t> Literature: brings readers into a real or imagined world, often written from the perspective of a particular character: we see the world through that person’s eyes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Discuss that informational text may have many central ideas, or important ideas </a:t>
            </a:r>
            <a:r>
              <a:rPr lang="en-US" sz="1200" b="0" i="0" u="none" strike="noStrike" cap="none" dirty="0">
                <a:solidFill>
                  <a:schemeClr val="dk1"/>
                </a:solidFill>
                <a:latin typeface="Calibri"/>
                <a:ea typeface="Calibri"/>
                <a:cs typeface="Calibri"/>
                <a:sym typeface="Calibri"/>
              </a:rPr>
              <a:t>and</a:t>
            </a:r>
            <a:r>
              <a:rPr lang="en-US" sz="1200" b="0" i="0" u="none" strike="noStrike" cap="none" baseline="0"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it’s important to practice reading informational text closely in order to notice these ideas.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Share that they will be reading this text over the next few days. Their goal today is to begin to build background knowledge that will help them understand why Ha’s country is experiencing war.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this text may begin to help answer some of the questions they generated during the very first lesson.</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show understanding of the difference in the two genres.</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Assist students having difficulty discerning fiction from non-fiction by providing some examples of familiar works of literature, tv shows, or movies that fit in those genres to provide them a frame of reference. (Ex. </a:t>
            </a:r>
            <a:r>
              <a:rPr lang="en" sz="1200" b="0" i="1" u="none" strike="noStrike" cap="none" dirty="0">
                <a:solidFill>
                  <a:schemeClr val="dk1"/>
                </a:solidFill>
                <a:latin typeface="Calibri"/>
                <a:ea typeface="Calibri"/>
                <a:cs typeface="Calibri"/>
                <a:sym typeface="Calibri"/>
              </a:rPr>
              <a:t>Lyddie, Bud Not Buddy, </a:t>
            </a:r>
            <a:r>
              <a:rPr lang="en" sz="1200" b="0" i="0" u="none" strike="noStrike" cap="none" dirty="0">
                <a:solidFill>
                  <a:schemeClr val="dk1"/>
                </a:solidFill>
                <a:latin typeface="Calibri"/>
                <a:ea typeface="Calibri"/>
                <a:cs typeface="Calibri"/>
                <a:sym typeface="Calibri"/>
              </a:rPr>
              <a:t>etc.</a:t>
            </a:r>
            <a:r>
              <a:rPr lang="en" sz="1200" b="0" i="1"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[historical fiction] </a:t>
            </a:r>
            <a:r>
              <a:rPr lang="en" sz="1200" b="0" i="1" u="none" strike="noStrike" cap="none" dirty="0">
                <a:solidFill>
                  <a:schemeClr val="dk1"/>
                </a:solidFill>
                <a:latin typeface="Calibri"/>
                <a:ea typeface="Calibri"/>
                <a:cs typeface="Calibri"/>
                <a:sym typeface="Calibri"/>
              </a:rPr>
              <a:t>Planet Earth , Mythbusters, </a:t>
            </a:r>
            <a:r>
              <a:rPr lang="en" sz="1200" b="0" i="0" u="none" strike="noStrike" cap="none" dirty="0">
                <a:solidFill>
                  <a:schemeClr val="dk1"/>
                </a:solidFill>
                <a:latin typeface="Calibri"/>
                <a:ea typeface="Calibri"/>
                <a:cs typeface="Calibri"/>
                <a:sym typeface="Calibri"/>
              </a:rPr>
              <a:t>documentaries, etc. [informational/non-fiction])</a:t>
            </a:r>
            <a:endParaRPr sz="1100" b="0" i="1" u="none" strike="noStrike" cap="none" dirty="0">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1293175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Shape 22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4" name="Shape 22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3-5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Partner/Whole 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Work Time A. Inferring Based on a Map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lang="en"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begin their study of the informational text by reviewing a map of the region and forming some inferences based on the location of Vietnam. </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Familiarize yourself with the </a:t>
            </a:r>
            <a:r>
              <a:rPr lang="en" sz="1200" dirty="0">
                <a:solidFill>
                  <a:schemeClr val="dk1"/>
                </a:solidFill>
                <a:latin typeface="Calibri"/>
                <a:ea typeface="Calibri"/>
                <a:cs typeface="Calibri"/>
                <a:sym typeface="Calibri"/>
              </a:rPr>
              <a:t>locations of Asia in relation to the U.S. Students may not have experience in reading or using maps and may have questions.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the map of Asia for students to view focused on South and North Vietnam (zoom in as needed).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0" u="none" strike="noStrike" cap="none" dirty="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“What do you notice about these countries relative to the countries around them?”</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think, then turn and talk with a partner, about this question:</a:t>
            </a:r>
            <a:endParaRPr dirty="0"/>
          </a:p>
          <a:p>
            <a:pPr marL="781050" marR="0" lvl="1" indent="-171450" algn="l" rtl="0">
              <a:lnSpc>
                <a:spcPct val="100000"/>
              </a:lnSpc>
              <a:spcBef>
                <a:spcPts val="0"/>
              </a:spcBef>
              <a:spcAft>
                <a:spcPts val="0"/>
              </a:spcAft>
              <a:buClr>
                <a:schemeClr val="dk1"/>
              </a:buClr>
              <a:buSzPts val="1200"/>
              <a:buFont typeface="Arial"/>
              <a:buChar char="○"/>
            </a:pPr>
            <a:r>
              <a:rPr lang="en" sz="1200" b="0" i="1" u="none" strike="noStrike" cap="none" dirty="0">
                <a:solidFill>
                  <a:schemeClr val="dk1"/>
                </a:solidFill>
                <a:latin typeface="Calibri"/>
                <a:ea typeface="Calibri"/>
                <a:cs typeface="Calibri"/>
                <a:sym typeface="Calibri"/>
              </a:rPr>
              <a:t>“Based on what you notice, what can you infer about the history of Vietnam and its relationship with the countries around it?”</a:t>
            </a:r>
            <a:endParaRPr i="1" dirty="0"/>
          </a:p>
          <a:p>
            <a:pPr marL="457200" marR="0" lvl="0" indent="-304800" algn="l" rtl="0">
              <a:lnSpc>
                <a:spcPct val="100000"/>
              </a:lnSpc>
              <a:spcBef>
                <a:spcPts val="0"/>
              </a:spcBef>
              <a:spcAft>
                <a:spcPts val="0"/>
              </a:spcAft>
              <a:buClr>
                <a:schemeClr val="dk1"/>
              </a:buClr>
              <a:buSzPts val="1200"/>
              <a:buFont typeface="Calibri"/>
              <a:buAutoNum type="arabicPeriod" startAt="4"/>
            </a:pPr>
            <a:r>
              <a:rPr lang="en" sz="1200" b="0" i="0" u="none" strike="noStrike" cap="none" dirty="0">
                <a:solidFill>
                  <a:schemeClr val="dk1"/>
                </a:solidFill>
                <a:latin typeface="Calibri"/>
                <a:ea typeface="Calibri"/>
                <a:cs typeface="Calibri"/>
                <a:sym typeface="Calibri"/>
              </a:rPr>
              <a:t>Invite volunteers to share out. </a:t>
            </a:r>
            <a:endParaRPr dirty="0"/>
          </a:p>
          <a:p>
            <a:pPr marL="457200" marR="0" lvl="0" indent="-304800" algn="l" rtl="0">
              <a:lnSpc>
                <a:spcPct val="100000"/>
              </a:lnSpc>
              <a:spcBef>
                <a:spcPts val="0"/>
              </a:spcBef>
              <a:spcAft>
                <a:spcPts val="0"/>
              </a:spcAft>
              <a:buClr>
                <a:schemeClr val="dk1"/>
              </a:buClr>
              <a:buSzPts val="1200"/>
              <a:buFont typeface="Calibri"/>
              <a:buAutoNum type="arabicPeriod" startAt="4"/>
            </a:pPr>
            <a:r>
              <a:rPr lang="en" sz="1200" b="0" i="0" u="none" strike="noStrike" cap="none" dirty="0">
                <a:solidFill>
                  <a:schemeClr val="dk1"/>
                </a:solidFill>
                <a:latin typeface="Calibri"/>
                <a:ea typeface="Calibri"/>
                <a:cs typeface="Calibri"/>
                <a:sym typeface="Calibri"/>
              </a:rPr>
              <a:t>Point out that their inferences are based on something they saw and something they already knew. And this inference is in effect a prediction: they will now get to read the text to see if they were right. </a:t>
            </a:r>
            <a:endParaRPr dirty="0"/>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recognize that these countries are small and surrounded by much larger countries, specifically China.</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infer that Vietnam may often have been invaded by larger countries. If students don’t come to this conclusion yet, that is fine; the text will clarify this.</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pairing students within existing small groups for ease in flexing students from pairs to small groups, and vice versa. </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1756990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7" name="Shape 5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8"/>
        <p:cNvGrpSpPr/>
        <p:nvPr/>
      </p:nvGrpSpPr>
      <p:grpSpPr>
        <a:xfrm>
          <a:off x="0" y="0"/>
          <a:ext cx="0" cy="0"/>
          <a:chOff x="0" y="0"/>
          <a:chExt cx="0" cy="0"/>
        </a:xfrm>
      </p:grpSpPr>
      <p:sp>
        <p:nvSpPr>
          <p:cNvPr id="59" name="Shape 59"/>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0" name="Shape 60"/>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1" name="Shape 6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8" name="Shape 68"/>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9" name="Shape 6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2" name="Shape 7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6" name="Shape 7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9" name="Shape 7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Shape 8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Shape 82"/>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84" name="Shape 84"/>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5" name="Shape 8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8" name="Shape 8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Shape 90"/>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91" name="Shape 9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92" name="Shape 9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Shape 9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89379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520733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jp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1BA4A4BC-34C2-4056-9B10-655E7D78ED68}"/>
              </a:ext>
            </a:extLst>
          </p:cNvPr>
          <p:cNvPicPr>
            <a:picLocks noChangeAspect="1"/>
          </p:cNvPicPr>
          <p:nvPr userDrawn="1"/>
        </p:nvPicPr>
        <p:blipFill>
          <a:blip r:embed="rId13"/>
          <a:stretch>
            <a:fillRect/>
          </a:stretch>
        </p:blipFill>
        <p:spPr>
          <a:xfrm>
            <a:off x="8382000" y="4964642"/>
            <a:ext cx="762000" cy="142875"/>
          </a:xfrm>
          <a:prstGeom prst="rect">
            <a:avLst/>
          </a:prstGeom>
        </p:spPr>
      </p:pic>
      <p:pic>
        <p:nvPicPr>
          <p:cNvPr id="5" name="Picture 4">
            <a:extLst>
              <a:ext uri="{FF2B5EF4-FFF2-40B4-BE49-F238E27FC236}">
                <a16:creationId xmlns:a16="http://schemas.microsoft.com/office/drawing/2014/main" id="{465631FD-BF73-41A7-80B6-FDD2CC4AF6EE}"/>
              </a:ext>
            </a:extLst>
          </p:cNvPr>
          <p:cNvPicPr>
            <a:picLocks noChangeAspect="1"/>
          </p:cNvPicPr>
          <p:nvPr userDrawn="1"/>
        </p:nvPicPr>
        <p:blipFill>
          <a:blip r:embed="rId14"/>
          <a:stretch>
            <a:fillRect/>
          </a:stretch>
        </p:blipFill>
        <p:spPr>
          <a:xfrm>
            <a:off x="4137378" y="4419130"/>
            <a:ext cx="869244" cy="724370"/>
          </a:xfrm>
          <a:prstGeom prst="rect">
            <a:avLst/>
          </a:prstGeom>
        </p:spPr>
      </p:pic>
      <p:pic>
        <p:nvPicPr>
          <p:cNvPr id="10" name="Picture 9">
            <a:extLst>
              <a:ext uri="{FF2B5EF4-FFF2-40B4-BE49-F238E27FC236}">
                <a16:creationId xmlns:a16="http://schemas.microsoft.com/office/drawing/2014/main" id="{93261E7A-7941-42B6-BF8B-BB1A85C26F35}"/>
              </a:ext>
            </a:extLst>
          </p:cNvPr>
          <p:cNvPicPr>
            <a:picLocks noChangeAspect="1"/>
          </p:cNvPicPr>
          <p:nvPr userDrawn="1"/>
        </p:nvPicPr>
        <p:blipFill>
          <a:blip r:embed="rId15"/>
          <a:stretch>
            <a:fillRect/>
          </a:stretch>
        </p:blipFill>
        <p:spPr>
          <a:xfrm>
            <a:off x="0" y="455130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Shape 5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3" name="Shape 5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9BEDFD59-47BB-40FE-9328-A04A8DBB7628}"/>
              </a:ext>
            </a:extLst>
          </p:cNvPr>
          <p:cNvPicPr>
            <a:picLocks noChangeAspect="1"/>
          </p:cNvPicPr>
          <p:nvPr userDrawn="1"/>
        </p:nvPicPr>
        <p:blipFill>
          <a:blip r:embed="rId15"/>
          <a:stretch>
            <a:fillRect/>
          </a:stretch>
        </p:blipFill>
        <p:spPr>
          <a:xfrm>
            <a:off x="8365808" y="4913942"/>
            <a:ext cx="762000" cy="142875"/>
          </a:xfrm>
          <a:prstGeom prst="rect">
            <a:avLst/>
          </a:prstGeom>
        </p:spPr>
      </p:pic>
      <p:pic>
        <p:nvPicPr>
          <p:cNvPr id="5" name="Picture 4">
            <a:extLst>
              <a:ext uri="{FF2B5EF4-FFF2-40B4-BE49-F238E27FC236}">
                <a16:creationId xmlns:a16="http://schemas.microsoft.com/office/drawing/2014/main" id="{14557F6E-6146-4605-8CA0-A3F4BA68A1F9}"/>
              </a:ext>
            </a:extLst>
          </p:cNvPr>
          <p:cNvPicPr>
            <a:picLocks noChangeAspect="1"/>
          </p:cNvPicPr>
          <p:nvPr userDrawn="1"/>
        </p:nvPicPr>
        <p:blipFill>
          <a:blip r:embed="rId16"/>
          <a:stretch>
            <a:fillRect/>
          </a:stretch>
        </p:blipFill>
        <p:spPr>
          <a:xfrm>
            <a:off x="4250266" y="4567159"/>
            <a:ext cx="643467" cy="536223"/>
          </a:xfrm>
          <a:prstGeom prst="rect">
            <a:avLst/>
          </a:prstGeom>
        </p:spPr>
      </p:pic>
      <p:pic>
        <p:nvPicPr>
          <p:cNvPr id="7" name="Picture 6">
            <a:extLst>
              <a:ext uri="{FF2B5EF4-FFF2-40B4-BE49-F238E27FC236}">
                <a16:creationId xmlns:a16="http://schemas.microsoft.com/office/drawing/2014/main" id="{15B1BF6C-C77E-4CC7-9468-96570F4EC33A}"/>
              </a:ext>
            </a:extLst>
          </p:cNvPr>
          <p:cNvPicPr>
            <a:picLocks noChangeAspect="1"/>
          </p:cNvPicPr>
          <p:nvPr userDrawn="1"/>
        </p:nvPicPr>
        <p:blipFill>
          <a:blip r:embed="rId17"/>
          <a:stretch>
            <a:fillRect/>
          </a:stretch>
        </p:blipFill>
        <p:spPr>
          <a:xfrm>
            <a:off x="62089"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83" r:id="rId12"/>
    <p:sldLayoutId id="214748368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600" b="0" i="0" u="none" strike="noStrike" cap="none">
                <a:solidFill>
                  <a:schemeClr val="dk1"/>
                </a:solidFill>
                <a:latin typeface="Century Gothic"/>
                <a:ea typeface="Century Gothic"/>
                <a:cs typeface="Century Gothic"/>
                <a:sym typeface="Century Gothic"/>
              </a:rPr>
              <a:t>Grade 8: Module 1: Unit 1: Lesson 6</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5" name="Shape 175"/>
          <p:cNvSpPr txBox="1">
            <a:spLocks noGrp="1"/>
          </p:cNvSpPr>
          <p:nvPr>
            <p:ph type="body" idx="1"/>
          </p:nvPr>
        </p:nvSpPr>
        <p:spPr>
          <a:xfrm>
            <a:off x="311700" y="1134304"/>
            <a:ext cx="8520600" cy="40092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a:t>
            </a:r>
            <a:r>
              <a:rPr lang="en" sz="1600" dirty="0">
                <a:solidFill>
                  <a:schemeClr val="dk1"/>
                </a:solidFill>
              </a:rPr>
              <a:t>50-80 </a:t>
            </a:r>
            <a:r>
              <a:rPr lang="en" sz="1600" b="0" i="0" u="none" strike="noStrike" cap="none" dirty="0">
                <a:solidFill>
                  <a:schemeClr val="dk1"/>
                </a:solidFill>
                <a:latin typeface="Century Gothic"/>
                <a:ea typeface="Century Gothic"/>
                <a:cs typeface="Century Gothic"/>
                <a:sym typeface="Century Gothic"/>
              </a:rPr>
              <a:t>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600" b="0" i="0" u="none" strike="noStrike" cap="none" dirty="0">
                <a:solidFill>
                  <a:schemeClr val="dk1"/>
                </a:solidFill>
                <a:latin typeface="Century Gothic"/>
                <a:ea typeface="Century Gothic"/>
                <a:cs typeface="Century Gothic"/>
                <a:sym typeface="Century Gothic"/>
              </a:rPr>
              <a:t>In this lesson, students will begin to build their background knowledge of war in Vietnam by reading a complex informational text. They will also apply the strategies for close reading that they’ve learned in previous lessons. Lessons 6 &amp; 7 are designed as </a:t>
            </a:r>
            <a:r>
              <a:rPr lang="en" sz="1600" dirty="0">
                <a:solidFill>
                  <a:schemeClr val="dk1"/>
                </a:solidFill>
              </a:rPr>
              <a:t>one arc. Lesson 6</a:t>
            </a:r>
            <a:r>
              <a:rPr lang="en" sz="1600" b="0" i="0" u="none" strike="noStrike" cap="none" dirty="0">
                <a:solidFill>
                  <a:schemeClr val="dk1"/>
                </a:solidFill>
                <a:latin typeface="Century Gothic"/>
                <a:ea typeface="Century Gothic"/>
                <a:cs typeface="Century Gothic"/>
                <a:sym typeface="Century Gothic"/>
              </a:rPr>
              <a:t> provides direct instruction and guided practice with the first section of the text</a:t>
            </a:r>
            <a:r>
              <a:rPr lang="en" sz="1600" dirty="0">
                <a:solidFill>
                  <a:schemeClr val="dk1"/>
                </a:solidFill>
              </a:rPr>
              <a:t>, which lays the foundation for students to work more independently with the middle three sections of the article (in their small groups</a:t>
            </a:r>
            <a:r>
              <a:rPr lang="en-US" sz="1600" dirty="0">
                <a:solidFill>
                  <a:schemeClr val="dk1"/>
                </a:solidFill>
              </a:rPr>
              <a:t>)</a:t>
            </a:r>
            <a:r>
              <a:rPr lang="en" sz="1600" dirty="0">
                <a:solidFill>
                  <a:schemeClr val="dk1"/>
                </a:solidFill>
              </a:rPr>
              <a:t> during Lesson 7.</a:t>
            </a:r>
            <a:endParaRPr sz="1600" dirty="0">
              <a:solidFill>
                <a:schemeClr val="dk1"/>
              </a:solidFill>
            </a:endParaRPr>
          </a:p>
          <a:p>
            <a:pPr marL="0" marR="0" lvl="0" indent="0" algn="l" rtl="0">
              <a:lnSpc>
                <a:spcPct val="90000"/>
              </a:lnSpc>
              <a:spcBef>
                <a:spcPts val="0"/>
              </a:spcBef>
              <a:spcAft>
                <a:spcPts val="0"/>
              </a:spcAft>
              <a:buClr>
                <a:schemeClr val="dk1"/>
              </a:buClr>
              <a:buSzPts val="3200"/>
              <a:buFont typeface="Century Gothic"/>
              <a:buNone/>
            </a:pPr>
            <a:endParaRPr sz="1600" dirty="0">
              <a:solidFill>
                <a:schemeClr val="dk1"/>
              </a:solidFill>
            </a:endParaRPr>
          </a:p>
          <a:p>
            <a:pPr marL="0" marR="0" lvl="0" indent="0" algn="l" rtl="0">
              <a:lnSpc>
                <a:spcPct val="90000"/>
              </a:lnSpc>
              <a:spcBef>
                <a:spcPts val="0"/>
              </a:spcBef>
              <a:spcAft>
                <a:spcPts val="0"/>
              </a:spcAft>
              <a:buClr>
                <a:schemeClr val="dk1"/>
              </a:buClr>
              <a:buSzPts val="3200"/>
              <a:buFont typeface="Century Gothic"/>
              <a:buNone/>
            </a:pPr>
            <a:r>
              <a:rPr lang="en" sz="1600" dirty="0">
                <a:solidFill>
                  <a:schemeClr val="dk1"/>
                </a:solidFill>
              </a:rPr>
              <a:t>T</a:t>
            </a:r>
            <a:r>
              <a:rPr lang="en" sz="1600" b="0" i="0" u="none" strike="noStrike" cap="none" dirty="0">
                <a:solidFill>
                  <a:schemeClr val="dk1"/>
                </a:solidFill>
                <a:latin typeface="Century Gothic"/>
                <a:ea typeface="Century Gothic"/>
                <a:cs typeface="Century Gothic"/>
                <a:sym typeface="Century Gothic"/>
              </a:rPr>
              <a:t>he Learning Targets for students today are:</a:t>
            </a:r>
            <a:endParaRPr sz="1600" dirty="0">
              <a:solidFill>
                <a:schemeClr val="dk1"/>
              </a:solidFill>
            </a:endParaRPr>
          </a:p>
          <a:p>
            <a:pPr marL="457200" marR="0" lvl="0" indent="-330200" algn="l" rtl="0">
              <a:lnSpc>
                <a:spcPct val="9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I can determine the central ideas in one section of the informational text </a:t>
            </a:r>
            <a:r>
              <a:rPr lang="en" sz="1600" dirty="0"/>
              <a:t>“</a:t>
            </a:r>
            <a:r>
              <a:rPr lang="en" sz="1600" b="0" i="0" u="none" strike="noStrike" cap="none" dirty="0">
                <a:solidFill>
                  <a:srgbClr val="000000"/>
                </a:solidFill>
                <a:latin typeface="Century Gothic"/>
                <a:ea typeface="Century Gothic"/>
                <a:cs typeface="Century Gothic"/>
                <a:sym typeface="Century Gothic"/>
              </a:rPr>
              <a:t>The Vietnam Wars</a:t>
            </a:r>
            <a:r>
              <a:rPr lang="en" sz="1600" dirty="0"/>
              <a:t>.”</a:t>
            </a:r>
            <a:endParaRPr sz="1600" dirty="0"/>
          </a:p>
          <a:p>
            <a:pPr marL="457200" marR="0" lvl="0" indent="-330200" algn="l" rtl="0">
              <a:lnSpc>
                <a:spcPct val="9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I can use context clues to determine word meanings.</a:t>
            </a:r>
            <a:endParaRPr sz="1600" dirty="0"/>
          </a:p>
          <a:p>
            <a:pPr marL="457200" marR="0" lvl="0" indent="-330200" algn="l" rtl="0">
              <a:lnSpc>
                <a:spcPct val="90000"/>
              </a:lnSpc>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I can participate in discussions about the text with a partner, small group, and the whole class.</a:t>
            </a: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Shape 23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Previewing the Text</a:t>
            </a:r>
            <a:endParaRPr sz="3400" b="0" i="0" u="none" strike="noStrike" cap="none">
              <a:solidFill>
                <a:schemeClr val="dk1"/>
              </a:solidFill>
              <a:latin typeface="Century Gothic"/>
              <a:ea typeface="Century Gothic"/>
              <a:cs typeface="Century Gothic"/>
              <a:sym typeface="Century Gothic"/>
            </a:endParaRPr>
          </a:p>
        </p:txBody>
      </p:sp>
      <p:pic>
        <p:nvPicPr>
          <p:cNvPr id="235" name="Shape 235"/>
          <p:cNvPicPr preferRelativeResize="0"/>
          <p:nvPr/>
        </p:nvPicPr>
        <p:blipFill rotWithShape="1">
          <a:blip r:embed="rId3">
            <a:alphaModFix/>
          </a:blip>
          <a:srcRect/>
          <a:stretch/>
        </p:blipFill>
        <p:spPr>
          <a:xfrm>
            <a:off x="4572000" y="790748"/>
            <a:ext cx="3222171" cy="4139853"/>
          </a:xfrm>
          <a:prstGeom prst="rect">
            <a:avLst/>
          </a:prstGeom>
          <a:noFill/>
          <a:ln>
            <a:noFill/>
          </a:ln>
        </p:spPr>
      </p:pic>
      <p:sp>
        <p:nvSpPr>
          <p:cNvPr id="236" name="Shape 23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285750" marR="0" lvl="0" indent="-28575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a:t>
            </a:r>
            <a:r>
              <a:rPr lang="en" sz="2400" b="0" i="0" u="none" strike="noStrike" cap="none">
                <a:solidFill>
                  <a:srgbClr val="000000"/>
                </a:solidFill>
                <a:latin typeface="Century Gothic"/>
                <a:ea typeface="Century Gothic"/>
                <a:cs typeface="Century Gothic"/>
                <a:sym typeface="Century Gothic"/>
              </a:rPr>
              <a:t>How does the title help </a:t>
            </a:r>
            <a:br>
              <a:rPr lang="en" sz="2400" b="0" i="0" u="none" strike="noStrike" cap="none">
                <a:solidFill>
                  <a:srgbClr val="000000"/>
                </a:solidFill>
                <a:latin typeface="Century Gothic"/>
                <a:ea typeface="Century Gothic"/>
                <a:cs typeface="Century Gothic"/>
                <a:sym typeface="Century Gothic"/>
              </a:rPr>
            </a:br>
            <a:r>
              <a:rPr lang="en" sz="2400" b="0" i="0" u="none" strike="noStrike" cap="none">
                <a:solidFill>
                  <a:srgbClr val="000000"/>
                </a:solidFill>
                <a:latin typeface="Century Gothic"/>
                <a:ea typeface="Century Gothic"/>
                <a:cs typeface="Century Gothic"/>
                <a:sym typeface="Century Gothic"/>
              </a:rPr>
              <a:t>you understand the </a:t>
            </a:r>
            <a:br>
              <a:rPr lang="en" sz="2400" b="0" i="0" u="none" strike="noStrike" cap="none">
                <a:solidFill>
                  <a:srgbClr val="000000"/>
                </a:solidFill>
                <a:latin typeface="Century Gothic"/>
                <a:ea typeface="Century Gothic"/>
                <a:cs typeface="Century Gothic"/>
                <a:sym typeface="Century Gothic"/>
              </a:rPr>
            </a:br>
            <a:r>
              <a:rPr lang="en" sz="2400" b="0" i="0" u="none" strike="noStrike" cap="none">
                <a:solidFill>
                  <a:srgbClr val="000000"/>
                </a:solidFill>
                <a:latin typeface="Century Gothic"/>
                <a:ea typeface="Century Gothic"/>
                <a:cs typeface="Century Gothic"/>
                <a:sym typeface="Century Gothic"/>
              </a:rPr>
              <a:t>coming article?”</a:t>
            </a:r>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rgbClr val="000000"/>
              </a:buClr>
              <a:buSzPts val="1800"/>
              <a:buFont typeface="Century Gothic"/>
              <a:buChar char="●"/>
            </a:pPr>
            <a:r>
              <a:rPr lang="en" sz="2400" b="0" i="0" u="none" strike="noStrike" cap="none">
                <a:solidFill>
                  <a:srgbClr val="000000"/>
                </a:solidFill>
                <a:latin typeface="Century Gothic"/>
                <a:ea typeface="Century Gothic"/>
                <a:cs typeface="Century Gothic"/>
                <a:sym typeface="Century Gothic"/>
              </a:rPr>
              <a:t>“In your own words, what </a:t>
            </a:r>
            <a:br>
              <a:rPr lang="en" sz="2400" b="0" i="0" u="none" strike="noStrike" cap="none">
                <a:solidFill>
                  <a:srgbClr val="000000"/>
                </a:solidFill>
                <a:latin typeface="Century Gothic"/>
                <a:ea typeface="Century Gothic"/>
                <a:cs typeface="Century Gothic"/>
                <a:sym typeface="Century Gothic"/>
              </a:rPr>
            </a:br>
            <a:r>
              <a:rPr lang="en" sz="2400" b="0" i="0" u="none" strike="noStrike" cap="none">
                <a:solidFill>
                  <a:srgbClr val="000000"/>
                </a:solidFill>
                <a:latin typeface="Century Gothic"/>
                <a:ea typeface="Century Gothic"/>
                <a:cs typeface="Century Gothic"/>
                <a:sym typeface="Century Gothic"/>
              </a:rPr>
              <a:t>does the subtitle of this </a:t>
            </a:r>
            <a:br>
              <a:rPr lang="en" sz="2400" b="0" i="0" u="none" strike="noStrike" cap="none">
                <a:solidFill>
                  <a:srgbClr val="000000"/>
                </a:solidFill>
                <a:latin typeface="Century Gothic"/>
                <a:ea typeface="Century Gothic"/>
                <a:cs typeface="Century Gothic"/>
                <a:sym typeface="Century Gothic"/>
              </a:rPr>
            </a:br>
            <a:r>
              <a:rPr lang="en" sz="2400" b="0" i="0" u="none" strike="noStrike" cap="none">
                <a:solidFill>
                  <a:srgbClr val="000000"/>
                </a:solidFill>
                <a:latin typeface="Century Gothic"/>
                <a:ea typeface="Century Gothic"/>
                <a:cs typeface="Century Gothic"/>
                <a:sym typeface="Century Gothic"/>
              </a:rPr>
              <a:t>article tell us about </a:t>
            </a:r>
            <a:br>
              <a:rPr lang="en" sz="2400" b="0" i="0" u="none" strike="noStrike" cap="none">
                <a:solidFill>
                  <a:srgbClr val="000000"/>
                </a:solidFill>
                <a:latin typeface="Century Gothic"/>
                <a:ea typeface="Century Gothic"/>
                <a:cs typeface="Century Gothic"/>
                <a:sym typeface="Century Gothic"/>
              </a:rPr>
            </a:br>
            <a:r>
              <a:rPr lang="en" sz="2400" b="0" i="0" u="none" strike="noStrike" cap="none">
                <a:solidFill>
                  <a:srgbClr val="000000"/>
                </a:solidFill>
                <a:latin typeface="Century Gothic"/>
                <a:ea typeface="Century Gothic"/>
                <a:cs typeface="Century Gothic"/>
                <a:sym typeface="Century Gothic"/>
              </a:rPr>
              <a:t>Vietnam?”</a:t>
            </a:r>
            <a:endParaRPr/>
          </a:p>
          <a:p>
            <a:pPr marL="0" marR="0" lvl="0" indent="0" algn="l" rtl="0">
              <a:lnSpc>
                <a:spcPct val="100000"/>
              </a:lnSpc>
              <a:spcBef>
                <a:spcPts val="0"/>
              </a:spcBef>
              <a:spcAft>
                <a:spcPts val="0"/>
              </a:spcAft>
              <a:buClr>
                <a:srgbClr val="000000"/>
              </a:buClr>
              <a:buSzPts val="1800"/>
              <a:buFont typeface="Century Gothic"/>
              <a:buNone/>
            </a:pPr>
            <a:br>
              <a:rPr lang="en" sz="1800" b="0" i="0" u="none" strike="noStrike" cap="none">
                <a:solidFill>
                  <a:srgbClr val="000000"/>
                </a:solidFill>
                <a:latin typeface="Century Gothic"/>
                <a:ea typeface="Century Gothic"/>
                <a:cs typeface="Century Gothic"/>
                <a:sym typeface="Century Gothic"/>
              </a:rPr>
            </a:br>
            <a:endParaRPr sz="1800" b="0" i="0" u="none" strike="noStrike" cap="none">
              <a:solidFill>
                <a:srgbClr val="000000"/>
              </a:solidFill>
              <a:latin typeface="Century Gothic"/>
              <a:ea typeface="Century Gothic"/>
              <a:cs typeface="Century Gothic"/>
              <a:sym typeface="Century Gothic"/>
            </a:endParaRPr>
          </a:p>
        </p:txBody>
      </p:sp>
      <p:pic>
        <p:nvPicPr>
          <p:cNvPr id="6" name="Shape 168"/>
          <p:cNvPicPr preferRelativeResize="0"/>
          <p:nvPr/>
        </p:nvPicPr>
        <p:blipFill>
          <a:blip r:embed="rId4">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Shape 2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a:t>Let’s </a:t>
            </a:r>
            <a:r>
              <a:rPr lang="en" sz="3600" b="0" i="0" u="none" strike="noStrike" cap="none">
                <a:solidFill>
                  <a:schemeClr val="dk1"/>
                </a:solidFill>
                <a:latin typeface="Century Gothic"/>
                <a:ea typeface="Century Gothic"/>
                <a:cs typeface="Century Gothic"/>
                <a:sym typeface="Century Gothic"/>
              </a:rPr>
              <a:t>Dig in to a Challenging Text</a:t>
            </a:r>
            <a:endParaRPr sz="3600" b="0" i="0" u="none" strike="noStrike" cap="none">
              <a:solidFill>
                <a:schemeClr val="dk1"/>
              </a:solidFill>
              <a:latin typeface="Century Gothic"/>
              <a:ea typeface="Century Gothic"/>
              <a:cs typeface="Century Gothic"/>
              <a:sym typeface="Century Gothic"/>
            </a:endParaRPr>
          </a:p>
        </p:txBody>
      </p:sp>
      <p:sp>
        <p:nvSpPr>
          <p:cNvPr id="243" name="Shape 243"/>
          <p:cNvSpPr txBox="1">
            <a:spLocks noGrp="1"/>
          </p:cNvSpPr>
          <p:nvPr>
            <p:ph type="body" idx="1"/>
          </p:nvPr>
        </p:nvSpPr>
        <p:spPr>
          <a:xfrm>
            <a:off x="311700" y="1152476"/>
            <a:ext cx="5729872"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600"/>
              </a:spcAft>
              <a:buClr>
                <a:srgbClr val="000000"/>
              </a:buClr>
              <a:buSzPts val="1800"/>
              <a:buFont typeface="Century Gothic"/>
              <a:buNone/>
            </a:pPr>
            <a:r>
              <a:rPr lang="en" sz="2100" b="0" i="0" u="none" strike="noStrike" cap="none" dirty="0">
                <a:solidFill>
                  <a:srgbClr val="000000"/>
                </a:solidFill>
                <a:sym typeface="Century Gothic"/>
              </a:rPr>
              <a:t>Follow these directions:</a:t>
            </a:r>
            <a:endParaRPr sz="2100" dirty="0"/>
          </a:p>
          <a:p>
            <a:pPr marR="0" lvl="0" indent="-457200" algn="l" rtl="0">
              <a:lnSpc>
                <a:spcPct val="100000"/>
              </a:lnSpc>
              <a:spcBef>
                <a:spcPts val="0"/>
              </a:spcBef>
              <a:spcAft>
                <a:spcPts val="600"/>
              </a:spcAft>
              <a:buClr>
                <a:srgbClr val="000000"/>
              </a:buClr>
              <a:buSzPct val="100000"/>
              <a:buFont typeface="+mj-lt"/>
              <a:buAutoNum type="arabicPeriod"/>
            </a:pPr>
            <a:r>
              <a:rPr lang="en" sz="2100" b="0" i="0" u="none" strike="noStrike" cap="none" dirty="0">
                <a:solidFill>
                  <a:srgbClr val="000000"/>
                </a:solidFill>
                <a:sym typeface="Century Gothic"/>
              </a:rPr>
              <a:t>Read in your heads as you hear Section 1read aloud (one paragraph at a time). </a:t>
            </a:r>
          </a:p>
          <a:p>
            <a:pPr marR="0" lvl="0" indent="-457200" algn="l" rtl="0">
              <a:lnSpc>
                <a:spcPct val="100000"/>
              </a:lnSpc>
              <a:spcBef>
                <a:spcPts val="0"/>
              </a:spcBef>
              <a:spcAft>
                <a:spcPts val="600"/>
              </a:spcAft>
              <a:buClr>
                <a:srgbClr val="000000"/>
              </a:buClr>
              <a:buSzPct val="100000"/>
              <a:buFont typeface="+mj-lt"/>
              <a:buAutoNum type="arabicPeriod"/>
            </a:pPr>
            <a:r>
              <a:rPr lang="en" sz="2100" b="0" i="0" u="none" strike="noStrike" cap="none" dirty="0">
                <a:solidFill>
                  <a:srgbClr val="000000"/>
                </a:solidFill>
                <a:sym typeface="Century Gothic"/>
              </a:rPr>
              <a:t>After each paragraph, reread to think, and jot notes about the gist: what is your initial sense of what this  paragraph is mostly about? </a:t>
            </a:r>
          </a:p>
          <a:p>
            <a:pPr marR="0" lvl="0" indent="-457200" algn="l" rtl="0">
              <a:lnSpc>
                <a:spcPct val="100000"/>
              </a:lnSpc>
              <a:spcBef>
                <a:spcPts val="0"/>
              </a:spcBef>
              <a:spcAft>
                <a:spcPts val="600"/>
              </a:spcAft>
              <a:buClr>
                <a:srgbClr val="000000"/>
              </a:buClr>
              <a:buSzPct val="100000"/>
              <a:buFont typeface="+mj-lt"/>
              <a:buAutoNum type="arabicPeriod"/>
            </a:pPr>
            <a:r>
              <a:rPr lang="en" sz="2100" b="0" i="0" u="none" strike="noStrike" cap="none" dirty="0">
                <a:solidFill>
                  <a:srgbClr val="000000"/>
                </a:solidFill>
                <a:sym typeface="Century Gothic"/>
              </a:rPr>
              <a:t>Talk with a partner: what did you jot for</a:t>
            </a:r>
            <a:r>
              <a:rPr lang="en" sz="2100" dirty="0"/>
              <a:t> </a:t>
            </a:r>
            <a:r>
              <a:rPr lang="en" sz="2100" b="0" i="0" u="none" strike="noStrike" cap="none" dirty="0">
                <a:solidFill>
                  <a:srgbClr val="000000"/>
                </a:solidFill>
                <a:sym typeface="Century Gothic"/>
              </a:rPr>
              <a:t>the gist of each paragraph? </a:t>
            </a:r>
            <a:endParaRPr sz="2100" b="0" i="0" u="none" strike="noStrike" cap="none" dirty="0">
              <a:solidFill>
                <a:srgbClr val="000000"/>
              </a:solidFill>
              <a:sym typeface="Century Gothic"/>
            </a:endParaRPr>
          </a:p>
        </p:txBody>
      </p:sp>
      <p:pic>
        <p:nvPicPr>
          <p:cNvPr id="245" name="Shape 245"/>
          <p:cNvPicPr preferRelativeResize="0"/>
          <p:nvPr/>
        </p:nvPicPr>
        <p:blipFill>
          <a:blip r:embed="rId3">
            <a:alphaModFix/>
          </a:blip>
          <a:stretch>
            <a:fillRect/>
          </a:stretch>
        </p:blipFill>
        <p:spPr>
          <a:xfrm>
            <a:off x="6138101" y="1152476"/>
            <a:ext cx="1679284" cy="3751600"/>
          </a:xfrm>
          <a:prstGeom prst="rect">
            <a:avLst/>
          </a:prstGeom>
          <a:noFill/>
          <a:ln>
            <a:noFill/>
          </a:ln>
        </p:spPr>
      </p:pic>
      <p:pic>
        <p:nvPicPr>
          <p:cNvPr id="6" name="Shape 168"/>
          <p:cNvPicPr preferRelativeResize="0"/>
          <p:nvPr/>
        </p:nvPicPr>
        <p:blipFill>
          <a:blip r:embed="rId4">
            <a:alphaModFix/>
          </a:blip>
          <a:stretch>
            <a:fillRect/>
          </a:stretch>
        </p:blipFill>
        <p:spPr>
          <a:xfrm>
            <a:off x="7913914" y="144658"/>
            <a:ext cx="918386" cy="1112392"/>
          </a:xfrm>
          <a:prstGeom prst="rect">
            <a:avLst/>
          </a:prstGeom>
          <a:noFill/>
          <a:ln>
            <a:noFill/>
          </a:ln>
        </p:spPr>
      </p:pic>
      <p:pic>
        <p:nvPicPr>
          <p:cNvPr id="7" name="Picture 2" descr="A close up of a logo&#10;&#10;Description generated with very high confidence">
            <a:extLst>
              <a:ext uri="{FF2B5EF4-FFF2-40B4-BE49-F238E27FC236}">
                <a16:creationId xmlns:a16="http://schemas.microsoft.com/office/drawing/2014/main" id="{32101A15-AB77-4C85-9808-7C71D1F43AA8}"/>
              </a:ext>
            </a:extLst>
          </p:cNvPr>
          <p:cNvPicPr>
            <a:picLocks noChangeAspect="1"/>
          </p:cNvPicPr>
          <p:nvPr/>
        </p:nvPicPr>
        <p:blipFill>
          <a:blip r:embed="rId5"/>
          <a:stretch>
            <a:fillRect/>
          </a:stretch>
        </p:blipFill>
        <p:spPr>
          <a:xfrm>
            <a:off x="8310692" y="4490977"/>
            <a:ext cx="617445" cy="609041"/>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Shape 25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Questions and Notes</a:t>
            </a:r>
            <a:endParaRPr sz="3600" b="0" i="0" u="none" strike="noStrike" cap="none">
              <a:solidFill>
                <a:schemeClr val="dk1"/>
              </a:solidFill>
              <a:latin typeface="Century Gothic"/>
              <a:ea typeface="Century Gothic"/>
              <a:cs typeface="Century Gothic"/>
              <a:sym typeface="Century Gothic"/>
            </a:endParaRPr>
          </a:p>
        </p:txBody>
      </p:sp>
      <p:sp>
        <p:nvSpPr>
          <p:cNvPr id="251" name="Shape 25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3429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Reread Section 1</a:t>
            </a:r>
            <a:br>
              <a:rPr lang="en" sz="1800" b="0" i="0" u="none" strike="noStrike" cap="none" dirty="0">
                <a:solidFill>
                  <a:srgbClr val="000000"/>
                </a:solidFill>
                <a:latin typeface="Century Gothic"/>
                <a:ea typeface="Century Gothic"/>
                <a:cs typeface="Century Gothic"/>
                <a:sym typeface="Century Gothic"/>
              </a:rPr>
            </a:br>
            <a:endParaRPr sz="18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Use Think-Pair-Share </a:t>
            </a:r>
            <a:br>
              <a:rPr lang="en" sz="1800" b="0" i="0" u="none" strike="noStrike" cap="none" dirty="0">
                <a:solidFill>
                  <a:srgbClr val="000000"/>
                </a:solidFill>
                <a:latin typeface="Century Gothic"/>
                <a:ea typeface="Century Gothic"/>
                <a:cs typeface="Century Gothic"/>
                <a:sym typeface="Century Gothic"/>
              </a:rPr>
            </a:br>
            <a:r>
              <a:rPr lang="en" sz="1800" b="0" i="0" u="none" strike="noStrike" cap="none" dirty="0">
                <a:solidFill>
                  <a:srgbClr val="000000"/>
                </a:solidFill>
                <a:latin typeface="Century Gothic"/>
                <a:ea typeface="Century Gothic"/>
                <a:cs typeface="Century Gothic"/>
                <a:sym typeface="Century Gothic"/>
              </a:rPr>
              <a:t>to discuss the questions</a:t>
            </a:r>
            <a:br>
              <a:rPr lang="en" sz="1800" b="0" i="0" u="none" strike="noStrike" cap="none" dirty="0">
                <a:solidFill>
                  <a:srgbClr val="000000"/>
                </a:solidFill>
                <a:latin typeface="Century Gothic"/>
                <a:ea typeface="Century Gothic"/>
                <a:cs typeface="Century Gothic"/>
                <a:sym typeface="Century Gothic"/>
              </a:rPr>
            </a:b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dirty="0">
                <a:solidFill>
                  <a:srgbClr val="000000"/>
                </a:solidFill>
                <a:latin typeface="Century Gothic"/>
                <a:ea typeface="Century Gothic"/>
                <a:cs typeface="Century Gothic"/>
                <a:sym typeface="Century Gothic"/>
              </a:rPr>
              <a:t>3.  Use the handout to take</a:t>
            </a:r>
            <a:endParaRPr dirty="0"/>
          </a:p>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dirty="0">
                <a:solidFill>
                  <a:srgbClr val="000000"/>
                </a:solidFill>
                <a:latin typeface="Century Gothic"/>
                <a:ea typeface="Century Gothic"/>
                <a:cs typeface="Century Gothic"/>
                <a:sym typeface="Century Gothic"/>
              </a:rPr>
              <a:t>     notes on key questions</a:t>
            </a:r>
            <a:endParaRPr dirty="0"/>
          </a:p>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dirty="0">
                <a:solidFill>
                  <a:srgbClr val="000000"/>
                </a:solidFill>
                <a:latin typeface="Century Gothic"/>
                <a:ea typeface="Century Gothic"/>
                <a:cs typeface="Century Gothic"/>
                <a:sym typeface="Century Gothic"/>
              </a:rPr>
              <a:t>     and vocabulary</a:t>
            </a:r>
            <a:endParaRPr dirty="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253" name="Shape 253"/>
          <p:cNvPicPr preferRelativeResize="0"/>
          <p:nvPr/>
        </p:nvPicPr>
        <p:blipFill rotWithShape="1">
          <a:blip r:embed="rId3">
            <a:alphaModFix/>
          </a:blip>
          <a:srcRect/>
          <a:stretch/>
        </p:blipFill>
        <p:spPr>
          <a:xfrm>
            <a:off x="3657599" y="1152475"/>
            <a:ext cx="4140479" cy="3688213"/>
          </a:xfrm>
          <a:prstGeom prst="rect">
            <a:avLst/>
          </a:prstGeom>
          <a:noFill/>
          <a:ln w="9525" cap="flat" cmpd="sng">
            <a:solidFill>
              <a:schemeClr val="dk2"/>
            </a:solidFill>
            <a:prstDash val="solid"/>
            <a:round/>
            <a:headEnd type="none" w="sm" len="sm"/>
            <a:tailEnd type="none" w="sm" len="sm"/>
          </a:ln>
        </p:spPr>
      </p:pic>
      <p:pic>
        <p:nvPicPr>
          <p:cNvPr id="6" name="Shape 168"/>
          <p:cNvPicPr preferRelativeResize="0"/>
          <p:nvPr/>
        </p:nvPicPr>
        <p:blipFill>
          <a:blip r:embed="rId4">
            <a:alphaModFix/>
          </a:blip>
          <a:stretch>
            <a:fillRect/>
          </a:stretch>
        </p:blipFill>
        <p:spPr>
          <a:xfrm>
            <a:off x="7913914" y="144658"/>
            <a:ext cx="918386" cy="1112392"/>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DE8234CF-9316-4E5B-BDD1-63283282FB0E}"/>
              </a:ext>
            </a:extLst>
          </p:cNvPr>
          <p:cNvPicPr>
            <a:picLocks noChangeAspect="1"/>
          </p:cNvPicPr>
          <p:nvPr/>
        </p:nvPicPr>
        <p:blipFill>
          <a:blip r:embed="rId5"/>
          <a:stretch>
            <a:fillRect/>
          </a:stretch>
        </p:blipFill>
        <p:spPr>
          <a:xfrm>
            <a:off x="8458837" y="4431515"/>
            <a:ext cx="539358" cy="54653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Shape 25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a:t>Let’s </a:t>
            </a:r>
            <a:r>
              <a:rPr lang="en" sz="3600" b="0" i="0" u="none" strike="noStrike" cap="none">
                <a:solidFill>
                  <a:schemeClr val="dk1"/>
                </a:solidFill>
                <a:latin typeface="Century Gothic"/>
                <a:ea typeface="Century Gothic"/>
                <a:cs typeface="Century Gothic"/>
                <a:sym typeface="Century Gothic"/>
              </a:rPr>
              <a:t>Preview</a:t>
            </a:r>
            <a:r>
              <a:rPr lang="en" sz="3600"/>
              <a:t> the Homework </a:t>
            </a:r>
            <a:endParaRPr sz="3600" b="0" i="0" u="none" strike="noStrike" cap="none">
              <a:solidFill>
                <a:schemeClr val="dk1"/>
              </a:solidFill>
              <a:latin typeface="Century Gothic"/>
              <a:ea typeface="Century Gothic"/>
              <a:cs typeface="Century Gothic"/>
              <a:sym typeface="Century Gothic"/>
            </a:endParaRPr>
          </a:p>
        </p:txBody>
      </p:sp>
      <p:sp>
        <p:nvSpPr>
          <p:cNvPr id="259" name="Shape 25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Your homework tonight involves two parts:</a:t>
            </a:r>
            <a:endParaRPr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R="0" lvl="0" indent="-457200" algn="l" rtl="0">
              <a:lnSpc>
                <a:spcPct val="100000"/>
              </a:lnSpc>
              <a:spcBef>
                <a:spcPts val="0"/>
              </a:spcBef>
              <a:spcAft>
                <a:spcPts val="600"/>
              </a:spcAft>
              <a:buClr>
                <a:srgbClr val="000000"/>
              </a:buClr>
              <a:buSzPct val="100000"/>
              <a:buFont typeface="+mj-lt"/>
              <a:buAutoNum type="arabicPeriod"/>
            </a:pPr>
            <a:r>
              <a:rPr lang="en" sz="2400" b="0" i="0" u="none" strike="noStrike" cap="none" dirty="0">
                <a:solidFill>
                  <a:srgbClr val="000000"/>
                </a:solidFill>
                <a:latin typeface="Century Gothic"/>
                <a:ea typeface="Century Gothic"/>
                <a:cs typeface="Century Gothic"/>
                <a:sym typeface="Century Gothic"/>
              </a:rPr>
              <a:t>You will reread Section 1 and complete your notes.</a:t>
            </a:r>
            <a:endParaRPr dirty="0"/>
          </a:p>
          <a:p>
            <a:pPr marR="0" lvl="0" indent="-457200" algn="l" rtl="0">
              <a:lnSpc>
                <a:spcPct val="100000"/>
              </a:lnSpc>
              <a:spcBef>
                <a:spcPts val="0"/>
              </a:spcBef>
              <a:spcAft>
                <a:spcPts val="600"/>
              </a:spcAft>
              <a:buClr>
                <a:srgbClr val="000000"/>
              </a:buClr>
              <a:buSzPct val="100000"/>
              <a:buFont typeface="+mj-lt"/>
              <a:buAutoNum type="arabicPeriod"/>
            </a:pPr>
            <a:r>
              <a:rPr lang="en" sz="2400" b="0" i="0" u="none" strike="noStrike" cap="none" dirty="0">
                <a:solidFill>
                  <a:srgbClr val="000000"/>
                </a:solidFill>
                <a:latin typeface="Century Gothic"/>
                <a:ea typeface="Century Gothic"/>
                <a:cs typeface="Century Gothic"/>
                <a:sym typeface="Century Gothic"/>
              </a:rPr>
              <a:t>You will also read the section assigned to your group.</a:t>
            </a:r>
            <a:br>
              <a:rPr lang="en" sz="2400" b="0" i="0" u="none" strike="noStrike" cap="none" dirty="0">
                <a:solidFill>
                  <a:srgbClr val="000000"/>
                </a:solidFill>
                <a:latin typeface="Century Gothic"/>
                <a:ea typeface="Century Gothic"/>
                <a:cs typeface="Century Gothic"/>
                <a:sym typeface="Century Gothic"/>
              </a:rPr>
            </a:br>
            <a:r>
              <a:rPr lang="en" sz="2400" b="1" i="0" u="none" strike="noStrike" cap="none" dirty="0">
                <a:solidFill>
                  <a:srgbClr val="000000"/>
                </a:solidFill>
                <a:latin typeface="Century Gothic"/>
                <a:ea typeface="Century Gothic"/>
                <a:cs typeface="Century Gothic"/>
                <a:sym typeface="Century Gothic"/>
              </a:rPr>
              <a:t>Be sure to mark or highlight your assigned section in the article.</a:t>
            </a:r>
            <a:endParaRPr dirty="0"/>
          </a:p>
          <a:p>
            <a:pPr marL="342900" marR="0" lvl="0" indent="-228600" algn="l" rtl="0">
              <a:lnSpc>
                <a:spcPct val="100000"/>
              </a:lnSpc>
              <a:spcBef>
                <a:spcPts val="0"/>
              </a:spcBef>
              <a:spcAft>
                <a:spcPts val="0"/>
              </a:spcAft>
              <a:buClr>
                <a:srgbClr val="000000"/>
              </a:buClr>
              <a:buSzPts val="1800"/>
              <a:buFont typeface="Century Gothic"/>
              <a:buNone/>
            </a:pPr>
            <a:endParaRPr sz="2400" b="1"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Before you begin your homework, read along in your head as I read part of each section aloud to you</a:t>
            </a:r>
            <a:r>
              <a:rPr lang="en" sz="1800" b="0" i="0" u="none" strike="noStrike" cap="none" dirty="0">
                <a:solidFill>
                  <a:srgbClr val="000000"/>
                </a:solidFill>
                <a:latin typeface="Century Gothic"/>
                <a:ea typeface="Century Gothic"/>
                <a:cs typeface="Century Gothic"/>
                <a:sym typeface="Century Gothic"/>
              </a:rPr>
              <a:t>.</a:t>
            </a:r>
            <a:endParaRPr dirty="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Shape 26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66" name="Shape 26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285750" marR="0" lvl="0" indent="-285750" algn="l" rtl="0">
              <a:lnSpc>
                <a:spcPct val="100000"/>
              </a:lnSpc>
              <a:spcBef>
                <a:spcPts val="0"/>
              </a:spcBef>
              <a:spcAft>
                <a:spcPts val="0"/>
              </a:spcAft>
              <a:buClr>
                <a:srgbClr val="000000"/>
              </a:buClr>
              <a:buSzPts val="1800"/>
              <a:buFont typeface="Century Gothic"/>
              <a:buChar char="●"/>
            </a:pPr>
            <a:r>
              <a:rPr lang="en" sz="2400" b="0" i="0" u="none" strike="noStrike" cap="none">
                <a:solidFill>
                  <a:srgbClr val="000000"/>
                </a:solidFill>
                <a:latin typeface="Century Gothic"/>
                <a:ea typeface="Century Gothic"/>
                <a:cs typeface="Century Gothic"/>
                <a:sym typeface="Century Gothic"/>
              </a:rPr>
              <a:t>Please reread Section 1 of the article “The</a:t>
            </a:r>
            <a:br>
              <a:rPr lang="en" sz="2400" b="0" i="0" u="none" strike="noStrike" cap="none">
                <a:solidFill>
                  <a:srgbClr val="000000"/>
                </a:solidFill>
                <a:latin typeface="Century Gothic"/>
                <a:ea typeface="Century Gothic"/>
                <a:cs typeface="Century Gothic"/>
                <a:sym typeface="Century Gothic"/>
              </a:rPr>
            </a:br>
            <a:r>
              <a:rPr lang="en" sz="2400" b="0" i="0" u="none" strike="noStrike" cap="none">
                <a:solidFill>
                  <a:srgbClr val="000000"/>
                </a:solidFill>
                <a:latin typeface="Century Gothic"/>
                <a:ea typeface="Century Gothic"/>
                <a:cs typeface="Century Gothic"/>
                <a:sym typeface="Century Gothic"/>
              </a:rPr>
              <a:t>Vietnam Wars” and complete your Section 1 note-catcher. </a:t>
            </a:r>
            <a:endParaRPr/>
          </a:p>
          <a:p>
            <a:pPr marL="285750" marR="0" lvl="0" indent="-285750" algn="l" rtl="0">
              <a:lnSpc>
                <a:spcPct val="100000"/>
              </a:lnSpc>
              <a:spcBef>
                <a:spcPts val="0"/>
              </a:spcBef>
              <a:spcAft>
                <a:spcPts val="0"/>
              </a:spcAft>
              <a:buClr>
                <a:srgbClr val="000000"/>
              </a:buClr>
              <a:buSzPts val="1800"/>
              <a:buFont typeface="Century Gothic"/>
              <a:buChar char="●"/>
            </a:pPr>
            <a:r>
              <a:rPr lang="en" sz="2400" b="0" i="0" u="none" strike="noStrike" cap="none">
                <a:solidFill>
                  <a:srgbClr val="000000"/>
                </a:solidFill>
                <a:latin typeface="Century Gothic"/>
                <a:ea typeface="Century Gothic"/>
                <a:cs typeface="Century Gothic"/>
                <a:sym typeface="Century Gothic"/>
              </a:rPr>
              <a:t>Also, for your new assigned section, reread the few paragraphs you heard read aloud in class. (You may read the entire section if you choose, but focus on what you heard read aloud.)</a:t>
            </a:r>
            <a:endParaRPr sz="2400" b="0" i="0" u="none" strike="noStrike" cap="none">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205375"/>
            <a:ext cx="7886700" cy="793546"/>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582383"/>
            <a:ext cx="7886700" cy="793546"/>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D00CB3C9-92BE-4A3C-8DAD-CEEF7730254F}"/>
              </a:ext>
            </a:extLst>
          </p:cNvPr>
          <p:cNvPicPr>
            <a:picLocks noChangeAspect="1"/>
          </p:cNvPicPr>
          <p:nvPr/>
        </p:nvPicPr>
        <p:blipFill>
          <a:blip r:embed="rId3"/>
          <a:stretch>
            <a:fillRect/>
          </a:stretch>
        </p:blipFill>
        <p:spPr>
          <a:xfrm>
            <a:off x="3847854" y="299732"/>
            <a:ext cx="1448291" cy="665628"/>
          </a:xfrm>
          <a:prstGeom prst="rect">
            <a:avLst/>
          </a:prstGeom>
        </p:spPr>
      </p:pic>
    </p:spTree>
    <p:extLst>
      <p:ext uri="{BB962C8B-B14F-4D97-AF65-F5344CB8AC3E}">
        <p14:creationId xmlns:p14="http://schemas.microsoft.com/office/powerpoint/2010/main" val="34372388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a:solidFill>
                  <a:schemeClr val="dk1"/>
                </a:solidFill>
                <a:latin typeface="Century Gothic"/>
                <a:ea typeface="Century Gothic"/>
                <a:cs typeface="Century Gothic"/>
                <a:sym typeface="Century Gothic"/>
              </a:rPr>
              <a:t>Here’s what we’ll do:</a:t>
            </a:r>
            <a:endParaRPr sz="19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I’m going to read aloud </a:t>
            </a:r>
            <a:r>
              <a:rPr lang="en" sz="1900">
                <a:latin typeface="Century Gothic"/>
                <a:ea typeface="Century Gothic"/>
                <a:cs typeface="Century Gothic"/>
                <a:sym typeface="Century Gothic"/>
              </a:rPr>
              <a:t>a section of our text we’ll be reading carefully in our next class.</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Every now and then, I’ll say “Put a dot lightly over this word.”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0187675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563495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What’s the gist?</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Turn and talk with your partner</a:t>
            </a:r>
            <a:r>
              <a:rPr lang="en" sz="2000" dirty="0">
                <a:latin typeface="Century Gothic"/>
                <a:ea typeface="Century Gothic"/>
                <a:cs typeface="Century Gothic"/>
                <a:sym typeface="Century Gothic"/>
              </a:rPr>
              <a:t> about </a:t>
            </a:r>
            <a:r>
              <a:rPr lang="en" sz="2000" i="0" u="none" strike="noStrike" cap="none" dirty="0">
                <a:solidFill>
                  <a:schemeClr val="dk1"/>
                </a:solidFill>
                <a:latin typeface="Century Gothic"/>
                <a:ea typeface="Century Gothic"/>
                <a:cs typeface="Century Gothic"/>
                <a:sym typeface="Century Gothic"/>
              </a:rPr>
              <a:t>what the gist of this </a:t>
            </a:r>
            <a:r>
              <a:rPr lang="en" sz="2000" dirty="0">
                <a:latin typeface="Century Gothic"/>
                <a:ea typeface="Century Gothic"/>
                <a:cs typeface="Century Gothic"/>
                <a:sym typeface="Century Gothic"/>
              </a:rPr>
              <a:t>section</a:t>
            </a:r>
            <a:r>
              <a:rPr lang="en" sz="2000" i="0" u="none" strike="noStrike" cap="none" dirty="0">
                <a:solidFill>
                  <a:schemeClr val="dk1"/>
                </a:solidFill>
                <a:latin typeface="Century Gothic"/>
                <a:ea typeface="Century Gothic"/>
                <a:cs typeface="Century Gothic"/>
                <a:sym typeface="Century Gothic"/>
              </a:rPr>
              <a:t> seems to be.</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Finally, let’s talk as a class about that gist of the passage.</a:t>
            </a:r>
            <a:endParaRPr sz="2000" i="0" u="none" strike="noStrike" cap="none" dirty="0">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32101A15-AB77-4C85-9808-7C71D1F43AA8}"/>
              </a:ext>
            </a:extLst>
          </p:cNvPr>
          <p:cNvPicPr>
            <a:picLocks noChangeAspect="1"/>
          </p:cNvPicPr>
          <p:nvPr/>
        </p:nvPicPr>
        <p:blipFill>
          <a:blip r:embed="rId3"/>
          <a:stretch>
            <a:fillRect/>
          </a:stretch>
        </p:blipFill>
        <p:spPr>
          <a:xfrm>
            <a:off x="8310692" y="4490977"/>
            <a:ext cx="617445" cy="609041"/>
          </a:xfrm>
          <a:prstGeom prst="rect">
            <a:avLst/>
          </a:prstGeom>
        </p:spPr>
      </p:pic>
    </p:spTree>
    <p:extLst>
      <p:ext uri="{BB962C8B-B14F-4D97-AF65-F5344CB8AC3E}">
        <p14:creationId xmlns:p14="http://schemas.microsoft.com/office/powerpoint/2010/main" val="29534818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677823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1: Lesson 6</a:t>
            </a:r>
            <a:endParaRPr sz="3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1" name="Shape 181"/>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000" b="1" i="0" u="none" strike="noStrike" cap="none" dirty="0">
                <a:solidFill>
                  <a:schemeClr val="dk1"/>
                </a:solidFill>
                <a:latin typeface="Century Gothic"/>
                <a:ea typeface="Century Gothic"/>
                <a:cs typeface="Century Gothic"/>
                <a:sym typeface="Century Gothic"/>
              </a:rPr>
              <a:t>Preparing for Lesson 6</a:t>
            </a:r>
            <a:endParaRPr sz="2000" b="0" i="1" u="none" strike="noStrike" cap="none" dirty="0">
              <a:solidFill>
                <a:schemeClr val="dk1"/>
              </a:solidFill>
              <a:latin typeface="Century Gothic"/>
              <a:ea typeface="Century Gothic"/>
              <a:cs typeface="Century Gothic"/>
              <a:sym typeface="Century Gothic"/>
            </a:endParaRPr>
          </a:p>
          <a:p>
            <a:pPr marL="285750" marR="0" lvl="0" indent="-298450" algn="l" rtl="0">
              <a:lnSpc>
                <a:spcPct val="90000"/>
              </a:lnSpc>
              <a:spcBef>
                <a:spcPts val="1000"/>
              </a:spcBef>
              <a:spcAft>
                <a:spcPts val="0"/>
              </a:spcAft>
              <a:buClr>
                <a:srgbClr val="000000"/>
              </a:buClr>
              <a:buSzPts val="2000"/>
              <a:buFont typeface="Century Gothic"/>
              <a:buChar char="●"/>
            </a:pPr>
            <a:r>
              <a:rPr lang="en" sz="2000" b="0" i="0" u="none" strike="noStrike" cap="none" dirty="0">
                <a:solidFill>
                  <a:schemeClr val="dk1"/>
                </a:solidFill>
                <a:latin typeface="Century Gothic"/>
                <a:ea typeface="Century Gothic"/>
                <a:cs typeface="Century Gothic"/>
                <a:sym typeface="Century Gothic"/>
              </a:rPr>
              <a:t>Reread “TiTi Waves Goodbye” (pages 10–11) and “Current News” (page 18). </a:t>
            </a:r>
            <a:endParaRPr sz="2000" dirty="0"/>
          </a:p>
          <a:p>
            <a:pPr marL="285750" marR="0" lvl="0" indent="-298450" algn="l" rtl="0">
              <a:lnSpc>
                <a:spcPct val="90000"/>
              </a:lnSpc>
              <a:spcBef>
                <a:spcPts val="1000"/>
              </a:spcBef>
              <a:spcAft>
                <a:spcPts val="0"/>
              </a:spcAft>
              <a:buClr>
                <a:srgbClr val="000000"/>
              </a:buClr>
              <a:buSzPts val="2000"/>
              <a:buFont typeface="Century Gothic"/>
              <a:buChar char="●"/>
            </a:pPr>
            <a:r>
              <a:rPr lang="en" sz="2000" b="0" i="0" u="none" strike="noStrike" cap="none" dirty="0">
                <a:solidFill>
                  <a:schemeClr val="dk1"/>
                </a:solidFill>
                <a:latin typeface="Century Gothic"/>
                <a:ea typeface="Century Gothic"/>
                <a:cs typeface="Century Gothic"/>
                <a:sym typeface="Century Gothic"/>
              </a:rPr>
              <a:t>Read the article “Vietnam Wars.”</a:t>
            </a:r>
          </a:p>
          <a:p>
            <a:pPr marL="285750" marR="0" lvl="0" indent="-298450" algn="l" rtl="0">
              <a:lnSpc>
                <a:spcPct val="90000"/>
              </a:lnSpc>
              <a:spcBef>
                <a:spcPts val="1000"/>
              </a:spcBef>
              <a:spcAft>
                <a:spcPts val="0"/>
              </a:spcAft>
              <a:buClr>
                <a:srgbClr val="000000"/>
              </a:buClr>
              <a:buSzPts val="2000"/>
              <a:buFont typeface="Century Gothic"/>
              <a:buChar char="●"/>
            </a:pPr>
            <a:r>
              <a:rPr lang="en" sz="2000" dirty="0">
                <a:solidFill>
                  <a:schemeClr val="dk1"/>
                </a:solidFill>
              </a:rPr>
              <a:t>Review the Small Block procedures if needed. </a:t>
            </a:r>
            <a:endParaRPr sz="20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2639332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Shape 18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1 Lesson 6</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7" name="Shape 187"/>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000" b="1" i="0" u="none" strike="noStrike" cap="none">
                <a:solidFill>
                  <a:schemeClr val="dk1"/>
                </a:solidFill>
                <a:latin typeface="Century Gothic"/>
                <a:ea typeface="Century Gothic"/>
                <a:cs typeface="Century Gothic"/>
                <a:sym typeface="Century Gothic"/>
              </a:rPr>
              <a:t>Preparing for Lesson #6: </a:t>
            </a:r>
            <a:r>
              <a:rPr lang="en" sz="2000" b="0" i="1" u="none" strike="noStrike" cap="none">
                <a:solidFill>
                  <a:schemeClr val="dk1"/>
                </a:solidFill>
                <a:latin typeface="Century Gothic"/>
                <a:ea typeface="Century Gothic"/>
                <a:cs typeface="Century Gothic"/>
                <a:sym typeface="Century Gothic"/>
              </a:rPr>
              <a:t>Materials and Student Pairings</a:t>
            </a:r>
            <a:endParaRPr sz="2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2000" b="0" i="0" u="none" strike="noStrike" cap="none">
                <a:solidFill>
                  <a:schemeClr val="dk1"/>
                </a:solidFill>
                <a:latin typeface="Century Gothic"/>
                <a:ea typeface="Century Gothic"/>
                <a:cs typeface="Century Gothic"/>
                <a:sym typeface="Century Gothic"/>
              </a:rPr>
              <a:t>Please have the following materials prepared prior to the lesson.</a:t>
            </a:r>
            <a:endParaRPr/>
          </a:p>
          <a:p>
            <a:pPr marL="342900" marR="0" lvl="0" indent="-342900" algn="l" rtl="0">
              <a:lnSpc>
                <a:spcPct val="90000"/>
              </a:lnSpc>
              <a:spcBef>
                <a:spcPts val="1000"/>
              </a:spcBef>
              <a:spcAft>
                <a:spcPts val="0"/>
              </a:spcAft>
              <a:buClr>
                <a:srgbClr val="000000"/>
              </a:buClr>
              <a:buSzPts val="1800"/>
              <a:buFont typeface="Century Gothic"/>
              <a:buAutoNum type="arabicPeriod"/>
            </a:pPr>
            <a:r>
              <a:rPr lang="en" sz="2000" b="0" i="0" u="none" strike="noStrike" cap="none">
                <a:solidFill>
                  <a:schemeClr val="dk1"/>
                </a:solidFill>
                <a:latin typeface="Century Gothic"/>
                <a:ea typeface="Century Gothic"/>
                <a:cs typeface="Century Gothic"/>
                <a:sym typeface="Century Gothic"/>
              </a:rPr>
              <a:t>Type up an exemplary student response to QuickWrite 2.</a:t>
            </a:r>
            <a:endParaRPr/>
          </a:p>
          <a:p>
            <a:pPr marL="342900" marR="0" lvl="0" indent="-342900" algn="l" rtl="0">
              <a:lnSpc>
                <a:spcPct val="90000"/>
              </a:lnSpc>
              <a:spcBef>
                <a:spcPts val="1000"/>
              </a:spcBef>
              <a:spcAft>
                <a:spcPts val="0"/>
              </a:spcAft>
              <a:buClr>
                <a:srgbClr val="000000"/>
              </a:buClr>
              <a:buSzPts val="1800"/>
              <a:buFont typeface="Century Gothic"/>
              <a:buAutoNum type="arabicPeriod"/>
            </a:pPr>
            <a:r>
              <a:rPr lang="en" sz="2000" b="0" i="0" u="none" strike="noStrike" cap="none">
                <a:solidFill>
                  <a:srgbClr val="000000"/>
                </a:solidFill>
                <a:latin typeface="Century Gothic"/>
                <a:ea typeface="Century Gothic"/>
                <a:cs typeface="Century Gothic"/>
                <a:sym typeface="Century Gothic"/>
              </a:rPr>
              <a:t>“The Vietnam Wars” article (one per student)</a:t>
            </a:r>
            <a:endParaRPr/>
          </a:p>
          <a:p>
            <a:pPr marL="342900" marR="0" lvl="0" indent="-342900" algn="l" rtl="0">
              <a:lnSpc>
                <a:spcPct val="90000"/>
              </a:lnSpc>
              <a:spcBef>
                <a:spcPts val="1000"/>
              </a:spcBef>
              <a:spcAft>
                <a:spcPts val="0"/>
              </a:spcAft>
              <a:buClr>
                <a:srgbClr val="000000"/>
              </a:buClr>
              <a:buSzPts val="1800"/>
              <a:buFont typeface="Century Gothic"/>
              <a:buAutoNum type="arabicPeriod"/>
            </a:pPr>
            <a:r>
              <a:rPr lang="en" sz="2000" b="0" i="0" u="none" strike="noStrike" cap="none">
                <a:solidFill>
                  <a:srgbClr val="000000"/>
                </a:solidFill>
                <a:latin typeface="Century Gothic"/>
                <a:ea typeface="Century Gothic"/>
                <a:cs typeface="Century Gothic"/>
                <a:sym typeface="Century Gothic"/>
              </a:rPr>
              <a:t>“The Vietnam Wars” Questions and Notes: Section 1: The Chinese Dragon (one per student)</a:t>
            </a:r>
            <a:endParaRPr/>
          </a:p>
          <a:p>
            <a:pPr marL="342900" marR="0" lvl="0" indent="-228600" algn="l" rtl="0">
              <a:lnSpc>
                <a:spcPct val="90000"/>
              </a:lnSpc>
              <a:spcBef>
                <a:spcPts val="100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rgbClr val="000000"/>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p:nvPr/>
        </p:nvSpPr>
        <p:spPr>
          <a:xfrm>
            <a:off x="1084650" y="1816032"/>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dirty="0">
                <a:solidFill>
                  <a:srgbClr val="000000"/>
                </a:solidFill>
                <a:latin typeface="Century Gothic"/>
                <a:ea typeface="Century Gothic"/>
                <a:cs typeface="Century Gothic"/>
                <a:sym typeface="Century Gothic"/>
              </a:rPr>
              <a:t>Grade 8: Module 1: </a:t>
            </a:r>
            <a:endParaRPr sz="4000" b="1" i="0" u="none" strike="noStrike" cap="none" dirty="0">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dirty="0">
                <a:solidFill>
                  <a:srgbClr val="000000"/>
                </a:solidFill>
                <a:latin typeface="Century Gothic"/>
                <a:ea typeface="Century Gothic"/>
                <a:cs typeface="Century Gothic"/>
                <a:sym typeface="Century Gothic"/>
              </a:rPr>
              <a:t>Unit 1: Lesson 6</a:t>
            </a:r>
            <a:endParaRPr sz="4000" b="1" i="0" u="none" strike="noStrike" cap="none" dirty="0">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7D8BA265-3D4B-4A73-B910-4FCD96B41ED9}"/>
              </a:ext>
            </a:extLst>
          </p:cNvPr>
          <p:cNvPicPr>
            <a:picLocks noChangeAspect="1"/>
          </p:cNvPicPr>
          <p:nvPr/>
        </p:nvPicPr>
        <p:blipFill>
          <a:blip r:embed="rId3"/>
          <a:stretch>
            <a:fillRect/>
          </a:stretch>
        </p:blipFill>
        <p:spPr>
          <a:xfrm>
            <a:off x="3326720" y="226948"/>
            <a:ext cx="2490560" cy="114465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Shape 19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9" name="Shape 19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Today, we are going to shift our focus from the</a:t>
            </a:r>
            <a:br>
              <a:rPr lang="en" sz="2400" b="0" i="0" u="none" strike="noStrike" cap="none" dirty="0">
                <a:solidFill>
                  <a:srgbClr val="000000"/>
                </a:solidFill>
                <a:latin typeface="Century Gothic"/>
                <a:ea typeface="Century Gothic"/>
                <a:cs typeface="Century Gothic"/>
                <a:sym typeface="Century Gothic"/>
              </a:rPr>
            </a:br>
            <a:r>
              <a:rPr lang="en" sz="2400" b="0" i="0" u="none" strike="noStrike" cap="none" dirty="0">
                <a:solidFill>
                  <a:srgbClr val="000000"/>
                </a:solidFill>
                <a:latin typeface="Century Gothic"/>
                <a:ea typeface="Century Gothic"/>
                <a:cs typeface="Century Gothic"/>
                <a:sym typeface="Century Gothic"/>
              </a:rPr>
              <a:t>novel to an Informational text entitled “Vietnam Wars.”</a:t>
            </a:r>
            <a:endParaRPr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Here is what you’ll do today:</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2400" b="0" i="0" u="none" strike="noStrike" cap="none" dirty="0">
                <a:solidFill>
                  <a:srgbClr val="000000"/>
                </a:solidFill>
                <a:latin typeface="Century Gothic"/>
                <a:ea typeface="Century Gothic"/>
                <a:cs typeface="Century Gothic"/>
                <a:sym typeface="Century Gothic"/>
              </a:rPr>
              <a:t>apply the close reading strategies that you’ve learned to a complex, non-fiction text</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2400" b="0" i="0" u="none" strike="noStrike" cap="none" dirty="0">
                <a:solidFill>
                  <a:srgbClr val="000000"/>
                </a:solidFill>
                <a:latin typeface="Century Gothic"/>
                <a:ea typeface="Century Gothic"/>
                <a:cs typeface="Century Gothic"/>
                <a:sym typeface="Century Gothic"/>
              </a:rPr>
              <a:t>build your background knowledge about Vietnam</a:t>
            </a:r>
            <a:endParaRPr dirty="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dirty="0">
                <a:solidFill>
                  <a:schemeClr val="dk1"/>
                </a:solidFill>
                <a:latin typeface="Century Gothic"/>
                <a:ea typeface="Century Gothic"/>
                <a:cs typeface="Century Gothic"/>
                <a:sym typeface="Century Gothic"/>
              </a:rPr>
              <a:t>An Exemplary </a:t>
            </a:r>
            <a:r>
              <a:rPr lang="en" sz="3600" dirty="0"/>
              <a:t>QuickWrite</a:t>
            </a:r>
            <a:r>
              <a:rPr lang="en" sz="3600" b="0" i="0" u="none" strike="noStrike" cap="none" dirty="0">
                <a:solidFill>
                  <a:schemeClr val="dk1"/>
                </a:solidFill>
                <a:latin typeface="Century Gothic"/>
                <a:ea typeface="Century Gothic"/>
                <a:cs typeface="Century Gothic"/>
                <a:sym typeface="Century Gothic"/>
              </a:rPr>
              <a:t>!</a:t>
            </a:r>
            <a:endParaRPr sz="3600" b="0" i="0" u="none" strike="noStrike" cap="none" dirty="0">
              <a:solidFill>
                <a:schemeClr val="dk1"/>
              </a:solidFill>
              <a:latin typeface="Century Gothic"/>
              <a:ea typeface="Century Gothic"/>
              <a:cs typeface="Century Gothic"/>
              <a:sym typeface="Century Gothic"/>
            </a:endParaRPr>
          </a:p>
        </p:txBody>
      </p:sp>
      <p:sp>
        <p:nvSpPr>
          <p:cNvPr id="206" name="Shape 206"/>
          <p:cNvSpPr txBox="1">
            <a:spLocks noGrp="1"/>
          </p:cNvSpPr>
          <p:nvPr>
            <p:ph type="body" idx="1"/>
          </p:nvPr>
        </p:nvSpPr>
        <p:spPr>
          <a:xfrm>
            <a:off x="311700" y="1164876"/>
            <a:ext cx="835523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sym typeface="Century Gothic"/>
              </a:rPr>
              <a:t>You are working hard to learn to analyze the text as</a:t>
            </a:r>
            <a:br>
              <a:rPr lang="en" sz="2200" b="0" i="0" u="none" strike="noStrike" cap="none" dirty="0">
                <a:solidFill>
                  <a:srgbClr val="000000"/>
                </a:solidFill>
                <a:sym typeface="Century Gothic"/>
              </a:rPr>
            </a:br>
            <a:r>
              <a:rPr lang="en" sz="2200" b="0" i="0" u="none" strike="noStrike" cap="none" dirty="0">
                <a:solidFill>
                  <a:srgbClr val="000000"/>
                </a:solidFill>
                <a:sym typeface="Century Gothic"/>
              </a:rPr>
              <a:t>you  read, discuss, and write. You are showing lots of improvement in your QuickWrites.</a:t>
            </a:r>
            <a:endParaRPr sz="2200" dirty="0"/>
          </a:p>
          <a:p>
            <a:pPr marL="0" marR="0" lvl="0" indent="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sym typeface="Century Gothic"/>
              </a:rPr>
              <a:t>Let’s take a look a QuickWrite to see what </a:t>
            </a:r>
            <a:r>
              <a:rPr lang="en" sz="2200" dirty="0"/>
              <a:t>the author</a:t>
            </a:r>
            <a:r>
              <a:rPr lang="en" sz="2200" b="0" i="0" u="none" strike="noStrike" cap="none" dirty="0">
                <a:solidFill>
                  <a:srgbClr val="000000"/>
                </a:solidFill>
                <a:sym typeface="Century Gothic"/>
              </a:rPr>
              <a:t> did well.</a:t>
            </a:r>
            <a:endParaRPr sz="2200" dirty="0"/>
          </a:p>
          <a:p>
            <a:pPr marL="0" marR="0" lvl="0" indent="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sym typeface="Century Gothic"/>
              </a:rPr>
              <a:t>The author of this QuickWrite used specific details to support his or her ideas and effectively incorporated evidence into the paragraph. </a:t>
            </a:r>
            <a:endParaRPr sz="2200" b="0" i="0" u="none" strike="noStrike" cap="none" dirty="0">
              <a:solidFill>
                <a:srgbClr val="000000"/>
              </a:solidFill>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Shape 21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dirty="0"/>
              <a:t>Let’s </a:t>
            </a:r>
            <a:r>
              <a:rPr lang="en" sz="3600" b="0" i="0" u="none" strike="noStrike" cap="none" dirty="0">
                <a:solidFill>
                  <a:schemeClr val="dk1"/>
                </a:solidFill>
                <a:latin typeface="Century Gothic"/>
                <a:ea typeface="Century Gothic"/>
                <a:cs typeface="Century Gothic"/>
                <a:sym typeface="Century Gothic"/>
              </a:rPr>
              <a:t>Share and Compare</a:t>
            </a:r>
            <a:endParaRPr sz="3600" b="0" i="0" u="none" strike="noStrike" cap="none" dirty="0">
              <a:solidFill>
                <a:schemeClr val="dk1"/>
              </a:solidFill>
              <a:latin typeface="Century Gothic"/>
              <a:ea typeface="Century Gothic"/>
              <a:cs typeface="Century Gothic"/>
              <a:sym typeface="Century Gothic"/>
            </a:endParaRPr>
          </a:p>
        </p:txBody>
      </p:sp>
      <p:sp>
        <p:nvSpPr>
          <p:cNvPr id="213" name="Shape 2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a:solidFill>
                  <a:srgbClr val="000000"/>
                </a:solidFill>
                <a:latin typeface="Century Gothic"/>
                <a:ea typeface="Century Gothic"/>
                <a:cs typeface="Century Gothic"/>
                <a:sym typeface="Century Gothic"/>
              </a:rPr>
              <a:t>Using your QuickWrites and your reading, discuss </a:t>
            </a:r>
            <a:br>
              <a:rPr lang="en" sz="2400" b="0" i="0" u="none" strike="noStrike" cap="none">
                <a:solidFill>
                  <a:srgbClr val="000000"/>
                </a:solidFill>
                <a:latin typeface="Century Gothic"/>
                <a:ea typeface="Century Gothic"/>
                <a:cs typeface="Century Gothic"/>
                <a:sym typeface="Century Gothic"/>
              </a:rPr>
            </a:br>
            <a:r>
              <a:rPr lang="en" sz="2400" b="0" i="0" u="none" strike="noStrike" cap="none">
                <a:solidFill>
                  <a:srgbClr val="000000"/>
                </a:solidFill>
                <a:latin typeface="Century Gothic"/>
                <a:ea typeface="Century Gothic"/>
                <a:cs typeface="Century Gothic"/>
                <a:sym typeface="Century Gothic"/>
              </a:rPr>
              <a:t>the following question with your group:</a:t>
            </a:r>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rgbClr val="000000"/>
              </a:buClr>
              <a:buSzPts val="1800"/>
              <a:buFont typeface="Century Gothic"/>
              <a:buChar char="●"/>
            </a:pPr>
            <a:r>
              <a:rPr lang="en" sz="2400" b="0" i="0" u="none" strike="noStrike" cap="none">
                <a:solidFill>
                  <a:srgbClr val="000000"/>
                </a:solidFill>
                <a:latin typeface="Century Gothic"/>
                <a:ea typeface="Century Gothic"/>
                <a:cs typeface="Century Gothic"/>
                <a:sym typeface="Century Gothic"/>
              </a:rPr>
              <a:t>“What are some key details you noticed that helped you understand how Ha’s life is affected by the time and place her story is set in?”</a:t>
            </a:r>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Shape 21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Reviewing Our Learning Targets</a:t>
            </a:r>
            <a:endParaRPr sz="3600" b="0" i="0" u="none" strike="noStrike" cap="none">
              <a:solidFill>
                <a:schemeClr val="dk1"/>
              </a:solidFill>
              <a:latin typeface="Century Gothic"/>
              <a:ea typeface="Century Gothic"/>
              <a:cs typeface="Century Gothic"/>
              <a:sym typeface="Century Gothic"/>
            </a:endParaRPr>
          </a:p>
        </p:txBody>
      </p:sp>
      <p:sp>
        <p:nvSpPr>
          <p:cNvPr id="220" name="Shape 22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rgbClr val="000000"/>
              </a:buClr>
              <a:buSzPts val="1800"/>
              <a:buFont typeface="Century Gothic"/>
              <a:buChar char="●"/>
            </a:pPr>
            <a:r>
              <a:rPr lang="en" sz="2400" b="0" i="0" u="none" strike="noStrike" cap="none">
                <a:solidFill>
                  <a:srgbClr val="000000"/>
                </a:solidFill>
                <a:latin typeface="Century Gothic"/>
                <a:ea typeface="Century Gothic"/>
                <a:cs typeface="Century Gothic"/>
                <a:sym typeface="Century Gothic"/>
              </a:rPr>
              <a:t>“I can determine the central ideas in one section of an informational text about the Vietnam War.” </a:t>
            </a:r>
            <a:br>
              <a:rPr lang="en" sz="2400" b="0" i="0" u="none" strike="noStrike" cap="none">
                <a:solidFill>
                  <a:srgbClr val="000000"/>
                </a:solidFill>
                <a:latin typeface="Century Gothic"/>
                <a:ea typeface="Century Gothic"/>
                <a:cs typeface="Century Gothic"/>
                <a:sym typeface="Century Gothic"/>
              </a:rPr>
            </a:br>
            <a:endParaRPr sz="2400" b="0" i="0" u="none" strike="noStrike" cap="none">
              <a:solidFill>
                <a:srgbClr val="000000"/>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rgbClr val="000000"/>
              </a:buClr>
              <a:buSzPts val="1800"/>
              <a:buFont typeface="Century Gothic"/>
              <a:buChar char="●"/>
            </a:pPr>
            <a:r>
              <a:rPr lang="en" sz="2400" b="0" i="0" u="none" strike="noStrike" cap="none">
                <a:solidFill>
                  <a:srgbClr val="000000"/>
                </a:solidFill>
                <a:latin typeface="Century Gothic"/>
                <a:ea typeface="Century Gothic"/>
                <a:cs typeface="Century Gothic"/>
                <a:sym typeface="Century Gothic"/>
              </a:rPr>
              <a:t>“I can use context clues to determine word meanings.“</a:t>
            </a:r>
            <a:br>
              <a:rPr lang="en" sz="2400" b="0" i="0" u="none" strike="noStrike" cap="none">
                <a:solidFill>
                  <a:srgbClr val="000000"/>
                </a:solidFill>
                <a:latin typeface="Century Gothic"/>
                <a:ea typeface="Century Gothic"/>
                <a:cs typeface="Century Gothic"/>
                <a:sym typeface="Century Gothic"/>
              </a:rPr>
            </a:br>
            <a:endParaRPr sz="2400" b="0" i="0" u="none" strike="noStrike" cap="none">
              <a:solidFill>
                <a:srgbClr val="000000"/>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rgbClr val="000000"/>
              </a:buClr>
              <a:buSzPts val="1800"/>
              <a:buFont typeface="Century Gothic"/>
              <a:buChar char="●"/>
            </a:pPr>
            <a:r>
              <a:rPr lang="en" sz="2400" b="0" i="0" u="none" strike="noStrike" cap="none">
                <a:solidFill>
                  <a:srgbClr val="000000"/>
                </a:solidFill>
                <a:latin typeface="Century Gothic"/>
                <a:ea typeface="Century Gothic"/>
                <a:cs typeface="Century Gothic"/>
                <a:sym typeface="Century Gothic"/>
              </a:rPr>
              <a:t>“I can participate in discussions about the text with a partner, small group, and the whole class.”</a:t>
            </a:r>
            <a:endParaRPr/>
          </a:p>
          <a:p>
            <a:pPr marL="285750" marR="0" lvl="0" indent="-17145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pic>
        <p:nvPicPr>
          <p:cNvPr id="2" name="Picture 2">
            <a:extLst>
              <a:ext uri="{FF2B5EF4-FFF2-40B4-BE49-F238E27FC236}">
                <a16:creationId xmlns:a16="http://schemas.microsoft.com/office/drawing/2014/main" id="{9FE2AFDE-F7C8-4A73-B72E-0A7AC38B86ED}"/>
              </a:ext>
            </a:extLst>
          </p:cNvPr>
          <p:cNvPicPr>
            <a:picLocks noChangeAspect="1"/>
          </p:cNvPicPr>
          <p:nvPr/>
        </p:nvPicPr>
        <p:blipFill>
          <a:blip r:embed="rId4"/>
          <a:stretch>
            <a:fillRect/>
          </a:stretch>
        </p:blipFill>
        <p:spPr>
          <a:xfrm>
            <a:off x="8278957" y="4404643"/>
            <a:ext cx="691424" cy="54675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Shape 2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Inferring from Visuals</a:t>
            </a:r>
            <a:endParaRPr sz="3400" b="0" i="0" u="none" strike="noStrike" cap="none">
              <a:solidFill>
                <a:schemeClr val="dk1"/>
              </a:solidFill>
              <a:latin typeface="Century Gothic"/>
              <a:ea typeface="Century Gothic"/>
              <a:cs typeface="Century Gothic"/>
              <a:sym typeface="Century Gothic"/>
            </a:endParaRPr>
          </a:p>
        </p:txBody>
      </p:sp>
      <p:pic>
        <p:nvPicPr>
          <p:cNvPr id="227" name="Shape 227"/>
          <p:cNvPicPr preferRelativeResize="0"/>
          <p:nvPr/>
        </p:nvPicPr>
        <p:blipFill rotWithShape="1">
          <a:blip r:embed="rId3">
            <a:alphaModFix/>
          </a:blip>
          <a:srcRect/>
          <a:stretch/>
        </p:blipFill>
        <p:spPr>
          <a:xfrm>
            <a:off x="1578429" y="1096392"/>
            <a:ext cx="5766267" cy="3918059"/>
          </a:xfrm>
          <a:prstGeom prst="rect">
            <a:avLst/>
          </a:prstGeom>
          <a:noFill/>
          <a:ln>
            <a:noFill/>
          </a:ln>
        </p:spPr>
      </p:pic>
      <p:pic>
        <p:nvPicPr>
          <p:cNvPr id="6" name="Shape 168"/>
          <p:cNvPicPr preferRelativeResize="0"/>
          <p:nvPr/>
        </p:nvPicPr>
        <p:blipFill>
          <a:blip r:embed="rId4">
            <a:alphaModFix/>
          </a:blip>
          <a:stretch>
            <a:fillRect/>
          </a:stretch>
        </p:blipFill>
        <p:spPr>
          <a:xfrm>
            <a:off x="7913914" y="144658"/>
            <a:ext cx="918386" cy="1112392"/>
          </a:xfrm>
          <a:prstGeom prst="rect">
            <a:avLst/>
          </a:prstGeom>
          <a:noFill/>
          <a:ln>
            <a:noFill/>
          </a:ln>
        </p:spPr>
      </p:pic>
      <p:pic>
        <p:nvPicPr>
          <p:cNvPr id="5" name="Picture 2" descr="A close up of a logo&#10;&#10;Description generated with very high confidence">
            <a:extLst>
              <a:ext uri="{FF2B5EF4-FFF2-40B4-BE49-F238E27FC236}">
                <a16:creationId xmlns:a16="http://schemas.microsoft.com/office/drawing/2014/main" id="{32101A15-AB77-4C85-9808-7C71D1F43AA8}"/>
              </a:ext>
            </a:extLst>
          </p:cNvPr>
          <p:cNvPicPr>
            <a:picLocks noChangeAspect="1"/>
          </p:cNvPicPr>
          <p:nvPr/>
        </p:nvPicPr>
        <p:blipFill>
          <a:blip r:embed="rId5"/>
          <a:stretch>
            <a:fillRect/>
          </a:stretch>
        </p:blipFill>
        <p:spPr>
          <a:xfrm>
            <a:off x="8310692" y="4490977"/>
            <a:ext cx="617445" cy="609041"/>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7E6F114-AF12-4D29-A9EC-B1F339D6AA9D}">
  <ds:schemaRefs>
    <ds:schemaRef ds:uri="http://schemas.microsoft.com/office/2006/metadata/properties"/>
    <ds:schemaRef ds:uri="http://purl.org/dc/terms/"/>
    <ds:schemaRef ds:uri="http://schemas.microsoft.com/office/2006/documentManagement/types"/>
    <ds:schemaRef ds:uri="02a6a75b-8925-4bc7-8b21-b87d4a90d0a3"/>
    <ds:schemaRef ds:uri="http://purl.org/dc/dcmitype/"/>
    <ds:schemaRef ds:uri="http://schemas.microsoft.com/office/infopath/2007/PartnerControls"/>
    <ds:schemaRef ds:uri="http://purl.org/dc/elements/1.1/"/>
    <ds:schemaRef ds:uri="http://schemas.openxmlformats.org/package/2006/metadata/core-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B8FB3B33-1AAC-46E4-AFF2-1C430AE29F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D9A0569-7CFB-4515-AB0B-1ED02D6BB13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97</TotalTime>
  <Words>3369</Words>
  <Application>Microsoft Office PowerPoint</Application>
  <PresentationFormat>On-screen Show (16:9)</PresentationFormat>
  <Paragraphs>426</Paragraphs>
  <Slides>20</Slides>
  <Notes>20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20</vt:i4>
      </vt:variant>
    </vt:vector>
  </HeadingPairs>
  <TitlesOfParts>
    <vt:vector size="27" baseType="lpstr">
      <vt:lpstr>Arial</vt:lpstr>
      <vt:lpstr>Overlock</vt:lpstr>
      <vt:lpstr>Century Gothic</vt:lpstr>
      <vt:lpstr>Calibri</vt:lpstr>
      <vt:lpstr>Courier New</vt:lpstr>
      <vt:lpstr>Simple Light</vt:lpstr>
      <vt:lpstr>Simple Light</vt:lpstr>
      <vt:lpstr>Grade 8: Module 1: Unit 1: Lesson 6 Teacher slide, before teaching.</vt:lpstr>
      <vt:lpstr>Grade 8: Module 1: Unit 1: Lesson 6 Teacher slide, before teaching.</vt:lpstr>
      <vt:lpstr>Grade 8 Module 1 Unit 1 Lesson 6 Teacher slide, before teaching.</vt:lpstr>
      <vt:lpstr>PowerPoint Presentation</vt:lpstr>
      <vt:lpstr>Hello, Students!</vt:lpstr>
      <vt:lpstr>An Exemplary QuickWrite!</vt:lpstr>
      <vt:lpstr>Let’s Share and Compare</vt:lpstr>
      <vt:lpstr>Reviewing Our Learning Targets</vt:lpstr>
      <vt:lpstr>Inferring from Visuals</vt:lpstr>
      <vt:lpstr>Previewing the Text</vt:lpstr>
      <vt:lpstr>Let’s Dig in to a Challenging Text</vt:lpstr>
      <vt:lpstr>Questions and Notes</vt:lpstr>
      <vt:lpstr>Let’s Preview the Homework </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1: Lesson 6 Teacher slide, before teaching.</dc:title>
  <dc:creator>nbravo</dc:creator>
  <cp:lastModifiedBy>Natalie Ivey</cp:lastModifiedBy>
  <cp:revision>18</cp:revision>
  <dcterms:modified xsi:type="dcterms:W3CDTF">2018-09-02T17:59:10Z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