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5.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16.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9.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11.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22.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1"/>
    <p:sldMasterId id="2147483682" r:id="rId2"/>
    <p:sldMasterId id="2147483683" r:id="rId3"/>
  </p:sldMasterIdLst>
  <p:notesMasterIdLst>
    <p:notesMasterId r:id="rId22"/>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722C0C00-02BA-4E87-AC9A-E28476BFD1B8}">
  <a:tblStyle styleId="{722C0C00-02BA-4E87-AC9A-E28476BFD1B8}"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028" autoAdjust="0"/>
  </p:normalViewPr>
  <p:slideViewPr>
    <p:cSldViewPr snapToGrid="0">
      <p:cViewPr varScale="1">
        <p:scale>
          <a:sx n="108" d="100"/>
          <a:sy n="108" d="100"/>
        </p:scale>
        <p:origin x="-1112" y="-104"/>
      </p:cViewPr>
      <p:guideLst>
        <p:guide orient="horz" pos="1620"/>
        <p:guide pos="2880"/>
      </p:guideLst>
    </p:cSldViewPr>
  </p:slideViewPr>
  <p:notesTextViewPr>
    <p:cViewPr>
      <p:scale>
        <a:sx n="1" d="1"/>
        <a:sy n="1" d="1"/>
      </p:scale>
      <p:origin x="0" y="180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slide" Target="slides/slide18.xml"/><Relationship Id="rId3" Type="http://schemas.openxmlformats.org/officeDocument/2006/relationships/slideMaster" Target="slideMasters/slideMaster3.xml"/><Relationship Id="rId25" Type="http://schemas.openxmlformats.org/officeDocument/2006/relationships/viewProps" Target="viewProps.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printerSettings" Target="printerSettings/printerSettings1.bin"/><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1.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notesMaster" Target="notesMasters/notesMaster1.xml"/><Relationship Id="rId27" Type="http://schemas.openxmlformats.org/officeDocument/2006/relationships/tableStyles" Target="tableStyles.xml"/><Relationship Id="rId14" Type="http://schemas.openxmlformats.org/officeDocument/2006/relationships/slide" Target="slides/slide11.xml"/><Relationship Id="rId4" Type="http://schemas.openxmlformats.org/officeDocument/2006/relationships/slide" Target="slides/slide1.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58100869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 Id="rId3" Type="http://schemas.openxmlformats.org/officeDocument/2006/relationships/hyperlink" Target="https://eleducation.org/resources/protocols-for-checking-for-understanding-and-ongoing-assessment-from-management-in-the-active-classroom"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2/lesson-3"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0" name="Google Shape;250;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In Unit 2, students continue to </a:t>
            </a:r>
            <a:r>
              <a:rPr lang="en" sz="1200" b="0" dirty="0">
                <a:latin typeface="Calibri"/>
                <a:ea typeface="Calibri"/>
                <a:cs typeface="Calibri"/>
                <a:sym typeface="Calibri"/>
              </a:rPr>
              <a:t>read </a:t>
            </a:r>
            <a:r>
              <a:rPr lang="en" sz="1200" b="0" i="1" dirty="0">
                <a:latin typeface="Calibri"/>
                <a:ea typeface="Calibri"/>
                <a:cs typeface="Calibri"/>
                <a:sym typeface="Calibri"/>
              </a:rPr>
              <a:t>The Hope Chest</a:t>
            </a:r>
            <a:r>
              <a:rPr lang="en" sz="1200" b="0" dirty="0">
                <a:latin typeface="Calibri"/>
                <a:ea typeface="Calibri"/>
                <a:cs typeface="Calibri"/>
                <a:sym typeface="Calibri"/>
              </a:rPr>
              <a:t> by Karen </a:t>
            </a:r>
            <a:r>
              <a:rPr lang="en" sz="1200" dirty="0">
                <a:latin typeface="Calibri"/>
                <a:ea typeface="Calibri"/>
                <a:cs typeface="Calibri"/>
                <a:sym typeface="Calibri"/>
              </a:rPr>
              <a:t>Schwabach. As they read chapters of the text in triads, they analyze the meaning of similes, metaphors, idioms, adages, and proverbs, and use relative pronouns and relative adverbs. They also analyze how character actions show evidence of themes and summarize the events in each chapter that show evidence of a theme. For the </a:t>
            </a:r>
            <a:r>
              <a:rPr lang="en" sz="1200" b="1" dirty="0">
                <a:latin typeface="Calibri"/>
                <a:ea typeface="Calibri"/>
                <a:cs typeface="Calibri"/>
                <a:sym typeface="Calibri"/>
              </a:rPr>
              <a:t>mid-unit assessment</a:t>
            </a:r>
            <a:r>
              <a:rPr lang="en" sz="1200" dirty="0">
                <a:latin typeface="Calibri"/>
                <a:ea typeface="Calibri"/>
                <a:cs typeface="Calibri"/>
                <a:sym typeface="Calibri"/>
              </a:rPr>
              <a:t>, students read a new chapter </a:t>
            </a:r>
            <a:r>
              <a:rPr lang="en" sz="1200" b="0" dirty="0">
                <a:latin typeface="Calibri"/>
                <a:ea typeface="Calibri"/>
                <a:cs typeface="Calibri"/>
                <a:sym typeface="Calibri"/>
              </a:rPr>
              <a:t>of </a:t>
            </a:r>
            <a:r>
              <a:rPr lang="en" sz="1200" b="0" i="1" dirty="0">
                <a:latin typeface="Calibri"/>
                <a:ea typeface="Calibri"/>
                <a:cs typeface="Calibri"/>
                <a:sym typeface="Calibri"/>
              </a:rPr>
              <a:t>The Hope Chest</a:t>
            </a:r>
            <a:r>
              <a:rPr lang="en" sz="1200" b="0" dirty="0">
                <a:latin typeface="Calibri"/>
                <a:ea typeface="Calibri"/>
                <a:cs typeface="Calibri"/>
                <a:sym typeface="Calibri"/>
              </a:rPr>
              <a:t> with their triad and summarize the events in the chapter that show evidence of a theme.</a:t>
            </a: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0" dirty="0">
                <a:latin typeface="Calibri"/>
                <a:ea typeface="Calibri"/>
                <a:cs typeface="Calibri"/>
                <a:sym typeface="Calibri"/>
              </a:rPr>
              <a:t>In the second half of the unit, students continue to read chapters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until they finish it at the end of the unit. Building on their summary writing work from the first half of the unit, they also write a literary essay about a theme in </a:t>
            </a:r>
            <a:r>
              <a:rPr lang="en" sz="1200" b="0" i="1" dirty="0">
                <a:latin typeface="Calibri"/>
                <a:ea typeface="Calibri"/>
                <a:cs typeface="Calibri"/>
                <a:sym typeface="Calibri"/>
              </a:rPr>
              <a:t>The Hope Chest</a:t>
            </a:r>
            <a:r>
              <a:rPr lang="en" sz="1200" b="0" dirty="0">
                <a:latin typeface="Calibri"/>
                <a:ea typeface="Calibri"/>
                <a:cs typeface="Calibri"/>
                <a:sym typeface="Calibri"/>
              </a:rPr>
              <a:t>. F</a:t>
            </a:r>
            <a:r>
              <a:rPr lang="en" sz="1200" dirty="0">
                <a:latin typeface="Calibri"/>
                <a:ea typeface="Calibri"/>
                <a:cs typeface="Calibri"/>
                <a:sym typeface="Calibri"/>
              </a:rPr>
              <a:t>or the </a:t>
            </a:r>
            <a:r>
              <a:rPr lang="en" sz="1200" b="1" dirty="0">
                <a:latin typeface="Calibri"/>
                <a:ea typeface="Calibri"/>
                <a:cs typeface="Calibri"/>
                <a:sym typeface="Calibri"/>
              </a:rPr>
              <a:t>End-of-Unit 2 Assessment</a:t>
            </a:r>
            <a:r>
              <a:rPr lang="en" sz="1200" dirty="0">
                <a:latin typeface="Calibri"/>
                <a:ea typeface="Calibri"/>
                <a:cs typeface="Calibri"/>
                <a:sym typeface="Calibri"/>
              </a:rPr>
              <a:t>, students write an on-demand essay about another theme in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following the same structure used throughout the unit.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latin typeface="Calibri"/>
                <a:ea typeface="Calibri"/>
                <a:cs typeface="Calibri"/>
                <a:sym typeface="Calibri"/>
              </a:rPr>
              <a:t/>
            </a:r>
            <a:br>
              <a:rPr lang="en" sz="1200" i="0" u="none" strike="noStrike" cap="none" dirty="0">
                <a:latin typeface="Calibri"/>
                <a:ea typeface="Calibri"/>
                <a:cs typeface="Calibri"/>
                <a:sym typeface="Calibri"/>
              </a:rPr>
            </a:br>
            <a:endParaRPr sz="1200" i="0" u="none" strike="noStrike" cap="none" dirty="0">
              <a:latin typeface="Calibri"/>
              <a:ea typeface="Calibri"/>
              <a:cs typeface="Calibri"/>
              <a:sym typeface="Calibri"/>
            </a:endParaRPr>
          </a:p>
        </p:txBody>
      </p:sp>
    </p:spTree>
    <p:extLst>
      <p:ext uri="{BB962C8B-B14F-4D97-AF65-F5344CB8AC3E}">
        <p14:creationId xmlns:p14="http://schemas.microsoft.com/office/powerpoint/2010/main" val="5890993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Theme anchor charts</a:t>
            </a:r>
            <a:r>
              <a:rPr lang="en" sz="1200" dirty="0">
                <a:latin typeface="Calibri"/>
                <a:ea typeface="Calibri"/>
                <a:cs typeface="Calibri"/>
                <a:sym typeface="Calibri"/>
              </a:rPr>
              <a:t> and follow the same routine from Unit 1 to guide students through creating new anchor charts as necessary (see below for directions).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“Are there any new themes you are noticing now?”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“What, in the text, makes you think so?"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Create new </a:t>
            </a:r>
            <a:r>
              <a:rPr lang="en" sz="1200" b="1" dirty="0">
                <a:latin typeface="Calibri"/>
                <a:ea typeface="Calibri"/>
                <a:cs typeface="Calibri"/>
                <a:sym typeface="Calibri"/>
              </a:rPr>
              <a:t>Theme anchor charts </a:t>
            </a:r>
            <a:r>
              <a:rPr lang="en" sz="1200" dirty="0">
                <a:latin typeface="Calibri"/>
                <a:ea typeface="Calibri"/>
                <a:cs typeface="Calibri"/>
                <a:sym typeface="Calibri"/>
              </a:rPr>
              <a:t>on </a:t>
            </a:r>
            <a:r>
              <a:rPr lang="en" sz="1200" b="0" dirty="0">
                <a:latin typeface="Calibri"/>
                <a:ea typeface="Calibri"/>
                <a:cs typeface="Calibri"/>
                <a:sym typeface="Calibri"/>
              </a:rPr>
              <a:t>chart paper </a:t>
            </a:r>
            <a:r>
              <a:rPr lang="en" sz="1200" dirty="0">
                <a:latin typeface="Calibri"/>
                <a:ea typeface="Calibri"/>
                <a:cs typeface="Calibri"/>
                <a:sym typeface="Calibri"/>
              </a:rPr>
              <a:t>for appropriate student suggestions, if any.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“What evidence can you find for any of the themes we have identified so far?”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student responses on the appropriate anchor chart. Refer to </a:t>
            </a:r>
            <a:r>
              <a:rPr lang="en" sz="1200" b="1" dirty="0">
                <a:latin typeface="Calibri"/>
                <a:ea typeface="Calibri"/>
                <a:cs typeface="Calibri"/>
                <a:sym typeface="Calibri"/>
              </a:rPr>
              <a:t>Theme Anchor Charts: Chapter 10 (example, for teacher reference) </a:t>
            </a:r>
            <a:r>
              <a:rPr lang="en" sz="1200" dirty="0">
                <a:latin typeface="Calibri"/>
                <a:ea typeface="Calibri"/>
                <a:cs typeface="Calibri"/>
                <a:sym typeface="Calibri"/>
              </a:rPr>
              <a:t>as necessary.</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themes that are emerging from the reading as well as be able to find evidence from the text to support their thinking.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(Reading Aloud Key Sections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reading aloud key sections of the text that highlight the emerging themes in the chapter, and then asking students to identify a theme based on what they hear. Invite students to write the theme on </a:t>
            </a:r>
            <a:r>
              <a:rPr lang="en" sz="1200" b="0" dirty="0">
                <a:latin typeface="Calibri"/>
                <a:ea typeface="Calibri"/>
                <a:cs typeface="Calibri"/>
                <a:sym typeface="Calibri"/>
              </a:rPr>
              <a:t>sticky notes </a:t>
            </a:r>
            <a:r>
              <a:rPr lang="en" sz="1200" dirty="0">
                <a:latin typeface="Calibri"/>
                <a:ea typeface="Calibri"/>
                <a:cs typeface="Calibri"/>
                <a:sym typeface="Calibri"/>
              </a:rPr>
              <a:t>and place them where they see evidence of the theme in the text. Encourage students to defend their thinking by citing specific sentences that emphasize the theme they suggest.</a:t>
            </a:r>
            <a:endParaRPr sz="1200" dirty="0">
              <a:latin typeface="Calibri"/>
              <a:ea typeface="Calibri"/>
              <a:cs typeface="Calibri"/>
              <a:sym typeface="Calibri"/>
            </a:endParaRPr>
          </a:p>
        </p:txBody>
      </p:sp>
      <p:sp>
        <p:nvSpPr>
          <p:cNvPr id="319" name="Google Shape;31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853786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US" sz="1200" dirty="0" smtClean="0">
                <a:latin typeface="Calibri"/>
                <a:ea typeface="Calibri"/>
                <a:cs typeface="Calibri"/>
                <a:sym typeface="Calibri"/>
              </a:rPr>
              <a:t>Read p</a:t>
            </a:r>
            <a:r>
              <a:rPr lang="en" sz="1200" dirty="0" smtClean="0">
                <a:latin typeface="Calibri"/>
                <a:ea typeface="Calibri"/>
                <a:cs typeface="Calibri"/>
                <a:sym typeface="Calibri"/>
              </a:rPr>
              <a:t>ages </a:t>
            </a:r>
            <a:r>
              <a:rPr lang="en" sz="1200" dirty="0">
                <a:latin typeface="Calibri"/>
                <a:ea typeface="Calibri"/>
                <a:cs typeface="Calibri"/>
                <a:sym typeface="Calibri"/>
              </a:rPr>
              <a:t>114–115: from </a:t>
            </a:r>
            <a:r>
              <a:rPr lang="en" sz="1200" i="1" dirty="0">
                <a:latin typeface="Calibri"/>
                <a:ea typeface="Calibri"/>
                <a:cs typeface="Calibri"/>
                <a:sym typeface="Calibri"/>
              </a:rPr>
              <a:t>“As she was crossing the tracks …”</a:t>
            </a:r>
            <a:r>
              <a:rPr lang="en" sz="1200" dirty="0">
                <a:latin typeface="Calibri"/>
                <a:ea typeface="Calibri"/>
                <a:cs typeface="Calibri"/>
                <a:sym typeface="Calibri"/>
              </a:rPr>
              <a:t> to </a:t>
            </a:r>
            <a:r>
              <a:rPr lang="en" sz="1200" i="1" dirty="0">
                <a:latin typeface="Calibri"/>
                <a:ea typeface="Calibri"/>
                <a:cs typeface="Calibri"/>
                <a:sym typeface="Calibri"/>
              </a:rPr>
              <a:t>“… like there were folded clothes in it.”</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on the anchor chart and invite students to read it chorally with you: </a:t>
            </a:r>
            <a:r>
              <a:rPr lang="en" sz="1200" b="1" i="1" dirty="0">
                <a:latin typeface="Calibri"/>
                <a:ea typeface="Calibri"/>
                <a:cs typeface="Calibri"/>
                <a:sym typeface="Calibri"/>
              </a:rPr>
              <a:t>“Do unto others as you would have them do unto you.”</a:t>
            </a:r>
            <a:endParaRPr sz="1200" b="1"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Underline </a:t>
            </a:r>
            <a:r>
              <a:rPr lang="en" sz="1200" i="1" dirty="0">
                <a:latin typeface="Calibri"/>
                <a:ea typeface="Calibri"/>
                <a:cs typeface="Calibri"/>
                <a:sym typeface="Calibri"/>
              </a:rPr>
              <a:t>unto</a:t>
            </a:r>
            <a:r>
              <a:rPr lang="en" sz="1200" dirty="0">
                <a:latin typeface="Calibri"/>
                <a:ea typeface="Calibri"/>
                <a:cs typeface="Calibri"/>
                <a:sym typeface="Calibri"/>
              </a:rPr>
              <a:t> and tell students that this is an old way of saying </a:t>
            </a:r>
            <a:r>
              <a:rPr lang="en" sz="1200" i="1" dirty="0">
                <a:latin typeface="Calibri"/>
                <a:ea typeface="Calibri"/>
                <a:cs typeface="Calibri"/>
                <a:sym typeface="Calibri"/>
              </a:rPr>
              <a:t>to</a:t>
            </a:r>
            <a:r>
              <a:rPr lang="en" sz="1200" dirty="0">
                <a:latin typeface="Calibri"/>
                <a:ea typeface="Calibri"/>
                <a:cs typeface="Calibri"/>
                <a:sym typeface="Calibri"/>
              </a:rPr>
              <a:t> and that because proverbs are often very old sayings, sometimes they contain old language. Cross out the </a:t>
            </a:r>
            <a:r>
              <a:rPr lang="en" sz="1200" i="1" dirty="0">
                <a:latin typeface="Calibri"/>
                <a:ea typeface="Calibri"/>
                <a:cs typeface="Calibri"/>
                <a:sym typeface="Calibri"/>
              </a:rPr>
              <a:t>un</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Discuss what the proverb means </a:t>
            </a:r>
            <a:r>
              <a:rPr lang="en" sz="1200" b="1" dirty="0">
                <a:latin typeface="Calibri"/>
                <a:ea typeface="Calibri"/>
                <a:cs typeface="Calibri"/>
                <a:sym typeface="Calibri"/>
              </a:rPr>
              <a:t>(treat other people as you would like to be treated)</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Provide a real-life example: </a:t>
            </a:r>
            <a:r>
              <a:rPr lang="en" sz="1200" i="1" dirty="0">
                <a:latin typeface="Calibri"/>
                <a:ea typeface="Calibri"/>
                <a:cs typeface="Calibri"/>
                <a:sym typeface="Calibri"/>
              </a:rPr>
              <a:t>“When a friend tells you he is planning to do something mean or disrespectful to someone else, you might give the advice to treat others as you wish to be treated.”</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Record the meaning on the anchor chart. Refer to </a:t>
            </a:r>
            <a:r>
              <a:rPr lang="en" sz="1200" b="1" dirty="0">
                <a:latin typeface="Calibri"/>
                <a:ea typeface="Calibri"/>
                <a:cs typeface="Calibri"/>
                <a:sym typeface="Calibri"/>
              </a:rPr>
              <a:t>Idioms, Adages, and Proverbs anchor chart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idioms, adages, and proverbs as well as explain the meaning of the saying.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a:t>
            </a:r>
            <a:r>
              <a:rPr lang="en" sz="1200" dirty="0">
                <a:latin typeface="Calibri"/>
                <a:ea typeface="Calibri"/>
                <a:cs typeface="Calibri"/>
                <a:sym typeface="Calibri"/>
              </a:rPr>
              <a:t>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(Idioms, Adages, Proverbs: Sketching and Personalizing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one or two students to sketch the meaning of the proverb </a:t>
            </a:r>
            <a:r>
              <a:rPr lang="en" sz="1200" i="0" dirty="0">
                <a:latin typeface="Calibri"/>
                <a:ea typeface="Calibri"/>
                <a:cs typeface="Calibri"/>
                <a:sym typeface="Calibri"/>
              </a:rPr>
              <a:t>“Do unto others as you would have them do unto you” </a:t>
            </a:r>
            <a:r>
              <a:rPr lang="en" sz="1200" dirty="0">
                <a:latin typeface="Calibri"/>
                <a:ea typeface="Calibri"/>
                <a:cs typeface="Calibri"/>
                <a:sym typeface="Calibri"/>
              </a:rPr>
              <a:t>in the margin on the chart. Challenge students to think about how this proverb—or any other example on the chart—might apply to an experience in their own lives. Invite students to share examples with the class, and clarify the meaning as needed.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For ELLs: (Mini Language Dive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“It was / </a:t>
            </a:r>
            <a:r>
              <a:rPr lang="en" sz="1200" b="0" i="1" dirty="0">
                <a:latin typeface="Calibri"/>
                <a:ea typeface="Calibri"/>
                <a:cs typeface="Calibri"/>
                <a:sym typeface="Calibri"/>
              </a:rPr>
              <a:t>so that women would never again have to sit by in silence</a:t>
            </a:r>
            <a:r>
              <a:rPr lang="en" sz="1200" b="0" dirty="0">
                <a:latin typeface="Calibri"/>
                <a:ea typeface="Calibri"/>
                <a:cs typeface="Calibri"/>
                <a:sym typeface="Calibri"/>
              </a:rPr>
              <a:t> </a:t>
            </a:r>
            <a:r>
              <a:rPr lang="en" sz="1200" dirty="0">
                <a:latin typeface="Calibri"/>
                <a:ea typeface="Calibri"/>
                <a:cs typeface="Calibri"/>
                <a:sym typeface="Calibri"/>
              </a:rPr>
              <a:t>/ while men made decisions / they didn’t like” (page 118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Deconstruct: Discuss the sentence and each chunk. Language goals for focus structure:</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does this chunk tell us? How do you know?” </a:t>
            </a:r>
            <a:r>
              <a:rPr lang="en-US" sz="1200" b="1" i="0" dirty="0" smtClean="0">
                <a:latin typeface="Calibri"/>
                <a:ea typeface="Calibri"/>
                <a:cs typeface="Calibri"/>
                <a:sym typeface="Calibri"/>
              </a:rPr>
              <a:t>(</a:t>
            </a:r>
            <a:r>
              <a:rPr lang="en" sz="1200" b="1" dirty="0" smtClean="0">
                <a:latin typeface="Calibri"/>
                <a:ea typeface="Calibri"/>
                <a:cs typeface="Calibri"/>
                <a:sym typeface="Calibri"/>
              </a:rPr>
              <a:t>This </a:t>
            </a:r>
            <a:r>
              <a:rPr lang="en" sz="1200" b="1" dirty="0">
                <a:latin typeface="Calibri"/>
                <a:ea typeface="Calibri"/>
                <a:cs typeface="Calibri"/>
                <a:sym typeface="Calibri"/>
              </a:rPr>
              <a:t>chunk tells us that women didn’t want to be silenced anymore, and they were going to Nashville to fight for their right to have a voice and to speak their minds. I know that because the previous sentence refers to women riding the train to Nashville and the theme of injustice</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 </a:t>
            </a:r>
            <a:r>
              <a:rPr lang="en" sz="1200" b="0" dirty="0">
                <a:latin typeface="Calibri"/>
                <a:ea typeface="Calibri"/>
                <a:cs typeface="Calibri"/>
                <a:sym typeface="Calibri"/>
              </a:rPr>
              <a:t>(dependent clause)</a:t>
            </a:r>
            <a:endParaRPr sz="1200" b="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so that</a:t>
            </a:r>
            <a:r>
              <a:rPr lang="en" sz="1200" dirty="0">
                <a:latin typeface="Calibri"/>
                <a:ea typeface="Calibri"/>
                <a:cs typeface="Calibri"/>
                <a:sym typeface="Calibri"/>
              </a:rPr>
              <a:t>: </a:t>
            </a:r>
            <a:r>
              <a:rPr lang="en" sz="1200" i="1" dirty="0">
                <a:latin typeface="Calibri"/>
                <a:ea typeface="Calibri"/>
                <a:cs typeface="Calibri"/>
                <a:sym typeface="Calibri"/>
              </a:rPr>
              <a:t>“Can you figure out why Karen Schwabach wrote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so that</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 </a:t>
            </a:r>
            <a:r>
              <a:rPr lang="en" sz="1200" i="1" dirty="0">
                <a:latin typeface="Calibri"/>
                <a:ea typeface="Calibri"/>
                <a:cs typeface="Calibri"/>
                <a:sym typeface="Calibri"/>
              </a:rPr>
              <a:t>at the beginning of the chunk?”</a:t>
            </a:r>
            <a:r>
              <a:rPr lang="en" sz="1200" dirty="0">
                <a:latin typeface="Calibri"/>
                <a:ea typeface="Calibri"/>
                <a:cs typeface="Calibri"/>
                <a:sym typeface="Calibri"/>
              </a:rPr>
              <a:t> </a:t>
            </a:r>
            <a:r>
              <a:rPr lang="en-US" sz="1200" b="1" dirty="0" smtClean="0">
                <a:latin typeface="Calibri"/>
                <a:ea typeface="Calibri"/>
                <a:cs typeface="Calibri"/>
                <a:sym typeface="Calibri"/>
              </a:rPr>
              <a:t>(‘</a:t>
            </a:r>
            <a:r>
              <a:rPr lang="en" sz="1200" b="1" i="1" dirty="0" smtClean="0">
                <a:latin typeface="Calibri"/>
                <a:ea typeface="Calibri"/>
                <a:cs typeface="Calibri"/>
                <a:sym typeface="Calibri"/>
              </a:rPr>
              <a:t>so that</a:t>
            </a:r>
            <a:r>
              <a:rPr lang="en-US" sz="1200" b="1" i="1" dirty="0" smtClean="0">
                <a:latin typeface="Calibri"/>
                <a:ea typeface="Calibri"/>
                <a:cs typeface="Calibri"/>
                <a:sym typeface="Calibri"/>
              </a:rPr>
              <a:t>”</a:t>
            </a:r>
            <a:r>
              <a:rPr lang="en" sz="1200" b="1" i="1" dirty="0" smtClean="0">
                <a:latin typeface="Calibri"/>
                <a:ea typeface="Calibri"/>
                <a:cs typeface="Calibri"/>
                <a:sym typeface="Calibri"/>
              </a:rPr>
              <a:t> </a:t>
            </a:r>
            <a:r>
              <a:rPr lang="en" sz="1200" b="1" dirty="0">
                <a:latin typeface="Calibri"/>
                <a:ea typeface="Calibri"/>
                <a:cs typeface="Calibri"/>
                <a:sym typeface="Calibri"/>
              </a:rPr>
              <a:t>connects the idea in the previous chunk to the idea in this chunk</a:t>
            </a:r>
            <a:r>
              <a:rPr lang="en" sz="1200" b="1" i="1" dirty="0">
                <a:latin typeface="Calibri"/>
                <a:ea typeface="Calibri"/>
                <a:cs typeface="Calibri"/>
                <a:sym typeface="Calibri"/>
              </a:rPr>
              <a:t> </a:t>
            </a:r>
            <a:r>
              <a:rPr lang="en" sz="1200" b="1" dirty="0">
                <a:latin typeface="Calibri"/>
                <a:ea typeface="Calibri"/>
                <a:cs typeface="Calibri"/>
                <a:sym typeface="Calibri"/>
              </a:rPr>
              <a:t>and introduces a reason. Note that the word </a:t>
            </a:r>
            <a:r>
              <a:rPr lang="en" sz="1200" b="1" i="1" dirty="0">
                <a:latin typeface="Calibri"/>
                <a:ea typeface="Calibri"/>
                <a:cs typeface="Calibri"/>
                <a:sym typeface="Calibri"/>
              </a:rPr>
              <a:t>that</a:t>
            </a:r>
            <a:r>
              <a:rPr lang="en" sz="1200" b="1" dirty="0">
                <a:latin typeface="Calibri"/>
                <a:ea typeface="Calibri"/>
                <a:cs typeface="Calibri"/>
                <a:sym typeface="Calibri"/>
              </a:rPr>
              <a:t> can be removed without changing the meaning of the sentence</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r>
              <a:rPr lang="en" sz="1200" b="1" i="1" dirty="0" smtClean="0">
                <a:latin typeface="Calibri"/>
                <a:ea typeface="Calibri"/>
                <a:cs typeface="Calibri"/>
                <a:sym typeface="Calibri"/>
              </a:rPr>
              <a:t> </a:t>
            </a:r>
            <a:r>
              <a:rPr lang="en" sz="1200" b="0" dirty="0">
                <a:latin typeface="Calibri"/>
                <a:ea typeface="Calibri"/>
                <a:cs typeface="Calibri"/>
                <a:sym typeface="Calibri"/>
              </a:rPr>
              <a:t>(conjunction)</a:t>
            </a:r>
            <a:endParaRPr sz="1200" b="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can cover their mouths with their hands, pretending to have their voices silenced. Then they can remove their hands in victory while reading the chunk chorally.</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Practice: </a:t>
            </a:r>
            <a:r>
              <a:rPr lang="en" sz="1200" i="0" dirty="0">
                <a:latin typeface="Calibri"/>
                <a:ea typeface="Calibri"/>
                <a:cs typeface="Calibri"/>
                <a:sym typeface="Calibri"/>
              </a:rPr>
              <a:t>I _______ [verb/verb phrase] so that___________________ [subject + reason verb/verb phrase].</a:t>
            </a:r>
            <a:endParaRPr sz="1200"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Reconstruct:</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can you say this sentence in your own words?”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does your understanding of this sentence add to your understanding of the chapter theme of injustice is inequality?”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Practice: </a:t>
            </a:r>
            <a:r>
              <a:rPr lang="en" sz="1200" i="0" dirty="0">
                <a:latin typeface="Calibri"/>
                <a:ea typeface="Calibri"/>
                <a:cs typeface="Calibri"/>
                <a:sym typeface="Calibri"/>
              </a:rPr>
              <a:t>The suffragists _______ [verb/verb phrase] so that_____________ [subject + reason verb/verb phrase].</a:t>
            </a:r>
            <a:endParaRPr sz="1200" i="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might you use this sentence structure to introduce the theme you will write about in your summary?”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p:txBody>
      </p:sp>
      <p:sp>
        <p:nvSpPr>
          <p:cNvPr id="327" name="Google Shape;32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816588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a:t>
            </a:r>
            <a:r>
              <a:rPr lang="en" sz="1200" dirty="0">
                <a:latin typeface="Calibri"/>
                <a:ea typeface="Calibri"/>
                <a:cs typeface="Calibri"/>
                <a:sym typeface="Calibri"/>
              </a:rPr>
              <a:t>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Distribute and display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10</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the same routine from Work Time A of Lesson 1 to guide students through completing the theme and supporting details graphic organizer in triads, and then writing a summary of the part of the chapter where they found evidence of one of the themes.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to refer to: </a:t>
            </a:r>
            <a:r>
              <a:rPr lang="en" sz="1200" b="1" dirty="0">
                <a:latin typeface="Calibri"/>
                <a:ea typeface="Calibri"/>
                <a:cs typeface="Calibri"/>
                <a:sym typeface="Calibri"/>
              </a:rPr>
              <a:t>Model summary </a:t>
            </a:r>
            <a:r>
              <a:rPr lang="en" sz="1200" dirty="0">
                <a:latin typeface="Calibri"/>
                <a:ea typeface="Calibri"/>
                <a:cs typeface="Calibri"/>
                <a:sym typeface="Calibri"/>
              </a:rPr>
              <a:t>and </a:t>
            </a:r>
            <a:r>
              <a:rPr lang="en" sz="1200" b="1" dirty="0">
                <a:latin typeface="Calibri"/>
                <a:ea typeface="Calibri"/>
                <a:cs typeface="Calibri"/>
                <a:sym typeface="Calibri"/>
              </a:rPr>
              <a:t>Criteria of an Effective Summary anchor chart.  </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Directions for Work Time A of Lesson 1 </a:t>
            </a:r>
            <a:r>
              <a:rPr lang="en" sz="1200" dirty="0" smtClean="0">
                <a:latin typeface="Calibri"/>
                <a:ea typeface="Calibri"/>
                <a:cs typeface="Calibri"/>
                <a:sym typeface="Calibri"/>
              </a:rPr>
              <a:t>follow below</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Remind students that summaries give a brief idea of what a text is about and that when we summarize a text</a:t>
            </a:r>
            <a:r>
              <a:rPr lang="en" sz="1200" b="1" dirty="0">
                <a:latin typeface="Calibri"/>
                <a:ea typeface="Calibri"/>
                <a:cs typeface="Calibri"/>
                <a:sym typeface="Calibri"/>
              </a:rPr>
              <a:t> (give a brief statement of the main points)</a:t>
            </a:r>
            <a:r>
              <a:rPr lang="en" sz="1200" dirty="0">
                <a:latin typeface="Calibri"/>
                <a:ea typeface="Calibri"/>
                <a:cs typeface="Calibri"/>
                <a:sym typeface="Calibri"/>
              </a:rPr>
              <a:t>, we provide the title and author and briefly describe what it was about, including the theme and the supporting details.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Tell students they are going to write a summary of the part of the chapter where they found evidence of one of the themes.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Display the </a:t>
            </a:r>
            <a:r>
              <a:rPr lang="en" sz="1200" b="1" dirty="0">
                <a:latin typeface="Calibri"/>
                <a:ea typeface="Calibri"/>
                <a:cs typeface="Calibri"/>
                <a:sym typeface="Calibri"/>
              </a:rPr>
              <a:t>model summary</a:t>
            </a:r>
            <a:r>
              <a:rPr lang="en" sz="1200" dirty="0">
                <a:latin typeface="Calibri"/>
                <a:ea typeface="Calibri"/>
                <a:cs typeface="Calibri"/>
                <a:sym typeface="Calibri"/>
              </a:rPr>
              <a:t> and invite students to refer to it.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(If needed) Focus students on the </a:t>
            </a:r>
            <a:r>
              <a:rPr lang="en" sz="1200" b="1" dirty="0">
                <a:latin typeface="Calibri"/>
                <a:ea typeface="Calibri"/>
                <a:cs typeface="Calibri"/>
                <a:sym typeface="Calibri"/>
              </a:rPr>
              <a:t>Criteria of an Effective Summary anchor chart </a:t>
            </a:r>
            <a:r>
              <a:rPr lang="en" sz="1200" dirty="0">
                <a:latin typeface="Calibri"/>
                <a:ea typeface="Calibri"/>
                <a:cs typeface="Calibri"/>
                <a:sym typeface="Calibri"/>
              </a:rPr>
              <a:t>and briefly review it.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Distribute and display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10</a:t>
            </a:r>
            <a:r>
              <a:rPr lang="en" sz="1200" dirty="0">
                <a:latin typeface="Calibri"/>
                <a:ea typeface="Calibri"/>
                <a:cs typeface="Calibri"/>
                <a:sym typeface="Calibri"/>
              </a:rPr>
              <a:t>. Remind students they saw this same organizer in Lesson 6 of Unit 1.</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Review what students will record in each box on the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10 handout</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work in their triads to complete the theme and supporting details chart at the top of the page. Tell students it will make it easier for them when writing a summary later in the lesson if both of the supporting details they choose to support their theme come from the same part of the chapter. Emphasize that this isn’t always possible, though.</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Remind students of the themes and evidence recorded during Opening A on the </a:t>
            </a:r>
            <a:r>
              <a:rPr lang="en" sz="1200" b="1" dirty="0">
                <a:latin typeface="Calibri"/>
                <a:ea typeface="Calibri"/>
                <a:cs typeface="Calibri"/>
                <a:sym typeface="Calibri"/>
              </a:rPr>
              <a:t>Theme anchor charts</a:t>
            </a:r>
            <a:r>
              <a:rPr lang="en" sz="1200" dirty="0">
                <a:latin typeface="Calibri"/>
                <a:ea typeface="Calibri"/>
                <a:cs typeface="Calibri"/>
                <a:sym typeface="Calibri"/>
              </a:rPr>
              <a:t>. Tell students that if multiple themes were identified, triads should choose one to focus on, preferably the one with the most evidence to support it, because this will make it easier to write the summary.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5 minutes, refocus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write an effective summary of </a:t>
            </a:r>
            <a:r>
              <a:rPr lang="en" sz="1200" b="0" dirty="0">
                <a:solidFill>
                  <a:schemeClr val="dk1"/>
                </a:solidFill>
                <a:latin typeface="Calibri"/>
                <a:ea typeface="Calibri"/>
                <a:cs typeface="Calibri"/>
                <a:sym typeface="Calibri"/>
              </a:rPr>
              <a:t>Chapter 10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fine motor skills: Provide options for expression by offering a template that includes lines in each box or partial dictation.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(Rereading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inviting triads to complete the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10 graphic organizer</a:t>
            </a:r>
            <a:r>
              <a:rPr lang="en" sz="1200" dirty="0">
                <a:latin typeface="Calibri"/>
                <a:ea typeface="Calibri"/>
                <a:cs typeface="Calibri"/>
                <a:sym typeface="Calibri"/>
              </a:rPr>
              <a:t>, consider rereading aloud the section(s) of the chapter that highlights each theme that students can choose to write about in their summaries.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(Shared Writing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working closely with a group of students to write their summaries as a shared or interactive writing experience. Display the shared writing for students to refer to when writing summaries independently in future lessons.</a:t>
            </a:r>
            <a:endParaRPr sz="1200" dirty="0">
              <a:latin typeface="Calibri"/>
              <a:ea typeface="Calibri"/>
              <a:cs typeface="Calibri"/>
              <a:sym typeface="Calibri"/>
            </a:endParaRPr>
          </a:p>
        </p:txBody>
      </p:sp>
      <p:sp>
        <p:nvSpPr>
          <p:cNvPr id="334" name="Google Shape;33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480591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Give students a minute in silence to think about how they would summarize the part(s) of the chapter where they found evidence of the theme. Remind students that the summary needs to contain two supporting details to prove this theme really is evident, so if those supporting details come from two different parts of the chapter, they will need to briefly summarize what is happening in both parts of the chapter.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label themselves A, B, and C in their triads.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a:t>
            </a:r>
            <a:r>
              <a:rPr lang="en" sz="1200" b="0" dirty="0">
                <a:latin typeface="Calibri"/>
                <a:ea typeface="Calibri"/>
                <a:cs typeface="Calibri"/>
                <a:sym typeface="Calibri"/>
              </a:rPr>
              <a:t>timer</a:t>
            </a:r>
            <a:r>
              <a:rPr lang="en" sz="1200" dirty="0">
                <a:latin typeface="Calibri"/>
                <a:ea typeface="Calibri"/>
                <a:cs typeface="Calibri"/>
                <a:sym typeface="Calibri"/>
              </a:rPr>
              <a:t>, give partner B 45 seconds to orally summarize the part(s) of the chapter where they found evidence of the theme to the triad. Then give partner C 30 seconds, and partner A 15 seconds.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volunteers to share out their summaries. Refer to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10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write their summaries on their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10 handout</a:t>
            </a:r>
            <a:r>
              <a:rPr lang="en" sz="1200" dirty="0">
                <a:latin typeface="Calibri"/>
                <a:ea typeface="Calibri"/>
                <a:cs typeface="Calibri"/>
                <a:sym typeface="Calibri"/>
              </a:rPr>
              <a:t>. Distribute </a:t>
            </a:r>
            <a:r>
              <a:rPr lang="en" sz="1200" b="1" dirty="0">
                <a:latin typeface="Calibri"/>
                <a:ea typeface="Calibri"/>
                <a:cs typeface="Calibri"/>
                <a:sym typeface="Calibri"/>
              </a:rPr>
              <a:t>summary sentence frames</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write and ask questions to guide their thinking:</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“Where can you see evidence of this theme in Chapter 10?”</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would you retell this part of the chapter for me?”</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would you summarize it?”</a:t>
            </a:r>
            <a:endParaRPr sz="1200" i="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summarize the text that contains evidence of a theme in chapter 10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complete the graphic organizer.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fine motor skills: Provide options for expression by offering a template that includes lines in each box.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Model Summary: Displaying and Annotating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enlarged model summary</a:t>
            </a:r>
            <a:r>
              <a:rPr lang="en" sz="1200" dirty="0">
                <a:solidFill>
                  <a:schemeClr val="dk1"/>
                </a:solidFill>
                <a:latin typeface="Calibri"/>
                <a:ea typeface="Calibri"/>
                <a:cs typeface="Calibri"/>
                <a:sym typeface="Calibri"/>
              </a:rPr>
              <a:t> (see </a:t>
            </a:r>
            <a:r>
              <a:rPr lang="en" sz="1200" i="1" dirty="0">
                <a:solidFill>
                  <a:schemeClr val="dk1"/>
                </a:solidFill>
                <a:latin typeface="Calibri"/>
                <a:ea typeface="Calibri"/>
                <a:cs typeface="Calibri"/>
                <a:sym typeface="Calibri"/>
              </a:rPr>
              <a:t>For heavier support)</a:t>
            </a:r>
            <a:r>
              <a:rPr lang="en" sz="1200" dirty="0">
                <a:solidFill>
                  <a:schemeClr val="dk1"/>
                </a:solidFill>
                <a:latin typeface="Calibri"/>
                <a:ea typeface="Calibri"/>
                <a:cs typeface="Calibri"/>
                <a:sym typeface="Calibri"/>
              </a:rPr>
              <a:t> next to the </a:t>
            </a:r>
            <a:r>
              <a:rPr lang="en" sz="1200" b="1" dirty="0">
                <a:solidFill>
                  <a:schemeClr val="dk1"/>
                </a:solidFill>
                <a:latin typeface="Calibri"/>
                <a:ea typeface="Calibri"/>
                <a:cs typeface="Calibri"/>
                <a:sym typeface="Calibri"/>
              </a:rPr>
              <a:t>Criteria for an Effective Summary anchor chart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think about where they see each criterion present in the </a:t>
            </a:r>
            <a:r>
              <a:rPr lang="en" sz="1200" b="1" dirty="0">
                <a:solidFill>
                  <a:schemeClr val="dk1"/>
                </a:solidFill>
                <a:latin typeface="Calibri"/>
                <a:ea typeface="Calibri"/>
                <a:cs typeface="Calibri"/>
                <a:sym typeface="Calibri"/>
              </a:rPr>
              <a:t>model summary</a:t>
            </a:r>
            <a:r>
              <a:rPr lang="en" sz="1200" dirty="0">
                <a:solidFill>
                  <a:schemeClr val="dk1"/>
                </a:solidFill>
                <a:latin typeface="Calibri"/>
                <a:ea typeface="Calibri"/>
                <a:cs typeface="Calibri"/>
                <a:sym typeface="Calibri"/>
              </a:rPr>
              <a:t>. As they share their thinking, annotate the </a:t>
            </a:r>
            <a:r>
              <a:rPr lang="en" sz="1200" b="1" dirty="0">
                <a:solidFill>
                  <a:schemeClr val="dk1"/>
                </a:solidFill>
                <a:latin typeface="Calibri"/>
                <a:ea typeface="Calibri"/>
                <a:cs typeface="Calibri"/>
                <a:sym typeface="Calibri"/>
              </a:rPr>
              <a:t>enlarged summary</a:t>
            </a:r>
            <a:r>
              <a:rPr lang="en" sz="1200" dirty="0">
                <a:solidFill>
                  <a:schemeClr val="dk1"/>
                </a:solidFill>
                <a:latin typeface="Calibri"/>
                <a:ea typeface="Calibri"/>
                <a:cs typeface="Calibri"/>
                <a:sym typeface="Calibri"/>
              </a:rPr>
              <a:t> by writing each criterion in the margin next to where it appears. Display the summary and the anchor chart side by side for students to refer to throughout the unit.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and Thinking Aloud: Completing the Graphic Organizer</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modeling and thinking aloud the process for completing the </a:t>
            </a: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10 graphic organizer</a:t>
            </a:r>
            <a:r>
              <a:rPr lang="en" sz="1200" dirty="0">
                <a:solidFill>
                  <a:schemeClr val="dk1"/>
                </a:solidFill>
                <a:latin typeface="Calibri"/>
                <a:ea typeface="Calibri"/>
                <a:cs typeface="Calibri"/>
                <a:sym typeface="Calibri"/>
              </a:rPr>
              <a:t>. Explicitly refer to the </a:t>
            </a:r>
            <a:r>
              <a:rPr lang="en" sz="1200" b="1" dirty="0">
                <a:solidFill>
                  <a:schemeClr val="dk1"/>
                </a:solidFill>
                <a:latin typeface="Calibri"/>
                <a:ea typeface="Calibri"/>
                <a:cs typeface="Calibri"/>
                <a:sym typeface="Calibri"/>
              </a:rPr>
              <a:t>Theme anchor chart for Chapter 10 </a:t>
            </a:r>
            <a:r>
              <a:rPr lang="en" sz="1200" dirty="0">
                <a:solidFill>
                  <a:schemeClr val="dk1"/>
                </a:solidFill>
                <a:latin typeface="Calibri"/>
                <a:ea typeface="Calibri"/>
                <a:cs typeface="Calibri"/>
                <a:sym typeface="Calibri"/>
              </a:rPr>
              <a:t>as you model, showing how to use information from that chart to help you complete the graphic organizer.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and Thinking Aloud: Writing a Summary</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modeling and thinking aloud the process for writing a summary using the information on the completed </a:t>
            </a:r>
            <a:r>
              <a:rPr lang="en" sz="1200" b="1" dirty="0">
                <a:solidFill>
                  <a:schemeClr val="dk1"/>
                </a:solidFill>
                <a:latin typeface="Calibri"/>
                <a:ea typeface="Calibri"/>
                <a:cs typeface="Calibri"/>
                <a:sym typeface="Calibri"/>
              </a:rPr>
              <a:t>summarizing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Writing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working closely with a group of students to write their summaries as a shared or interactive writing experience. Display the shared writing for students to refer to when writing summaries independently in future lessons.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342" name="Google Shape;34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6887230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0" name="Google Shape;350;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first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summarize Chapter 10 of </a:t>
            </a:r>
            <a:r>
              <a:rPr lang="en" sz="1200" b="0" i="1" dirty="0">
                <a:solidFill>
                  <a:schemeClr val="dk1"/>
                </a:solidFill>
                <a:latin typeface="Calibri"/>
                <a:ea typeface="Calibri"/>
                <a:cs typeface="Calibri"/>
                <a:sym typeface="Calibri"/>
              </a:rPr>
              <a:t>The Hope Chest.”</a:t>
            </a:r>
            <a:endParaRPr sz="1200" b="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317384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7" name="Google Shape;357;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Suggested Slide Pacing: </a:t>
            </a:r>
            <a:r>
              <a:rPr lang="en" sz="1200" b="1" dirty="0" smtClean="0">
                <a:latin typeface="Calibri"/>
                <a:ea typeface="Calibri"/>
                <a:cs typeface="Calibri"/>
                <a:sym typeface="Calibri"/>
              </a:rPr>
              <a:t>10</a:t>
            </a:r>
            <a:r>
              <a:rPr lang="en-US" sz="1200" b="1" dirty="0" smtClean="0">
                <a:latin typeface="Calibri"/>
                <a:ea typeface="Calibri"/>
                <a:cs typeface="Calibri"/>
                <a:sym typeface="Calibri"/>
              </a:rPr>
              <a:t>-12</a:t>
            </a:r>
            <a:r>
              <a:rPr lang="en" sz="1200" b="1" dirty="0" smtClean="0">
                <a:latin typeface="Calibri"/>
                <a:ea typeface="Calibri"/>
                <a:cs typeface="Calibri"/>
                <a:sym typeface="Calibri"/>
              </a:rPr>
              <a:t> </a:t>
            </a:r>
            <a:r>
              <a:rPr lang="en" sz="1200" b="1" dirty="0">
                <a:latin typeface="Calibri"/>
                <a:ea typeface="Calibri"/>
                <a:cs typeface="Calibri"/>
                <a:sym typeface="Calibri"/>
              </a:rPr>
              <a:t>minutes</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latin typeface="Calibri"/>
                <a:ea typeface="Calibri"/>
                <a:cs typeface="Calibri"/>
                <a:sym typeface="Calibri"/>
              </a:rPr>
              <a:t>Grouping: Whole Group/Partner</a:t>
            </a:r>
            <a:endParaRPr sz="1200" b="1"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this </a:t>
            </a:r>
            <a:r>
              <a:rPr lang="en" sz="1200" b="1" dirty="0">
                <a:solidFill>
                  <a:schemeClr val="dk1"/>
                </a:solidFill>
                <a:latin typeface="Calibri"/>
                <a:ea typeface="Calibri"/>
                <a:cs typeface="Calibri"/>
                <a:sym typeface="Calibri"/>
              </a:rPr>
              <a:t>Independent Reading Sample Plan </a:t>
            </a:r>
            <a:r>
              <a:rPr lang="en" sz="1200" dirty="0">
                <a:solidFill>
                  <a:schemeClr val="dk1"/>
                </a:solidFill>
                <a:latin typeface="Calibri"/>
                <a:ea typeface="Calibri"/>
                <a:cs typeface="Calibri"/>
                <a:sym typeface="Calibri"/>
              </a:rPr>
              <a:t>or choose your own.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pairs or allow students to choose.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solidFill>
                  <a:schemeClr val="dk1"/>
                </a:solidFill>
                <a:latin typeface="Calibri"/>
                <a:ea typeface="Calibri"/>
                <a:cs typeface="Calibri"/>
                <a:sym typeface="Calibri"/>
              </a:rPr>
              <a:t>Review these protocols before teaching. They are all used in this lesson: Back-to-Back and Face-to-Face</a:t>
            </a:r>
            <a:br>
              <a:rPr lang="en" sz="1200" dirty="0">
                <a:solidFill>
                  <a:schemeClr val="dk1"/>
                </a:solidFill>
                <a:latin typeface="Calibri"/>
                <a:ea typeface="Calibri"/>
                <a:cs typeface="Calibri"/>
                <a:sym typeface="Calibri"/>
              </a:rPr>
            </a:br>
            <a:r>
              <a:rPr lang="en" sz="1200" u="sng" dirty="0">
                <a:solidFill>
                  <a:schemeClr val="hlink"/>
                </a:solidFill>
                <a:latin typeface="Calibri"/>
                <a:ea typeface="Calibri"/>
                <a:cs typeface="Calibri"/>
                <a:sym typeface="Calibri"/>
                <a:hlinkClick r:id="rId3"/>
              </a:rPr>
              <a:t>https://eleducation.org/resources/protocols-for-checking-for-understanding-and-ongoing-assessment-from-management-in-the-active-classroom</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Gather the following materials for this lesson:</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Research reading text (one per student)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and remind them specifically of </a:t>
            </a:r>
            <a:r>
              <a:rPr lang="en" sz="1200" i="1" dirty="0">
                <a:solidFill>
                  <a:schemeClr val="dk1"/>
                </a:solidFill>
                <a:latin typeface="Calibri"/>
                <a:ea typeface="Calibri"/>
                <a:cs typeface="Calibri"/>
                <a:sym typeface="Calibri"/>
              </a:rPr>
              <a:t>integrity</a:t>
            </a:r>
            <a:r>
              <a:rPr lang="en" sz="1200" dirty="0">
                <a:solidFill>
                  <a:schemeClr val="dk1"/>
                </a:solidFill>
                <a:latin typeface="Calibri"/>
                <a:ea typeface="Calibri"/>
                <a:cs typeface="Calibri"/>
                <a:sym typeface="Calibri"/>
              </a:rPr>
              <a:t>. In the context of research reading homework, this means trying to do it each day, even when it is tough to do so, and if it isn’t possible, being honest when recording the dates and pages read in their journals.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Direct student attention to learning target.  Call on a student to read the learning target to the class.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Tell students they will now participate in Back-to-Back and Face-to-Face to make connections between their research reading texts and the module.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Remind students that they used this protocol in Module 1. Invite students to retrieve their research reading texts.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Invite students to find a partner, to label themselves A and B, and to turn back-to-back.</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Provide the prompt and give students a minute of think time: </a:t>
            </a:r>
            <a:r>
              <a:rPr lang="en" sz="1200" i="1" dirty="0">
                <a:solidFill>
                  <a:schemeClr val="dk1"/>
                </a:solidFill>
                <a:latin typeface="Calibri"/>
                <a:ea typeface="Calibri"/>
                <a:cs typeface="Calibri"/>
                <a:sym typeface="Calibri"/>
              </a:rPr>
              <a:t>“What connections have you made between your research reading text and the module?”</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Invite students to turn face-to-face.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Invite partner B to share first. Tell them to introduce their text first, and then their answer to the prompt.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Invite partner A to do the same.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Invite students to thank each other.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Students repeat with a new partner.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dirty="0">
                <a:solidFill>
                  <a:schemeClr val="dk1"/>
                </a:solidFill>
                <a:latin typeface="Calibri"/>
                <a:ea typeface="Calibri"/>
                <a:cs typeface="Calibri"/>
                <a:sym typeface="Calibri"/>
              </a:rPr>
              <a:t>Repeat until students have shared with 3 different people.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Research Reading Share.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students who may need additional support with organizing their thinking for verbal expression: Consider meeting with them in advance to prep them for the research reading share and minimize the threat associated with sharing.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(Checking Comprehension of Concepts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Check comprehension of </a:t>
            </a:r>
            <a:r>
              <a:rPr lang="en" sz="1200" i="1" dirty="0">
                <a:latin typeface="Calibri"/>
                <a:ea typeface="Calibri"/>
                <a:cs typeface="Calibri"/>
                <a:sym typeface="Calibri"/>
              </a:rPr>
              <a:t>integrity </a:t>
            </a:r>
            <a:r>
              <a:rPr lang="en" sz="1200" dirty="0">
                <a:latin typeface="Calibri"/>
                <a:ea typeface="Calibri"/>
                <a:cs typeface="Calibri"/>
                <a:sym typeface="Calibri"/>
              </a:rPr>
              <a:t>by inviting students to share ways they have showed </a:t>
            </a:r>
            <a:r>
              <a:rPr lang="en" sz="1200" i="1" dirty="0">
                <a:latin typeface="Calibri"/>
                <a:ea typeface="Calibri"/>
                <a:cs typeface="Calibri"/>
                <a:sym typeface="Calibri"/>
              </a:rPr>
              <a:t>integrity</a:t>
            </a:r>
            <a:r>
              <a:rPr lang="en" sz="1200" dirty="0">
                <a:latin typeface="Calibri"/>
                <a:ea typeface="Calibri"/>
                <a:cs typeface="Calibri"/>
                <a:sym typeface="Calibri"/>
              </a:rPr>
              <a:t> or have seen others do so. Provide sentence frames for support. (Examples</a:t>
            </a:r>
            <a:r>
              <a:rPr lang="en" sz="1200" i="0" dirty="0">
                <a:latin typeface="Calibri"/>
                <a:ea typeface="Calibri"/>
                <a:cs typeface="Calibri"/>
                <a:sym typeface="Calibri"/>
              </a:rPr>
              <a:t>: “I showed integrity when ____. I saw _____ showing integrity when _____.”)</a:t>
            </a:r>
            <a:endParaRPr sz="1200" i="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9934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Prompts for the Accountable Research Reading are on the following </a:t>
            </a:r>
            <a:r>
              <a:rPr lang="en" sz="1200" i="0" u="none" strike="noStrike" cap="none" dirty="0" smtClean="0">
                <a:solidFill>
                  <a:srgbClr val="000000"/>
                </a:solidFill>
                <a:latin typeface="Calibri"/>
                <a:ea typeface="Calibri"/>
                <a:cs typeface="Calibri"/>
                <a:sym typeface="Calibri"/>
              </a:rPr>
              <a:t>slide.</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Student Look-fors/Listen-fors: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
        <p:nvSpPr>
          <p:cNvPr id="368" name="Google Shape;368;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2742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a:t>
            </a:r>
            <a:r>
              <a:rPr lang="en" sz="1200" dirty="0" smtClean="0">
                <a:solidFill>
                  <a:schemeClr val="dk1"/>
                </a:solidFill>
                <a:latin typeface="Calibri"/>
                <a:ea typeface="Calibri"/>
                <a:cs typeface="Calibri"/>
                <a:sym typeface="Calibri"/>
              </a:rPr>
              <a:t>student</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1" dirty="0">
              <a:latin typeface="Calibri"/>
              <a:ea typeface="Calibri"/>
              <a:cs typeface="Calibri"/>
              <a:sym typeface="Calibri"/>
            </a:endParaRPr>
          </a:p>
        </p:txBody>
      </p:sp>
      <p:sp>
        <p:nvSpPr>
          <p:cNvPr id="375" name="Google Shape;37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593195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2" name="Google Shape;382;p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highlight>
                <a:srgbClr val="FFFF00"/>
              </a:highlight>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83" name="Google Shape;383;p1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080623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6" name="Google Shape;25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u="sng" dirty="0">
                <a:solidFill>
                  <a:schemeClr val="hlink"/>
                </a:solidFill>
                <a:latin typeface="Calibri"/>
                <a:ea typeface="Calibri"/>
                <a:cs typeface="Calibri"/>
                <a:sym typeface="Calibri"/>
                <a:hlinkClick r:id="rId3"/>
              </a:rPr>
              <a:t>https://curriculum.eleducation.org/curriculum/ela/grade-4/module-4/unit-2/lesson-3</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In this lesson, students follow the same routines that were used in Lesson 1 to read and summarize a new chapter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Areas in which students may need additional support:</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Students may need additional support with reading the chapter and summarizing the text. Distribute the sentence frame for students who may need additional support in writing their summaries. Consider inviting students who need additional support to a group for focused teacher guidance.</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2570388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2" name="Google Shape;262;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New Materials to Prepare in Advance: </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Theme Anchor Charts: Chapter 10 (example,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10</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10 (example,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Timer</a:t>
            </a:r>
            <a:r>
              <a:rPr lang="en" sz="1200" dirty="0">
                <a:solidFill>
                  <a:schemeClr val="dk1"/>
                </a:solidFill>
                <a:latin typeface="Calibri"/>
                <a:ea typeface="Calibri"/>
                <a:cs typeface="Calibri"/>
                <a:sym typeface="Calibri"/>
              </a:rPr>
              <a:t> (one per triad)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Independent Reading: Sample Plan</a:t>
            </a:r>
            <a:r>
              <a:rPr lang="en" sz="1200" dirty="0">
                <a:solidFill>
                  <a:schemeClr val="dk1"/>
                </a:solidFill>
                <a:latin typeface="Calibri"/>
                <a:ea typeface="Calibri"/>
                <a:cs typeface="Calibri"/>
                <a:sym typeface="Calibri"/>
              </a:rPr>
              <a:t> (for teacher reference; see the Tools page)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Unit 1, Lesson 1;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Theme anchor charts</a:t>
            </a:r>
            <a:r>
              <a:rPr lang="en" sz="1200" dirty="0">
                <a:solidFill>
                  <a:schemeClr val="dk1"/>
                </a:solidFill>
                <a:latin typeface="Calibri"/>
                <a:ea typeface="Calibri"/>
                <a:cs typeface="Calibri"/>
                <a:sym typeface="Calibri"/>
              </a:rPr>
              <a:t> (begun in Unit 1, Lesson 6; added to during Opening B;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Idioms, Adages, and Proverbs anchor chart</a:t>
            </a:r>
            <a:r>
              <a:rPr lang="en" sz="1200" dirty="0">
                <a:solidFill>
                  <a:schemeClr val="dk1"/>
                </a:solidFill>
                <a:latin typeface="Calibri"/>
                <a:ea typeface="Calibri"/>
                <a:cs typeface="Calibri"/>
                <a:sym typeface="Calibri"/>
              </a:rPr>
              <a:t> (begun in Unit 1, Lesson 6; added to during Opening B;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Idioms, Adages, and Proverbs anchor chart</a:t>
            </a:r>
            <a:r>
              <a:rPr lang="en" sz="1200" dirty="0">
                <a:solidFill>
                  <a:schemeClr val="dk1"/>
                </a:solidFill>
                <a:latin typeface="Calibri"/>
                <a:ea typeface="Calibri"/>
                <a:cs typeface="Calibri"/>
                <a:sym typeface="Calibri"/>
              </a:rPr>
              <a:t> (begun in Unit 1, Lesson 6; </a:t>
            </a:r>
            <a:r>
              <a:rPr lang="en" sz="1200" b="1" dirty="0">
                <a:solidFill>
                  <a:schemeClr val="dk1"/>
                </a:solidFill>
                <a:latin typeface="Calibri"/>
                <a:ea typeface="Calibri"/>
                <a:cs typeface="Calibri"/>
                <a:sym typeface="Calibri"/>
              </a:rPr>
              <a:t>example, 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summary</a:t>
            </a:r>
            <a:r>
              <a:rPr lang="en" sz="1200" dirty="0">
                <a:solidFill>
                  <a:schemeClr val="dk1"/>
                </a:solidFill>
                <a:latin typeface="Calibri"/>
                <a:ea typeface="Calibri"/>
                <a:cs typeface="Calibri"/>
                <a:sym typeface="Calibri"/>
              </a:rPr>
              <a:t> (from Unit 1, Lesson 6;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Criteria of an Effective Summary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Summary sentence frame</a:t>
            </a:r>
            <a:r>
              <a:rPr lang="en" sz="1200" dirty="0">
                <a:solidFill>
                  <a:schemeClr val="dk1"/>
                </a:solidFill>
                <a:latin typeface="Calibri"/>
                <a:ea typeface="Calibri"/>
                <a:cs typeface="Calibri"/>
                <a:sym typeface="Calibri"/>
              </a:rPr>
              <a:t> (from Unit 1, Lesson 6; new; optional; for students needing additional support)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Prepare classroom systems for active learning:</a:t>
            </a:r>
            <a:endParaRPr sz="1200" i="0" u="none" strike="noStrike" cap="none" dirty="0">
              <a:latin typeface="Calibri"/>
              <a:ea typeface="Calibri"/>
              <a:cs typeface="Calibri"/>
              <a:sym typeface="Calibri"/>
            </a:endParaRPr>
          </a:p>
          <a:p>
            <a:pPr marL="457200" lvl="0" indent="-304800" algn="l" rtl="0">
              <a:lnSpc>
                <a:spcPct val="100000"/>
              </a:lnSpc>
              <a:spcBef>
                <a:spcPts val="1700"/>
              </a:spcBef>
              <a:spcAft>
                <a:spcPts val="0"/>
              </a:spcAft>
              <a:buClr>
                <a:srgbClr val="000000"/>
              </a:buClr>
              <a:buSzPts val="1200"/>
              <a:buFont typeface="Calibri"/>
              <a:buChar char="●"/>
            </a:pPr>
            <a:r>
              <a:rPr lang="en" sz="1200" dirty="0">
                <a:latin typeface="Calibri"/>
                <a:ea typeface="Calibri"/>
                <a:cs typeface="Calibri"/>
                <a:sym typeface="Calibri"/>
              </a:rPr>
              <a:t>Prepare a research reading share using the </a:t>
            </a:r>
            <a:r>
              <a:rPr lang="en" sz="1200" b="1" dirty="0">
                <a:latin typeface="Calibri"/>
                <a:ea typeface="Calibri"/>
                <a:cs typeface="Calibri"/>
                <a:sym typeface="Calibri"/>
              </a:rPr>
              <a:t>Independent Reading:  Sample Plan </a:t>
            </a:r>
            <a:r>
              <a:rPr lang="en" sz="1200" dirty="0">
                <a:latin typeface="Calibri"/>
                <a:ea typeface="Calibri"/>
                <a:cs typeface="Calibri"/>
                <a:sym typeface="Calibri"/>
              </a:rPr>
              <a:t>or your own independent reading routine (see Module 1 Appendix).</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Post:  Learning targets and applicable anchor charts (see materials list).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91921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Triad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Back-To-Back and Face-To-Face.</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268" name="Google Shape;26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41624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7" name="Google Shape;277;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SzPts val="1100"/>
              <a:buNone/>
            </a:pPr>
            <a:r>
              <a:rPr lang="en" sz="1200" i="1">
                <a:solidFill>
                  <a:schemeClr val="dk1"/>
                </a:solidFill>
                <a:latin typeface="Calibri"/>
                <a:ea typeface="Calibri"/>
                <a:cs typeface="Calibri"/>
                <a:sym typeface="Calibri"/>
              </a:rPr>
              <a:t>Light Supports:</a:t>
            </a:r>
            <a:endParaRPr sz="1200" i="1">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During the Mini Language Dive, challenge students to generate questions about the sentence before asking the prepared questions. (Example: </a:t>
            </a:r>
            <a:r>
              <a:rPr lang="en" sz="1200" i="1">
                <a:latin typeface="Calibri"/>
                <a:ea typeface="Calibri"/>
                <a:cs typeface="Calibri"/>
                <a:sym typeface="Calibri"/>
              </a:rPr>
              <a:t>“What questions can we ask about this sentence? Let’s see if we can answer them together.”</a:t>
            </a:r>
            <a:r>
              <a:rPr lang="en" sz="1200">
                <a:latin typeface="Calibri"/>
                <a:ea typeface="Calibri"/>
                <a:cs typeface="Calibri"/>
                <a:sym typeface="Calibri"/>
              </a:rPr>
              <a:t>)</a:t>
            </a:r>
            <a:endParaRPr sz="120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Challenge students to use Conversation Cues with other students to promote productive and equitable conversation and enhance language development.</a:t>
            </a:r>
            <a:endParaRPr sz="1200">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a:latin typeface="Calibri"/>
              <a:ea typeface="Calibri"/>
              <a:cs typeface="Calibri"/>
              <a:sym typeface="Calibri"/>
            </a:endParaRPr>
          </a:p>
          <a:p>
            <a:pPr marL="0" marR="0" lvl="0" indent="0" algn="l" rtl="0">
              <a:lnSpc>
                <a:spcPct val="100000"/>
              </a:lnSpc>
              <a:spcBef>
                <a:spcPts val="0"/>
              </a:spcBef>
              <a:spcAft>
                <a:spcPts val="0"/>
              </a:spcAft>
              <a:buSzPts val="1100"/>
              <a:buNone/>
            </a:pPr>
            <a:r>
              <a:rPr lang="en" sz="1200" i="1">
                <a:solidFill>
                  <a:schemeClr val="dk1"/>
                </a:solidFill>
                <a:latin typeface="Calibri"/>
                <a:ea typeface="Calibri"/>
                <a:cs typeface="Calibri"/>
                <a:sym typeface="Calibri"/>
              </a:rPr>
              <a:t>Heavy Supports:</a:t>
            </a:r>
            <a:endParaRPr sz="1200" i="1">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a:latin typeface="Calibri"/>
                <a:ea typeface="Calibri"/>
                <a:cs typeface="Calibri"/>
                <a:sym typeface="Calibri"/>
              </a:rPr>
              <a:t>Consider reading Chapter 10 aloud to students before the lesson, and inviting them to practice reading aloud a section of the chapter that they can then be responsible for reading in their triads in Opening B.</a:t>
            </a:r>
            <a:endParaRPr sz="1200">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i="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55236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89" name="Google Shape;28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085768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8" name="Google Shape;29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agenda for the day.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256554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 and select a volunteer to read it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summarize Chapter 10 of </a:t>
            </a:r>
            <a:r>
              <a:rPr lang="en" sz="1200" b="1" i="1" dirty="0">
                <a:latin typeface="Calibri"/>
                <a:ea typeface="Calibri"/>
                <a:cs typeface="Calibri"/>
                <a:sym typeface="Calibri"/>
              </a:rPr>
              <a:t>The Hope Chest</a:t>
            </a:r>
            <a:r>
              <a:rPr lang="en" sz="1200" b="1" i="0" dirty="0">
                <a:latin typeface="Calibri"/>
                <a:ea typeface="Calibri"/>
                <a:cs typeface="Calibri"/>
                <a:sym typeface="Calibri"/>
              </a:rPr>
              <a:t>.”</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they saw this learning target in the previous lessons for Chapters 8 and 9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about the learning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and engagement: (Working on Same Learning Target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discuss how they previously worked toward each learning target.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304" name="Google Shape;30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663432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15 - 20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in the same reading triads that they were in during Unit 1.</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Follow the same routine from Unit 1 (steps follow below) to move students into their triads and have them read and discuss Chapter 10 </a:t>
            </a:r>
            <a:r>
              <a:rPr lang="en" sz="1200" b="0" dirty="0">
                <a:latin typeface="Calibri"/>
                <a:ea typeface="Calibri"/>
                <a:cs typeface="Calibri"/>
                <a:sym typeface="Calibri"/>
              </a:rPr>
              <a:t>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get into their reading triads.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review </a:t>
            </a:r>
            <a:r>
              <a:rPr lang="en" sz="1200" i="1" dirty="0">
                <a:latin typeface="Calibri"/>
                <a:ea typeface="Calibri"/>
                <a:cs typeface="Calibri"/>
                <a:sym typeface="Calibri"/>
              </a:rPr>
              <a:t>respect, compassion</a:t>
            </a:r>
            <a:r>
              <a:rPr lang="en" sz="1200" dirty="0">
                <a:latin typeface="Calibri"/>
                <a:ea typeface="Calibri"/>
                <a:cs typeface="Calibri"/>
                <a:sym typeface="Calibri"/>
              </a:rPr>
              <a:t>, and </a:t>
            </a:r>
            <a:r>
              <a:rPr lang="en" sz="1200" i="1" dirty="0">
                <a:latin typeface="Calibri"/>
                <a:ea typeface="Calibri"/>
                <a:cs typeface="Calibri"/>
                <a:sym typeface="Calibri"/>
              </a:rPr>
              <a:t>empathy</a:t>
            </a:r>
            <a:r>
              <a:rPr lang="en" sz="1200" dirty="0">
                <a:latin typeface="Calibri"/>
                <a:ea typeface="Calibri"/>
                <a:cs typeface="Calibri"/>
                <a:sym typeface="Calibri"/>
              </a:rPr>
              <a:t> as needed.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Invite students to retrieve their </a:t>
            </a:r>
            <a:r>
              <a:rPr lang="en" sz="1200" b="0" dirty="0">
                <a:latin typeface="Calibri"/>
                <a:ea typeface="Calibri"/>
                <a:cs typeface="Calibri"/>
                <a:sym typeface="Calibri"/>
              </a:rPr>
              <a:t>copies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Tell </a:t>
            </a:r>
            <a:r>
              <a:rPr lang="en" sz="1200" dirty="0">
                <a:latin typeface="Calibri"/>
                <a:ea typeface="Calibri"/>
                <a:cs typeface="Calibri"/>
                <a:sym typeface="Calibri"/>
              </a:rPr>
              <a:t>students that they are going to read Chapter 10 in their reading triads and review this process as needed.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Review the posted directions:</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 Chapter 10 aloud, taking turns with your triad.</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Discuss the gist.</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Spend the rest of the time reflecting silently in writing, drawing, or thinking, and recording unfamiliar vocabulary in your </a:t>
            </a:r>
            <a:r>
              <a:rPr lang="en" sz="1200" b="1" dirty="0">
                <a:latin typeface="Calibri"/>
                <a:ea typeface="Calibri"/>
                <a:cs typeface="Calibri"/>
                <a:sym typeface="Calibri"/>
              </a:rPr>
              <a:t>vocabulary logs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Remind students to refer to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as they read.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Circulate to support students as they read aloud.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When triads have finished reading, invite students to share and discuss their reflections if they choose.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reading and discussion regarding </a:t>
            </a:r>
            <a:r>
              <a:rPr lang="en" sz="1200" b="0" dirty="0">
                <a:solidFill>
                  <a:schemeClr val="dk1"/>
                </a:solidFill>
                <a:latin typeface="Calibri"/>
                <a:ea typeface="Calibri"/>
                <a:cs typeface="Calibri"/>
                <a:sym typeface="Calibri"/>
              </a:rPr>
              <a:t>chapter 10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activating prior knowledge: (Summarizing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invite students to summarize Chapter 9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in</a:t>
            </a:r>
            <a:r>
              <a:rPr lang="en" sz="1200" dirty="0">
                <a:latin typeface="Calibri"/>
                <a:ea typeface="Calibri"/>
                <a:cs typeface="Calibri"/>
                <a:sym typeface="Calibri"/>
              </a:rPr>
              <a:t> 1 minute or less (with feedback) and then again in 30 seconds or less with a partner.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(Strategic Grouping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During this lesson and throughout the unit, check in with triads to gauge the reading comprehension of the group. As necessary, rearrange triads with varying levels of language proficiency to ensure the most supportive grouping. Continue to prioritize grouping students according to home language as well.</a:t>
            </a:r>
            <a:endParaRPr sz="1200" dirty="0">
              <a:latin typeface="Calibri"/>
              <a:ea typeface="Calibri"/>
              <a:cs typeface="Calibri"/>
              <a:sym typeface="Calibri"/>
            </a:endParaRPr>
          </a:p>
        </p:txBody>
      </p:sp>
      <p:sp>
        <p:nvSpPr>
          <p:cNvPr id="311" name="Google Shape;31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777457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4.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4.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6"/>
        <p:cNvGrpSpPr/>
        <p:nvPr/>
      </p:nvGrpSpPr>
      <p:grpSpPr>
        <a:xfrm>
          <a:off x="0" y="0"/>
          <a:ext cx="0" cy="0"/>
          <a:chOff x="0" y="0"/>
          <a:chExt cx="0" cy="0"/>
        </a:xfrm>
      </p:grpSpPr>
      <p:sp>
        <p:nvSpPr>
          <p:cNvPr id="177" name="Google Shape;177;p2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78" name="Google Shape;178;p2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Century Gothic"/>
              <a:buNone/>
              <a:defRPr sz="1800" i="0" u="none" strike="noStrike" cap="none">
                <a:solidFill>
                  <a:schemeClr val="dk1"/>
                </a:solidFill>
                <a:latin typeface="Century Gothic"/>
                <a:ea typeface="Century Gothic"/>
                <a:cs typeface="Century Gothic"/>
                <a:sym typeface="Century Gothic"/>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2" name="Google Shape;182;p2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83" name="Google Shape;183;p2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84" name="Google Shape;184;p2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85"/>
        <p:cNvGrpSpPr/>
        <p:nvPr/>
      </p:nvGrpSpPr>
      <p:grpSpPr>
        <a:xfrm>
          <a:off x="0" y="0"/>
          <a:ext cx="0" cy="0"/>
          <a:chOff x="0" y="0"/>
          <a:chExt cx="0" cy="0"/>
        </a:xfrm>
      </p:grpSpPr>
      <p:sp>
        <p:nvSpPr>
          <p:cNvPr id="186" name="Google Shape;186;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87" name="Google Shape;187;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88" name="Google Shape;188;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0" name="Google Shape;190;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1"/>
        <p:cNvGrpSpPr/>
        <p:nvPr/>
      </p:nvGrpSpPr>
      <p:grpSpPr>
        <a:xfrm>
          <a:off x="0" y="0"/>
          <a:ext cx="0" cy="0"/>
          <a:chOff x="0" y="0"/>
          <a:chExt cx="0" cy="0"/>
        </a:xfrm>
      </p:grpSpPr>
      <p:sp>
        <p:nvSpPr>
          <p:cNvPr id="192" name="Google Shape;192;p2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93" name="Google Shape;193;p2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4" name="Google Shape;194;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6" name="Google Shape;196;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97"/>
        <p:cNvGrpSpPr/>
        <p:nvPr/>
      </p:nvGrpSpPr>
      <p:grpSpPr>
        <a:xfrm>
          <a:off x="0" y="0"/>
          <a:ext cx="0" cy="0"/>
          <a:chOff x="0" y="0"/>
          <a:chExt cx="0" cy="0"/>
        </a:xfrm>
      </p:grpSpPr>
      <p:sp>
        <p:nvSpPr>
          <p:cNvPr id="198" name="Google Shape;198;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99" name="Google Shape;199;p2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00" name="Google Shape;200;p2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01" name="Google Shape;20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2" name="Google Shape;20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3" name="Google Shape;20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4"/>
        <p:cNvGrpSpPr/>
        <p:nvPr/>
      </p:nvGrpSpPr>
      <p:grpSpPr>
        <a:xfrm>
          <a:off x="0" y="0"/>
          <a:ext cx="0" cy="0"/>
          <a:chOff x="0" y="0"/>
          <a:chExt cx="0" cy="0"/>
        </a:xfrm>
      </p:grpSpPr>
      <p:sp>
        <p:nvSpPr>
          <p:cNvPr id="205" name="Google Shape;205;p3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06" name="Google Shape;206;p3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7" name="Google Shape;207;p3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8" name="Google Shape;208;p3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09" name="Google Shape;209;p3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0" name="Google Shape;210;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2" name="Google Shape;212;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3"/>
        <p:cNvGrpSpPr/>
        <p:nvPr/>
      </p:nvGrpSpPr>
      <p:grpSpPr>
        <a:xfrm>
          <a:off x="0" y="0"/>
          <a:ext cx="0" cy="0"/>
          <a:chOff x="0" y="0"/>
          <a:chExt cx="0" cy="0"/>
        </a:xfrm>
      </p:grpSpPr>
      <p:sp>
        <p:nvSpPr>
          <p:cNvPr id="214" name="Google Shape;214;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15" name="Google Shape;215;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6" name="Google Shape;216;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7" name="Google Shape;217;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4" name="Google Shape;224;p3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25" name="Google Shape;225;p3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8" name="Google Shape;228;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9"/>
        <p:cNvGrpSpPr/>
        <p:nvPr/>
      </p:nvGrpSpPr>
      <p:grpSpPr>
        <a:xfrm>
          <a:off x="0" y="0"/>
          <a:ext cx="0" cy="0"/>
          <a:chOff x="0" y="0"/>
          <a:chExt cx="0" cy="0"/>
        </a:xfrm>
      </p:grpSpPr>
      <p:sp>
        <p:nvSpPr>
          <p:cNvPr id="230" name="Google Shape;230;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1" name="Google Shape;231;p3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4" name="Google Shape;234;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35" name="Google Shape;235;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6"/>
        <p:cNvGrpSpPr/>
        <p:nvPr/>
      </p:nvGrpSpPr>
      <p:grpSpPr>
        <a:xfrm>
          <a:off x="0" y="0"/>
          <a:ext cx="0" cy="0"/>
          <a:chOff x="0" y="0"/>
          <a:chExt cx="0" cy="0"/>
        </a:xfrm>
      </p:grpSpPr>
      <p:sp>
        <p:nvSpPr>
          <p:cNvPr id="237" name="Google Shape;237;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38" name="Google Shape;238;p3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1" name="Google Shape;241;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2"/>
        <p:cNvGrpSpPr/>
        <p:nvPr/>
      </p:nvGrpSpPr>
      <p:grpSpPr>
        <a:xfrm>
          <a:off x="0" y="0"/>
          <a:ext cx="0" cy="0"/>
          <a:chOff x="0" y="0"/>
          <a:chExt cx="0" cy="0"/>
        </a:xfrm>
      </p:grpSpPr>
      <p:sp>
        <p:nvSpPr>
          <p:cNvPr id="243" name="Google Shape;243;p3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44" name="Google Shape;244;p3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4.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4.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2"/>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73" name="Google Shape;173;p25"/>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74" name="Google Shape;174;p25"/>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75" name="Google Shape;175;p25"/>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6.png"/><Relationship Id="rId1" Type="http://schemas.openxmlformats.org/officeDocument/2006/relationships/slideLayout" Target="../slideLayouts/slideLayout2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2/lesson-3"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7.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53" name="Google Shape;253;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a:t>60</a:t>
            </a:r>
            <a:r>
              <a:rPr lang="en" sz="1800" b="0" i="0" u="none" strike="noStrike" cap="none" dirty="0">
                <a:solidFill>
                  <a:schemeClr val="dk1"/>
                </a:solidFill>
                <a:latin typeface="Century Gothic"/>
                <a:ea typeface="Century Gothic"/>
                <a:cs typeface="Century Gothic"/>
                <a:sym typeface="Century Gothic"/>
              </a:rPr>
              <a:t>-</a:t>
            </a:r>
            <a:r>
              <a:rPr lang="en" sz="1800" dirty="0"/>
              <a:t>96</a:t>
            </a:r>
            <a:r>
              <a:rPr lang="en" sz="1800" b="0" i="0" u="none" strike="noStrike" cap="none" dirty="0">
                <a:solidFill>
                  <a:schemeClr val="dk1"/>
                </a:solidFill>
                <a:latin typeface="Century Gothic"/>
                <a:ea typeface="Century Gothic"/>
                <a:cs typeface="Century Gothic"/>
                <a:sym typeface="Century Gothic"/>
              </a:rPr>
              <a:t>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purpose of today’s lesson is </a:t>
            </a:r>
            <a:r>
              <a:rPr lang="en" sz="1800" dirty="0"/>
              <a:t>for:</a:t>
            </a:r>
            <a:endParaRPr sz="1400" dirty="0">
              <a:solidFill>
                <a:srgbClr val="000000"/>
              </a:solidFill>
            </a:endParaRPr>
          </a:p>
          <a:p>
            <a:pPr marL="457200" lvl="0" indent="-304800" algn="l" rtl="0">
              <a:lnSpc>
                <a:spcPct val="100000"/>
              </a:lnSpc>
              <a:spcBef>
                <a:spcPts val="0"/>
              </a:spcBef>
              <a:spcAft>
                <a:spcPts val="0"/>
              </a:spcAft>
              <a:buClr>
                <a:srgbClr val="000000"/>
              </a:buClr>
              <a:buSzPts val="1200"/>
              <a:buChar char="•"/>
            </a:pPr>
            <a:r>
              <a:rPr lang="en" sz="1200" dirty="0">
                <a:solidFill>
                  <a:srgbClr val="000000"/>
                </a:solidFill>
              </a:rPr>
              <a:t>This lesson follows a similar structure to Lessons 1 and 2, with students reading Chapter 10 of </a:t>
            </a:r>
            <a:r>
              <a:rPr lang="en" sz="1200" i="1" dirty="0">
                <a:solidFill>
                  <a:srgbClr val="000000"/>
                </a:solidFill>
              </a:rPr>
              <a:t>The Hope Chest</a:t>
            </a:r>
            <a:r>
              <a:rPr lang="en" sz="1200" dirty="0">
                <a:solidFill>
                  <a:srgbClr val="000000"/>
                </a:solidFill>
              </a:rPr>
              <a:t> in triads, determining themes that were evident in the chapter, and summarizing the chapter.</a:t>
            </a:r>
            <a:endParaRPr sz="1200" dirty="0">
              <a:solidFill>
                <a:srgbClr val="000000"/>
              </a:solidFill>
            </a:endParaRPr>
          </a:p>
          <a:p>
            <a:pPr marL="457200" lvl="0" indent="-304800" algn="l" rtl="0">
              <a:lnSpc>
                <a:spcPct val="100000"/>
              </a:lnSpc>
              <a:spcBef>
                <a:spcPts val="0"/>
              </a:spcBef>
              <a:spcAft>
                <a:spcPts val="0"/>
              </a:spcAft>
              <a:buClr>
                <a:srgbClr val="000000"/>
              </a:buClr>
              <a:buSzPts val="1200"/>
              <a:buChar char="•"/>
            </a:pPr>
            <a:r>
              <a:rPr lang="en" sz="1200" dirty="0">
                <a:solidFill>
                  <a:srgbClr val="000000"/>
                </a:solidFill>
              </a:rPr>
              <a:t>In the Closing, students are guided through a research reading share to hold them accountable for their research reading homework. Consider using the </a:t>
            </a:r>
            <a:r>
              <a:rPr lang="en" sz="1200" b="1" dirty="0">
                <a:solidFill>
                  <a:srgbClr val="000000"/>
                </a:solidFill>
              </a:rPr>
              <a:t>Independent Reading: Sample Plan </a:t>
            </a:r>
            <a:r>
              <a:rPr lang="en" sz="1200" dirty="0">
                <a:solidFill>
                  <a:srgbClr val="000000"/>
                </a:solidFill>
              </a:rPr>
              <a:t>if you do not have your own independent reading review routines.</a:t>
            </a:r>
            <a:r>
              <a:rPr lang="en" sz="1800" dirty="0"/>
              <a:t> </a:t>
            </a:r>
            <a:endParaRPr sz="1800" b="0" i="0" u="none" strike="noStrike" cap="none" dirty="0">
              <a:solidFill>
                <a:schemeClr val="dk1"/>
              </a:solidFill>
              <a:latin typeface="Century Gothic"/>
              <a:ea typeface="Century Gothic"/>
              <a:cs typeface="Century Gothic"/>
              <a:sym typeface="Century Gothic"/>
            </a:endParaRPr>
          </a:p>
          <a:p>
            <a:pPr marL="0" marR="0" lvl="1" indent="0" algn="l" rtl="0">
              <a:lnSpc>
                <a:spcPct val="100000"/>
              </a:lnSpc>
              <a:spcBef>
                <a:spcPts val="0"/>
              </a:spcBef>
              <a:spcAft>
                <a:spcPts val="0"/>
              </a:spcAft>
              <a:buClr>
                <a:schemeClr val="dk1"/>
              </a:buClr>
              <a:buSzPts val="1200"/>
              <a:buFont typeface="Arial"/>
              <a:buNone/>
            </a:pPr>
            <a:endParaRPr sz="10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students today are:</a:t>
            </a:r>
            <a:endParaRPr sz="1800" dirty="0"/>
          </a:p>
          <a:p>
            <a:pPr marL="457200" marR="0" lvl="0" indent="-317500" algn="l" rtl="0">
              <a:lnSpc>
                <a:spcPct val="100000"/>
              </a:lnSpc>
              <a:spcBef>
                <a:spcPts val="0"/>
              </a:spcBef>
              <a:spcAft>
                <a:spcPts val="0"/>
              </a:spcAft>
              <a:buClr>
                <a:srgbClr val="000000"/>
              </a:buClr>
              <a:buSzPts val="1400"/>
              <a:buAutoNum type="arabicPeriod"/>
            </a:pPr>
            <a:r>
              <a:rPr lang="en" sz="1400" dirty="0">
                <a:solidFill>
                  <a:srgbClr val="000000"/>
                </a:solidFill>
              </a:rPr>
              <a:t>I can summarize Chapter 10 of </a:t>
            </a:r>
            <a:r>
              <a:rPr lang="en" sz="1400" i="1" dirty="0">
                <a:solidFill>
                  <a:srgbClr val="000000"/>
                </a:solidFill>
              </a:rPr>
              <a:t>The Hope Chest</a:t>
            </a:r>
            <a:r>
              <a:rPr lang="en" sz="1400" dirty="0">
                <a:solidFill>
                  <a:srgbClr val="000000"/>
                </a:solidFill>
              </a:rPr>
              <a:t>.</a:t>
            </a:r>
            <a:endParaRPr sz="1400" dirty="0">
              <a:solidFill>
                <a:srgbClr val="000000"/>
              </a:solidFill>
            </a:endParaRPr>
          </a:p>
          <a:p>
            <a:pPr marL="0" marR="0" lvl="0" indent="0" algn="l" rtl="0">
              <a:lnSpc>
                <a:spcPct val="100000"/>
              </a:lnSpc>
              <a:spcBef>
                <a:spcPts val="0"/>
              </a:spcBef>
              <a:spcAft>
                <a:spcPts val="0"/>
              </a:spcAft>
              <a:buSzPts val="2100"/>
              <a:buNone/>
            </a:pPr>
            <a:endParaRPr sz="1400" b="1" dirty="0">
              <a:solidFill>
                <a:srgbClr val="000000"/>
              </a:solidFill>
            </a:endParaRPr>
          </a:p>
          <a:p>
            <a:pPr marL="0" marR="0" lvl="0" indent="0" algn="l" rtl="0">
              <a:lnSpc>
                <a:spcPct val="90000"/>
              </a:lnSpc>
              <a:spcBef>
                <a:spcPts val="800"/>
              </a:spcBef>
              <a:spcAft>
                <a:spcPts val="0"/>
              </a:spcAft>
              <a:buSzPts val="2100"/>
              <a:buNone/>
            </a:pPr>
            <a:endParaRPr sz="1800" dirty="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Determine Themes of </a:t>
            </a:r>
            <a:r>
              <a:rPr lang="en" i="1">
                <a:latin typeface="Century Gothic"/>
                <a:ea typeface="Century Gothic"/>
                <a:cs typeface="Century Gothic"/>
                <a:sym typeface="Century Gothic"/>
              </a:rPr>
              <a:t>The Hope Chest</a:t>
            </a:r>
            <a:r>
              <a:rPr lang="en">
                <a:latin typeface="Century Gothic"/>
                <a:ea typeface="Century Gothic"/>
                <a:cs typeface="Century Gothic"/>
                <a:sym typeface="Century Gothic"/>
              </a:rPr>
              <a:t>, Chapter 10</a:t>
            </a:r>
            <a:endParaRPr sz="3300" u="none" strike="noStrike" cap="none">
              <a:solidFill>
                <a:schemeClr val="dk1"/>
              </a:solidFill>
              <a:latin typeface="Century Gothic"/>
              <a:ea typeface="Century Gothic"/>
              <a:cs typeface="Century Gothic"/>
              <a:sym typeface="Century Gothic"/>
            </a:endParaRPr>
          </a:p>
        </p:txBody>
      </p:sp>
      <p:sp>
        <p:nvSpPr>
          <p:cNvPr id="322" name="Google Shape;322;p46"/>
          <p:cNvSpPr txBox="1"/>
          <p:nvPr/>
        </p:nvSpPr>
        <p:spPr>
          <a:xfrm>
            <a:off x="4036950" y="1537125"/>
            <a:ext cx="4387800" cy="2220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Are there any new themes you are noticing now?</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in the text makes you think so?</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evidence can you find for any of the themes we have identified so far?</a:t>
            </a:r>
            <a:endParaRPr sz="1800" b="0" i="0" u="none" strike="noStrike" cap="none">
              <a:solidFill>
                <a:srgbClr val="000000"/>
              </a:solidFill>
              <a:latin typeface="Century Gothic"/>
              <a:ea typeface="Century Gothic"/>
              <a:cs typeface="Century Gothic"/>
              <a:sym typeface="Century Gothic"/>
            </a:endParaRPr>
          </a:p>
        </p:txBody>
      </p:sp>
      <p:pic>
        <p:nvPicPr>
          <p:cNvPr id="324" name="Google Shape;324;p46"/>
          <p:cNvPicPr preferRelativeResize="0"/>
          <p:nvPr/>
        </p:nvPicPr>
        <p:blipFill rotWithShape="1">
          <a:blip r:embed="rId3">
            <a:alphaModFix/>
          </a:blip>
          <a:srcRect/>
          <a:stretch/>
        </p:blipFill>
        <p:spPr>
          <a:xfrm>
            <a:off x="1305250" y="1268044"/>
            <a:ext cx="2478380" cy="3570656"/>
          </a:xfrm>
          <a:prstGeom prst="rect">
            <a:avLst/>
          </a:prstGeom>
          <a:noFill/>
          <a:ln w="9525" cap="flat" cmpd="sng">
            <a:solidFill>
              <a:schemeClr val="dk2"/>
            </a:solidFill>
            <a:prstDash val="solid"/>
            <a:round/>
            <a:headEnd type="none" w="sm" len="sm"/>
            <a:tailEnd type="none" w="sm" len="sm"/>
          </a:ln>
        </p:spPr>
      </p:pic>
      <p:pic>
        <p:nvPicPr>
          <p:cNvPr id="6" name="Google Shape;316;p45"/>
          <p:cNvPicPr preferRelativeResize="0"/>
          <p:nvPr/>
        </p:nvPicPr>
        <p:blipFill rotWithShape="1">
          <a:blip r:embed="rId4">
            <a:alphaModFix/>
          </a:blip>
          <a:srcRect/>
          <a:stretch/>
        </p:blipFill>
        <p:spPr>
          <a:xfrm>
            <a:off x="8493578" y="4383535"/>
            <a:ext cx="533300" cy="51043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Idioms, Adages, and Proverbs, Chapter 10, </a:t>
            </a:r>
            <a:r>
              <a:rPr lang="en" i="1">
                <a:latin typeface="Century Gothic"/>
                <a:ea typeface="Century Gothic"/>
                <a:cs typeface="Century Gothic"/>
                <a:sym typeface="Century Gothic"/>
              </a:rPr>
              <a:t>The Hope Chest</a:t>
            </a:r>
            <a:endParaRPr sz="3300" i="1" u="none" strike="noStrike" cap="none">
              <a:solidFill>
                <a:schemeClr val="dk1"/>
              </a:solidFill>
              <a:latin typeface="Century Gothic"/>
              <a:ea typeface="Century Gothic"/>
              <a:cs typeface="Century Gothic"/>
              <a:sym typeface="Century Gothic"/>
            </a:endParaRPr>
          </a:p>
        </p:txBody>
      </p:sp>
      <p:pic>
        <p:nvPicPr>
          <p:cNvPr id="330" name="Google Shape;330;p47"/>
          <p:cNvPicPr preferRelativeResize="0"/>
          <p:nvPr/>
        </p:nvPicPr>
        <p:blipFill rotWithShape="1">
          <a:blip r:embed="rId3">
            <a:alphaModFix/>
          </a:blip>
          <a:srcRect/>
          <a:stretch/>
        </p:blipFill>
        <p:spPr>
          <a:xfrm>
            <a:off x="1275875" y="1369225"/>
            <a:ext cx="2611300" cy="3503850"/>
          </a:xfrm>
          <a:prstGeom prst="rect">
            <a:avLst/>
          </a:prstGeom>
          <a:noFill/>
          <a:ln w="9525" cap="flat" cmpd="sng">
            <a:solidFill>
              <a:schemeClr val="dk2"/>
            </a:solidFill>
            <a:prstDash val="solid"/>
            <a:round/>
            <a:headEnd type="none" w="sm" len="sm"/>
            <a:tailEnd type="none" w="sm" len="sm"/>
          </a:ln>
        </p:spPr>
      </p:pic>
      <p:sp>
        <p:nvSpPr>
          <p:cNvPr id="331" name="Google Shape;331;p47"/>
          <p:cNvSpPr txBox="1"/>
          <p:nvPr/>
        </p:nvSpPr>
        <p:spPr>
          <a:xfrm>
            <a:off x="4256700" y="1611050"/>
            <a:ext cx="4258800" cy="239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1" i="0" u="none" strike="noStrike" cap="none" dirty="0">
                <a:solidFill>
                  <a:srgbClr val="000000"/>
                </a:solidFill>
                <a:latin typeface="Century Gothic"/>
                <a:ea typeface="Century Gothic"/>
                <a:cs typeface="Century Gothic"/>
                <a:sym typeface="Century Gothic"/>
              </a:rPr>
              <a:t>“Do unto others as you would have them do unto you.”</a:t>
            </a:r>
            <a:endParaRPr sz="1800" b="1"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mj-lt"/>
              <a:buAutoNum type="arabicPeriod"/>
            </a:pPr>
            <a:r>
              <a:rPr lang="en" sz="1800" b="0" i="0" u="none" strike="noStrike" cap="none" dirty="0" smtClean="0">
                <a:solidFill>
                  <a:srgbClr val="000000"/>
                </a:solidFill>
                <a:latin typeface="Century Gothic"/>
                <a:ea typeface="Century Gothic"/>
                <a:cs typeface="Century Gothic"/>
                <a:sym typeface="Century Gothic"/>
              </a:rPr>
              <a:t>What </a:t>
            </a:r>
            <a:r>
              <a:rPr lang="en" sz="1800" b="0" i="0" u="none" strike="noStrike" cap="none" dirty="0">
                <a:solidFill>
                  <a:srgbClr val="000000"/>
                </a:solidFill>
                <a:latin typeface="Century Gothic"/>
                <a:ea typeface="Century Gothic"/>
                <a:cs typeface="Century Gothic"/>
                <a:sym typeface="Century Gothic"/>
              </a:rPr>
              <a:t>does this mean?</a:t>
            </a:r>
            <a:endParaRPr sz="18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48"/>
          <p:cNvSpPr txBox="1">
            <a:spLocks noGrp="1"/>
          </p:cNvSpPr>
          <p:nvPr>
            <p:ph type="title"/>
          </p:nvPr>
        </p:nvSpPr>
        <p:spPr>
          <a:xfrm>
            <a:off x="4572000" y="273850"/>
            <a:ext cx="39435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Summarizing Chapter 10 of </a:t>
            </a:r>
            <a:r>
              <a:rPr lang="en" i="1">
                <a:latin typeface="Century Gothic"/>
                <a:ea typeface="Century Gothic"/>
                <a:cs typeface="Century Gothic"/>
                <a:sym typeface="Century Gothic"/>
              </a:rPr>
              <a:t>The Hope Chest</a:t>
            </a:r>
            <a:endParaRPr sz="3300" u="none" strike="noStrike" cap="none">
              <a:solidFill>
                <a:schemeClr val="dk1"/>
              </a:solidFill>
              <a:latin typeface="Century Gothic"/>
              <a:ea typeface="Century Gothic"/>
              <a:cs typeface="Century Gothic"/>
              <a:sym typeface="Century Gothic"/>
            </a:endParaRPr>
          </a:p>
        </p:txBody>
      </p:sp>
      <p:sp>
        <p:nvSpPr>
          <p:cNvPr id="338" name="Google Shape;338;p48"/>
          <p:cNvSpPr txBox="1"/>
          <p:nvPr/>
        </p:nvSpPr>
        <p:spPr>
          <a:xfrm>
            <a:off x="4650300" y="1789650"/>
            <a:ext cx="3466500" cy="218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Century Gothic"/>
                <a:ea typeface="Century Gothic"/>
                <a:cs typeface="Century Gothic"/>
                <a:sym typeface="Century Gothic"/>
              </a:rPr>
              <a:t>Refer to the:</a:t>
            </a: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entury Gothic"/>
                <a:ea typeface="Century Gothic"/>
                <a:cs typeface="Century Gothic"/>
                <a:sym typeface="Century Gothic"/>
              </a:rPr>
              <a:t>Model Summary</a:t>
            </a:r>
            <a:endParaRPr sz="1400" b="1"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entury Gothic"/>
                <a:ea typeface="Century Gothic"/>
                <a:cs typeface="Century Gothic"/>
                <a:sym typeface="Century Gothic"/>
              </a:rPr>
              <a:t>Criteria of an Effective Summary anchor chart</a:t>
            </a:r>
            <a:endParaRPr sz="1400" b="1" i="0" u="none" strike="noStrike" cap="none">
              <a:solidFill>
                <a:srgbClr val="000000"/>
              </a:solidFill>
              <a:latin typeface="Century Gothic"/>
              <a:ea typeface="Century Gothic"/>
              <a:cs typeface="Century Gothic"/>
              <a:sym typeface="Century Gothic"/>
            </a:endParaRPr>
          </a:p>
        </p:txBody>
      </p:sp>
      <p:pic>
        <p:nvPicPr>
          <p:cNvPr id="339" name="Google Shape;339;p48"/>
          <p:cNvPicPr preferRelativeResize="0"/>
          <p:nvPr/>
        </p:nvPicPr>
        <p:blipFill rotWithShape="1">
          <a:blip r:embed="rId3">
            <a:alphaModFix/>
          </a:blip>
          <a:srcRect/>
          <a:stretch/>
        </p:blipFill>
        <p:spPr>
          <a:xfrm>
            <a:off x="623150" y="169850"/>
            <a:ext cx="3713475" cy="4450600"/>
          </a:xfrm>
          <a:prstGeom prst="rect">
            <a:avLst/>
          </a:prstGeom>
          <a:noFill/>
          <a:ln w="9525" cap="flat" cmpd="sng">
            <a:solidFill>
              <a:schemeClr val="dk2"/>
            </a:solidFill>
            <a:prstDash val="solid"/>
            <a:round/>
            <a:headEnd type="none" w="sm" len="sm"/>
            <a:tailEnd type="none" w="sm" len="sm"/>
          </a:ln>
        </p:spPr>
      </p:pic>
      <p:pic>
        <p:nvPicPr>
          <p:cNvPr id="6" name="Google Shape;316;p45"/>
          <p:cNvPicPr preferRelativeResize="0"/>
          <p:nvPr/>
        </p:nvPicPr>
        <p:blipFill rotWithShape="1">
          <a:blip r:embed="rId4">
            <a:alphaModFix/>
          </a:blip>
          <a:srcRect/>
          <a:stretch/>
        </p:blipFill>
        <p:spPr>
          <a:xfrm>
            <a:off x="8493578" y="4383535"/>
            <a:ext cx="533300" cy="51043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49"/>
          <p:cNvSpPr txBox="1">
            <a:spLocks noGrp="1"/>
          </p:cNvSpPr>
          <p:nvPr>
            <p:ph type="title"/>
          </p:nvPr>
        </p:nvSpPr>
        <p:spPr>
          <a:xfrm>
            <a:off x="606878" y="1010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dirty="0">
                <a:latin typeface="Century Gothic"/>
                <a:ea typeface="Century Gothic"/>
                <a:cs typeface="Century Gothic"/>
                <a:sym typeface="Century Gothic"/>
              </a:rPr>
              <a:t>Summarizing Chapter 10 of </a:t>
            </a:r>
            <a:r>
              <a:rPr lang="en" sz="2800" i="1" dirty="0">
                <a:latin typeface="Century Gothic"/>
                <a:ea typeface="Century Gothic"/>
                <a:cs typeface="Century Gothic"/>
                <a:sym typeface="Century Gothic"/>
              </a:rPr>
              <a:t>The Hope Chest</a:t>
            </a:r>
            <a:endParaRPr sz="2800" u="none" strike="noStrike" cap="none" dirty="0">
              <a:solidFill>
                <a:schemeClr val="dk1"/>
              </a:solidFill>
              <a:latin typeface="Century Gothic"/>
              <a:ea typeface="Century Gothic"/>
              <a:cs typeface="Century Gothic"/>
              <a:sym typeface="Century Gothic"/>
            </a:endParaRPr>
          </a:p>
        </p:txBody>
      </p:sp>
      <p:sp>
        <p:nvSpPr>
          <p:cNvPr id="345" name="Google Shape;345;p49"/>
          <p:cNvSpPr txBox="1"/>
          <p:nvPr/>
        </p:nvSpPr>
        <p:spPr>
          <a:xfrm>
            <a:off x="4020200" y="1095300"/>
            <a:ext cx="3872400" cy="3570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Take a minute to think about how you would summarize the part(s) of the chapter where you found evidence of the theme.  Remember:  a summary needs to contain two supporting details to prove this theme is really evident.</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Label yourselves A, B, and C in your triads.</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Partner B will have 45 seconds to orally summarize the part(s) of the chapter where you found evidence of the theme to the triad.  </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Partner C will have 30 seconds.</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Partner A will have 15 seconds</a:t>
            </a:r>
            <a:endParaRPr sz="1400" b="0" i="0" u="none" strike="noStrike" cap="none" dirty="0">
              <a:solidFill>
                <a:srgbClr val="000000"/>
              </a:solidFill>
              <a:latin typeface="Century Gothic"/>
              <a:ea typeface="Century Gothic"/>
              <a:cs typeface="Century Gothic"/>
              <a:sym typeface="Century Gothic"/>
            </a:endParaRPr>
          </a:p>
        </p:txBody>
      </p:sp>
      <p:pic>
        <p:nvPicPr>
          <p:cNvPr id="346" name="Google Shape;346;p49"/>
          <p:cNvPicPr preferRelativeResize="0"/>
          <p:nvPr/>
        </p:nvPicPr>
        <p:blipFill rotWithShape="1">
          <a:blip r:embed="rId3">
            <a:alphaModFix/>
          </a:blip>
          <a:srcRect/>
          <a:stretch/>
        </p:blipFill>
        <p:spPr>
          <a:xfrm>
            <a:off x="628650" y="1095269"/>
            <a:ext cx="2874350" cy="3570655"/>
          </a:xfrm>
          <a:prstGeom prst="rect">
            <a:avLst/>
          </a:prstGeom>
          <a:noFill/>
          <a:ln w="9525" cap="flat" cmpd="sng">
            <a:solidFill>
              <a:schemeClr val="dk2"/>
            </a:solidFill>
            <a:prstDash val="solid"/>
            <a:round/>
            <a:headEnd type="none" w="sm" len="sm"/>
            <a:tailEnd type="none" w="sm" len="sm"/>
          </a:ln>
        </p:spPr>
      </p:pic>
      <p:pic>
        <p:nvPicPr>
          <p:cNvPr id="6" name="Google Shape;316;p45"/>
          <p:cNvPicPr preferRelativeResize="0"/>
          <p:nvPr/>
        </p:nvPicPr>
        <p:blipFill rotWithShape="1">
          <a:blip r:embed="rId4">
            <a:alphaModFix/>
          </a:blip>
          <a:srcRect/>
          <a:stretch/>
        </p:blipFill>
        <p:spPr>
          <a:xfrm>
            <a:off x="8493578" y="4383535"/>
            <a:ext cx="533300" cy="51043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353" name="Google Shape;353;p5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AutoNum type="arabicPeriod"/>
            </a:pPr>
            <a:r>
              <a:rPr lang="en" sz="2400"/>
              <a:t>I can summarize Chapter 10 of </a:t>
            </a:r>
            <a:r>
              <a:rPr lang="en" sz="2400" i="1"/>
              <a:t>The Hope Chest</a:t>
            </a:r>
            <a:r>
              <a:rPr lang="en" sz="2400"/>
              <a:t>.</a:t>
            </a:r>
            <a:endParaRPr sz="2400"/>
          </a:p>
          <a:p>
            <a:pPr marL="0" lvl="0" indent="0" algn="l" rtl="0">
              <a:lnSpc>
                <a:spcPct val="90000"/>
              </a:lnSpc>
              <a:spcBef>
                <a:spcPts val="800"/>
              </a:spcBef>
              <a:spcAft>
                <a:spcPts val="0"/>
              </a:spcAft>
              <a:buSzPts val="2100"/>
              <a:buNone/>
            </a:pPr>
            <a:endParaRPr/>
          </a:p>
        </p:txBody>
      </p:sp>
      <p:pic>
        <p:nvPicPr>
          <p:cNvPr id="354" name="Google Shape;354;p50"/>
          <p:cNvPicPr preferRelativeResize="0"/>
          <p:nvPr/>
        </p:nvPicPr>
        <p:blipFill rotWithShape="1">
          <a:blip r:embed="rId3">
            <a:alphaModFix/>
          </a:blip>
          <a:srcRect/>
          <a:stretch/>
        </p:blipFill>
        <p:spPr>
          <a:xfrm>
            <a:off x="8414657" y="4364051"/>
            <a:ext cx="536113" cy="53713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51"/>
          <p:cNvSpPr txBox="1">
            <a:spLocks noGrp="1"/>
          </p:cNvSpPr>
          <p:nvPr>
            <p:ph type="subTitle" idx="1"/>
          </p:nvPr>
        </p:nvSpPr>
        <p:spPr>
          <a:xfrm>
            <a:off x="311700" y="164175"/>
            <a:ext cx="8520600" cy="792600"/>
          </a:xfrm>
          <a:prstGeom prst="rect">
            <a:avLst/>
          </a:prstGeom>
          <a:noFill/>
          <a:ln>
            <a:noFill/>
          </a:ln>
        </p:spPr>
        <p:txBody>
          <a:bodyPr spcFirstLastPara="1" wrap="square" lIns="68575" tIns="34275" rIns="68575" bIns="34275" anchor="t" anchorCtr="0">
            <a:noAutofit/>
          </a:bodyPr>
          <a:lstStyle/>
          <a:p>
            <a:pPr marL="0" lvl="0" indent="0" algn="ctr" rtl="0">
              <a:lnSpc>
                <a:spcPct val="90000"/>
              </a:lnSpc>
              <a:spcBef>
                <a:spcPts val="800"/>
              </a:spcBef>
              <a:spcAft>
                <a:spcPts val="0"/>
              </a:spcAft>
              <a:buSzPts val="1800"/>
              <a:buNone/>
            </a:pPr>
            <a:r>
              <a:rPr lang="en" sz="2400" b="1">
                <a:solidFill>
                  <a:srgbClr val="000000"/>
                </a:solidFill>
              </a:rPr>
              <a:t>Research Reading Share: </a:t>
            </a:r>
            <a:endParaRPr sz="2400" b="1">
              <a:solidFill>
                <a:srgbClr val="000000"/>
              </a:solidFill>
            </a:endParaRPr>
          </a:p>
          <a:p>
            <a:pPr marL="0" lvl="0" indent="0" algn="ctr" rtl="0">
              <a:lnSpc>
                <a:spcPct val="90000"/>
              </a:lnSpc>
              <a:spcBef>
                <a:spcPts val="800"/>
              </a:spcBef>
              <a:spcAft>
                <a:spcPts val="0"/>
              </a:spcAft>
              <a:buSzPts val="1800"/>
              <a:buNone/>
            </a:pPr>
            <a:r>
              <a:rPr lang="en" sz="2400" b="1">
                <a:solidFill>
                  <a:srgbClr val="000000"/>
                </a:solidFill>
              </a:rPr>
              <a:t>Making Connections to the Module</a:t>
            </a:r>
            <a:endParaRPr sz="2400" b="1">
              <a:solidFill>
                <a:srgbClr val="000000"/>
              </a:solidFill>
            </a:endParaRPr>
          </a:p>
        </p:txBody>
      </p:sp>
      <p:sp>
        <p:nvSpPr>
          <p:cNvPr id="360" name="Google Shape;360;p51"/>
          <p:cNvSpPr txBox="1"/>
          <p:nvPr/>
        </p:nvSpPr>
        <p:spPr>
          <a:xfrm>
            <a:off x="947475" y="3621925"/>
            <a:ext cx="7553400" cy="8568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Find a partner and label yourselves A or B.</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Turn Back-to-Back:  think about answer to </a:t>
            </a:r>
            <a:r>
              <a:rPr lang="en" sz="1800" b="0" i="0" u="none" strike="noStrike" cap="none" dirty="0" smtClean="0">
                <a:solidFill>
                  <a:srgbClr val="000000"/>
                </a:solidFill>
                <a:latin typeface="Century Gothic"/>
                <a:ea typeface="Century Gothic"/>
                <a:cs typeface="Century Gothic"/>
                <a:sym typeface="Century Gothic"/>
              </a:rPr>
              <a:t>question</a:t>
            </a:r>
            <a:r>
              <a:rPr lang="en-US" sz="1800" b="0" i="0" u="none" strike="noStrike" cap="none" dirty="0" smtClean="0">
                <a:solidFill>
                  <a:srgbClr val="000000"/>
                </a:solidFill>
                <a:latin typeface="Century Gothic"/>
                <a:ea typeface="Century Gothic"/>
                <a:cs typeface="Century Gothic"/>
                <a:sym typeface="Century Gothic"/>
              </a:rPr>
              <a:t>.</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Turn Face-to-Face:  share idea with </a:t>
            </a:r>
            <a:r>
              <a:rPr lang="en" sz="1800" b="0" i="0" u="none" strike="noStrike" cap="none" dirty="0" smtClean="0">
                <a:solidFill>
                  <a:srgbClr val="000000"/>
                </a:solidFill>
                <a:latin typeface="Century Gothic"/>
                <a:ea typeface="Century Gothic"/>
                <a:cs typeface="Century Gothic"/>
                <a:sym typeface="Century Gothic"/>
              </a:rPr>
              <a:t>partner</a:t>
            </a:r>
            <a:r>
              <a:rPr lang="en-US" sz="1800" b="0" i="0" u="none" strike="noStrike" cap="none" dirty="0" smtClean="0">
                <a:solidFill>
                  <a:srgbClr val="000000"/>
                </a:solidFill>
                <a:latin typeface="Century Gothic"/>
                <a:ea typeface="Century Gothic"/>
                <a:cs typeface="Century Gothic"/>
                <a:sym typeface="Century Gothic"/>
              </a:rPr>
              <a:t>.</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Thank partner, find new partner and repeat.</a:t>
            </a:r>
            <a:endParaRPr sz="1800" b="0" i="0" u="none" strike="noStrike" cap="none" dirty="0">
              <a:solidFill>
                <a:srgbClr val="000000"/>
              </a:solidFill>
              <a:latin typeface="Century Gothic"/>
              <a:ea typeface="Century Gothic"/>
              <a:cs typeface="Century Gothic"/>
              <a:sym typeface="Century Gothic"/>
            </a:endParaRPr>
          </a:p>
        </p:txBody>
      </p:sp>
      <p:sp>
        <p:nvSpPr>
          <p:cNvPr id="361" name="Google Shape;361;p51"/>
          <p:cNvSpPr txBox="1"/>
          <p:nvPr/>
        </p:nvSpPr>
        <p:spPr>
          <a:xfrm>
            <a:off x="1668450" y="1335213"/>
            <a:ext cx="6777600" cy="9981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1" i="0" u="none" strike="noStrike" cap="none">
                <a:solidFill>
                  <a:schemeClr val="dk1"/>
                </a:solidFill>
                <a:latin typeface="Century Gothic"/>
                <a:ea typeface="Century Gothic"/>
                <a:cs typeface="Century Gothic"/>
                <a:sym typeface="Century Gothic"/>
              </a:rPr>
              <a:t>Learning Target: </a:t>
            </a:r>
            <a:r>
              <a:rPr lang="en" sz="1800" b="0" i="0" u="none" strike="noStrike" cap="none">
                <a:solidFill>
                  <a:schemeClr val="dk1"/>
                </a:solidFill>
                <a:latin typeface="Century Gothic"/>
                <a:ea typeface="Century Gothic"/>
                <a:cs typeface="Century Gothic"/>
                <a:sym typeface="Century Gothic"/>
              </a:rPr>
              <a:t> I can analyze my research reading text to make a connection to the module and share my ideas with a peer.</a:t>
            </a:r>
            <a:endParaRPr sz="1400" b="0" i="0" u="none" strike="noStrike" cap="none">
              <a:solidFill>
                <a:srgbClr val="000000"/>
              </a:solidFill>
              <a:latin typeface="Arial"/>
              <a:ea typeface="Arial"/>
              <a:cs typeface="Arial"/>
              <a:sym typeface="Arial"/>
            </a:endParaRPr>
          </a:p>
        </p:txBody>
      </p:sp>
      <p:pic>
        <p:nvPicPr>
          <p:cNvPr id="362" name="Google Shape;362;p51"/>
          <p:cNvPicPr preferRelativeResize="0"/>
          <p:nvPr/>
        </p:nvPicPr>
        <p:blipFill rotWithShape="1">
          <a:blip r:embed="rId3">
            <a:alphaModFix/>
          </a:blip>
          <a:srcRect/>
          <a:stretch/>
        </p:blipFill>
        <p:spPr>
          <a:xfrm flipH="1">
            <a:off x="688508" y="1437975"/>
            <a:ext cx="979942" cy="792600"/>
          </a:xfrm>
          <a:prstGeom prst="rect">
            <a:avLst/>
          </a:prstGeom>
          <a:noFill/>
          <a:ln>
            <a:noFill/>
          </a:ln>
        </p:spPr>
      </p:pic>
      <p:sp>
        <p:nvSpPr>
          <p:cNvPr id="363" name="Google Shape;363;p51"/>
          <p:cNvSpPr txBox="1"/>
          <p:nvPr/>
        </p:nvSpPr>
        <p:spPr>
          <a:xfrm>
            <a:off x="947475" y="2571750"/>
            <a:ext cx="7553400" cy="79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4" name="Google Shape;364;p51"/>
          <p:cNvSpPr txBox="1"/>
          <p:nvPr/>
        </p:nvSpPr>
        <p:spPr>
          <a:xfrm>
            <a:off x="688500" y="2368400"/>
            <a:ext cx="7767000" cy="859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chemeClr val="dk1"/>
                </a:solidFill>
                <a:latin typeface="Century Gothic"/>
                <a:ea typeface="Century Gothic"/>
                <a:cs typeface="Century Gothic"/>
                <a:sym typeface="Century Gothic"/>
              </a:rPr>
              <a:t>“What connections have you made between your research reading text and the module?”</a:t>
            </a:r>
            <a:br>
              <a:rPr lang="en" sz="2400" b="0" i="0" u="none" strike="noStrike" cap="none">
                <a:solidFill>
                  <a:schemeClr val="dk1"/>
                </a:solidFill>
                <a:latin typeface="Century Gothic"/>
                <a:ea typeface="Century Gothic"/>
                <a:cs typeface="Century Gothic"/>
                <a:sym typeface="Century Gothic"/>
              </a:rPr>
            </a:br>
            <a:endParaRPr sz="2400" b="0" i="0" u="none" strike="noStrike" cap="none">
              <a:solidFill>
                <a:srgbClr val="000000"/>
              </a:solidFill>
              <a:latin typeface="Century Gothic"/>
              <a:ea typeface="Century Gothic"/>
              <a:cs typeface="Century Gothic"/>
              <a:sym typeface="Century Gothic"/>
            </a:endParaRPr>
          </a:p>
        </p:txBody>
      </p:sp>
      <p:pic>
        <p:nvPicPr>
          <p:cNvPr id="365" name="Google Shape;365;p51"/>
          <p:cNvPicPr preferRelativeResize="0"/>
          <p:nvPr/>
        </p:nvPicPr>
        <p:blipFill rotWithShape="1">
          <a:blip r:embed="rId4">
            <a:alphaModFix/>
          </a:blip>
          <a:srcRect/>
          <a:stretch/>
        </p:blipFill>
        <p:spPr>
          <a:xfrm>
            <a:off x="8446049" y="4321629"/>
            <a:ext cx="651075" cy="59649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52"/>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371" name="Google Shape;371;p52"/>
          <p:cNvSpPr txBox="1"/>
          <p:nvPr/>
        </p:nvSpPr>
        <p:spPr>
          <a:xfrm>
            <a:off x="628650" y="1150900"/>
            <a:ext cx="3608400" cy="319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372" name="Google Shape;372;p52"/>
          <p:cNvSpPr txBox="1"/>
          <p:nvPr/>
        </p:nvSpPr>
        <p:spPr>
          <a:xfrm>
            <a:off x="4572000" y="334175"/>
            <a:ext cx="4260300" cy="4177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Module 4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What can we learn from the process of ratifying the 19</a:t>
            </a:r>
            <a:r>
              <a:rPr lang="en" sz="1800" b="0" i="0" u="none" strike="noStrike" cap="none" baseline="30000">
                <a:solidFill>
                  <a:srgbClr val="000000"/>
                </a:solidFill>
                <a:latin typeface="Century Gothic"/>
                <a:ea typeface="Century Gothic"/>
                <a:cs typeface="Century Gothic"/>
                <a:sym typeface="Century Gothic"/>
              </a:rPr>
              <a:t>th</a:t>
            </a:r>
            <a:r>
              <a:rPr lang="en" sz="1800" b="0" i="0" u="none" strike="noStrike" cap="none">
                <a:solidFill>
                  <a:srgbClr val="000000"/>
                </a:solidFill>
                <a:latin typeface="Century Gothic"/>
                <a:ea typeface="Century Gothic"/>
                <a:cs typeface="Century Gothic"/>
                <a:sym typeface="Century Gothic"/>
              </a:rPr>
              <a:t> Amendment?</a:t>
            </a:r>
            <a:endParaRPr sz="1800" b="0" i="0" u="none" strike="noStrike" cap="none">
              <a:solidFill>
                <a:srgbClr val="000000"/>
              </a:solidFill>
              <a:latin typeface="Arial"/>
              <a:ea typeface="Arial"/>
              <a:cs typeface="Arial"/>
              <a:sym typeface="Arial"/>
            </a:endParaRPr>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sz="1800" b="0" i="0" u="none" strike="noStrike" cap="none">
              <a:solidFill>
                <a:srgbClr val="000000"/>
              </a:solidFill>
              <a:latin typeface="Arial"/>
              <a:ea typeface="Arial"/>
              <a:cs typeface="Arial"/>
              <a:sym typeface="Arial"/>
            </a:endParaRPr>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378" name="Google Shape;378;p53"/>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379" name="Google Shape;379;p53"/>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 sz="1300" b="1" i="0" u="none" strike="noStrike" cap="none">
                <a:solidFill>
                  <a:srgbClr val="000000"/>
                </a:solidFill>
                <a:latin typeface="Century Gothic"/>
                <a:ea typeface="Century Gothic"/>
                <a:cs typeface="Century Gothic"/>
                <a:sym typeface="Century Gothic"/>
              </a:rPr>
              <a:t>Module 4: Journal Prompts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p5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86" name="Google Shape;386;p54"/>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87" name="Google Shape;387;p54"/>
          <p:cNvGraphicFramePr/>
          <p:nvPr/>
        </p:nvGraphicFramePr>
        <p:xfrm>
          <a:off x="952500" y="2809725"/>
          <a:ext cx="7239000" cy="1859219"/>
        </p:xfrm>
        <a:graphic>
          <a:graphicData uri="http://schemas.openxmlformats.org/drawingml/2006/table">
            <a:tbl>
              <a:tblPr>
                <a:noFill/>
                <a:tableStyleId>{722C0C00-02BA-4E87-AC9A-E28476BFD1B8}</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 </a:t>
            </a:r>
            <a:r>
              <a:rPr lang="en" sz="3400" b="0" i="0" u="none" strike="noStrike" cap="none">
                <a:solidFill>
                  <a:schemeClr val="dk1"/>
                </a:solidFill>
                <a:latin typeface="Century Gothic"/>
                <a:ea typeface="Century Gothic"/>
                <a:cs typeface="Century Gothic"/>
                <a:sym typeface="Century Gothic"/>
              </a:rPr>
              <a:t>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59" name="Google Shape;259;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t>3</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r>
              <a:rPr lang="en" sz="1600" b="0" i="0" u="none" strike="noStrike" cap="none" dirty="0" smtClean="0">
                <a:solidFill>
                  <a:schemeClr val="dk1"/>
                </a:solidFill>
                <a:latin typeface="Century Gothic"/>
                <a:ea typeface="Century Gothic"/>
                <a:cs typeface="Century Gothic"/>
                <a:sym typeface="Century Gothic"/>
              </a:rPr>
              <a:t>:</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 through Lesson </a:t>
            </a:r>
            <a:r>
              <a:rPr lang="en" sz="1700" dirty="0"/>
              <a:t>3 </a:t>
            </a:r>
            <a:r>
              <a:rPr lang="en" sz="1700" u="sng" dirty="0">
                <a:solidFill>
                  <a:schemeClr val="hlink"/>
                </a:solidFill>
                <a:hlinkClick r:id="rId3"/>
              </a:rPr>
              <a:t>here</a:t>
            </a:r>
            <a:r>
              <a:rPr lang="en" sz="1700" dirty="0"/>
              <a:t>.  </a:t>
            </a:r>
            <a:r>
              <a:rPr lang="en" sz="1700" b="0" i="0" u="none" strike="noStrike" cap="none" dirty="0">
                <a:solidFill>
                  <a:schemeClr val="dk1"/>
                </a:solidFill>
                <a:latin typeface="Century Gothic"/>
                <a:ea typeface="Century Gothic"/>
                <a:cs typeface="Century Gothic"/>
                <a:sym typeface="Century Gothic"/>
              </a:rPr>
              <a:t> </a:t>
            </a:r>
            <a:endParaRPr dirty="0"/>
          </a:p>
          <a:p>
            <a:pPr marL="120650" marR="0" lvl="0" indent="0" algn="l" rtl="0">
              <a:lnSpc>
                <a:spcPct val="100000"/>
              </a:lnSpc>
              <a:spcBef>
                <a:spcPts val="0"/>
              </a:spcBef>
              <a:spcAft>
                <a:spcPts val="0"/>
              </a:spcAft>
              <a:buClr>
                <a:schemeClr val="dk1"/>
              </a:buClr>
              <a:buSzPts val="1700"/>
              <a:buFont typeface="Arial"/>
              <a:buNone/>
            </a:pPr>
            <a:r>
              <a:rPr lang="en" sz="1800" b="0" i="0" u="none" strike="noStrike" cap="none" dirty="0">
                <a:solidFill>
                  <a:schemeClr val="dk1"/>
                </a:solidFill>
                <a:latin typeface="Century Gothic"/>
                <a:ea typeface="Century Gothic"/>
                <a:cs typeface="Century Gothic"/>
                <a:sym typeface="Century Gothic"/>
              </a:rPr>
              <a:t>In this lesson, students will be: </a:t>
            </a:r>
            <a:endParaRPr sz="1800" dirty="0"/>
          </a:p>
          <a:p>
            <a:pPr marL="406400" marR="0" lvl="0" indent="-292100" algn="l" rtl="0">
              <a:lnSpc>
                <a:spcPct val="100000"/>
              </a:lnSpc>
              <a:spcBef>
                <a:spcPts val="0"/>
              </a:spcBef>
              <a:spcAft>
                <a:spcPts val="0"/>
              </a:spcAft>
              <a:buSzPts val="1800"/>
              <a:buChar char="•"/>
            </a:pPr>
            <a:r>
              <a:rPr lang="en" sz="1700" dirty="0"/>
              <a:t>Reviewing Learning Targets</a:t>
            </a:r>
            <a:endParaRPr sz="1700" dirty="0"/>
          </a:p>
          <a:p>
            <a:pPr marL="406400" marR="0" lvl="0" indent="-285750" algn="l" rtl="0">
              <a:lnSpc>
                <a:spcPct val="100000"/>
              </a:lnSpc>
              <a:spcBef>
                <a:spcPts val="0"/>
              </a:spcBef>
              <a:spcAft>
                <a:spcPts val="0"/>
              </a:spcAft>
              <a:buSzPts val="1700"/>
              <a:buChar char="•"/>
            </a:pPr>
            <a:r>
              <a:rPr lang="en" sz="1700" dirty="0"/>
              <a:t>Reading in Triads:  </a:t>
            </a:r>
            <a:r>
              <a:rPr lang="en" sz="1700" i="1" dirty="0"/>
              <a:t>The Hope Chest</a:t>
            </a:r>
            <a:r>
              <a:rPr lang="en" sz="1700" dirty="0"/>
              <a:t>, Chapter 10</a:t>
            </a:r>
            <a:endParaRPr sz="1700" dirty="0"/>
          </a:p>
          <a:p>
            <a:pPr marL="406400" marR="0" lvl="0" indent="-285750" algn="l" rtl="0">
              <a:lnSpc>
                <a:spcPct val="100000"/>
              </a:lnSpc>
              <a:spcBef>
                <a:spcPts val="0"/>
              </a:spcBef>
              <a:spcAft>
                <a:spcPts val="0"/>
              </a:spcAft>
              <a:buSzPts val="1700"/>
              <a:buChar char="•"/>
            </a:pPr>
            <a:r>
              <a:rPr lang="en" sz="1700" dirty="0"/>
              <a:t>Summarizing Chapter 10 of </a:t>
            </a:r>
            <a:r>
              <a:rPr lang="en" sz="1700" i="1" dirty="0"/>
              <a:t>The Hope Chest</a:t>
            </a:r>
            <a:endParaRPr sz="1700" dirty="0"/>
          </a:p>
          <a:p>
            <a:pPr marL="406400" marR="0" lvl="0" indent="-285750" algn="l" rtl="0">
              <a:lnSpc>
                <a:spcPct val="100000"/>
              </a:lnSpc>
              <a:spcBef>
                <a:spcPts val="0"/>
              </a:spcBef>
              <a:spcAft>
                <a:spcPts val="0"/>
              </a:spcAft>
              <a:buSzPts val="1700"/>
              <a:buChar char="•"/>
            </a:pPr>
            <a:r>
              <a:rPr lang="en" sz="1700" dirty="0"/>
              <a:t>Participating in Research Reading Share</a:t>
            </a:r>
            <a:endParaRPr sz="1700" dirty="0"/>
          </a:p>
          <a:p>
            <a:pPr marL="406400" marR="0" lvl="0" indent="-285750" algn="l" rtl="0">
              <a:lnSpc>
                <a:spcPct val="100000"/>
              </a:lnSpc>
              <a:spcBef>
                <a:spcPts val="0"/>
              </a:spcBef>
              <a:spcAft>
                <a:spcPts val="0"/>
              </a:spcAft>
              <a:buSzPts val="1700"/>
              <a:buChar char="•"/>
            </a:pPr>
            <a:r>
              <a:rPr lang="en" sz="1700" dirty="0"/>
              <a:t>Reviewing Homework.</a:t>
            </a:r>
            <a:endParaRPr sz="1700" dirty="0"/>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65" name="Google Shape;265;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3</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71" name="Google Shape;271;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t>3</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t>3</a:t>
            </a:r>
            <a:r>
              <a:rPr lang="en" sz="2400" b="0" i="0" u="none" strike="noStrike" cap="none">
                <a:solidFill>
                  <a:schemeClr val="dk1"/>
                </a:solidFill>
                <a:latin typeface="Century Gothic"/>
                <a:ea typeface="Century Gothic"/>
                <a:cs typeface="Century Gothic"/>
                <a:sym typeface="Century Gothic"/>
              </a:rPr>
              <a:t> protocols:  </a:t>
            </a:r>
            <a:r>
              <a:rPr lang="en" sz="2400"/>
              <a:t>Triad Talk, Thumb-O-Meter, and Back-To-Back and Face-To-Face.</a:t>
            </a: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272" name="Google Shape;272;p40"/>
          <p:cNvPicPr preferRelativeResize="0"/>
          <p:nvPr/>
        </p:nvPicPr>
        <p:blipFill rotWithShape="1">
          <a:blip r:embed="rId3">
            <a:alphaModFix/>
          </a:blip>
          <a:srcRect/>
          <a:stretch/>
        </p:blipFill>
        <p:spPr>
          <a:xfrm>
            <a:off x="7370125" y="4059915"/>
            <a:ext cx="572700" cy="572700"/>
          </a:xfrm>
          <a:prstGeom prst="rect">
            <a:avLst/>
          </a:prstGeom>
          <a:noFill/>
          <a:ln>
            <a:noFill/>
          </a:ln>
        </p:spPr>
      </p:pic>
      <p:pic>
        <p:nvPicPr>
          <p:cNvPr id="273" name="Google Shape;273;p40"/>
          <p:cNvPicPr preferRelativeResize="0"/>
          <p:nvPr/>
        </p:nvPicPr>
        <p:blipFill rotWithShape="1">
          <a:blip r:embed="rId4">
            <a:alphaModFix/>
          </a:blip>
          <a:srcRect/>
          <a:stretch/>
        </p:blipFill>
        <p:spPr>
          <a:xfrm>
            <a:off x="8088425" y="3793767"/>
            <a:ext cx="732525" cy="838859"/>
          </a:xfrm>
          <a:prstGeom prst="rect">
            <a:avLst/>
          </a:prstGeom>
          <a:noFill/>
          <a:ln>
            <a:noFill/>
          </a:ln>
        </p:spPr>
      </p:pic>
      <p:pic>
        <p:nvPicPr>
          <p:cNvPr id="274" name="Google Shape;274;p40"/>
          <p:cNvPicPr preferRelativeResize="0"/>
          <p:nvPr/>
        </p:nvPicPr>
        <p:blipFill rotWithShape="1">
          <a:blip r:embed="rId5">
            <a:alphaModFix/>
          </a:blip>
          <a:srcRect/>
          <a:stretch/>
        </p:blipFill>
        <p:spPr>
          <a:xfrm>
            <a:off x="6492000" y="3846938"/>
            <a:ext cx="732525" cy="7325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1"/>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a:t>4</a:t>
            </a:r>
            <a:r>
              <a:rPr lang="en" sz="3400" b="0" i="0" u="none" strike="noStrike" cap="none">
                <a:solidFill>
                  <a:schemeClr val="dk1"/>
                </a:solidFill>
                <a:latin typeface="Century Gothic"/>
                <a:ea typeface="Century Gothic"/>
                <a:cs typeface="Century Gothic"/>
                <a:sym typeface="Century Gothic"/>
              </a:rPr>
              <a:t>: Unit </a:t>
            </a:r>
            <a:r>
              <a:rPr lang="en" sz="3600"/>
              <a:t>2</a:t>
            </a:r>
            <a:r>
              <a:rPr lang="en" sz="3400" b="0" i="0" u="none" strike="noStrike" cap="none">
                <a:solidFill>
                  <a:schemeClr val="dk1"/>
                </a:solidFill>
                <a:latin typeface="Century Gothic"/>
                <a:ea typeface="Century Gothic"/>
                <a:cs typeface="Century Gothic"/>
                <a:sym typeface="Century Gothic"/>
              </a:rPr>
              <a:t>: Lesson </a:t>
            </a:r>
            <a:r>
              <a:rPr lang="en" sz="3600"/>
              <a:t>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80" name="Google Shape;280;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t>3</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50000"/>
              </a:lnSpc>
              <a:spcBef>
                <a:spcPts val="0"/>
              </a:spcBef>
              <a:spcAft>
                <a:spcPts val="0"/>
              </a:spcAft>
              <a:buSzPts val="2100"/>
              <a:buNone/>
            </a:pPr>
            <a:endParaRPr sz="1000" dirty="0">
              <a:solidFill>
                <a:srgbClr val="000000"/>
              </a:solidFill>
            </a:endParaRPr>
          </a:p>
          <a:p>
            <a:pPr marL="0" lvl="0" indent="0" algn="l" rtl="0">
              <a:lnSpc>
                <a:spcPct val="100000"/>
              </a:lnSpc>
              <a:spcBef>
                <a:spcPts val="1700"/>
              </a:spcBef>
              <a:spcAft>
                <a:spcPts val="0"/>
              </a:spcAft>
              <a:buSzPts val="2100"/>
              <a:buNone/>
            </a:pPr>
            <a:r>
              <a:rPr lang="en" sz="1400" dirty="0">
                <a:solidFill>
                  <a:srgbClr val="000000"/>
                </a:solidFill>
              </a:rPr>
              <a:t>The basic design of this lesson supports students with opportunities to return to familiar routines for reading in triads; discussing idioms, adages, and proverbs; and identifying emerging themes in the text. Additionally, this lesson supports students with the opportunity to practice writing a summary in preparation for the </a:t>
            </a:r>
            <a:r>
              <a:rPr lang="en" sz="1400" b="1" dirty="0">
                <a:solidFill>
                  <a:srgbClr val="000000"/>
                </a:solidFill>
              </a:rPr>
              <a:t>mid-unit assessment</a:t>
            </a:r>
            <a:r>
              <a:rPr lang="en" sz="1400" dirty="0">
                <a:solidFill>
                  <a:srgbClr val="000000"/>
                </a:solidFill>
              </a:rPr>
              <a:t>.</a:t>
            </a:r>
            <a:endParaRPr sz="1400" dirty="0">
              <a:solidFill>
                <a:srgbClr val="000000"/>
              </a:solidFill>
            </a:endParaRPr>
          </a:p>
          <a:p>
            <a:pPr marL="0" lvl="0" indent="0" algn="l" rtl="0">
              <a:lnSpc>
                <a:spcPct val="100000"/>
              </a:lnSpc>
              <a:spcBef>
                <a:spcPts val="1700"/>
              </a:spcBef>
              <a:spcAft>
                <a:spcPts val="0"/>
              </a:spcAft>
              <a:buSzPts val="2100"/>
              <a:buNone/>
            </a:pPr>
            <a:r>
              <a:rPr lang="en" sz="1400" dirty="0">
                <a:solidFill>
                  <a:srgbClr val="000000"/>
                </a:solidFill>
              </a:rPr>
              <a:t>Students may find it challenging to keep pace with the linguistic and cognitive demands of the many tasks and concepts covered in this lesson. Model and think aloud processes as needed, and work closely with students who need additional support. Because the language in idioms, adages, and proverbs can be difficult for students who may need more support </a:t>
            </a:r>
            <a:r>
              <a:rPr lang="en" sz="1400" dirty="0" smtClean="0">
                <a:solidFill>
                  <a:srgbClr val="000000"/>
                </a:solidFill>
              </a:rPr>
              <a:t>to </a:t>
            </a:r>
            <a:r>
              <a:rPr lang="en" sz="1400" dirty="0">
                <a:solidFill>
                  <a:srgbClr val="000000"/>
                </a:solidFill>
              </a:rPr>
              <a:t>understand, look for opportunities to apply their meaning to real-life experiences or examples the students can relate to.</a:t>
            </a:r>
            <a:endParaRPr sz="1400" dirty="0">
              <a:solidFill>
                <a:srgbClr val="000000"/>
              </a:solidFill>
            </a:endParaRPr>
          </a:p>
          <a:p>
            <a:pPr marL="0" lvl="0" indent="0" algn="l" rtl="0">
              <a:lnSpc>
                <a:spcPct val="100000"/>
              </a:lnSpc>
              <a:spcBef>
                <a:spcPts val="1700"/>
              </a:spcBef>
              <a:spcAft>
                <a:spcPts val="0"/>
              </a:spcAft>
              <a:buSzPts val="2100"/>
              <a:buNone/>
            </a:pPr>
            <a:endParaRPr sz="1200" dirty="0">
              <a:solidFill>
                <a:srgbClr val="000000"/>
              </a:solidFill>
            </a:endParaRPr>
          </a:p>
          <a:p>
            <a:pPr marL="0" lvl="0" indent="0" algn="l" rtl="0">
              <a:lnSpc>
                <a:spcPct val="100000"/>
              </a:lnSpc>
              <a:spcBef>
                <a:spcPts val="1700"/>
              </a:spcBef>
              <a:spcAft>
                <a:spcPts val="0"/>
              </a:spcAft>
              <a:buSzPts val="2100"/>
              <a:buNone/>
            </a:pPr>
            <a:endParaRPr sz="1400" dirty="0">
              <a:solidFill>
                <a:srgbClr val="000000"/>
              </a:solidFill>
            </a:endParaRPr>
          </a:p>
          <a:p>
            <a:pPr marL="0" marR="0" lvl="0" indent="0" algn="l" rtl="0">
              <a:lnSpc>
                <a:spcPct val="200000"/>
              </a:lnSpc>
              <a:spcBef>
                <a:spcPts val="0"/>
              </a:spcBef>
              <a:spcAft>
                <a:spcPts val="0"/>
              </a:spcAft>
              <a:buSzPts val="2100"/>
              <a:buNone/>
            </a:pPr>
            <a:endParaRPr sz="1800" dirty="0"/>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81" name="Google Shape;281;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82" name="Google Shape;282;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83" name="Google Shape;283;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84" name="Google Shape;284;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85" name="Google Shape;285;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86" name="Google Shape;286;p4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90"/>
        <p:cNvGrpSpPr/>
        <p:nvPr/>
      </p:nvGrpSpPr>
      <p:grpSpPr>
        <a:xfrm>
          <a:off x="0" y="0"/>
          <a:ext cx="0" cy="0"/>
          <a:chOff x="0" y="0"/>
          <a:chExt cx="0" cy="0"/>
        </a:xfrm>
      </p:grpSpPr>
      <p:pic>
        <p:nvPicPr>
          <p:cNvPr id="291" name="Google Shape;291;p4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92" name="Google Shape;292;p4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93" name="Google Shape;293;p42"/>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3</a:t>
            </a:r>
            <a:endParaRPr sz="3000" b="0" i="0" u="none" strike="noStrike" cap="none">
              <a:solidFill>
                <a:srgbClr val="404040"/>
              </a:solidFill>
              <a:latin typeface="Calibri"/>
              <a:ea typeface="Calibri"/>
              <a:cs typeface="Calibri"/>
              <a:sym typeface="Calibri"/>
            </a:endParaRPr>
          </a:p>
        </p:txBody>
      </p:sp>
      <p:pic>
        <p:nvPicPr>
          <p:cNvPr id="294" name="Google Shape;294;p4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95" name="Google Shape;295;p4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301" name="Google Shape;301;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indent="0">
              <a:lnSpc>
                <a:spcPct val="150000"/>
              </a:lnSpc>
              <a:spcBef>
                <a:spcPts val="0"/>
              </a:spcBef>
              <a:buSzPct val="100000"/>
              <a:buNone/>
            </a:pPr>
            <a:r>
              <a:rPr lang="en" sz="2400" b="0" i="0" u="none" strike="noStrike" cap="none" dirty="0">
                <a:solidFill>
                  <a:schemeClr val="dk1"/>
                </a:solidFill>
                <a:latin typeface="Century Gothic"/>
                <a:ea typeface="Century Gothic"/>
                <a:cs typeface="Century Gothic"/>
                <a:sym typeface="Century Gothic"/>
              </a:rPr>
              <a:t>What are we learning and doing </a:t>
            </a:r>
            <a:r>
              <a:rPr lang="en" sz="2400" b="0" i="0" u="none" strike="noStrike" cap="none" dirty="0" smtClean="0">
                <a:solidFill>
                  <a:schemeClr val="dk1"/>
                </a:solidFill>
                <a:latin typeface="Century Gothic"/>
                <a:ea typeface="Century Gothic"/>
                <a:cs typeface="Century Gothic"/>
                <a:sym typeface="Century Gothic"/>
              </a:rPr>
              <a:t>today?</a:t>
            </a:r>
            <a:endParaRPr lang="en" sz="2400" dirty="0"/>
          </a:p>
          <a:p>
            <a:pPr marL="342900" indent="-342900">
              <a:lnSpc>
                <a:spcPct val="150000"/>
              </a:lnSpc>
              <a:spcBef>
                <a:spcPts val="0"/>
              </a:spcBef>
              <a:buSzPct val="100000"/>
            </a:pPr>
            <a:r>
              <a:rPr lang="en" sz="2400" dirty="0" smtClean="0"/>
              <a:t>Reviewing </a:t>
            </a:r>
            <a:r>
              <a:rPr lang="en" sz="2400" dirty="0"/>
              <a:t>Learning </a:t>
            </a:r>
            <a:r>
              <a:rPr lang="en" sz="2400" dirty="0" smtClean="0"/>
              <a:t>Targets;</a:t>
            </a:r>
          </a:p>
          <a:p>
            <a:pPr marL="342900" indent="-342900">
              <a:lnSpc>
                <a:spcPct val="150000"/>
              </a:lnSpc>
              <a:spcBef>
                <a:spcPts val="0"/>
              </a:spcBef>
              <a:buSzPct val="100000"/>
            </a:pPr>
            <a:r>
              <a:rPr lang="en" sz="2400" dirty="0" smtClean="0"/>
              <a:t>Reading </a:t>
            </a:r>
            <a:r>
              <a:rPr lang="en" sz="2400" dirty="0"/>
              <a:t>in Triads:  </a:t>
            </a:r>
            <a:r>
              <a:rPr lang="en" sz="2400" i="1" dirty="0"/>
              <a:t>The Hope Chest</a:t>
            </a:r>
            <a:r>
              <a:rPr lang="en" sz="2400" dirty="0"/>
              <a:t>, Chapter </a:t>
            </a:r>
            <a:r>
              <a:rPr lang="en" sz="2400" dirty="0" smtClean="0"/>
              <a:t>10</a:t>
            </a:r>
            <a:endParaRPr lang="en" sz="2400" dirty="0"/>
          </a:p>
          <a:p>
            <a:pPr marL="342900" indent="-342900">
              <a:lnSpc>
                <a:spcPct val="150000"/>
              </a:lnSpc>
              <a:spcBef>
                <a:spcPts val="0"/>
              </a:spcBef>
              <a:buSzPct val="100000"/>
            </a:pPr>
            <a:r>
              <a:rPr lang="en" sz="2400" dirty="0" smtClean="0"/>
              <a:t>Summarizing </a:t>
            </a:r>
            <a:r>
              <a:rPr lang="en" sz="2400" dirty="0"/>
              <a:t>Chapter 10 of </a:t>
            </a:r>
            <a:r>
              <a:rPr lang="en" sz="2400" i="1" dirty="0"/>
              <a:t>The Hope </a:t>
            </a:r>
            <a:r>
              <a:rPr lang="en" sz="2400" i="1" dirty="0" smtClean="0"/>
              <a:t>Chest;</a:t>
            </a:r>
            <a:endParaRPr lang="en" sz="2400" dirty="0"/>
          </a:p>
          <a:p>
            <a:pPr marL="342900" indent="-342900">
              <a:lnSpc>
                <a:spcPct val="150000"/>
              </a:lnSpc>
              <a:spcBef>
                <a:spcPts val="0"/>
              </a:spcBef>
              <a:buSzPct val="100000"/>
            </a:pPr>
            <a:r>
              <a:rPr lang="en" sz="2400" dirty="0" smtClean="0"/>
              <a:t>Participating </a:t>
            </a:r>
            <a:r>
              <a:rPr lang="en" sz="2400" dirty="0"/>
              <a:t>in Research Reading Share; </a:t>
            </a:r>
            <a:r>
              <a:rPr lang="en" sz="2400" dirty="0" smtClean="0"/>
              <a:t>and</a:t>
            </a:r>
            <a:endParaRPr lang="en" sz="2400" dirty="0"/>
          </a:p>
          <a:p>
            <a:pPr marL="342900" indent="-342900">
              <a:lnSpc>
                <a:spcPct val="150000"/>
              </a:lnSpc>
              <a:spcBef>
                <a:spcPts val="0"/>
              </a:spcBef>
              <a:buSzPct val="100000"/>
            </a:pPr>
            <a:r>
              <a:rPr lang="en" sz="2400" dirty="0" smtClean="0"/>
              <a:t>Reviewing </a:t>
            </a:r>
            <a:r>
              <a:rPr lang="en" sz="2400" dirty="0"/>
              <a:t>Homework.</a:t>
            </a:r>
            <a:endParaRPr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Reviewing Learning Target</a:t>
            </a:r>
            <a:endParaRPr sz="3300" i="0" u="none" strike="noStrike" cap="none">
              <a:solidFill>
                <a:schemeClr val="dk1"/>
              </a:solidFill>
              <a:latin typeface="Century Gothic"/>
              <a:ea typeface="Century Gothic"/>
              <a:cs typeface="Century Gothic"/>
              <a:sym typeface="Century Gothic"/>
            </a:endParaRPr>
          </a:p>
        </p:txBody>
      </p:sp>
      <p:sp>
        <p:nvSpPr>
          <p:cNvPr id="307" name="Google Shape;307;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summarize Chapter 10 of </a:t>
            </a:r>
            <a:r>
              <a:rPr lang="en" sz="2400" i="1">
                <a:latin typeface="Century Gothic"/>
                <a:ea typeface="Century Gothic"/>
                <a:cs typeface="Century Gothic"/>
                <a:sym typeface="Century Gothic"/>
              </a:rPr>
              <a:t>The Hope Chest</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0" marR="0" lvl="0" indent="0" algn="l" rtl="0">
              <a:lnSpc>
                <a:spcPct val="90000"/>
              </a:lnSpc>
              <a:spcBef>
                <a:spcPts val="0"/>
              </a:spcBef>
              <a:spcAft>
                <a:spcPts val="0"/>
              </a:spcAft>
              <a:buSzPts val="2100"/>
              <a:buNone/>
            </a:pPr>
            <a:endParaRPr sz="2400">
              <a:latin typeface="Century Gothic"/>
              <a:ea typeface="Century Gothic"/>
              <a:cs typeface="Century Gothic"/>
              <a:sym typeface="Century Gothic"/>
            </a:endParaRPr>
          </a:p>
        </p:txBody>
      </p:sp>
      <p:pic>
        <p:nvPicPr>
          <p:cNvPr id="308" name="Google Shape;308;p44"/>
          <p:cNvPicPr preferRelativeResize="0"/>
          <p:nvPr/>
        </p:nvPicPr>
        <p:blipFill rotWithShape="1">
          <a:blip r:embed="rId3">
            <a:alphaModFix/>
          </a:blip>
          <a:srcRect/>
          <a:stretch/>
        </p:blipFill>
        <p:spPr>
          <a:xfrm>
            <a:off x="8436429" y="4335606"/>
            <a:ext cx="612321" cy="5940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5"/>
          <p:cNvSpPr txBox="1">
            <a:spLocks noGrp="1"/>
          </p:cNvSpPr>
          <p:nvPr>
            <p:ph type="title"/>
          </p:nvPr>
        </p:nvSpPr>
        <p:spPr>
          <a:xfrm>
            <a:off x="628650" y="1260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Reading in Triads:  </a:t>
            </a:r>
            <a:r>
              <a:rPr lang="en" i="1">
                <a:latin typeface="Century Gothic"/>
                <a:ea typeface="Century Gothic"/>
                <a:cs typeface="Century Gothic"/>
                <a:sym typeface="Century Gothic"/>
              </a:rPr>
              <a:t>The Hope Chest, </a:t>
            </a:r>
            <a:r>
              <a:rPr lang="en">
                <a:latin typeface="Century Gothic"/>
                <a:ea typeface="Century Gothic"/>
                <a:cs typeface="Century Gothic"/>
                <a:sym typeface="Century Gothic"/>
              </a:rPr>
              <a:t>Chapter 10</a:t>
            </a:r>
            <a:endParaRPr sz="3300" u="none" strike="noStrike" cap="none">
              <a:solidFill>
                <a:schemeClr val="dk1"/>
              </a:solidFill>
              <a:latin typeface="Century Gothic"/>
              <a:ea typeface="Century Gothic"/>
              <a:cs typeface="Century Gothic"/>
              <a:sym typeface="Century Gothic"/>
            </a:endParaRPr>
          </a:p>
        </p:txBody>
      </p:sp>
      <p:pic>
        <p:nvPicPr>
          <p:cNvPr id="314" name="Google Shape;314;p45"/>
          <p:cNvPicPr preferRelativeResize="0"/>
          <p:nvPr/>
        </p:nvPicPr>
        <p:blipFill rotWithShape="1">
          <a:blip r:embed="rId3">
            <a:alphaModFix/>
          </a:blip>
          <a:srcRect/>
          <a:stretch/>
        </p:blipFill>
        <p:spPr>
          <a:xfrm>
            <a:off x="196750" y="1120244"/>
            <a:ext cx="3529424" cy="3570655"/>
          </a:xfrm>
          <a:prstGeom prst="rect">
            <a:avLst/>
          </a:prstGeom>
          <a:noFill/>
          <a:ln w="9525" cap="flat" cmpd="sng">
            <a:solidFill>
              <a:schemeClr val="dk2"/>
            </a:solidFill>
            <a:prstDash val="solid"/>
            <a:round/>
            <a:headEnd type="none" w="sm" len="sm"/>
            <a:tailEnd type="none" w="sm" len="sm"/>
          </a:ln>
        </p:spPr>
      </p:pic>
      <p:sp>
        <p:nvSpPr>
          <p:cNvPr id="315" name="Google Shape;315;p45"/>
          <p:cNvSpPr txBox="1"/>
          <p:nvPr/>
        </p:nvSpPr>
        <p:spPr>
          <a:xfrm>
            <a:off x="4003650" y="1338825"/>
            <a:ext cx="4035000" cy="3133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dirty="0">
                <a:solidFill>
                  <a:srgbClr val="000000"/>
                </a:solidFill>
                <a:latin typeface="Century Gothic"/>
                <a:ea typeface="Century Gothic"/>
                <a:cs typeface="Century Gothic"/>
                <a:sym typeface="Century Gothic"/>
              </a:rPr>
              <a:t>Directions</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Read Chapter 10 aloud, taking turns with your triad.</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Discuss the gist.</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Spend the rest of the time reflecting silently in writing, drawing, or thinking, and recording unfamiliar vocabulary in your </a:t>
            </a:r>
            <a:r>
              <a:rPr lang="en" sz="1400" b="1" i="0" u="none" strike="noStrike" cap="none" dirty="0">
                <a:solidFill>
                  <a:srgbClr val="000000"/>
                </a:solidFill>
                <a:latin typeface="Century Gothic"/>
                <a:ea typeface="Century Gothic"/>
                <a:cs typeface="Century Gothic"/>
                <a:sym typeface="Century Gothic"/>
              </a:rPr>
              <a:t>vocabulary logs</a:t>
            </a:r>
            <a:r>
              <a:rPr lang="en" sz="1400" b="0" i="0" u="none" strike="noStrike" cap="none" dirty="0">
                <a:solidFill>
                  <a:srgbClr val="000000"/>
                </a:solidFill>
                <a:latin typeface="Century Gothic"/>
                <a:ea typeface="Century Gothic"/>
                <a:cs typeface="Century Gothic"/>
                <a:sym typeface="Century Gothic"/>
              </a:rPr>
              <a:t>.</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dirty="0">
                <a:solidFill>
                  <a:srgbClr val="000000"/>
                </a:solidFill>
                <a:latin typeface="Century Gothic"/>
                <a:ea typeface="Century Gothic"/>
                <a:cs typeface="Century Gothic"/>
                <a:sym typeface="Century Gothic"/>
              </a:rPr>
              <a:t>Remember: </a:t>
            </a:r>
            <a:r>
              <a:rPr lang="en" sz="1400" b="0" i="0" u="none" strike="noStrike" cap="none" dirty="0" smtClean="0">
                <a:solidFill>
                  <a:srgbClr val="000000"/>
                </a:solidFill>
                <a:latin typeface="Century Gothic"/>
                <a:ea typeface="Century Gothic"/>
                <a:cs typeface="Century Gothic"/>
                <a:sym typeface="Century Gothic"/>
              </a:rPr>
              <a:t>refer </a:t>
            </a:r>
            <a:r>
              <a:rPr lang="en" sz="1400" b="0" i="0" u="none" strike="noStrike" cap="none" dirty="0">
                <a:solidFill>
                  <a:srgbClr val="000000"/>
                </a:solidFill>
                <a:latin typeface="Century Gothic"/>
                <a:ea typeface="Century Gothic"/>
                <a:cs typeface="Century Gothic"/>
                <a:sym typeface="Century Gothic"/>
              </a:rPr>
              <a:t>to the </a:t>
            </a:r>
            <a:r>
              <a:rPr lang="en" sz="1400" b="1" i="0" u="none" strike="noStrike" cap="none" dirty="0">
                <a:solidFill>
                  <a:srgbClr val="000000"/>
                </a:solidFill>
                <a:latin typeface="Century Gothic"/>
                <a:ea typeface="Century Gothic"/>
                <a:cs typeface="Century Gothic"/>
                <a:sym typeface="Century Gothic"/>
              </a:rPr>
              <a:t>Close Readers Do These Things Anchor Chart</a:t>
            </a:r>
            <a:r>
              <a:rPr lang="en" sz="1400" b="0" i="0" u="none" strike="noStrike" cap="none" dirty="0">
                <a:solidFill>
                  <a:srgbClr val="000000"/>
                </a:solidFill>
                <a:latin typeface="Century Gothic"/>
                <a:ea typeface="Century Gothic"/>
                <a:cs typeface="Century Gothic"/>
                <a:sym typeface="Century Gothic"/>
              </a:rPr>
              <a:t> as your read.</a:t>
            </a:r>
            <a:endParaRPr sz="1400" b="0" i="0" u="none" strike="noStrike" cap="none" dirty="0">
              <a:solidFill>
                <a:srgbClr val="000000"/>
              </a:solidFill>
              <a:latin typeface="Century Gothic"/>
              <a:ea typeface="Century Gothic"/>
              <a:cs typeface="Century Gothic"/>
              <a:sym typeface="Century Gothic"/>
            </a:endParaRPr>
          </a:p>
        </p:txBody>
      </p:sp>
      <p:pic>
        <p:nvPicPr>
          <p:cNvPr id="316" name="Google Shape;316;p45"/>
          <p:cNvPicPr preferRelativeResize="0"/>
          <p:nvPr/>
        </p:nvPicPr>
        <p:blipFill rotWithShape="1">
          <a:blip r:embed="rId4">
            <a:alphaModFix/>
          </a:blip>
          <a:srcRect/>
          <a:stretch/>
        </p:blipFill>
        <p:spPr>
          <a:xfrm>
            <a:off x="8493578" y="4383535"/>
            <a:ext cx="533300" cy="510439"/>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37CB45A-AB47-428B-B098-AA2FC0FAEBE5}"/>
</file>

<file path=customXml/itemProps2.xml><?xml version="1.0" encoding="utf-8"?>
<ds:datastoreItem xmlns:ds="http://schemas.openxmlformats.org/officeDocument/2006/customXml" ds:itemID="{250D5509-B504-42E6-92EA-D889F2DD3A8E}"/>
</file>

<file path=customXml/itemProps3.xml><?xml version="1.0" encoding="utf-8"?>
<ds:datastoreItem xmlns:ds="http://schemas.openxmlformats.org/officeDocument/2006/customXml" ds:itemID="{9B0EE38E-FDA4-4DAD-A3D9-15FB44828388}"/>
</file>

<file path=docProps/app.xml><?xml version="1.0" encoding="utf-8"?>
<Properties xmlns="http://schemas.openxmlformats.org/officeDocument/2006/extended-properties" xmlns:vt="http://schemas.openxmlformats.org/officeDocument/2006/docPropsVTypes">
  <TotalTime>20</TotalTime>
  <Words>4960</Words>
  <Application>Microsoft Macintosh PowerPoint</Application>
  <PresentationFormat>On-screen Show (16:9)</PresentationFormat>
  <Paragraphs>416</Paragraphs>
  <Slides>18</Slides>
  <Notes>18</Notes>
  <HiddenSlides>0</HiddenSlides>
  <MMClips>0</MMClips>
  <ScaleCrop>false</ScaleCrop>
  <HeadingPairs>
    <vt:vector size="4" baseType="variant">
      <vt:variant>
        <vt:lpstr>Theme</vt:lpstr>
      </vt:variant>
      <vt:variant>
        <vt:i4>3</vt:i4>
      </vt:variant>
      <vt:variant>
        <vt:lpstr>Slide Titles</vt:lpstr>
      </vt:variant>
      <vt:variant>
        <vt:i4>18</vt:i4>
      </vt:variant>
    </vt:vector>
  </HeadingPairs>
  <TitlesOfParts>
    <vt:vector size="21" baseType="lpstr">
      <vt:lpstr>Office Theme</vt:lpstr>
      <vt:lpstr>Office Theme</vt:lpstr>
      <vt:lpstr>Office Theme</vt:lpstr>
      <vt:lpstr>Grade 4: Module 4: Unit 2: Lesson 3 Teacher slide, before teaching.</vt:lpstr>
      <vt:lpstr>Grade 4: Module 4: Unit 2: Lesson 3 Teacher slide, before teaching.</vt:lpstr>
      <vt:lpstr>Grade 4: Module 4: Unit 2: Lesson 3 Teacher slide, before teaching.</vt:lpstr>
      <vt:lpstr>Grade 4: Module 4: Unit 2: Lesson 3 Teacher slide, before teaching.</vt:lpstr>
      <vt:lpstr>Grade 4: Module 4: Unit 2: Lesson 3 Teacher slide, before teaching.</vt:lpstr>
      <vt:lpstr>Grade 4: Module 4:  Unit 2: Lesson 3</vt:lpstr>
      <vt:lpstr>Hello, Students!</vt:lpstr>
      <vt:lpstr>Reviewing Learning Target</vt:lpstr>
      <vt:lpstr>Reading in Triads:  The Hope Chest, Chapter 10</vt:lpstr>
      <vt:lpstr>Determine Themes of The Hope Chest, Chapter 10</vt:lpstr>
      <vt:lpstr>Idioms, Adages, and Proverbs, Chapter 10, The Hope Chest</vt:lpstr>
      <vt:lpstr>Summarizing Chapter 10 of The Hope Chest</vt:lpstr>
      <vt:lpstr>Summarizing Chapter 10 of The Hope Chest</vt:lpstr>
      <vt:lpstr>Reviewing the Learning Target</vt:lpstr>
      <vt:lpstr>PowerPoint Presentation</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2: Lesson 3 Teacher slide, before teaching.</dc:title>
  <dc:creator>nbravo</dc:creator>
  <cp:lastModifiedBy>Alexander Specht</cp:lastModifiedBy>
  <cp:revision>4</cp:revision>
  <dcterms:modified xsi:type="dcterms:W3CDTF">2018-12-05T22:32:52Z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