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35.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C670735-5FEC-40F9-8398-B91B709D7E9C}">
  <a:tblStyle styleId="{6C670735-5FEC-40F9-8398-B91B709D7E9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136" autoAdjust="0"/>
  </p:normalViewPr>
  <p:slideViewPr>
    <p:cSldViewPr snapToGrid="0">
      <p:cViewPr varScale="1">
        <p:scale>
          <a:sx n="30" d="100"/>
          <a:sy n="30" d="100"/>
        </p:scale>
        <p:origin x="-1656" y="-96"/>
      </p:cViewPr>
      <p:guideLst>
        <p:guide orient="horz" pos="1620"/>
        <p:guide pos="2880"/>
      </p:guideLst>
    </p:cSldViewPr>
  </p:slideViewPr>
  <p:notesTextViewPr>
    <p:cViewPr>
      <p:scale>
        <a:sx n="1" d="1"/>
        <a:sy n="1" d="1"/>
      </p:scale>
      <p:origin x="0" y="28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757817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Word Parts teaches students to spell words with contractions with “are.” Students examine a short piece of text that uses the contractions “we’re,” “you’re,” and “they’re.” They identify words that share the same /r/ spelling pattern (“re”) at the end as they read the poem both aloud with the teacher and independently. They learn that the apostrophe represents the “a” in the word “are.” In the process, they explore the spelling generalization for “you’re,” learning that if the contracted word can be replaced with “you are” in the sentence, then the “-’re” is the desired spelling over another familiar spelling (“your”). In Cycle 24, students work with the homophones “their,” “there,” and “they’re” during the Opening of Lesson 119.</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Work Time A, students first brainstorm a list of compound words at the end, writing them on their white boards, then checking with the larger group to ensure the correct spelling. Then, the teacher and class work together to compose and write a silly sentence using some of the words.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772367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compound words we know. Let’s think of words we can use!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of what a compound word is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two separate words that come together to make a new word)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a few compound words words, records them on the board, and repeats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Now it’s time to use your white boards to record the words. After we make our list, we will be writing a silly sentence together. The sentence has to have as many compound words as possible. If we want our sentence to be really silly, we want to have lots of words to choose from. So we are going to work together to think of as many words as we can. You can now think of as many of these words as you can and write them on your white 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1 - 2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to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it sounds really silly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Example (use student-generated words or offer students a choice from the suggested sentences): </a:t>
            </a:r>
            <a:r>
              <a:rPr lang="en" sz="1200" i="1" dirty="0">
                <a:solidFill>
                  <a:schemeClr val="dk1"/>
                </a:solidFill>
                <a:latin typeface="Calibri"/>
                <a:ea typeface="Calibri"/>
                <a:cs typeface="Calibri"/>
                <a:sym typeface="Calibri"/>
              </a:rPr>
              <a:t>“They’re putting sunglasses on a snowman in the driveway</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9</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9 words together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pen 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compound words in their shared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7732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and share with a partner (or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be independent?”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be able to do something on your own, be able to help myself with something</a:t>
            </a:r>
            <a:r>
              <a:rPr lang="en" sz="1200" i="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it mean to be an independent reader?”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96" name="Google Shape;296;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7" name="Google Shape;297;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1047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765438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762203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for Writing Pairs and Independent </a:t>
            </a:r>
            <a:r>
              <a:rPr lang="en" sz="1200" b="0" dirty="0" smtClean="0">
                <a:solidFill>
                  <a:schemeClr val="dk1"/>
                </a:solidFill>
                <a:latin typeface="Calibri"/>
                <a:ea typeface="Calibri"/>
                <a:cs typeface="Calibri"/>
                <a:sym typeface="Calibri"/>
              </a:rPr>
              <a:t>Writers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pencil for Teacher Silly Sentence </a:t>
            </a:r>
            <a:r>
              <a:rPr lang="en" sz="1200" b="0" dirty="0" smtClean="0">
                <a:solidFill>
                  <a:schemeClr val="dk1"/>
                </a:solidFill>
                <a:latin typeface="Calibri"/>
                <a:ea typeface="Calibri"/>
                <a:cs typeface="Calibri"/>
                <a:sym typeface="Calibri"/>
              </a:rPr>
              <a:t>group</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reference</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smtClean="0">
                <a:solidFill>
                  <a:schemeClr val="dk1"/>
                </a:solidFill>
                <a:latin typeface="Calibri"/>
                <a:ea typeface="Calibri"/>
                <a:cs typeface="Calibri"/>
                <a:sym typeface="Calibri"/>
              </a:rPr>
              <a:t>Make sure that </a:t>
            </a:r>
            <a:r>
              <a:rPr lang="en" sz="1200" dirty="0" smtClean="0">
                <a:solidFill>
                  <a:schemeClr val="dk1"/>
                </a:solidFill>
                <a:latin typeface="Calibri"/>
                <a:ea typeface="Calibri"/>
                <a:cs typeface="Calibri"/>
                <a:sym typeface="Calibri"/>
              </a:rPr>
              <a:t>students </a:t>
            </a:r>
            <a:r>
              <a:rPr lang="en-US" sz="1200" dirty="0" smtClean="0">
                <a:solidFill>
                  <a:schemeClr val="dk1"/>
                </a:solidFill>
                <a:latin typeface="Calibri"/>
                <a:ea typeface="Calibri"/>
                <a:cs typeface="Calibri"/>
                <a:sym typeface="Calibri"/>
              </a:rPr>
              <a:t>are </a:t>
            </a:r>
            <a:r>
              <a:rPr lang="en" sz="1200" dirty="0" smtClean="0">
                <a:solidFill>
                  <a:schemeClr val="dk1"/>
                </a:solidFill>
                <a:latin typeface="Calibri"/>
                <a:ea typeface="Calibri"/>
                <a:cs typeface="Calibri"/>
                <a:sym typeface="Calibri"/>
              </a:rPr>
              <a:t>working </a:t>
            </a:r>
            <a:r>
              <a:rPr lang="en" sz="1200" dirty="0">
                <a:solidFill>
                  <a:schemeClr val="dk1"/>
                </a:solidFill>
                <a:latin typeface="Calibri"/>
                <a:ea typeface="Calibri"/>
                <a:cs typeface="Calibri"/>
                <a:sym typeface="Calibri"/>
              </a:rPr>
              <a:t>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smtClean="0">
                <a:solidFill>
                  <a:schemeClr val="dk1"/>
                </a:solidFill>
                <a:latin typeface="Calibri"/>
                <a:ea typeface="Calibri"/>
                <a:cs typeface="Calibri"/>
                <a:sym typeface="Calibri"/>
              </a:rPr>
              <a:t>on </a:t>
            </a:r>
            <a:r>
              <a:rPr lang="en" sz="120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25700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a673bb5e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4a673bb5e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1098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Silly sentence examples </a:t>
            </a:r>
            <a:r>
              <a:rPr lang="en" sz="1200" dirty="0">
                <a:solidFill>
                  <a:schemeClr val="dk1"/>
                </a:solidFill>
                <a:latin typeface="Calibri"/>
                <a:ea typeface="Calibri"/>
                <a:cs typeface="Calibri"/>
                <a:sym typeface="Calibri"/>
              </a:rPr>
              <a:t>(or generate with students), such as “They’re putting sunglasses on a snowman in the driveway!” “You’re not going to believe this but Grandmother has a haircut shaped like a hedgehog.”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0876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76543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read </a:t>
            </a:r>
            <a:r>
              <a:rPr lang="en" sz="1200" dirty="0">
                <a:solidFill>
                  <a:schemeClr val="dk1"/>
                </a:solidFill>
                <a:latin typeface="Calibri"/>
                <a:ea typeface="Calibri"/>
                <a:cs typeface="Calibri"/>
                <a:sym typeface="Calibri"/>
              </a:rPr>
              <a:t>and spell contractions with “are” correctly.</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correctly spell compound words and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apostrophe, compound word, contraction, homophone, similar (L)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08526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3978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working with contractions with ‘are.’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63531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a4ca1da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8a4ca1da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or word cards. Animation is included in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Word Parts Cards </a:t>
            </a:r>
            <a:r>
              <a:rPr lang="en" sz="1200" dirty="0">
                <a:solidFill>
                  <a:schemeClr val="dk1"/>
                </a:solidFill>
                <a:latin typeface="Calibri"/>
                <a:ea typeface="Calibri"/>
                <a:cs typeface="Calibri"/>
                <a:sym typeface="Calibri"/>
              </a:rPr>
              <a:t>randomly on the board: “we,” “are,” “you,” “re”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pronouns and one apostrophe ‘re’ displayed here. Look closely at the words and think about what word is incomplete, represented as an ‘re.’ Turn to an elbow partner and share your thinking.” (</a:t>
            </a:r>
            <a:r>
              <a:rPr lang="en" sz="1200" b="1" dirty="0">
                <a:solidFill>
                  <a:schemeClr val="dk1"/>
                </a:solidFill>
                <a:latin typeface="Calibri"/>
                <a:ea typeface="Calibri"/>
                <a:cs typeface="Calibri"/>
                <a:sym typeface="Calibri"/>
              </a:rPr>
              <a:t>are</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‘re’ has been shortened from ‘are.’ When ‘are’ is joined with another word, it is called a contraction and the ‘a’ is replaced with an apostrophe. Now I’ll pull these </a:t>
            </a:r>
            <a:r>
              <a:rPr lang="en" sz="1200" b="1" i="1" dirty="0">
                <a:solidFill>
                  <a:schemeClr val="dk1"/>
                </a:solidFill>
                <a:latin typeface="Calibri"/>
                <a:ea typeface="Calibri"/>
                <a:cs typeface="Calibri"/>
                <a:sym typeface="Calibri"/>
              </a:rPr>
              <a:t>Word Parts Cards</a:t>
            </a:r>
            <a:r>
              <a:rPr lang="en" sz="1200" i="1" dirty="0">
                <a:solidFill>
                  <a:schemeClr val="dk1"/>
                </a:solidFill>
                <a:latin typeface="Calibri"/>
                <a:ea typeface="Calibri"/>
                <a:cs typeface="Calibri"/>
                <a:sym typeface="Calibri"/>
              </a:rPr>
              <a:t> down and then put them together to make a new word. Read the word to yourself and think about what it means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“we’re” with word cards (or click on slide)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is the meaning of ‘</a:t>
            </a:r>
            <a:r>
              <a:rPr lang="en" sz="1200" i="1" dirty="0" smtClean="0">
                <a:solidFill>
                  <a:schemeClr val="dk1"/>
                </a:solidFill>
                <a:latin typeface="Calibri"/>
                <a:ea typeface="Calibri"/>
                <a:cs typeface="Calibri"/>
                <a:sym typeface="Calibri"/>
              </a:rPr>
              <a:t>we’re?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we are</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So when I replace the ‘a’ in ‘are’ with an apostrophe and join it with the pronoun ‘we,’ it means ‘we are.’ Let’s learn more about how to make contractions.”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the word “they’re” with </a:t>
            </a:r>
            <a:r>
              <a:rPr lang="en" sz="1200" b="1" dirty="0">
                <a:solidFill>
                  <a:schemeClr val="dk1"/>
                </a:solidFill>
                <a:latin typeface="Calibri"/>
                <a:ea typeface="Calibri"/>
                <a:cs typeface="Calibri"/>
                <a:sym typeface="Calibri"/>
              </a:rPr>
              <a:t>Word Parts Cards </a:t>
            </a:r>
            <a:r>
              <a:rPr lang="en" sz="1200" dirty="0">
                <a:solidFill>
                  <a:schemeClr val="dk1"/>
                </a:solidFill>
                <a:latin typeface="Calibri"/>
                <a:ea typeface="Calibri"/>
                <a:cs typeface="Calibri"/>
                <a:sym typeface="Calibri"/>
              </a:rPr>
              <a:t>(or refer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invites a student to share his or her thinking about the meaning of “they’re.” (</a:t>
            </a:r>
            <a:r>
              <a:rPr lang="en" sz="1200" b="1" dirty="0">
                <a:solidFill>
                  <a:schemeClr val="dk1"/>
                </a:solidFill>
                <a:latin typeface="Calibri"/>
                <a:ea typeface="Calibri"/>
                <a:cs typeface="Calibri"/>
                <a:sym typeface="Calibri"/>
              </a:rPr>
              <a:t>they’re means they are: “They are going to to zoo</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to make the contraction ‘they are,’ we would add the apostrophe ‘re’ to ‘they.’ Now let’s practice with some more contractions.”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word is ‘</a:t>
            </a:r>
            <a:r>
              <a:rPr lang="en" sz="1200" i="1" dirty="0" smtClean="0">
                <a:solidFill>
                  <a:schemeClr val="dk1"/>
                </a:solidFill>
                <a:latin typeface="Calibri"/>
                <a:ea typeface="Calibri"/>
                <a:cs typeface="Calibri"/>
                <a:sym typeface="Calibri"/>
              </a:rPr>
              <a:t>you.</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Write ‘you’ on your whiteboard and change it it ‘you are’ as in ‘you are 2nd </a:t>
            </a:r>
            <a:r>
              <a:rPr lang="en" sz="1200" i="1" dirty="0" smtClean="0">
                <a:solidFill>
                  <a:schemeClr val="dk1"/>
                </a:solidFill>
                <a:latin typeface="Calibri"/>
                <a:ea typeface="Calibri"/>
                <a:cs typeface="Calibri"/>
                <a:sym typeface="Calibri"/>
              </a:rPr>
              <a:t>graders.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word did you write?” </a:t>
            </a:r>
            <a:r>
              <a:rPr lang="en" sz="1200" b="1" dirty="0">
                <a:solidFill>
                  <a:schemeClr val="dk1"/>
                </a:solidFill>
                <a:latin typeface="Calibri"/>
                <a:ea typeface="Calibri"/>
                <a:cs typeface="Calibri"/>
                <a:sym typeface="Calibri"/>
              </a:rPr>
              <a:t>(you’re)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list of word chorally. Point out the apostrophe used to make “are” contractions.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2930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29644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226471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7.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01711"/>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Lesson 118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1076965"/>
            <a:ext cx="8752500" cy="3190236"/>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i="1" dirty="0"/>
              <a:t>This lesson includes Word Parts (reading and writing contractions with “are”)and Interactive Writing, writing a silly sentence using words with compound words and contractions with “are.”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7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Reading and writing contractions with “are”</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Correctly use an apostrophe to form contractions with familiar words</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Write compound words correctly </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233650" y="30788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290" name="Google Shape;290;p48"/>
          <p:cNvSpPr txBox="1"/>
          <p:nvPr/>
        </p:nvSpPr>
        <p:spPr>
          <a:xfrm>
            <a:off x="239014" y="673201"/>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291" name="Google Shape;291;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292" name="Google Shape;292;p48"/>
          <p:cNvPicPr preferRelativeResize="0"/>
          <p:nvPr/>
        </p:nvPicPr>
        <p:blipFill>
          <a:blip r:embed="rId4">
            <a:alphaModFix/>
          </a:blip>
          <a:stretch>
            <a:fillRect/>
          </a:stretch>
        </p:blipFill>
        <p:spPr>
          <a:xfrm rot="-1428840">
            <a:off x="4414024" y="608119"/>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9"/>
          <p:cNvSpPr txBox="1">
            <a:spLocks noGrp="1"/>
          </p:cNvSpPr>
          <p:nvPr>
            <p:ph type="title"/>
          </p:nvPr>
        </p:nvSpPr>
        <p:spPr>
          <a:xfrm>
            <a:off x="428141" y="-2478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300" name="Google Shape;300;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301" name="Google Shape;301;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7" name="Google Shape;307;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2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13" name="Google Shape;313;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a:solidFill>
                  <a:schemeClr val="dk1"/>
                </a:solidFill>
              </a:rPr>
              <a:t>I can</a:t>
            </a:r>
            <a:r>
              <a:rPr lang="en" sz="2600"/>
              <a:t> create and write a silly sentence using compound words, “are” contractions and high-frequency words.</a:t>
            </a:r>
            <a:endParaRPr sz="2600"/>
          </a:p>
          <a:p>
            <a:pPr marL="457200" lvl="0" indent="-393700" algn="l" rtl="0">
              <a:lnSpc>
                <a:spcPct val="100000"/>
              </a:lnSpc>
              <a:spcBef>
                <a:spcPts val="10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1000"/>
              </a:spcBef>
              <a:spcAft>
                <a:spcPts val="500"/>
              </a:spcAft>
              <a:buNone/>
            </a:pPr>
            <a:endParaRPr sz="2000"/>
          </a:p>
        </p:txBody>
      </p:sp>
      <p:pic>
        <p:nvPicPr>
          <p:cNvPr id="314" name="Google Shape;314;p51"/>
          <p:cNvPicPr preferRelativeResize="0"/>
          <p:nvPr/>
        </p:nvPicPr>
        <p:blipFill>
          <a:blip r:embed="rId3">
            <a:alphaModFix/>
          </a:blip>
          <a:stretch>
            <a:fillRect/>
          </a:stretch>
        </p:blipFill>
        <p:spPr>
          <a:xfrm>
            <a:off x="8269157" y="4205614"/>
            <a:ext cx="874843" cy="7167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aphicFrame>
        <p:nvGraphicFramePr>
          <p:cNvPr id="319" name="Google Shape;319;p52"/>
          <p:cNvGraphicFramePr/>
          <p:nvPr>
            <p:extLst>
              <p:ext uri="{D42A27DB-BD31-4B8C-83A1-F6EECF244321}">
                <p14:modId xmlns:p14="http://schemas.microsoft.com/office/powerpoint/2010/main" val="3998927009"/>
              </p:ext>
            </p:extLst>
          </p:nvPr>
        </p:nvGraphicFramePr>
        <p:xfrm>
          <a:off x="0" y="0"/>
          <a:ext cx="9144000" cy="5143500"/>
        </p:xfrm>
        <a:graphic>
          <a:graphicData uri="http://schemas.openxmlformats.org/drawingml/2006/table">
            <a:tbl>
              <a:tblPr>
                <a:noFill/>
                <a:tableStyleId>{6C670735-5FEC-40F9-8398-B91B709D7E9C}</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dirty="0">
                          <a:solidFill>
                            <a:schemeClr val="dk1"/>
                          </a:solidFill>
                          <a:latin typeface="Century Gothic"/>
                          <a:ea typeface="Century Gothic"/>
                          <a:cs typeface="Century Gothic"/>
                          <a:sym typeface="Century Gothic"/>
                        </a:rPr>
                        <a:t>Writing Pairs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Create </a:t>
                      </a:r>
                      <a:r>
                        <a:rPr lang="en" sz="1450" dirty="0">
                          <a:solidFill>
                            <a:schemeClr val="dk1"/>
                          </a:solidFill>
                          <a:latin typeface="Century Gothic"/>
                          <a:ea typeface="Century Gothic"/>
                          <a:cs typeface="Century Gothic"/>
                          <a:sym typeface="Century Gothic"/>
                        </a:rPr>
                        <a:t>a silly </a:t>
                      </a:r>
                      <a:r>
                        <a:rPr lang="en" sz="1450" dirty="0" smtClean="0">
                          <a:solidFill>
                            <a:schemeClr val="dk1"/>
                          </a:solidFill>
                          <a:latin typeface="Century Gothic"/>
                          <a:ea typeface="Century Gothic"/>
                          <a:cs typeface="Century Gothic"/>
                          <a:sym typeface="Century Gothic"/>
                        </a:rPr>
                        <a:t>sentence!</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Use </a:t>
                      </a:r>
                      <a:r>
                        <a:rPr lang="en" sz="1450" dirty="0">
                          <a:solidFill>
                            <a:schemeClr val="dk1"/>
                          </a:solidFill>
                          <a:latin typeface="Century Gothic"/>
                          <a:ea typeface="Century Gothic"/>
                          <a:cs typeface="Century Gothic"/>
                          <a:sym typeface="Century Gothic"/>
                        </a:rPr>
                        <a:t>compound words, words with contractions with “are,” and high-frequency </a:t>
                      </a:r>
                      <a:r>
                        <a:rPr lang="en" sz="1450" dirty="0" smtClean="0">
                          <a:solidFill>
                            <a:schemeClr val="dk1"/>
                          </a:solidFill>
                          <a:latin typeface="Century Gothic"/>
                          <a:ea typeface="Century Gothic"/>
                          <a:cs typeface="Century Gothic"/>
                          <a:sym typeface="Century Gothic"/>
                        </a:rPr>
                        <a:t>words.</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We’ll </a:t>
                      </a:r>
                      <a:r>
                        <a:rPr lang="en" sz="1450" dirty="0">
                          <a:solidFill>
                            <a:schemeClr val="dk1"/>
                          </a:solidFill>
                          <a:latin typeface="Century Gothic"/>
                          <a:ea typeface="Century Gothic"/>
                          <a:cs typeface="Century Gothic"/>
                          <a:sym typeface="Century Gothic"/>
                        </a:rPr>
                        <a:t>talk about our sentence until we agree on the sentence we will </a:t>
                      </a:r>
                      <a:r>
                        <a:rPr lang="en" sz="1450" dirty="0" smtClean="0">
                          <a:solidFill>
                            <a:schemeClr val="dk1"/>
                          </a:solidFill>
                          <a:latin typeface="Century Gothic"/>
                          <a:ea typeface="Century Gothic"/>
                          <a:cs typeface="Century Gothic"/>
                          <a:sym typeface="Century Gothic"/>
                        </a:rPr>
                        <a:t>write.</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We </a:t>
                      </a:r>
                      <a:r>
                        <a:rPr lang="en" sz="1450" dirty="0">
                          <a:solidFill>
                            <a:schemeClr val="dk1"/>
                          </a:solidFill>
                          <a:latin typeface="Century Gothic"/>
                          <a:ea typeface="Century Gothic"/>
                          <a:cs typeface="Century Gothic"/>
                          <a:sym typeface="Century Gothic"/>
                        </a:rPr>
                        <a:t>will write our sentence together. We will check our sentence for spelling, capitalization and punctuation. We will make </a:t>
                      </a:r>
                      <a:r>
                        <a:rPr lang="en" sz="1450" dirty="0" smtClean="0">
                          <a:solidFill>
                            <a:schemeClr val="dk1"/>
                          </a:solidFill>
                          <a:latin typeface="Century Gothic"/>
                          <a:ea typeface="Century Gothic"/>
                          <a:cs typeface="Century Gothic"/>
                          <a:sym typeface="Century Gothic"/>
                        </a:rPr>
                        <a:t>corrections.</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Let’s </a:t>
                      </a:r>
                      <a:r>
                        <a:rPr lang="en" sz="1450" dirty="0">
                          <a:solidFill>
                            <a:schemeClr val="dk1"/>
                          </a:solidFill>
                          <a:latin typeface="Century Gothic"/>
                          <a:ea typeface="Century Gothic"/>
                          <a:cs typeface="Century Gothic"/>
                          <a:sym typeface="Century Gothic"/>
                        </a:rPr>
                        <a:t>read together. If we come to a word we don’t know, we’ll use our Reader’s Toolbox</a:t>
                      </a:r>
                      <a:r>
                        <a:rPr lang="en" sz="1450" dirty="0" smtClean="0">
                          <a:solidFill>
                            <a:schemeClr val="dk1"/>
                          </a:solidFill>
                          <a:latin typeface="Century Gothic"/>
                          <a:ea typeface="Century Gothic"/>
                          <a:cs typeface="Century Gothic"/>
                          <a:sym typeface="Century Gothic"/>
                        </a:rPr>
                        <a:t>.</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compound words, words with contractions with “are,” and high-frequency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Talk </a:t>
                      </a:r>
                      <a:r>
                        <a:rPr lang="en" sz="150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US" sz="1500" dirty="0" smtClean="0">
                          <a:solidFill>
                            <a:schemeClr val="dk1"/>
                          </a:solidFill>
                          <a:latin typeface="Century Gothic"/>
                          <a:ea typeface="Century Gothic"/>
                          <a:cs typeface="Century Gothic"/>
                          <a:sym typeface="Century Gothic"/>
                        </a:rPr>
                        <a:t>and</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make corrections as needed to  capitalization </a:t>
                      </a:r>
                      <a:r>
                        <a:rPr lang="en-US" sz="1500" dirty="0" smtClean="0">
                          <a:solidFill>
                            <a:schemeClr val="dk1"/>
                          </a:solidFill>
                          <a:latin typeface="Century Gothic"/>
                          <a:ea typeface="Century Gothic"/>
                          <a:cs typeface="Century Gothic"/>
                          <a:sym typeface="Century Gothic"/>
                        </a:rPr>
                        <a:t>and</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punctuation </a:t>
                      </a:r>
                      <a:r>
                        <a:rPr lang="en-US" sz="1500" dirty="0" smtClean="0">
                          <a:solidFill>
                            <a:schemeClr val="dk1"/>
                          </a:solidFill>
                          <a:latin typeface="Century Gothic"/>
                          <a:ea typeface="Century Gothic"/>
                          <a:cs typeface="Century Gothic"/>
                          <a:sym typeface="Century Gothic"/>
                        </a:rPr>
                        <a:t>and</a:t>
                      </a:r>
                      <a:r>
                        <a:rPr lang="en" sz="1500" dirty="0" smtClean="0">
                          <a:solidFill>
                            <a:schemeClr val="dk1"/>
                          </a:solidFill>
                          <a:latin typeface="Century Gothic"/>
                          <a:ea typeface="Century Gothic"/>
                          <a:cs typeface="Century Gothic"/>
                          <a:sym typeface="Century Gothic"/>
                        </a:rPr>
                        <a:t> spelling.</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sentence with another writing pair &amp; refer to the Reader’s Toolbox if you need it.</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compound </a:t>
                      </a:r>
                      <a:r>
                        <a:rPr lang="en" sz="1500" dirty="0" smtClean="0">
                          <a:solidFill>
                            <a:schemeClr val="dk1"/>
                          </a:solidFill>
                          <a:latin typeface="Century Gothic"/>
                          <a:ea typeface="Century Gothic"/>
                          <a:cs typeface="Century Gothic"/>
                          <a:sym typeface="Century Gothic"/>
                        </a:rPr>
                        <a:t>words, </a:t>
                      </a:r>
                      <a:r>
                        <a:rPr lang="en" sz="1500" dirty="0">
                          <a:solidFill>
                            <a:schemeClr val="dk1"/>
                          </a:solidFill>
                          <a:latin typeface="Century Gothic"/>
                          <a:ea typeface="Century Gothic"/>
                          <a:cs typeface="Century Gothic"/>
                          <a:sym typeface="Century Gothic"/>
                        </a:rPr>
                        <a:t>words with contractions with “are,” and high-frequency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your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silly sentence with another independent </a:t>
                      </a:r>
                      <a:r>
                        <a:rPr lang="en" sz="1500" dirty="0" smtClean="0">
                          <a:solidFill>
                            <a:schemeClr val="dk1"/>
                          </a:solidFill>
                          <a:latin typeface="Century Gothic"/>
                          <a:ea typeface="Century Gothic"/>
                          <a:cs typeface="Century Gothic"/>
                          <a:sym typeface="Century Gothic"/>
                        </a:rPr>
                        <a:t>writer.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each other’s sentences and make any corrections needed. Refer to the Reader’s Toolbox if you need it</a:t>
                      </a:r>
                      <a:r>
                        <a:rPr lang="en" sz="1500" dirty="0" smtClean="0">
                          <a:solidFill>
                            <a:schemeClr val="dk1"/>
                          </a:solidFill>
                          <a:latin typeface="Century Gothic"/>
                          <a:ea typeface="Century Gothic"/>
                          <a:cs typeface="Century Gothic"/>
                          <a:sym typeface="Century Gothic"/>
                        </a:rPr>
                        <a:t>.</a:t>
                      </a:r>
                      <a:endParaRPr sz="15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20" name="Google Shape;320;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21" name="Google Shape;321;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27" name="Google Shape;327;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28" name="Google Shape;328;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29" name="Google Shape;329;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30" name="Google Shape;330;p53"/>
          <p:cNvGraphicFramePr/>
          <p:nvPr>
            <p:extLst>
              <p:ext uri="{D42A27DB-BD31-4B8C-83A1-F6EECF244321}">
                <p14:modId xmlns:p14="http://schemas.microsoft.com/office/powerpoint/2010/main" val="3152838586"/>
              </p:ext>
            </p:extLst>
          </p:nvPr>
        </p:nvGraphicFramePr>
        <p:xfrm>
          <a:off x="4572000" y="19125"/>
          <a:ext cx="4328900" cy="4792150"/>
        </p:xfrm>
        <a:graphic>
          <a:graphicData uri="http://schemas.openxmlformats.org/drawingml/2006/table">
            <a:tbl>
              <a:tblPr>
                <a:noFill/>
                <a:tableStyleId>{6C670735-5FEC-40F9-8398-B91B709D7E9C}</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31" name="Google Shape;331;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32" name="Google Shape;332;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33" name="Google Shape;333;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34" name="Google Shape;334;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35" name="Google Shape;335;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 </a:t>
            </a:r>
            <a:r>
              <a:rPr lang="en" b="1" dirty="0"/>
              <a:t>118</a:t>
            </a:r>
            <a:endParaRPr b="1" dirty="0"/>
          </a:p>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b="1" dirty="0"/>
              <a:t>Silly sentence examples </a:t>
            </a:r>
            <a:r>
              <a:rPr lang="en" sz="1800" dirty="0"/>
              <a:t>(optional)</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 boards, white 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24: Lesson 118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 </a:t>
            </a:r>
            <a:r>
              <a:rPr lang="en" sz="2300" b="1" dirty="0"/>
              <a:t>118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b="1" dirty="0">
                <a:solidFill>
                  <a:schemeClr val="dk1"/>
                </a:solidFill>
              </a:rPr>
              <a:t>Handwriting Guidance Document </a:t>
            </a:r>
            <a:r>
              <a:rPr lang="en" sz="1800" dirty="0">
                <a:solidFill>
                  <a:schemeClr val="dk1"/>
                </a:solidFill>
              </a:rPr>
              <a:t>(found in the </a:t>
            </a:r>
            <a:r>
              <a:rPr lang="en" sz="1800" b="1" dirty="0">
                <a:solidFill>
                  <a:schemeClr val="dk1"/>
                </a:solidFill>
              </a:rPr>
              <a:t>K-2 Reading Foundations Skills Block Resource Manual</a:t>
            </a:r>
            <a:r>
              <a:rPr lang="en" sz="1800" dirty="0">
                <a:solidFill>
                  <a:schemeClr val="dk1"/>
                </a:solidFill>
              </a:rPr>
              <a:t>)</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a:t>
            </a:r>
            <a:r>
              <a:rPr lang="en" sz="1800" b="1" dirty="0"/>
              <a:t>Syllable Guidance D</a:t>
            </a:r>
            <a:r>
              <a:rPr lang="en" sz="1800" dirty="0"/>
              <a:t>ocument (pages 27-29 in </a:t>
            </a:r>
            <a:r>
              <a:rPr lang="en" sz="1800" b="1" dirty="0"/>
              <a:t>Skills Block Resource Manual</a:t>
            </a:r>
            <a:r>
              <a:rPr lang="en" sz="1800" dirty="0"/>
              <a:t>)</a:t>
            </a:r>
            <a:endParaRPr sz="1800" dirty="0"/>
          </a:p>
          <a:p>
            <a:pPr marL="457200" lvl="0" indent="-342900" algn="l" rtl="0">
              <a:lnSpc>
                <a:spcPct val="120000"/>
              </a:lnSpc>
              <a:spcBef>
                <a:spcPts val="0"/>
              </a:spcBef>
              <a:spcAft>
                <a:spcPts val="0"/>
              </a:spcAft>
              <a:buSzPts val="1800"/>
              <a:buChar char="•"/>
            </a:pPr>
            <a:r>
              <a:rPr lang="en" sz="1800" dirty="0"/>
              <a:t>Review </a:t>
            </a:r>
            <a:r>
              <a:rPr lang="en" sz="1800" b="1" dirty="0"/>
              <a:t>Independent and Small Group Work guidance </a:t>
            </a:r>
            <a:r>
              <a:rPr lang="en" sz="1800" dirty="0"/>
              <a:t>(</a:t>
            </a:r>
            <a:r>
              <a:rPr lang="en" sz="1800" b="1" dirty="0"/>
              <a:t>Skills Block Resource Manual</a:t>
            </a:r>
            <a:r>
              <a:rPr lang="en" sz="1800" dirty="0"/>
              <a:t>)</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Lesson </a:t>
            </a:r>
            <a:r>
              <a:rPr lang="en" sz="2800" dirty="0" smtClean="0"/>
              <a:t>118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24: Lesson 118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take a closer look, a closer look, a closer look? Can you take a closer look at these words today?”</a:t>
            </a:r>
            <a:endParaRPr sz="2400">
              <a:solidFill>
                <a:srgbClr val="FF0000"/>
              </a:solidFill>
            </a:endParaRPr>
          </a:p>
          <a:p>
            <a:pPr marL="0" lvl="0" indent="0" algn="l" rtl="0">
              <a:lnSpc>
                <a:spcPct val="150000"/>
              </a:lnSpc>
              <a:spcBef>
                <a:spcPts val="1000"/>
              </a:spcBef>
              <a:spcAft>
                <a:spcPts val="0"/>
              </a:spcAft>
              <a:buNone/>
            </a:pPr>
            <a:r>
              <a:rPr lang="en" sz="2400" b="1">
                <a:solidFill>
                  <a:srgbClr val="FF0000"/>
                </a:solidFill>
              </a:rPr>
              <a:t>Students: </a:t>
            </a:r>
            <a:r>
              <a:rPr lang="en" sz="2400">
                <a:solidFill>
                  <a:srgbClr val="FF0000"/>
                </a:solidFill>
              </a:rPr>
              <a:t>“Yes, we’ll take a closer look, a closer look, a closer look. Yes, we’ll take a closer look at these words today.”</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488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an apostrophe to form contractions with familiar words and “are.”</a:t>
            </a:r>
            <a:endParaRPr sz="2800"/>
          </a:p>
        </p:txBody>
      </p:sp>
      <p:pic>
        <p:nvPicPr>
          <p:cNvPr id="259" name="Google Shape;259;p44"/>
          <p:cNvPicPr preferRelativeResize="0"/>
          <p:nvPr/>
        </p:nvPicPr>
        <p:blipFill>
          <a:blip r:embed="rId3">
            <a:alphaModFix/>
          </a:blip>
          <a:stretch>
            <a:fillRect/>
          </a:stretch>
        </p:blipFill>
        <p:spPr>
          <a:xfrm>
            <a:off x="8251275" y="4172425"/>
            <a:ext cx="892725" cy="722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p:nvPr/>
        </p:nvSpPr>
        <p:spPr>
          <a:xfrm>
            <a:off x="152400" y="152400"/>
            <a:ext cx="7917000" cy="975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000" b="1">
                <a:solidFill>
                  <a:srgbClr val="434343"/>
                </a:solidFill>
                <a:latin typeface="Century Gothic"/>
                <a:ea typeface="Century Gothic"/>
                <a:cs typeface="Century Gothic"/>
                <a:sym typeface="Century Gothic"/>
              </a:rPr>
              <a:t>Word Parts</a:t>
            </a:r>
            <a:r>
              <a:rPr lang="en" sz="3000">
                <a:solidFill>
                  <a:schemeClr val="dk1"/>
                </a:solidFill>
                <a:latin typeface="Century Gothic"/>
                <a:ea typeface="Century Gothic"/>
                <a:cs typeface="Century Gothic"/>
                <a:sym typeface="Century Gothic"/>
              </a:rPr>
              <a:t> </a:t>
            </a:r>
            <a:endParaRPr sz="3000">
              <a:solidFill>
                <a:schemeClr val="dk1"/>
              </a:solidFill>
              <a:latin typeface="Century Gothic"/>
              <a:ea typeface="Century Gothic"/>
              <a:cs typeface="Century Gothic"/>
              <a:sym typeface="Century Gothic"/>
            </a:endParaRPr>
          </a:p>
        </p:txBody>
      </p:sp>
      <p:sp>
        <p:nvSpPr>
          <p:cNvPr id="265" name="Google Shape;265;p45"/>
          <p:cNvSpPr txBox="1"/>
          <p:nvPr/>
        </p:nvSpPr>
        <p:spPr>
          <a:xfrm>
            <a:off x="894350" y="1310700"/>
            <a:ext cx="2929800" cy="14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we</a:t>
            </a:r>
            <a:endParaRPr sz="3600">
              <a:latin typeface="Century Gothic"/>
              <a:ea typeface="Century Gothic"/>
              <a:cs typeface="Century Gothic"/>
              <a:sym typeface="Century Gothic"/>
            </a:endParaRPr>
          </a:p>
        </p:txBody>
      </p:sp>
      <p:sp>
        <p:nvSpPr>
          <p:cNvPr id="266" name="Google Shape;266;p45"/>
          <p:cNvSpPr txBox="1"/>
          <p:nvPr/>
        </p:nvSpPr>
        <p:spPr>
          <a:xfrm>
            <a:off x="2636775" y="1310700"/>
            <a:ext cx="2097000" cy="20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are</a:t>
            </a:r>
            <a:r>
              <a:rPr lang="en"/>
              <a:t> </a:t>
            </a:r>
            <a:endParaRPr/>
          </a:p>
        </p:txBody>
      </p:sp>
      <p:sp>
        <p:nvSpPr>
          <p:cNvPr id="267" name="Google Shape;267;p45"/>
          <p:cNvSpPr txBox="1"/>
          <p:nvPr/>
        </p:nvSpPr>
        <p:spPr>
          <a:xfrm>
            <a:off x="4487175" y="1310700"/>
            <a:ext cx="2467200" cy="178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you</a:t>
            </a:r>
            <a:endParaRPr sz="3600">
              <a:latin typeface="Century Gothic"/>
              <a:ea typeface="Century Gothic"/>
              <a:cs typeface="Century Gothic"/>
              <a:sym typeface="Century Gothic"/>
            </a:endParaRPr>
          </a:p>
        </p:txBody>
      </p:sp>
      <p:sp>
        <p:nvSpPr>
          <p:cNvPr id="268" name="Google Shape;268;p45"/>
          <p:cNvSpPr txBox="1"/>
          <p:nvPr/>
        </p:nvSpPr>
        <p:spPr>
          <a:xfrm>
            <a:off x="6645975" y="1356950"/>
            <a:ext cx="2266800" cy="235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re</a:t>
            </a:r>
            <a:endParaRPr sz="3600">
              <a:latin typeface="Century Gothic"/>
              <a:ea typeface="Century Gothic"/>
              <a:cs typeface="Century Gothic"/>
              <a:sym typeface="Century Gothic"/>
            </a:endParaRPr>
          </a:p>
        </p:txBody>
      </p:sp>
      <p:sp>
        <p:nvSpPr>
          <p:cNvPr id="269" name="Google Shape;269;p45"/>
          <p:cNvSpPr txBox="1"/>
          <p:nvPr/>
        </p:nvSpPr>
        <p:spPr>
          <a:xfrm>
            <a:off x="1070175" y="2411300"/>
            <a:ext cx="3501900" cy="130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we’re</a:t>
            </a:r>
            <a:endParaRPr sz="3600">
              <a:latin typeface="Century Gothic"/>
              <a:ea typeface="Century Gothic"/>
              <a:cs typeface="Century Gothic"/>
              <a:sym typeface="Century Gothic"/>
            </a:endParaRPr>
          </a:p>
        </p:txBody>
      </p:sp>
      <p:sp>
        <p:nvSpPr>
          <p:cNvPr id="270" name="Google Shape;270;p45"/>
          <p:cNvSpPr txBox="1"/>
          <p:nvPr/>
        </p:nvSpPr>
        <p:spPr>
          <a:xfrm>
            <a:off x="3427300" y="2411300"/>
            <a:ext cx="3061500" cy="11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they’re</a:t>
            </a:r>
            <a:endParaRPr sz="3600">
              <a:latin typeface="Century Gothic"/>
              <a:ea typeface="Century Gothic"/>
              <a:cs typeface="Century Gothic"/>
              <a:sym typeface="Century Gothic"/>
            </a:endParaRPr>
          </a:p>
        </p:txBody>
      </p:sp>
      <p:sp>
        <p:nvSpPr>
          <p:cNvPr id="271" name="Google Shape;271;p45"/>
          <p:cNvSpPr txBox="1"/>
          <p:nvPr/>
        </p:nvSpPr>
        <p:spPr>
          <a:xfrm>
            <a:off x="6245025" y="2438400"/>
            <a:ext cx="2467200" cy="14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you’re</a:t>
            </a:r>
            <a:r>
              <a:rPr lang="en"/>
              <a:t> </a:t>
            </a: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fade">
                                      <p:cBhvr>
                                        <p:cTn id="12" dur="1000"/>
                                        <p:tgtEl>
                                          <p:spTgt spid="2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1"/>
                                        </p:tgtEl>
                                        <p:attrNameLst>
                                          <p:attrName>style.visibility</p:attrName>
                                        </p:attrNameLst>
                                      </p:cBhvr>
                                      <p:to>
                                        <p:strVal val="visible"/>
                                      </p:to>
                                    </p:set>
                                    <p:animEffect transition="in" filter="fade">
                                      <p:cBhvr>
                                        <p:cTn id="17" dur="10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77" name="Google Shape;277;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a:solidFill>
                  <a:srgbClr val="FF0000"/>
                </a:solidFill>
              </a:rPr>
              <a:t>Teacher</a:t>
            </a:r>
            <a:r>
              <a:rPr lang="en" sz="2200" i="1">
                <a:solidFill>
                  <a:srgbClr val="FF0000"/>
                </a:solidFill>
              </a:rPr>
              <a:t>: “Do you know the words we’ll write, the words we’ll write, the words we’ll write? Do you know the words we’ll write on our boards today? </a:t>
            </a:r>
            <a:endParaRPr sz="2200" i="1">
              <a:solidFill>
                <a:srgbClr val="FF0000"/>
              </a:solidFill>
            </a:endParaRPr>
          </a:p>
          <a:p>
            <a:pPr marL="0" lvl="0" indent="0" algn="l" rtl="0">
              <a:lnSpc>
                <a:spcPct val="150000"/>
              </a:lnSpc>
              <a:spcBef>
                <a:spcPts val="1000"/>
              </a:spcBef>
              <a:spcAft>
                <a:spcPts val="0"/>
              </a:spcAft>
              <a:buNone/>
            </a:pPr>
            <a:r>
              <a:rPr lang="en" sz="2200" b="1" i="1">
                <a:solidFill>
                  <a:srgbClr val="FF0000"/>
                </a:solidFill>
              </a:rPr>
              <a:t>Students</a:t>
            </a:r>
            <a:r>
              <a:rPr lang="en" sz="2200" i="1">
                <a:solidFill>
                  <a:srgbClr val="FF0000"/>
                </a:solidFill>
              </a:rPr>
              <a:t>: “Yes, we know the words we’ll write, the words we’ll write, the words we’ll write. Yes, we know the words we’ll write on our boards today!”</a:t>
            </a:r>
            <a:endParaRPr sz="2200" i="1">
              <a:solidFill>
                <a:srgbClr val="FF0000"/>
              </a:solidFill>
            </a:endParaRPr>
          </a:p>
          <a:p>
            <a:pPr marL="0" lvl="0" indent="0" algn="l" rtl="0">
              <a:spcBef>
                <a:spcPts val="8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7"/>
          <p:cNvSpPr txBox="1">
            <a:spLocks noGrp="1"/>
          </p:cNvSpPr>
          <p:nvPr>
            <p:ph type="title"/>
          </p:nvPr>
        </p:nvSpPr>
        <p:spPr>
          <a:xfrm>
            <a:off x="239650" y="36656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Work Time: Learning Targets</a:t>
            </a:r>
            <a:endParaRPr dirty="0"/>
          </a:p>
        </p:txBody>
      </p:sp>
      <p:sp>
        <p:nvSpPr>
          <p:cNvPr id="283" name="Google Shape;283;p47"/>
          <p:cNvSpPr txBox="1">
            <a:spLocks noGrp="1"/>
          </p:cNvSpPr>
          <p:nvPr>
            <p:ph type="body" idx="1"/>
          </p:nvPr>
        </p:nvSpPr>
        <p:spPr>
          <a:xfrm>
            <a:off x="101050" y="939265"/>
            <a:ext cx="87978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words compound words, “are” contractions, and high-frequency words</a:t>
            </a:r>
            <a:r>
              <a:rPr lang="en" sz="2400" dirty="0" smtClean="0"/>
              <a:t>.</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500"/>
              </a:spcAft>
              <a:buNone/>
            </a:pPr>
            <a:endParaRPr sz="2000" dirty="0"/>
          </a:p>
        </p:txBody>
      </p:sp>
      <p:pic>
        <p:nvPicPr>
          <p:cNvPr id="284" name="Google Shape;284;p47"/>
          <p:cNvPicPr preferRelativeResize="0"/>
          <p:nvPr/>
        </p:nvPicPr>
        <p:blipFill>
          <a:blip r:embed="rId3">
            <a:alphaModFix/>
          </a:blip>
          <a:stretch>
            <a:fillRect/>
          </a:stretch>
        </p:blipFill>
        <p:spPr>
          <a:xfrm>
            <a:off x="8280043" y="4222461"/>
            <a:ext cx="863957" cy="70590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CDAD981-23FF-4721-A05E-7B9C9EFEDEC8}"/>
</file>

<file path=customXml/itemProps2.xml><?xml version="1.0" encoding="utf-8"?>
<ds:datastoreItem xmlns:ds="http://schemas.openxmlformats.org/officeDocument/2006/customXml" ds:itemID="{B7CD1705-5379-4A3E-B265-D23FE2177EB3}"/>
</file>

<file path=customXml/itemProps3.xml><?xml version="1.0" encoding="utf-8"?>
<ds:datastoreItem xmlns:ds="http://schemas.openxmlformats.org/officeDocument/2006/customXml" ds:itemID="{A8DB2282-6C73-4AF1-A8FE-4C68D461E046}"/>
</file>

<file path=docProps/app.xml><?xml version="1.0" encoding="utf-8"?>
<Properties xmlns="http://schemas.openxmlformats.org/officeDocument/2006/extended-properties" xmlns:vt="http://schemas.openxmlformats.org/officeDocument/2006/docPropsVTypes">
  <TotalTime>18</TotalTime>
  <Words>3779</Words>
  <Application>Microsoft Macintosh PowerPoint</Application>
  <PresentationFormat>On-screen Show (16:9)</PresentationFormat>
  <Paragraphs>327</Paragraphs>
  <Slides>15</Slides>
  <Notes>15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Office Theme</vt:lpstr>
      <vt:lpstr>Simple Light</vt:lpstr>
      <vt:lpstr>Grade 2: Module 4: Part 2: Cycle 24: Lesson 118 Teacher slide, before teaching.</vt:lpstr>
      <vt:lpstr>Grade 2: Module 4: Part 2: Cycle 24: Lesson 118 Teacher slide, before teaching.</vt:lpstr>
      <vt:lpstr>Grade 2: Module 4: Part 2: Cycle 24: Lesson 118 Teacher slide, before teaching.</vt:lpstr>
      <vt:lpstr>PowerPoint Presentation</vt:lpstr>
      <vt:lpstr>Transition Song</vt:lpstr>
      <vt:lpstr>Opening: Learning Targets</vt:lpstr>
      <vt:lpstr>PowerPoint Presentation</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24: Lesson 118 Teacher slide, before teaching.</dc:title>
  <dc:creator>nbravo</dc:creator>
  <cp:lastModifiedBy>Alexander Specht</cp:lastModifiedBy>
  <cp:revision>4</cp:revision>
  <dcterms:modified xsi:type="dcterms:W3CDTF">2019-01-08T21:57:22Z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