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1"/>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7D88F3-EB53-40E3-93BD-B8AA86259CDB}" v="10" dt="2018-10-09T14:17:11.579"/>
  </p1510:revLst>
</p1510:revInfo>
</file>

<file path=ppt/tableStyles.xml><?xml version="1.0" encoding="utf-8"?>
<a:tblStyleLst xmlns:a="http://schemas.openxmlformats.org/drawingml/2006/main" def="{D4145D1D-969E-4FF6-B080-8FC228DCED90}">
  <a:tblStyle styleId="{D4145D1D-969E-4FF6-B080-8FC228DCED9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631" autoAdjust="0"/>
    <p:restoredTop sz="68297" autoAdjust="0"/>
  </p:normalViewPr>
  <p:slideViewPr>
    <p:cSldViewPr snapToGrid="0">
      <p:cViewPr varScale="1">
        <p:scale>
          <a:sx n="77" d="100"/>
          <a:sy n="77" d="100"/>
        </p:scale>
        <p:origin x="48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957D88F3-EB53-40E3-93BD-B8AA86259CDB}"/>
    <pc:docChg chg="modSld modMainMaster">
      <pc:chgData name="Steven Benson" userId="7888f041-e9c4-484d-a793-6a135ed92492" providerId="ADAL" clId="{957D88F3-EB53-40E3-93BD-B8AA86259CDB}" dt="2018-10-09T14:17:11.579" v="9" actId="1076"/>
      <pc:docMkLst>
        <pc:docMk/>
      </pc:docMkLst>
      <pc:sldChg chg="addSp modSp">
        <pc:chgData name="Steven Benson" userId="7888f041-e9c4-484d-a793-6a135ed92492" providerId="ADAL" clId="{957D88F3-EB53-40E3-93BD-B8AA86259CDB}" dt="2018-10-09T14:16:46.548" v="5" actId="1076"/>
        <pc:sldMkLst>
          <pc:docMk/>
          <pc:sldMk cId="0" sldId="259"/>
        </pc:sldMkLst>
        <pc:picChg chg="add mod">
          <ac:chgData name="Steven Benson" userId="7888f041-e9c4-484d-a793-6a135ed92492" providerId="ADAL" clId="{957D88F3-EB53-40E3-93BD-B8AA86259CDB}" dt="2018-10-09T14:16:46.548" v="5" actId="1076"/>
          <ac:picMkLst>
            <pc:docMk/>
            <pc:sldMk cId="0" sldId="259"/>
            <ac:picMk id="3" creationId="{BDB4CAA0-3B33-41AC-AC73-A6F0E8EB496A}"/>
          </ac:picMkLst>
        </pc:picChg>
      </pc:sldChg>
      <pc:sldChg chg="modSp">
        <pc:chgData name="Steven Benson" userId="7888f041-e9c4-484d-a793-6a135ed92492" providerId="ADAL" clId="{957D88F3-EB53-40E3-93BD-B8AA86259CDB}" dt="2018-10-09T14:17:11.579" v="9" actId="1076"/>
        <pc:sldMkLst>
          <pc:docMk/>
          <pc:sldMk cId="0" sldId="266"/>
        </pc:sldMkLst>
        <pc:picChg chg="mod">
          <ac:chgData name="Steven Benson" userId="7888f041-e9c4-484d-a793-6a135ed92492" providerId="ADAL" clId="{957D88F3-EB53-40E3-93BD-B8AA86259CDB}" dt="2018-10-09T14:17:11.579" v="9" actId="1076"/>
          <ac:picMkLst>
            <pc:docMk/>
            <pc:sldMk cId="0" sldId="266"/>
            <ac:picMk id="247" creationId="{00000000-0000-0000-0000-000000000000}"/>
          </ac:picMkLst>
        </pc:picChg>
      </pc:sldChg>
      <pc:sldChg chg="modSp">
        <pc:chgData name="Steven Benson" userId="7888f041-e9c4-484d-a793-6a135ed92492" providerId="ADAL" clId="{957D88F3-EB53-40E3-93BD-B8AA86259CDB}" dt="2018-10-09T14:17:00.420" v="8" actId="1076"/>
        <pc:sldMkLst>
          <pc:docMk/>
          <pc:sldMk cId="0" sldId="268"/>
        </pc:sldMkLst>
        <pc:picChg chg="mod">
          <ac:chgData name="Steven Benson" userId="7888f041-e9c4-484d-a793-6a135ed92492" providerId="ADAL" clId="{957D88F3-EB53-40E3-93BD-B8AA86259CDB}" dt="2018-10-09T14:16:59.092" v="7" actId="1076"/>
          <ac:picMkLst>
            <pc:docMk/>
            <pc:sldMk cId="0" sldId="268"/>
            <ac:picMk id="263" creationId="{00000000-0000-0000-0000-000000000000}"/>
          </ac:picMkLst>
        </pc:picChg>
        <pc:picChg chg="mod">
          <ac:chgData name="Steven Benson" userId="7888f041-e9c4-484d-a793-6a135ed92492" providerId="ADAL" clId="{957D88F3-EB53-40E3-93BD-B8AA86259CDB}" dt="2018-10-09T14:17:00.420" v="8" actId="1076"/>
          <ac:picMkLst>
            <pc:docMk/>
            <pc:sldMk cId="0" sldId="268"/>
            <ac:picMk id="264" creationId="{00000000-0000-0000-0000-000000000000}"/>
          </ac:picMkLst>
        </pc:picChg>
      </pc:sldChg>
      <pc:sldMasterChg chg="addSp modSp">
        <pc:chgData name="Steven Benson" userId="7888f041-e9c4-484d-a793-6a135ed92492" providerId="ADAL" clId="{957D88F3-EB53-40E3-93BD-B8AA86259CDB}" dt="2018-10-09T14:16:29.557" v="1" actId="1076"/>
        <pc:sldMasterMkLst>
          <pc:docMk/>
          <pc:sldMasterMk cId="0" sldId="2147483681"/>
        </pc:sldMasterMkLst>
        <pc:picChg chg="add mod">
          <ac:chgData name="Steven Benson" userId="7888f041-e9c4-484d-a793-6a135ed92492" providerId="ADAL" clId="{957D88F3-EB53-40E3-93BD-B8AA86259CDB}" dt="2018-10-09T14:16:29.557" v="1" actId="1076"/>
          <ac:picMkLst>
            <pc:docMk/>
            <pc:sldMasterMk cId="0" sldId="2147483681"/>
            <ac:picMk id="5" creationId="{46BA56D1-13F5-4964-B390-AAC02E746DC2}"/>
          </ac:picMkLst>
        </pc:picChg>
        <pc:picChg chg="add mod">
          <ac:chgData name="Steven Benson" userId="7888f041-e9c4-484d-a793-6a135ed92492" providerId="ADAL" clId="{957D88F3-EB53-40E3-93BD-B8AA86259CDB}" dt="2018-10-09T14:16:29.557" v="1" actId="1076"/>
          <ac:picMkLst>
            <pc:docMk/>
            <pc:sldMasterMk cId="0" sldId="2147483681"/>
            <ac:picMk id="9" creationId="{A9052AFA-33ED-4013-AD22-E3935D824F1B}"/>
          </ac:picMkLst>
        </pc:picChg>
        <pc:picChg chg="add mod">
          <ac:chgData name="Steven Benson" userId="7888f041-e9c4-484d-a793-6a135ed92492" providerId="ADAL" clId="{957D88F3-EB53-40E3-93BD-B8AA86259CDB}" dt="2018-10-09T14:16:29.557" v="1" actId="1076"/>
          <ac:picMkLst>
            <pc:docMk/>
            <pc:sldMasterMk cId="0" sldId="2147483681"/>
            <ac:picMk id="10" creationId="{E7815B0B-65F0-47ED-8BFF-2D2713930B8E}"/>
          </ac:picMkLst>
        </pc:picChg>
      </pc:sldMasterChg>
      <pc:sldMasterChg chg="addSp">
        <pc:chgData name="Steven Benson" userId="7888f041-e9c4-484d-a793-6a135ed92492" providerId="ADAL" clId="{957D88F3-EB53-40E3-93BD-B8AA86259CDB}" dt="2018-10-09T14:16:33.141" v="2"/>
        <pc:sldMasterMkLst>
          <pc:docMk/>
          <pc:sldMasterMk cId="0" sldId="2147483682"/>
        </pc:sldMasterMkLst>
        <pc:picChg chg="add">
          <ac:chgData name="Steven Benson" userId="7888f041-e9c4-484d-a793-6a135ed92492" providerId="ADAL" clId="{957D88F3-EB53-40E3-93BD-B8AA86259CDB}" dt="2018-10-09T14:16:33.141" v="2"/>
          <ac:picMkLst>
            <pc:docMk/>
            <pc:sldMasterMk cId="0" sldId="2147483682"/>
            <ac:picMk id="5" creationId="{422AA29C-C7F6-4236-B719-BFE08970D245}"/>
          </ac:picMkLst>
        </pc:picChg>
        <pc:picChg chg="add">
          <ac:chgData name="Steven Benson" userId="7888f041-e9c4-484d-a793-6a135ed92492" providerId="ADAL" clId="{957D88F3-EB53-40E3-93BD-B8AA86259CDB}" dt="2018-10-09T14:16:33.141" v="2"/>
          <ac:picMkLst>
            <pc:docMk/>
            <pc:sldMasterMk cId="0" sldId="2147483682"/>
            <ac:picMk id="6" creationId="{F0377849-F11E-45D9-9619-9F246C30B339}"/>
          </ac:picMkLst>
        </pc:picChg>
        <pc:picChg chg="add">
          <ac:chgData name="Steven Benson" userId="7888f041-e9c4-484d-a793-6a135ed92492" providerId="ADAL" clId="{957D88F3-EB53-40E3-93BD-B8AA86259CDB}" dt="2018-10-09T14:16:33.141" v="2"/>
          <ac:picMkLst>
            <pc:docMk/>
            <pc:sldMasterMk cId="0" sldId="2147483682"/>
            <ac:picMk id="7" creationId="{2B0DEDE5-3A34-480F-AC8A-C86DA9AB5C24}"/>
          </ac:picMkLst>
        </pc:picChg>
      </pc:sldMasterChg>
      <pc:sldMasterChg chg="addSp">
        <pc:chgData name="Steven Benson" userId="7888f041-e9c4-484d-a793-6a135ed92492" providerId="ADAL" clId="{957D88F3-EB53-40E3-93BD-B8AA86259CDB}" dt="2018-10-09T14:16:35.960" v="3"/>
        <pc:sldMasterMkLst>
          <pc:docMk/>
          <pc:sldMasterMk cId="0" sldId="2147483683"/>
        </pc:sldMasterMkLst>
        <pc:picChg chg="add">
          <ac:chgData name="Steven Benson" userId="7888f041-e9c4-484d-a793-6a135ed92492" providerId="ADAL" clId="{957D88F3-EB53-40E3-93BD-B8AA86259CDB}" dt="2018-10-09T14:16:35.960" v="3"/>
          <ac:picMkLst>
            <pc:docMk/>
            <pc:sldMasterMk cId="0" sldId="2147483683"/>
            <ac:picMk id="7" creationId="{580CACD4-74AA-4B1E-9EC1-2F724B708380}"/>
          </ac:picMkLst>
        </pc:picChg>
        <pc:picChg chg="add">
          <ac:chgData name="Steven Benson" userId="7888f041-e9c4-484d-a793-6a135ed92492" providerId="ADAL" clId="{957D88F3-EB53-40E3-93BD-B8AA86259CDB}" dt="2018-10-09T14:16:35.960" v="3"/>
          <ac:picMkLst>
            <pc:docMk/>
            <pc:sldMasterMk cId="0" sldId="2147483683"/>
            <ac:picMk id="8" creationId="{08027DB9-AF19-4463-B667-077FD76EF23D}"/>
          </ac:picMkLst>
        </pc:picChg>
        <pc:picChg chg="add">
          <ac:chgData name="Steven Benson" userId="7888f041-e9c4-484d-a793-6a135ed92492" providerId="ADAL" clId="{957D88F3-EB53-40E3-93BD-B8AA86259CDB}" dt="2018-10-09T14:16:35.960" v="3"/>
          <ac:picMkLst>
            <pc:docMk/>
            <pc:sldMasterMk cId="0" sldId="2147483683"/>
            <ac:picMk id="9" creationId="{825F3A43-D70D-47FA-9CF4-D17F51FA82F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979519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ritannica.com/event/Great-Depress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2e1e74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2e1e743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Homework Discussion (5-7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(3-4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Launching the Novel: Story Impressions (5-7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Read-aloud and Modeling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with First Half of Chapter 1 (40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the second part of Chapter 1. Take notes on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13912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02e1e7435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02e1e7435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Partners/Whole Class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Read-aloud and Modeling Structured Notes with First Half of  Chapter 1 </a:t>
            </a:r>
            <a:br>
              <a:rPr lang="en" sz="1200" b="1" dirty="0">
                <a:solidFill>
                  <a:schemeClr val="dk1"/>
                </a:solidFill>
                <a:latin typeface="Calibri"/>
                <a:ea typeface="Calibri"/>
                <a:cs typeface="Calibri"/>
                <a:sym typeface="Calibri"/>
              </a:rPr>
            </a:b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Pause after this sentence “</a:t>
            </a:r>
            <a:r>
              <a:rPr lang="en" sz="1200" i="1" dirty="0">
                <a:solidFill>
                  <a:schemeClr val="dk1"/>
                </a:solidFill>
                <a:latin typeface="Calibri"/>
                <a:ea typeface="Calibri"/>
                <a:cs typeface="Calibri"/>
                <a:sym typeface="Calibri"/>
              </a:rPr>
              <a:t>But it was a time of vague optimism for some of the people: Maycomb County had recently been told that it had nothing to fear but fear itself”</a:t>
            </a:r>
            <a:r>
              <a:rPr lang="en" sz="1200" dirty="0">
                <a:solidFill>
                  <a:schemeClr val="dk1"/>
                </a:solidFill>
                <a:latin typeface="Calibri"/>
                <a:ea typeface="Calibri"/>
                <a:cs typeface="Calibri"/>
                <a:sym typeface="Calibri"/>
              </a:rPr>
              <a:t> (page 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the first question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needed, briefly explain where this quote comes from: </a:t>
            </a:r>
            <a:r>
              <a:rPr lang="en" sz="1200" i="1" dirty="0">
                <a:solidFill>
                  <a:schemeClr val="dk1"/>
                </a:solidFill>
                <a:latin typeface="Calibri"/>
                <a:ea typeface="Calibri"/>
                <a:cs typeface="Calibri"/>
                <a:sym typeface="Calibri"/>
              </a:rPr>
              <a:t>“President Franklin D. Roosevelt said these famous words in his first inaugural address in 1933.”</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the second question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 pairs to answer.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they understand that this allusion provides us with the year the novel takes place and the climate of the country .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deeper on this last point by asking the final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cold call on student pairs to answer, clarify as needed.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possibly to know of the phrase from previous learning or from social studies instruction.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this allusion provides us with the year the novel takes place and the climate of the country.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Ideally students will understand that the country was in economic turmoil, with people out of work and discouraged. FDR is saying this to encourage and calm the people of the United States.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provide more historical context for students related to the Great Depression: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A</a:t>
            </a:r>
            <a:r>
              <a:rPr lang="en" sz="1200" i="1" dirty="0">
                <a:solidFill>
                  <a:schemeClr val="dk1"/>
                </a:solidFill>
                <a:latin typeface="Calibri"/>
                <a:ea typeface="Calibri"/>
                <a:cs typeface="Calibri"/>
                <a:sym typeface="Calibri"/>
              </a:rPr>
              <a:t> worldwide economic downturn beginning in 1929 with the stock market crash and lasting until around 1939. This time period was characterized by unemployment and severe poverty in the U.S.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(More info can be found at </a:t>
            </a:r>
            <a:r>
              <a:rPr lang="en" sz="1200" u="sng" dirty="0">
                <a:solidFill>
                  <a:schemeClr val="hlink"/>
                </a:solidFill>
                <a:latin typeface="Calibri"/>
                <a:ea typeface="Calibri"/>
                <a:cs typeface="Calibri"/>
                <a:sym typeface="Calibri"/>
                <a:hlinkClick r:id="rId3"/>
              </a:rPr>
              <a:t>https://www.britannica.com/event/Great-Depression</a:t>
            </a:r>
            <a:r>
              <a:rPr lang="en"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975288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02e1e7435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02e1e7435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Read-aloud and Modeling Structured Notes with First Half of  Chapter 1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introduces students to a new structured notes routine that they will use throughout their study of the novel. Students used Stru</a:t>
            </a:r>
            <a:r>
              <a:rPr lang="en" sz="1200" b="1" dirty="0">
                <a:solidFill>
                  <a:schemeClr val="dk1"/>
                </a:solidFill>
                <a:latin typeface="Calibri"/>
                <a:ea typeface="Calibri"/>
                <a:cs typeface="Calibri"/>
                <a:sym typeface="Calibri"/>
              </a:rPr>
              <a:t>ctured Notes graphic organizers</a:t>
            </a:r>
            <a:r>
              <a:rPr lang="en" sz="1200" dirty="0">
                <a:solidFill>
                  <a:schemeClr val="dk1"/>
                </a:solidFill>
                <a:latin typeface="Calibri"/>
                <a:ea typeface="Calibri"/>
                <a:cs typeface="Calibri"/>
                <a:sym typeface="Calibri"/>
              </a:rPr>
              <a:t> during Module 1 (while reading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But because the demands of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are different, the “structure” of the structured notes is also different here in Module 2A. With each reading assignment, students write the gist of the reading homework, answer a focus question, and attend to teacher-selected vocabulary words. Key words for each chapter include academic words that serve a number of purposes. Most have prefixes, suffixes, or Latin and Greek roots. Many are adjectives that are used to describe setting or characters. Others are words students should know to understand critical incidents in the novel.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for modeling answers available such as a document camera, whiteboard, or chart paper.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i="1" dirty="0">
                <a:latin typeface="Calibri"/>
                <a:ea typeface="Calibri"/>
                <a:cs typeface="Calibri"/>
                <a:sym typeface="Calibri"/>
              </a:rPr>
              <a:t>To Kill a Mockingbird</a:t>
            </a:r>
            <a:r>
              <a:rPr lang="en" sz="1200" b="1" dirty="0">
                <a:latin typeface="Calibri"/>
                <a:ea typeface="Calibri"/>
                <a:cs typeface="Calibri"/>
                <a:sym typeface="Calibri"/>
              </a:rPr>
              <a:t> Structured Notes graphic organizer, Chapter 1, Part A </a:t>
            </a:r>
            <a:r>
              <a:rPr lang="en" sz="1200" dirty="0">
                <a:latin typeface="Calibri"/>
                <a:ea typeface="Calibri"/>
                <a:cs typeface="Calibri"/>
                <a:sym typeface="Calibri"/>
              </a:rPr>
              <a:t>(in class) for the first part of Chapter 1 reading.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Orient students to the structure and tell them, </a:t>
            </a:r>
            <a:r>
              <a:rPr lang="en" sz="1200" i="1" dirty="0">
                <a:latin typeface="Calibri"/>
                <a:ea typeface="Calibri"/>
                <a:cs typeface="Calibri"/>
                <a:sym typeface="Calibri"/>
              </a:rPr>
              <a:t>“Each night for homework you will read part of the novel and will complete structured notes. The structured notes page will look the same; just the focus question and the vocabulary will change.”</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aloud.</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engage in a Think-Write-Pair-Share of the first part of the in-class structured notes: </a:t>
            </a:r>
            <a:r>
              <a:rPr lang="en" sz="1200" i="1" dirty="0">
                <a:latin typeface="Calibri"/>
                <a:ea typeface="Calibri"/>
                <a:cs typeface="Calibri"/>
                <a:sym typeface="Calibri"/>
              </a:rPr>
              <a:t>“What’s the gist of what you read?”</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Circulate and be sure students are capturing what was read.</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as needed. Show students that they will probably write something like: </a:t>
            </a:r>
            <a:r>
              <a:rPr lang="en" sz="1200" i="1" dirty="0">
                <a:latin typeface="Calibri"/>
                <a:ea typeface="Calibri"/>
                <a:cs typeface="Calibri"/>
                <a:sym typeface="Calibri"/>
              </a:rPr>
              <a:t>“This first part of Chapter 1 describes the setting of the novel. It is set in Maycomb County, a tired old place, in 1933. Chapter 1 also begins by introducing the narrator’s father, Atticus, who is an attorney and from a long line of Finches.”</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Next, invite students to read the focus question in the second part of the structured notes:  </a:t>
            </a:r>
            <a:r>
              <a:rPr lang="en" sz="1200" i="1" dirty="0">
                <a:latin typeface="Calibri"/>
                <a:ea typeface="Calibri"/>
                <a:cs typeface="Calibri"/>
                <a:sym typeface="Calibri"/>
              </a:rPr>
              <a:t>“Based on what you have read so far, how would you describe Atticus? Be sure to use the best details that give you the clearest understanding of Atticus in your answer.”</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each night, they will have a question for which they will need to use the strongest evidence from the novel to answer the question. Model as needed by sharing several details from the text that we’ve learned about Atticus and explain how you’d determine which is the strongest in helping us to make an inference about his character.</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Think-Write-Pair-Share as they answer the focus question.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Circulate and encourage students to go back into the novel to select the strongest details and evidence.</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Model for students that they should have something like: </a:t>
            </a:r>
            <a:r>
              <a:rPr lang="en" sz="1200" i="0" dirty="0">
                <a:latin typeface="Calibri"/>
                <a:ea typeface="Calibri"/>
                <a:cs typeface="Calibri"/>
                <a:sym typeface="Calibri"/>
              </a:rPr>
              <a:t>“Atticus tries to do what is best for his clients. For example, he tried to convince his first two clients to make a guilty plea and live, but they didn’t take his advice and pled not guilty, which ended up getting them hanged (5). Atticus does not like criminal law (5). Finally, Atticus supported his brother when he went to medical school. This shows me that Atticus puts others’ needs ahead of his own (5–6).”</a:t>
            </a:r>
            <a:endParaRPr sz="1200" i="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a:t>
            </a:r>
            <a:r>
              <a:rPr lang="en" sz="1200" i="1" dirty="0">
                <a:latin typeface="Calibri"/>
                <a:ea typeface="Calibri"/>
                <a:cs typeface="Calibri"/>
                <a:sym typeface="Calibri"/>
              </a:rPr>
              <a:t>“What do you notice about my answer?”</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After students have shared their noticings, </a:t>
            </a:r>
            <a:r>
              <a:rPr lang="en" sz="1200" dirty="0">
                <a:latin typeface="Calibri" panose="020F0502020204030204" pitchFamily="34" charset="0"/>
                <a:sym typeface="Calibri"/>
              </a:rPr>
              <a:t>explain why these sentences are examples of strong evidence.</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that the number of sentences will be different for different questions, but just as with the QuickWrite responses, they must be sure they use enough sentences to answer the question completely.</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include the setting, time period, and the character, Atticus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in their gist statement.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indicate that Atticus cares about others and wants the best for them. They should refer to details about his clients and his brother as supporting evidence.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Teacher Action #12, students should notice:</a:t>
            </a:r>
            <a:r>
              <a:rPr lang="en-US"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model is written in neat handwriting, has complete sentences, uses page numbers from the novel when needed, explains the best evidence the writer selected, and makes inferences based on evidence from the text.</a:t>
            </a:r>
            <a:endParaRPr sz="1200" b="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readers who struggle, an optional set of supported structured notes is provided that includes chapter summaries and vocabulary definitions. Those summaries were retrieved from Wiki Summaries; an open online resource.  Since wikisummaries does not guarantee the validity of the summaries on the site, great care has been taken to ensure each chapter summary is accurate. Consider providing this set of structured notes to students requiring additional support.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readers who struggle will benefit from the optional supported structured notes, which provide a summary of the chapter and the vocabulary words defined.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5487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03704433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03704433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Read-aloud and Modeling Structured Notes with First Half of  Chapter 1</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4.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invite students to review the vocabulary words from the reading they did in class listed on the last part of the structured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notes on the slide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for students the first word, </a:t>
            </a:r>
            <a:r>
              <a:rPr lang="en" sz="1200" i="1" dirty="0">
                <a:solidFill>
                  <a:schemeClr val="dk1"/>
                </a:solidFill>
                <a:latin typeface="Calibri"/>
                <a:ea typeface="Calibri"/>
                <a:cs typeface="Calibri"/>
                <a:sym typeface="Calibri"/>
              </a:rPr>
              <a:t>assuaged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sentence </a:t>
            </a:r>
            <a:r>
              <a:rPr lang="en" sz="1200" i="1" dirty="0">
                <a:solidFill>
                  <a:schemeClr val="dk1"/>
                </a:solidFill>
                <a:latin typeface="Calibri"/>
                <a:ea typeface="Calibri"/>
                <a:cs typeface="Calibri"/>
                <a:sym typeface="Calibri"/>
              </a:rPr>
              <a:t>“When he was nearly thirteen my brother Jem got his arm badly broken at the elbow. When it healed, and Jem’s fears of never being able to play football were assuaged …” </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“So based on this sentence, it makes me think that Jem was worried about not being able to play football because of his broken arm, but when it healed he didn’t worry about that anymore. So, I think assuaged means to put to rest, eased, or lessened.” </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model by writing the definition you said in the appropriate space on the chart and describe how the context helped you figure out the word by writing: </a:t>
            </a:r>
            <a:r>
              <a:rPr lang="en" sz="1200" i="1" dirty="0">
                <a:solidFill>
                  <a:schemeClr val="dk1"/>
                </a:solidFill>
                <a:latin typeface="Calibri"/>
                <a:ea typeface="Calibri"/>
                <a:cs typeface="Calibri"/>
                <a:sym typeface="Calibri"/>
              </a:rPr>
              <a:t>“It makes me think that Jem was worried about not being able to play football because of his broken arm, but when it healed he didn’t worry and his fears were lessened.”</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from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time for students to complete this section of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and circulate as they work to clarify any word meanings.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reading such a complex today.</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accurately defining the vocabulary from the text.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disturbance”: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Civil War</a:t>
            </a:r>
            <a:endParaRPr sz="1200" b="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Ambled: walk slowly</a:t>
            </a:r>
            <a:endParaRPr sz="1200" b="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Vague optimism: unclear or uncertain feeling of hopefulness</a:t>
            </a:r>
            <a:endParaRPr sz="1200" b="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many consider allowing students to check their definitions in a dictionary when applicable.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9128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02e1e7435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02e1e7435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b="1" dirty="0">
                <a:solidFill>
                  <a:schemeClr val="dk1"/>
                </a:solidFill>
              </a:rPr>
              <a:t>Closing A. Review Homework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seeing teacher modeling and working with a partner on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during this lesson, the homework provides students the opportunity to practice those skills by working independently as they read the remainder of chapter 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1, Part B</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Supported Structured Notes, Chapter 1, Part B</a:t>
            </a:r>
            <a:r>
              <a:rPr lang="en" sz="1200" dirty="0">
                <a:solidFill>
                  <a:schemeClr val="dk1"/>
                </a:solidFill>
                <a:latin typeface="Calibri"/>
                <a:ea typeface="Calibri"/>
                <a:cs typeface="Calibri"/>
                <a:sym typeface="Calibri"/>
              </a:rPr>
              <a:t> and briefly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a:t>
            </a:r>
            <a:r>
              <a:rPr lang="en" sz="1200" i="1" dirty="0">
                <a:solidFill>
                  <a:schemeClr val="dk1"/>
                </a:solidFill>
                <a:latin typeface="Calibri"/>
                <a:ea typeface="Calibri"/>
                <a:cs typeface="Calibri"/>
                <a:sym typeface="Calibri"/>
              </a:rPr>
              <a:t> “As you read, you’ll be practicing skills that you’ve learned in class today such as: writing the gist of what you’ve read, answering a focus question using the strongest evidence from the novel, and defining vocabulary words based on context clues.”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ask questions about what to do in the structured notes for homework, and clarify if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that the homework will be just like the work that they completed in class during this lesson.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a:t>
            </a:r>
            <a:r>
              <a:rPr lang="en" sz="1200" b="1" dirty="0">
                <a:solidFill>
                  <a:schemeClr val="dk1"/>
                </a:solidFill>
                <a:latin typeface="Calibri"/>
                <a:ea typeface="Calibri"/>
                <a:cs typeface="Calibri"/>
                <a:sym typeface="Calibri"/>
              </a:rPr>
              <a:t>supported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tructured </a:t>
            </a:r>
            <a:r>
              <a:rPr lang="en-US" sz="1200" b="1" dirty="0">
                <a:solidFill>
                  <a:schemeClr val="dk1"/>
                </a:solidFill>
                <a:latin typeface="Calibri"/>
                <a:ea typeface="Calibri"/>
                <a:cs typeface="Calibri"/>
                <a:sym typeface="Calibri"/>
              </a:rPr>
              <a:t>N</a:t>
            </a:r>
            <a:r>
              <a:rPr lang="en" sz="1200" b="1" dirty="0">
                <a:solidFill>
                  <a:schemeClr val="dk1"/>
                </a:solidFill>
                <a:latin typeface="Calibri"/>
                <a:ea typeface="Calibri"/>
                <a:cs typeface="Calibri"/>
                <a:sym typeface="Calibri"/>
              </a:rPr>
              <a:t>otes </a:t>
            </a:r>
            <a:r>
              <a:rPr lang="en" sz="1200" dirty="0">
                <a:solidFill>
                  <a:schemeClr val="dk1"/>
                </a:solidFill>
                <a:latin typeface="Calibri"/>
                <a:ea typeface="Calibri"/>
                <a:cs typeface="Calibri"/>
                <a:sym typeface="Calibri"/>
              </a:rPr>
              <a:t>for additional scaffolding as they read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some students may benefit from a graphic organizer such as a web, a 3 circle Venn Diagram, or a 3 column chart to record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back to their </a:t>
            </a:r>
            <a:r>
              <a:rPr lang="en" sz="1200" b="1" dirty="0">
                <a:solidFill>
                  <a:schemeClr val="dk1"/>
                </a:solidFill>
                <a:latin typeface="Calibri"/>
                <a:ea typeface="Calibri"/>
                <a:cs typeface="Calibri"/>
                <a:sym typeface="Calibri"/>
              </a:rPr>
              <a:t>Structured Notes Part A </a:t>
            </a:r>
            <a:r>
              <a:rPr lang="en" sz="1200" dirty="0">
                <a:solidFill>
                  <a:schemeClr val="dk1"/>
                </a:solidFill>
                <a:latin typeface="Calibri"/>
                <a:ea typeface="Calibri"/>
                <a:cs typeface="Calibri"/>
                <a:sym typeface="Calibri"/>
              </a:rPr>
              <a:t>to use as a model.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20930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110f4edb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g4110f4edb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8" name="Google Shape;268;g4110f4edb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8606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e1e743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e1e743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Story Impressions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 Part A </a:t>
            </a:r>
            <a:r>
              <a:rPr lang="en" sz="1200" dirty="0">
                <a:solidFill>
                  <a:schemeClr val="dk1"/>
                </a:solidFill>
                <a:latin typeface="Calibri"/>
                <a:ea typeface="Calibri"/>
                <a:cs typeface="Calibri"/>
                <a:sym typeface="Calibri"/>
              </a:rPr>
              <a:t>(one per student; in class)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 Part B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Supported Structured Notes Graphic Organizer, Chapter 1, Part B </a:t>
            </a:r>
            <a:r>
              <a:rPr lang="en" sz="1200" dirty="0">
                <a:solidFill>
                  <a:schemeClr val="dk1"/>
                </a:solidFill>
                <a:latin typeface="Calibri"/>
                <a:ea typeface="Calibri"/>
                <a:cs typeface="Calibri"/>
                <a:sym typeface="Calibri"/>
              </a:rPr>
              <a:t>(optional: For students who struggle, consider preparing a completely separate packet with all of the “Supported Structured Notes” for the entire novel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Discussion Appointments (from Lesson 3)</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"Opening A: Engaging the Reader" portion of the lesson, students will need their quickwrite homework assignment.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Structured Notes graphic organizers </a:t>
            </a:r>
            <a:r>
              <a:rPr lang="en" sz="1200" dirty="0">
                <a:solidFill>
                  <a:schemeClr val="dk1"/>
                </a:solidFill>
                <a:latin typeface="Calibri"/>
                <a:ea typeface="Calibri"/>
                <a:cs typeface="Calibri"/>
                <a:sym typeface="Calibri"/>
              </a:rPr>
              <a:t>for homework are provided at the end of each lesson. Students should keep the structured notes because the information collected will provide details and evidence relevant to the Unit 2 essay and the final performance task in Unit 3. If you plan to collect these notes, consider how to help students keep them organized in a folder once you hand the notes 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chart paper, or whiteboard for modeling answers to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104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2e1e743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2e1e743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Chapter 1 of</a:t>
            </a:r>
            <a:r>
              <a:rPr lang="en" sz="1200" i="1" dirty="0">
                <a:solidFill>
                  <a:schemeClr val="dk1"/>
                </a:solidFill>
                <a:latin typeface="Calibri"/>
                <a:ea typeface="Calibri"/>
                <a:cs typeface="Calibri"/>
                <a:sym typeface="Calibri"/>
              </a:rPr>
              <a:t> To Kill a Mockingbi</a:t>
            </a:r>
            <a:r>
              <a:rPr lang="en" i="1" dirty="0"/>
              <a:t>rd</a:t>
            </a:r>
            <a:r>
              <a:rPr lang="en" dirty="0"/>
              <a:t>  </a:t>
            </a:r>
            <a:endParaRPr dirty="0"/>
          </a:p>
          <a:p>
            <a:pPr marL="457200" lvl="0" indent="-304800" rtl="0">
              <a:spcBef>
                <a:spcPts val="0"/>
              </a:spcBef>
              <a:spcAft>
                <a:spcPts val="0"/>
              </a:spcAft>
              <a:buClr>
                <a:schemeClr val="dk1"/>
              </a:buClr>
              <a:buSzPts val="1200"/>
              <a:buFont typeface="Calibri"/>
              <a:buChar char="●"/>
            </a:pPr>
            <a:r>
              <a:rPr lang="en" sz="1200" i="0" dirty="0">
                <a:latin typeface="Calibri"/>
                <a:ea typeface="Calibri"/>
                <a:cs typeface="Calibri"/>
                <a:sym typeface="Calibri"/>
              </a:rPr>
              <a:t>Note: At times, during the read aloud, the teacher will pause to check for comprehension by inviting students to turn and talk to their NYC partner and retell, question, and/or comment on the story.  Make sure to mark these checkpoints in your own novel.</a:t>
            </a:r>
            <a:endParaRPr sz="1200" i="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Note: There are several expletives in the first chapter of the novel, many of which you’ll be reading aloud to the class, be prepared to address this during the lesson.</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Structured Notes Graphic Organizer, Chapter 1, Part A and Part B </a:t>
            </a:r>
            <a:r>
              <a:rPr lang="en" sz="1200" dirty="0">
                <a:solidFill>
                  <a:schemeClr val="dk1"/>
                </a:solidFill>
                <a:latin typeface="Calibri"/>
                <a:ea typeface="Calibri"/>
                <a:cs typeface="Calibri"/>
                <a:sym typeface="Calibri"/>
              </a:rPr>
              <a:t>as these are part of a new routine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Think-Write-Pair-Share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4686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2e1e743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2e1e743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slide pacing: 1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45720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72218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2e1e7435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2e1e7435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6519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2e1e7435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2e1e7435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panose="020F0502020204030204" pitchFamily="34" charset="0"/>
                <a:ea typeface="Calibri"/>
                <a:cs typeface="Calibri"/>
                <a:sym typeface="Calibri"/>
              </a:rPr>
              <a:t>Suggested slide pacing: 5-7 minutes </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b="1" dirty="0">
                <a:solidFill>
                  <a:schemeClr val="dk1"/>
                </a:solidFill>
                <a:latin typeface="Calibri" panose="020F0502020204030204" pitchFamily="34" charset="0"/>
                <a:ea typeface="Calibri"/>
                <a:cs typeface="Calibri"/>
                <a:sym typeface="Calibri"/>
              </a:rPr>
              <a:t>Grouping: Partners (New York City Discussion Appointment)</a:t>
            </a:r>
            <a:br>
              <a:rPr lang="en" sz="1200" b="1" dirty="0">
                <a:solidFill>
                  <a:schemeClr val="dk1"/>
                </a:solidFill>
                <a:latin typeface="Calibri" panose="020F0502020204030204" pitchFamily="34" charset="0"/>
                <a:ea typeface="Calibri"/>
                <a:cs typeface="Calibri"/>
                <a:sym typeface="Calibri"/>
              </a:rPr>
            </a:b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panose="020F0502020204030204" pitchFamily="34" charset="0"/>
              </a:rPr>
              <a:t>Opening A. Engaging the reader: Homework Discussion (5 minutes)</a:t>
            </a:r>
            <a:endParaRPr sz="1200" b="1" dirty="0">
              <a:solidFill>
                <a:schemeClr val="dk1"/>
              </a:solidFill>
              <a:latin typeface="Calibri" panose="020F0502020204030204" pitchFamily="34" charset="0"/>
            </a:endParaRPr>
          </a:p>
          <a:p>
            <a:pPr marL="0" lvl="0" indent="0" rtl="0">
              <a:spcBef>
                <a:spcPts val="0"/>
              </a:spcBef>
              <a:spcAft>
                <a:spcPts val="0"/>
              </a:spcAft>
              <a:buNone/>
            </a:pPr>
            <a:endParaRPr sz="1200" b="1"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Teaching Notes: 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Teacher Actions: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As students enter, ask them to meet with their New York City Discussion Appointment and share their QuickWrite from their homework</a:t>
            </a:r>
            <a:r>
              <a:rPr lang="en-US" sz="1200" dirty="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Collect students’ Quickwrites.</a:t>
            </a:r>
            <a:endParaRPr sz="1200" dirty="0">
              <a:solidFill>
                <a:schemeClr val="dk1"/>
              </a:solidFill>
              <a:latin typeface="Calibri" panose="020F0502020204030204" pitchFamily="34" charset="0"/>
              <a:ea typeface="Calibri"/>
              <a:cs typeface="Calibri"/>
              <a:sym typeface="Calibri"/>
            </a:endParaRPr>
          </a:p>
          <a:p>
            <a:pPr marL="228600" lvl="0" indent="-15240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Student Look-fors/Listen-fors: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Students should be reading their Quickwrites to one another and sharing their personal experiences with taking a stand.</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Support for Any Students Who Need It: None</a:t>
            </a:r>
            <a:endParaRPr sz="1200" dirty="0">
              <a:latin typeface="Calibri" panose="020F0502020204030204" pitchFamily="34" charset="0"/>
            </a:endParaRPr>
          </a:p>
        </p:txBody>
      </p:sp>
    </p:spTree>
    <p:extLst>
      <p:ext uri="{BB962C8B-B14F-4D97-AF65-F5344CB8AC3E}">
        <p14:creationId xmlns:p14="http://schemas.microsoft.com/office/powerpoint/2010/main" val="790819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02e1e7435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02e1e7435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continue working with their New York City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learning targets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their partner about their previous experience with these types of learning targets.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last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an allusion is a reference to something. Today they will read part of the novel that alludes to a famous historical speech, and they will think about how this allusion, or reference to the speech, helps them understand the novel better.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make connections to their work in Module 1. For example students may refer back to evidence they used to support their inferences about the character of Ha</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Ha was strong-willed because she was determined to learn the English language in order to get back at Pink Boy.)</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additional examples to understand the literary device, allusion. Consider sharing some examples of allusions from other literature, music, movies, or TV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referring to someone as a Scrooge [Literary-</a:t>
            </a:r>
            <a:r>
              <a:rPr lang="en" sz="1200" i="1" dirty="0">
                <a:solidFill>
                  <a:schemeClr val="dk1"/>
                </a:solidFill>
                <a:latin typeface="Calibri"/>
                <a:ea typeface="Calibri"/>
                <a:cs typeface="Calibri"/>
                <a:sym typeface="Calibri"/>
              </a:rPr>
              <a:t>A Christmas Carol]</a:t>
            </a:r>
            <a:r>
              <a:rPr lang="en" sz="1200" dirty="0">
                <a:solidFill>
                  <a:schemeClr val="dk1"/>
                </a:solidFill>
                <a:latin typeface="Calibri"/>
                <a:ea typeface="Calibri"/>
                <a:cs typeface="Calibri"/>
                <a:sym typeface="Calibri"/>
              </a:rPr>
              <a:t>, a Good Samaritan [Biblical], an Einstein [Historical-Albert Einstein], or someone’s Achilles heel [Mythology]).</a:t>
            </a:r>
            <a:endParaRPr dirty="0"/>
          </a:p>
        </p:txBody>
      </p:sp>
    </p:spTree>
    <p:extLst>
      <p:ext uri="{BB962C8B-B14F-4D97-AF65-F5344CB8AC3E}">
        <p14:creationId xmlns:p14="http://schemas.microsoft.com/office/powerpoint/2010/main" val="1461526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02e1e7435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02e1e7435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Individual/Partner/Whole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Launching the Novel: Story Impressions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launches students’ study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Students first encounter the novel through Story Impressions, a pre-reading activity in which students make predictions about a piece of literature through reading phrases from the novel or connected to the novel and then developing an “impression” of the text. The phrases included for this activity will familiarize students with setting and characters.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continue to partner with their New York City Discussion Appointment throughout the remainder of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Story Impressions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be participating in a pre-reading activity in which they write down their first impressions, predictions or thinking about something based on a few words or phrases.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top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there is a list of some characters’ names and phrases taken from the beginning of the novel they will begin today.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read the phrases aloud from their handout or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majority of students seem to be done, have students share their wonderings and predictions with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their wonderings and predictions  with the class.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sharing their wonderings such as: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Who are the Ewells? </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What has happened in Maycomb?</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What began with Andrew Jackson?</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does this take place? </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Where is Maycomb?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share predictions such as: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Ewell is a villian because he started something</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story took place during Andrew Jackson's presidency in a town call Maycomb</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There is not much to do in this old town</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F</a:t>
            </a:r>
            <a:r>
              <a:rPr lang="en" sz="1200" b="0" dirty="0">
                <a:solidFill>
                  <a:schemeClr val="dk1"/>
                </a:solidFill>
                <a:latin typeface="Calibri"/>
                <a:ea typeface="Calibri"/>
                <a:cs typeface="Calibri"/>
                <a:sym typeface="Calibri"/>
              </a:rPr>
              <a:t>ear but fear itself" tells me that people in this town are afraid to do something different</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858113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02e1e7435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02e1e7435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Reading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Read-aloud and Modeling Structured Notes with First Half of Chapter 1 </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is a difficult text. In this lesson, students hear the first chapter read aloud as they follow along silently. This read-aloud gives students a chance to hear a fluent reader model this difficult text. In previous lessons, the read-aloud was “pure” and was read only to model fluency and help build understanding. For this read-aloud, continue to model fluent reading but also pause for comprehension checks to ensure students’ understanding as they begin this complex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you’ll read and pause to check for understanding. Do not explain too much at this point; students will gradually come to understand the events of Chapter 1 across this lesson and in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portion of the lesson has several components and has been broken down over the course of several slides. This is slide 1 of 4.</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texts: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the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reading aloud from the beginning of the book.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At times, pause to check for comprehension by inviting students to turn and talk to their NYC partner and retell, question, and/or comment on the story.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one minute for each turn and talk.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Finish reading at “</a:t>
            </a:r>
            <a:r>
              <a:rPr lang="en" sz="1200" i="1" dirty="0">
                <a:solidFill>
                  <a:schemeClr val="dk1"/>
                </a:solidFill>
                <a:latin typeface="Calibri"/>
                <a:ea typeface="Calibri"/>
                <a:cs typeface="Calibri"/>
                <a:sym typeface="Calibri"/>
              </a:rPr>
              <a:t>But it was a time of vague optimism for some of the people: Maycomb County had recently been told that it had nothing to fear but fear itself”</a:t>
            </a:r>
            <a:r>
              <a:rPr lang="en" sz="1200" dirty="0">
                <a:solidFill>
                  <a:schemeClr val="dk1"/>
                </a:solidFill>
                <a:latin typeface="Calibri"/>
                <a:ea typeface="Calibri"/>
                <a:cs typeface="Calibri"/>
                <a:sym typeface="Calibri"/>
              </a:rPr>
              <a:t> (page 6).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show an understanding of the gist of this section of the novel: </a:t>
            </a:r>
            <a:r>
              <a:rPr lang="en" sz="1200" b="0" dirty="0">
                <a:solidFill>
                  <a:schemeClr val="dk1"/>
                </a:solidFill>
                <a:latin typeface="Calibri"/>
                <a:ea typeface="Calibri"/>
                <a:cs typeface="Calibri"/>
                <a:sym typeface="Calibri"/>
              </a:rPr>
              <a:t>The novel takes place in Maycomb, Alabama where the narrator lives with her brother and father, Atticus, a lawyer.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in on students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responses during each comprehension check and provide corrective feedback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for comprehension discussions during the reading will provide a supportive structure for reading and understanding a complex text.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9973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22AA29C-C7F6-4236-B719-BFE08970D245}"/>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F0377849-F11E-45D9-9619-9F246C30B339}"/>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2B0DEDE5-3A34-480F-AC8A-C86DA9AB5C24}"/>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580CACD4-74AA-4B1E-9EC1-2F724B708380}"/>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08027DB9-AF19-4463-B667-077FD76EF23D}"/>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825F3A43-D70D-47FA-9CF4-D17F51FA82F0}"/>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8</a:t>
            </a:r>
            <a:r>
              <a:rPr lang="en" sz="3400"/>
              <a:t>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Launch the study of </a:t>
            </a:r>
            <a:r>
              <a:rPr lang="en" sz="1600" i="1" dirty="0">
                <a:solidFill>
                  <a:schemeClr val="dk1"/>
                </a:solidFill>
              </a:rPr>
              <a:t>To Kill a Mockingbird</a:t>
            </a:r>
            <a:r>
              <a:rPr lang="en" sz="1600" dirty="0">
                <a:solidFill>
                  <a:schemeClr val="dk1"/>
                </a:solidFill>
              </a:rPr>
              <a:t> through a pre-reading activity called </a:t>
            </a:r>
            <a:r>
              <a:rPr lang="en-US" sz="1600" dirty="0">
                <a:solidFill>
                  <a:schemeClr val="dk1"/>
                </a:solidFill>
              </a:rPr>
              <a:t>“</a:t>
            </a:r>
            <a:r>
              <a:rPr lang="en" sz="1600" dirty="0">
                <a:solidFill>
                  <a:schemeClr val="dk1"/>
                </a:solidFill>
              </a:rPr>
              <a:t>Story Impressions</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Introduce a new structured notes routine used throughout the study</a:t>
            </a:r>
            <a:r>
              <a:rPr lang="en-US" sz="1600" dirty="0">
                <a:solidFill>
                  <a:schemeClr val="dk1"/>
                </a:solidFill>
              </a:rPr>
              <a:t>.</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use the strongest evidence from To </a:t>
            </a:r>
            <a:r>
              <a:rPr lang="en" sz="1600" i="1" dirty="0">
                <a:solidFill>
                  <a:schemeClr val="dk1"/>
                </a:solidFill>
              </a:rPr>
              <a:t>Kill a Mockingbird </a:t>
            </a:r>
            <a:r>
              <a:rPr lang="en" sz="1600" dirty="0">
                <a:solidFill>
                  <a:schemeClr val="dk1"/>
                </a:solidFill>
              </a:rPr>
              <a:t>in my understanding of the first part of Chapter 1.</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the whole class.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the impact of allusions to world events in</a:t>
            </a:r>
            <a:r>
              <a:rPr lang="en" sz="1600" i="1" dirty="0">
                <a:solidFill>
                  <a:schemeClr val="dk1"/>
                </a:solidFill>
              </a:rPr>
              <a:t> To Kill a Mockingbird</a:t>
            </a:r>
            <a:r>
              <a:rPr lang="en" sz="1600" dirty="0">
                <a:solidFill>
                  <a:schemeClr val="dk1"/>
                </a:solidFill>
              </a:rPr>
              <a:t>.</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Analyze Allusion in the Text</a:t>
            </a:r>
            <a:endParaRPr sz="3000"/>
          </a:p>
        </p:txBody>
      </p:sp>
      <p:sp>
        <p:nvSpPr>
          <p:cNvPr id="237" name="Google Shape;237;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dirty="0"/>
              <a:t>After reading this first section of the text, consider these questions: </a:t>
            </a:r>
            <a:br>
              <a:rPr lang="en" sz="2000" dirty="0"/>
            </a:br>
            <a:endParaRPr sz="2000" dirty="0"/>
          </a:p>
          <a:p>
            <a:pPr marL="457200" lvl="0" indent="-355600" rtl="0">
              <a:spcBef>
                <a:spcPts val="0"/>
              </a:spcBef>
              <a:spcAft>
                <a:spcPts val="0"/>
              </a:spcAft>
              <a:buSzPts val="2000"/>
              <a:buChar char="●"/>
            </a:pPr>
            <a:r>
              <a:rPr lang="en" sz="2000" dirty="0"/>
              <a:t>Have you ever heard of the phrase </a:t>
            </a:r>
            <a:r>
              <a:rPr lang="en" sz="2000" i="1" dirty="0"/>
              <a:t>“the only thing we have to fear is fear itself</a:t>
            </a:r>
            <a:r>
              <a:rPr lang="en" sz="2000" dirty="0"/>
              <a:t>?</a:t>
            </a:r>
            <a:r>
              <a:rPr lang="en-US" sz="2000" dirty="0"/>
              <a:t>”</a:t>
            </a:r>
            <a:br>
              <a:rPr lang="en" sz="2000" dirty="0"/>
            </a:br>
            <a:endParaRPr sz="2000" dirty="0"/>
          </a:p>
          <a:p>
            <a:pPr marL="457200" lvl="0" indent="-355600" rtl="0">
              <a:spcBef>
                <a:spcPts val="0"/>
              </a:spcBef>
              <a:spcAft>
                <a:spcPts val="0"/>
              </a:spcAft>
              <a:buSzPts val="2000"/>
              <a:buChar char="●"/>
            </a:pPr>
            <a:r>
              <a:rPr lang="en" sz="2000" dirty="0"/>
              <a:t>Think about the source of the quote,</a:t>
            </a:r>
            <a:r>
              <a:rPr lang="en" sz="2000" dirty="0">
                <a:solidFill>
                  <a:schemeClr val="dk1"/>
                </a:solidFill>
              </a:rPr>
              <a:t> based on this allusion to FDR’s speech, what can we figure out about the novel?</a:t>
            </a:r>
            <a:br>
              <a:rPr lang="en" sz="2000" dirty="0">
                <a:solidFill>
                  <a:schemeClr val="dk1"/>
                </a:solidFill>
              </a:rPr>
            </a:br>
            <a:endParaRPr sz="2000" dirty="0">
              <a:solidFill>
                <a:schemeClr val="dk1"/>
              </a:solidFill>
            </a:endParaRPr>
          </a:p>
          <a:p>
            <a:pPr marL="457200" lvl="0" indent="-355600" rtl="0">
              <a:spcBef>
                <a:spcPts val="0"/>
              </a:spcBef>
              <a:spcAft>
                <a:spcPts val="0"/>
              </a:spcAft>
              <a:buClr>
                <a:schemeClr val="dk1"/>
              </a:buClr>
              <a:buSzPts val="2000"/>
              <a:buChar char="●"/>
            </a:pPr>
            <a:r>
              <a:rPr lang="en" sz="2000" dirty="0">
                <a:solidFill>
                  <a:schemeClr val="dk1"/>
                </a:solidFill>
              </a:rPr>
              <a:t>Why in his speech would FDR be talking about fear?</a:t>
            </a:r>
            <a:endParaRPr sz="2000" dirty="0">
              <a:solidFill>
                <a:schemeClr val="dk1"/>
              </a:solidFill>
            </a:endParaRPr>
          </a:p>
        </p:txBody>
      </p:sp>
      <p:pic>
        <p:nvPicPr>
          <p:cNvPr id="5" name="Google Shape;230;p45"/>
          <p:cNvPicPr preferRelativeResize="0"/>
          <p:nvPr/>
        </p:nvPicPr>
        <p:blipFill>
          <a:blip r:embed="rId3">
            <a:alphaModFix/>
          </a:blip>
          <a:stretch>
            <a:fillRect/>
          </a:stretch>
        </p:blipFill>
        <p:spPr>
          <a:xfrm>
            <a:off x="8490857" y="4557988"/>
            <a:ext cx="532318" cy="552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Discuss and Record Our Thinking</a:t>
            </a:r>
            <a:endParaRPr/>
          </a:p>
        </p:txBody>
      </p:sp>
      <p:sp>
        <p:nvSpPr>
          <p:cNvPr id="244" name="Google Shape;244;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Now we will pull together our thinking</a:t>
            </a:r>
            <a:endParaRPr dirty="0"/>
          </a:p>
          <a:p>
            <a:pPr marL="0" lvl="0" indent="0">
              <a:spcBef>
                <a:spcPts val="0"/>
              </a:spcBef>
              <a:spcAft>
                <a:spcPts val="0"/>
              </a:spcAft>
              <a:buNone/>
            </a:pPr>
            <a:r>
              <a:rPr lang="en" dirty="0"/>
              <a:t>about what we’ve read so far in</a:t>
            </a:r>
            <a:endParaRPr dirty="0"/>
          </a:p>
          <a:p>
            <a:pPr marL="0" lvl="0" indent="0">
              <a:spcBef>
                <a:spcPts val="0"/>
              </a:spcBef>
              <a:spcAft>
                <a:spcPts val="0"/>
              </a:spcAft>
              <a:buNone/>
            </a:pPr>
            <a:r>
              <a:rPr lang="en" dirty="0"/>
              <a:t>chapter 1.</a:t>
            </a:r>
            <a:endParaRPr dirty="0"/>
          </a:p>
          <a:p>
            <a:pPr marL="0" lvl="0" indent="0">
              <a:spcBef>
                <a:spcPts val="0"/>
              </a:spcBef>
              <a:spcAft>
                <a:spcPts val="0"/>
              </a:spcAft>
              <a:buNone/>
            </a:pPr>
            <a:endParaRPr dirty="0"/>
          </a:p>
          <a:p>
            <a:pPr marL="0" lvl="0" indent="0">
              <a:spcBef>
                <a:spcPts val="0"/>
              </a:spcBef>
              <a:spcAft>
                <a:spcPts val="0"/>
              </a:spcAft>
              <a:buNone/>
            </a:pPr>
            <a:r>
              <a:rPr lang="en" dirty="0"/>
              <a:t>Think-Write-Pair-Share with your </a:t>
            </a:r>
            <a:endParaRPr dirty="0"/>
          </a:p>
          <a:p>
            <a:pPr marL="0" lvl="0" indent="0" rtl="0">
              <a:spcBef>
                <a:spcPts val="0"/>
              </a:spcBef>
              <a:spcAft>
                <a:spcPts val="0"/>
              </a:spcAft>
              <a:buNone/>
            </a:pPr>
            <a:r>
              <a:rPr lang="en" dirty="0"/>
              <a:t>New York Partner using the new </a:t>
            </a:r>
            <a:r>
              <a:rPr lang="en" b="1" dirty="0"/>
              <a:t>Structured </a:t>
            </a:r>
            <a:br>
              <a:rPr lang="en" b="1" dirty="0"/>
            </a:br>
            <a:r>
              <a:rPr lang="en" b="1" dirty="0"/>
              <a:t>Notes Graphic Organizer</a:t>
            </a:r>
            <a:r>
              <a:rPr lang="en" dirty="0"/>
              <a:t>.</a:t>
            </a:r>
            <a:endParaRPr dirty="0"/>
          </a:p>
        </p:txBody>
      </p:sp>
      <p:pic>
        <p:nvPicPr>
          <p:cNvPr id="245" name="Google Shape;245;p47"/>
          <p:cNvPicPr preferRelativeResize="0"/>
          <p:nvPr/>
        </p:nvPicPr>
        <p:blipFill>
          <a:blip r:embed="rId3">
            <a:alphaModFix/>
          </a:blip>
          <a:stretch>
            <a:fillRect/>
          </a:stretch>
        </p:blipFill>
        <p:spPr>
          <a:xfrm>
            <a:off x="5303300" y="1152475"/>
            <a:ext cx="3528999" cy="3121650"/>
          </a:xfrm>
          <a:prstGeom prst="rect">
            <a:avLst/>
          </a:prstGeom>
          <a:noFill/>
          <a:ln>
            <a:noFill/>
          </a:ln>
        </p:spPr>
      </p:pic>
      <p:pic>
        <p:nvPicPr>
          <p:cNvPr id="246" name="Google Shape;246;p47"/>
          <p:cNvPicPr preferRelativeResize="0"/>
          <p:nvPr/>
        </p:nvPicPr>
        <p:blipFill>
          <a:blip r:embed="rId4">
            <a:alphaModFix/>
          </a:blip>
          <a:stretch>
            <a:fillRect/>
          </a:stretch>
        </p:blipFill>
        <p:spPr>
          <a:xfrm>
            <a:off x="7745175" y="4519725"/>
            <a:ext cx="581777" cy="497475"/>
          </a:xfrm>
          <a:prstGeom prst="rect">
            <a:avLst/>
          </a:prstGeom>
          <a:noFill/>
          <a:ln>
            <a:noFill/>
          </a:ln>
        </p:spPr>
      </p:pic>
      <p:pic>
        <p:nvPicPr>
          <p:cNvPr id="247" name="Google Shape;247;p47"/>
          <p:cNvPicPr preferRelativeResize="0"/>
          <p:nvPr/>
        </p:nvPicPr>
        <p:blipFill>
          <a:blip r:embed="rId5">
            <a:alphaModFix/>
          </a:blip>
          <a:stretch>
            <a:fillRect/>
          </a:stretch>
        </p:blipFill>
        <p:spPr>
          <a:xfrm>
            <a:off x="8414888" y="4442938"/>
            <a:ext cx="446724" cy="497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Vocabulary</a:t>
            </a:r>
            <a:endParaRPr/>
          </a:p>
        </p:txBody>
      </p:sp>
      <p:sp>
        <p:nvSpPr>
          <p:cNvPr id="253" name="Google Shape;253;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The novel has many complex</a:t>
            </a:r>
            <a:endParaRPr dirty="0"/>
          </a:p>
          <a:p>
            <a:pPr marL="0" lvl="0" indent="0">
              <a:spcBef>
                <a:spcPts val="0"/>
              </a:spcBef>
              <a:spcAft>
                <a:spcPts val="0"/>
              </a:spcAft>
              <a:buNone/>
            </a:pPr>
            <a:r>
              <a:rPr lang="en" dirty="0"/>
              <a:t>and unfamiliar vocabulary words</a:t>
            </a:r>
            <a:br>
              <a:rPr lang="en" dirty="0"/>
            </a:br>
            <a:r>
              <a:rPr lang="en" dirty="0"/>
              <a:t>and phrases. Defining these  in </a:t>
            </a:r>
            <a:br>
              <a:rPr lang="en" dirty="0"/>
            </a:br>
            <a:r>
              <a:rPr lang="en" dirty="0"/>
              <a:t>context can help you understand the text </a:t>
            </a:r>
            <a:br>
              <a:rPr lang="en" dirty="0"/>
            </a:br>
            <a:r>
              <a:rPr lang="en" dirty="0"/>
              <a:t>better!</a:t>
            </a:r>
            <a:endParaRPr dirty="0"/>
          </a:p>
          <a:p>
            <a:pPr marL="0" lvl="0" indent="0">
              <a:spcBef>
                <a:spcPts val="0"/>
              </a:spcBef>
              <a:spcAft>
                <a:spcPts val="0"/>
              </a:spcAft>
              <a:buNone/>
            </a:pPr>
            <a:endParaRPr dirty="0"/>
          </a:p>
          <a:p>
            <a:pPr marL="0" lvl="0" indent="0">
              <a:spcBef>
                <a:spcPts val="0"/>
              </a:spcBef>
              <a:spcAft>
                <a:spcPts val="0"/>
              </a:spcAft>
              <a:buNone/>
            </a:pPr>
            <a:r>
              <a:rPr lang="en" dirty="0"/>
              <a:t>As you work with your partner:</a:t>
            </a:r>
            <a:endParaRPr dirty="0"/>
          </a:p>
          <a:p>
            <a:pPr marL="457200" lvl="0" indent="-342900" rtl="0">
              <a:spcBef>
                <a:spcPts val="0"/>
              </a:spcBef>
              <a:spcAft>
                <a:spcPts val="0"/>
              </a:spcAft>
              <a:buSzPts val="1800"/>
              <a:buChar char="●"/>
            </a:pPr>
            <a:r>
              <a:rPr lang="en" dirty="0"/>
              <a:t>Reread the sentence where                                                                        the term is used</a:t>
            </a:r>
            <a:endParaRPr dirty="0"/>
          </a:p>
          <a:p>
            <a:pPr marL="457200" lvl="0" indent="-342900" rtl="0">
              <a:spcBef>
                <a:spcPts val="0"/>
              </a:spcBef>
              <a:spcAft>
                <a:spcPts val="0"/>
              </a:spcAft>
              <a:buSzPts val="1800"/>
              <a:buChar char="●"/>
            </a:pPr>
            <a:r>
              <a:rPr lang="en" dirty="0"/>
              <a:t>Use context clues to </a:t>
            </a:r>
            <a:br>
              <a:rPr lang="en" dirty="0"/>
            </a:br>
            <a:r>
              <a:rPr lang="en-US" dirty="0"/>
              <a:t>d</a:t>
            </a:r>
            <a:r>
              <a:rPr lang="en" dirty="0"/>
              <a:t>etermine meaning</a:t>
            </a:r>
            <a:endParaRPr dirty="0"/>
          </a:p>
          <a:p>
            <a:pPr marL="457200" lvl="0" indent="-342900" rtl="0">
              <a:spcBef>
                <a:spcPts val="0"/>
              </a:spcBef>
              <a:spcAft>
                <a:spcPts val="0"/>
              </a:spcAft>
              <a:buSzPts val="1800"/>
              <a:buChar char="●"/>
            </a:pPr>
            <a:r>
              <a:rPr lang="en" dirty="0"/>
              <a:t>Write your best definition</a:t>
            </a:r>
            <a:endParaRPr dirty="0"/>
          </a:p>
        </p:txBody>
      </p:sp>
      <p:pic>
        <p:nvPicPr>
          <p:cNvPr id="254" name="Google Shape;254;p48"/>
          <p:cNvPicPr preferRelativeResize="0"/>
          <p:nvPr/>
        </p:nvPicPr>
        <p:blipFill>
          <a:blip r:embed="rId3">
            <a:alphaModFix/>
          </a:blip>
          <a:stretch>
            <a:fillRect/>
          </a:stretch>
        </p:blipFill>
        <p:spPr>
          <a:xfrm>
            <a:off x="4169650" y="1152475"/>
            <a:ext cx="4751649" cy="3113150"/>
          </a:xfrm>
          <a:prstGeom prst="rect">
            <a:avLst/>
          </a:prstGeom>
          <a:noFill/>
          <a:ln>
            <a:noFill/>
          </a:ln>
        </p:spPr>
      </p:pic>
      <p:pic>
        <p:nvPicPr>
          <p:cNvPr id="255" name="Google Shape;255;p48"/>
          <p:cNvPicPr preferRelativeResize="0"/>
          <p:nvPr/>
        </p:nvPicPr>
        <p:blipFill>
          <a:blip r:embed="rId4">
            <a:alphaModFix/>
          </a:blip>
          <a:stretch>
            <a:fillRect/>
          </a:stretch>
        </p:blipFill>
        <p:spPr>
          <a:xfrm>
            <a:off x="8543827" y="4568875"/>
            <a:ext cx="533401" cy="455926"/>
          </a:xfrm>
          <a:prstGeom prst="rect">
            <a:avLst/>
          </a:prstGeom>
          <a:noFill/>
          <a:ln>
            <a:noFill/>
          </a:ln>
        </p:spPr>
      </p:pic>
      <p:pic>
        <p:nvPicPr>
          <p:cNvPr id="256" name="Google Shape;256;p48"/>
          <p:cNvPicPr preferRelativeResize="0"/>
          <p:nvPr/>
        </p:nvPicPr>
        <p:blipFill>
          <a:blip r:embed="rId5">
            <a:alphaModFix/>
          </a:blip>
          <a:stretch>
            <a:fillRect/>
          </a:stretch>
        </p:blipFill>
        <p:spPr>
          <a:xfrm>
            <a:off x="7939683" y="4532997"/>
            <a:ext cx="571486" cy="497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62" name="Google Shape;262;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dirty="0"/>
              <a:t>Complete a first read of the remainder of Chapter 1, beginning on page 6.</a:t>
            </a:r>
            <a:endParaRPr sz="2400" dirty="0"/>
          </a:p>
          <a:p>
            <a:pPr marL="457200" lvl="0" indent="0">
              <a:spcBef>
                <a:spcPts val="0"/>
              </a:spcBef>
              <a:spcAft>
                <a:spcPts val="0"/>
              </a:spcAft>
              <a:buNone/>
            </a:pPr>
            <a:endParaRPr sz="2400" dirty="0"/>
          </a:p>
          <a:p>
            <a:pPr marL="457200" lvl="0" indent="-381000" rtl="0">
              <a:spcBef>
                <a:spcPts val="0"/>
              </a:spcBef>
              <a:spcAft>
                <a:spcPts val="0"/>
              </a:spcAft>
              <a:buSzPts val="2400"/>
              <a:buChar char="●"/>
            </a:pPr>
            <a:r>
              <a:rPr lang="en" sz="2400" dirty="0"/>
              <a:t>Complete the </a:t>
            </a:r>
            <a:r>
              <a:rPr lang="en" sz="2400" b="1" dirty="0"/>
              <a:t>Structured Notes Part B Graphic Organizer</a:t>
            </a:r>
            <a:r>
              <a:rPr lang="en" sz="2400" dirty="0"/>
              <a:t>. </a:t>
            </a:r>
            <a:endParaRPr sz="2400" dirty="0"/>
          </a:p>
        </p:txBody>
      </p:sp>
      <p:pic>
        <p:nvPicPr>
          <p:cNvPr id="263" name="Google Shape;263;p49"/>
          <p:cNvPicPr preferRelativeResize="0"/>
          <p:nvPr/>
        </p:nvPicPr>
        <p:blipFill>
          <a:blip r:embed="rId3">
            <a:alphaModFix/>
          </a:blip>
          <a:stretch>
            <a:fillRect/>
          </a:stretch>
        </p:blipFill>
        <p:spPr>
          <a:xfrm>
            <a:off x="2640875" y="2711500"/>
            <a:ext cx="2800350" cy="1857375"/>
          </a:xfrm>
          <a:prstGeom prst="rect">
            <a:avLst/>
          </a:prstGeom>
          <a:noFill/>
          <a:ln>
            <a:noFill/>
          </a:ln>
        </p:spPr>
      </p:pic>
      <p:pic>
        <p:nvPicPr>
          <p:cNvPr id="264" name="Google Shape;264;p49"/>
          <p:cNvPicPr preferRelativeResize="0"/>
          <p:nvPr/>
        </p:nvPicPr>
        <p:blipFill>
          <a:blip r:embed="rId4">
            <a:alphaModFix/>
          </a:blip>
          <a:stretch>
            <a:fillRect/>
          </a:stretch>
        </p:blipFill>
        <p:spPr>
          <a:xfrm>
            <a:off x="5731825" y="2711500"/>
            <a:ext cx="2809875" cy="1943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71" name="Google Shape;271;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72" name="Google Shape;272;p50"/>
          <p:cNvGraphicFramePr/>
          <p:nvPr/>
        </p:nvGraphicFramePr>
        <p:xfrm>
          <a:off x="577216" y="1385887"/>
          <a:ext cx="7989600" cy="3230175"/>
        </p:xfrm>
        <a:graphic>
          <a:graphicData uri="http://schemas.openxmlformats.org/drawingml/2006/table">
            <a:tbl>
              <a:tblPr firstRow="1" bandRow="1">
                <a:noFill/>
                <a:tableStyleId>{D4145D1D-969E-4FF6-B080-8FC228DCED90}</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a:t>
            </a:r>
            <a:r>
              <a:rPr lang="en"/>
              <a:t>8</a:t>
            </a:r>
            <a:r>
              <a:rPr lang="en" sz="3400"/>
              <a:t>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8: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b="1" dirty="0">
                <a:solidFill>
                  <a:schemeClr val="dk1"/>
                </a:solidFill>
              </a:rPr>
              <a:t>Story Impressions Note-catcher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i="1" dirty="0">
                <a:solidFill>
                  <a:schemeClr val="dk1"/>
                </a:solidFill>
              </a:rPr>
              <a:t>To Kill a Mockingbird</a:t>
            </a:r>
            <a:r>
              <a:rPr lang="en" dirty="0">
                <a:solidFill>
                  <a:schemeClr val="dk1"/>
                </a:solidFill>
              </a:rPr>
              <a:t> (book;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Structured Notes Graphic Organizer, Chapter 1, Part A </a:t>
            </a:r>
            <a:r>
              <a:rPr lang="en" dirty="0">
                <a:solidFill>
                  <a:schemeClr val="dk1"/>
                </a:solidFill>
              </a:rPr>
              <a:t>(one per student; in class)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Structured Notes Graphic Organizer, Chapter 1, Part B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Supported Structured Notes Graphic Organizer, Chapter 1, Part B </a:t>
            </a:r>
            <a:r>
              <a:rPr lang="en" dirty="0">
                <a:solidFill>
                  <a:schemeClr val="dk1"/>
                </a:solidFill>
              </a:rPr>
              <a:t>(optional for students needing more support)</a:t>
            </a:r>
            <a:endParaRPr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6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8: </a:t>
            </a:r>
            <a:r>
              <a:rPr lang="en" dirty="0">
                <a:solidFill>
                  <a:schemeClr val="dk1"/>
                </a:solidFill>
              </a:rPr>
              <a:t>Reading and protocols to read in preparation:</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Read Chapter 1 of </a:t>
            </a:r>
            <a:r>
              <a:rPr lang="en" i="1" dirty="0">
                <a:solidFill>
                  <a:schemeClr val="dk1"/>
                </a:solidFill>
              </a:rPr>
              <a:t>To Kill a Mockingbird </a:t>
            </a:r>
            <a:endParaRPr i="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a:t>
            </a:r>
            <a:r>
              <a:rPr lang="en" b="1" i="1" dirty="0">
                <a:solidFill>
                  <a:schemeClr val="dk1"/>
                </a:solidFill>
              </a:rPr>
              <a:t>To Kill a Mockingbird</a:t>
            </a:r>
            <a:r>
              <a:rPr lang="en" b="1" dirty="0">
                <a:solidFill>
                  <a:schemeClr val="dk1"/>
                </a:solidFill>
              </a:rPr>
              <a:t> Structured Notes Graphic Organizer, Chapter 1, Part A and Part B</a:t>
            </a:r>
            <a:endParaRPr b="1" dirty="0">
              <a:solidFill>
                <a:schemeClr val="dk1"/>
              </a:solidFill>
            </a:endParaRPr>
          </a:p>
          <a:p>
            <a:pPr marL="457200" lvl="0" indent="0" rtl="0">
              <a:lnSpc>
                <a:spcPct val="90000"/>
              </a:lnSpc>
              <a:spcBef>
                <a:spcPts val="0"/>
              </a:spcBef>
              <a:spcAft>
                <a:spcPts val="0"/>
              </a:spcAft>
              <a:buNone/>
            </a:pPr>
            <a:endParaRPr i="1" dirty="0">
              <a:solidFill>
                <a:schemeClr val="dk1"/>
              </a:solidFill>
            </a:endParaRPr>
          </a:p>
          <a:p>
            <a:pPr marL="45720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8</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Launching </a:t>
            </a:r>
            <a:r>
              <a:rPr lang="en" sz="3000" i="1"/>
              <a:t>To Kill A Mockingbird</a:t>
            </a:r>
            <a:r>
              <a:rPr lang="en" sz="3000"/>
              <a:t>:</a:t>
            </a:r>
            <a:br>
              <a:rPr lang="en" sz="3000"/>
            </a:br>
            <a:r>
              <a:rPr lang="en" sz="3000"/>
              <a:t>Establishing Reading Routines </a:t>
            </a:r>
            <a:br>
              <a:rPr lang="en"/>
            </a:br>
            <a:endParaRPr/>
          </a:p>
        </p:txBody>
      </p:sp>
      <p:pic>
        <p:nvPicPr>
          <p:cNvPr id="3" name="Picture 2">
            <a:extLst>
              <a:ext uri="{FF2B5EF4-FFF2-40B4-BE49-F238E27FC236}">
                <a16:creationId xmlns:a16="http://schemas.microsoft.com/office/drawing/2014/main" id="{BDB4CAA0-3B33-41AC-AC73-A6F0E8EB496A}"/>
              </a:ext>
            </a:extLst>
          </p:cNvPr>
          <p:cNvPicPr>
            <a:picLocks noChangeAspect="1"/>
          </p:cNvPicPr>
          <p:nvPr/>
        </p:nvPicPr>
        <p:blipFill>
          <a:blip r:embed="rId3"/>
          <a:stretch>
            <a:fillRect/>
          </a:stretch>
        </p:blipFill>
        <p:spPr>
          <a:xfrm>
            <a:off x="3246395" y="30153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Today, we will begin our study of the novel </a:t>
            </a:r>
            <a:r>
              <a:rPr lang="en" i="1" dirty="0"/>
              <a:t>To Kill a Mockingbird </a:t>
            </a:r>
            <a:r>
              <a:rPr lang="en" dirty="0"/>
              <a:t>as we continue to explore the theme of taking a stand. During our lesson, we will preview the novel and begin reading chapter 1 to understand more about the setting and characters.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In today’s lesson you’ll:</a:t>
            </a:r>
            <a:endParaRPr dirty="0"/>
          </a:p>
          <a:p>
            <a:pPr marL="457200" lvl="0" indent="-342900" rtl="0">
              <a:lnSpc>
                <a:spcPct val="100000"/>
              </a:lnSpc>
              <a:spcBef>
                <a:spcPts val="0"/>
              </a:spcBef>
              <a:spcAft>
                <a:spcPts val="0"/>
              </a:spcAft>
              <a:buSzPts val="1800"/>
              <a:buChar char="●"/>
            </a:pPr>
            <a:r>
              <a:rPr lang="en" dirty="0"/>
              <a:t>Get a first impression of the novel</a:t>
            </a:r>
            <a:endParaRPr dirty="0"/>
          </a:p>
          <a:p>
            <a:pPr marL="457200" lvl="0" indent="-342900" rtl="0">
              <a:lnSpc>
                <a:spcPct val="100000"/>
              </a:lnSpc>
              <a:spcBef>
                <a:spcPts val="0"/>
              </a:spcBef>
              <a:spcAft>
                <a:spcPts val="0"/>
              </a:spcAft>
              <a:buSzPts val="1800"/>
              <a:buChar char="●"/>
            </a:pPr>
            <a:r>
              <a:rPr lang="en" dirty="0"/>
              <a:t>Read and discuss Chapter 1 with a partner</a:t>
            </a:r>
            <a:endParaRPr dirty="0"/>
          </a:p>
          <a:p>
            <a:pPr marL="457200" lvl="0" indent="-342900" rtl="0">
              <a:lnSpc>
                <a:spcPct val="100000"/>
              </a:lnSpc>
              <a:spcBef>
                <a:spcPts val="0"/>
              </a:spcBef>
              <a:spcAft>
                <a:spcPts val="0"/>
              </a:spcAft>
              <a:buSzPts val="1800"/>
              <a:buChar char="●"/>
            </a:pPr>
            <a:r>
              <a:rPr lang="en" dirty="0"/>
              <a:t>Write a gist statement, answer a focus question, and define unfamiliar vocabulary on a new </a:t>
            </a:r>
            <a:r>
              <a:rPr lang="en" b="1" dirty="0"/>
              <a:t>Structured Notes Graphic Organizer</a:t>
            </a:r>
            <a:endParaRPr b="1" dirty="0"/>
          </a:p>
          <a:p>
            <a:pPr marL="457200" lvl="0" indent="0" rtl="0">
              <a:lnSpc>
                <a:spcPct val="100000"/>
              </a:lnSpc>
              <a:spcBef>
                <a:spcPts val="0"/>
              </a:spcBef>
              <a:spcAft>
                <a:spcPts val="0"/>
              </a:spcAft>
              <a:buNone/>
            </a:pPr>
            <a:endParaRPr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Share Our Thoughts on Taking a Stand</a:t>
            </a:r>
            <a:endParaRPr sz="3000"/>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endParaRPr/>
          </a:p>
          <a:p>
            <a:pPr marL="0" lvl="0" indent="0">
              <a:spcBef>
                <a:spcPts val="0"/>
              </a:spcBef>
              <a:spcAft>
                <a:spcPts val="0"/>
              </a:spcAft>
              <a:buNone/>
            </a:pPr>
            <a:r>
              <a:rPr lang="en"/>
              <a:t>Meet with your New York City </a:t>
            </a:r>
            <a:br>
              <a:rPr lang="en"/>
            </a:br>
            <a:r>
              <a:rPr lang="en"/>
              <a:t>Discussion Appointment and </a:t>
            </a:r>
            <a:br>
              <a:rPr lang="en"/>
            </a:br>
            <a:r>
              <a:rPr lang="en"/>
              <a:t>share your Quickwrite from homework.</a:t>
            </a:r>
            <a:endParaRPr/>
          </a:p>
          <a:p>
            <a:pPr marL="0" lvl="0" indent="0">
              <a:spcBef>
                <a:spcPts val="0"/>
              </a:spcBef>
              <a:spcAft>
                <a:spcPts val="0"/>
              </a:spcAft>
              <a:buNone/>
            </a:pPr>
            <a:endParaRPr/>
          </a:p>
          <a:p>
            <a:pPr marL="0" lvl="0" indent="0" rtl="0">
              <a:spcBef>
                <a:spcPts val="0"/>
              </a:spcBef>
              <a:spcAft>
                <a:spcPts val="0"/>
              </a:spcAft>
              <a:buNone/>
            </a:pPr>
            <a:endParaRPr/>
          </a:p>
        </p:txBody>
      </p:sp>
      <p:sp>
        <p:nvSpPr>
          <p:cNvPr id="206" name="Google Shape;206;p42"/>
          <p:cNvSpPr txBox="1"/>
          <p:nvPr/>
        </p:nvSpPr>
        <p:spPr>
          <a:xfrm>
            <a:off x="4840250" y="1152475"/>
            <a:ext cx="4058700" cy="31842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 sz="1600">
                <a:latin typeface="Century Gothic"/>
                <a:ea typeface="Century Gothic"/>
                <a:cs typeface="Century Gothic"/>
                <a:sym typeface="Century Gothic"/>
              </a:rPr>
              <a:t>Based on the speeches by Shirley Chisholm, Sojourner Truth, and President Lyndon Johnson, you have learned a lot about what it means to “take a stand.” Have you ever taken a stand on something? If so, what and why? If not, is there an issue that you can see yourself taking a stand about? When and why? Please explain, providing evidence from your own experience.</a:t>
            </a:r>
            <a:endParaRPr sz="1600">
              <a:latin typeface="Century Gothic"/>
              <a:ea typeface="Century Gothic"/>
              <a:cs typeface="Century Gothic"/>
              <a:sym typeface="Century Gothic"/>
            </a:endParaRPr>
          </a:p>
        </p:txBody>
      </p:sp>
      <p:pic>
        <p:nvPicPr>
          <p:cNvPr id="207" name="Google Shape;207;p42"/>
          <p:cNvPicPr preferRelativeResize="0"/>
          <p:nvPr/>
        </p:nvPicPr>
        <p:blipFill>
          <a:blip r:embed="rId3">
            <a:alphaModFix/>
          </a:blip>
          <a:stretch>
            <a:fillRect/>
          </a:stretch>
        </p:blipFill>
        <p:spPr>
          <a:xfrm>
            <a:off x="8431000" y="4494450"/>
            <a:ext cx="580825" cy="496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a:t>
            </a:r>
            <a:r>
              <a:rPr lang="en" sz="2400" i="1">
                <a:solidFill>
                  <a:schemeClr val="dk1"/>
                </a:solidFill>
              </a:rPr>
              <a:t>use the strongest evidence</a:t>
            </a:r>
            <a:r>
              <a:rPr lang="en" sz="2400">
                <a:solidFill>
                  <a:schemeClr val="dk1"/>
                </a:solidFill>
              </a:rPr>
              <a:t> from </a:t>
            </a:r>
            <a:r>
              <a:rPr lang="en" sz="2400" i="1">
                <a:solidFill>
                  <a:schemeClr val="dk1"/>
                </a:solidFill>
              </a:rPr>
              <a:t>To Kill a Mockingbird </a:t>
            </a:r>
            <a:r>
              <a:rPr lang="en" sz="2400">
                <a:solidFill>
                  <a:schemeClr val="dk1"/>
                </a:solidFill>
              </a:rPr>
              <a:t>in my understanding of the first part of Chapter 1.</a:t>
            </a:r>
            <a:br>
              <a:rPr lang="en" sz="2400">
                <a:solidFill>
                  <a:schemeClr val="dk1"/>
                </a:solidFill>
              </a:rPr>
            </a:b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a:t>
            </a:r>
            <a:r>
              <a:rPr lang="en" sz="2400" i="1">
                <a:solidFill>
                  <a:schemeClr val="dk1"/>
                </a:solidFill>
              </a:rPr>
              <a:t>participate in discussions</a:t>
            </a:r>
            <a:r>
              <a:rPr lang="en" sz="2400">
                <a:solidFill>
                  <a:schemeClr val="dk1"/>
                </a:solidFill>
              </a:rPr>
              <a:t> about the text with a partner, small group, and the whole class.</a:t>
            </a:r>
            <a:br>
              <a:rPr lang="en" sz="2400">
                <a:solidFill>
                  <a:schemeClr val="dk1"/>
                </a:solidFill>
              </a:rPr>
            </a:b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a:t>
            </a:r>
            <a:r>
              <a:rPr lang="en" sz="2400" i="1">
                <a:solidFill>
                  <a:schemeClr val="dk1"/>
                </a:solidFill>
              </a:rPr>
              <a:t>analyze the impact of allusions</a:t>
            </a:r>
            <a:r>
              <a:rPr lang="en" sz="2400">
                <a:solidFill>
                  <a:schemeClr val="dk1"/>
                </a:solidFill>
              </a:rPr>
              <a:t> to world events in </a:t>
            </a:r>
            <a:r>
              <a:rPr lang="en" sz="2400" i="1">
                <a:solidFill>
                  <a:schemeClr val="dk1"/>
                </a:solidFill>
              </a:rPr>
              <a:t>To Kill a Mockingbird.</a:t>
            </a:r>
            <a:br>
              <a:rPr lang="en" sz="2400" i="1">
                <a:solidFill>
                  <a:schemeClr val="dk1"/>
                </a:solidFill>
              </a:rPr>
            </a:br>
            <a:endParaRPr sz="2400" i="1">
              <a:solidFill>
                <a:schemeClr val="dk1"/>
              </a:solidFill>
            </a:endParaRPr>
          </a:p>
          <a:p>
            <a:pPr marL="0" lvl="0" indent="0" rtl="0">
              <a:spcBef>
                <a:spcPts val="0"/>
              </a:spcBef>
              <a:spcAft>
                <a:spcPts val="0"/>
              </a:spcAft>
              <a:buNone/>
            </a:pPr>
            <a:endParaRPr sz="2400"/>
          </a:p>
        </p:txBody>
      </p:sp>
      <p:pic>
        <p:nvPicPr>
          <p:cNvPr id="214" name="Google Shape;214;p43"/>
          <p:cNvPicPr preferRelativeResize="0"/>
          <p:nvPr/>
        </p:nvPicPr>
        <p:blipFill>
          <a:blip r:embed="rId3">
            <a:alphaModFix/>
          </a:blip>
          <a:stretch>
            <a:fillRect/>
          </a:stretch>
        </p:blipFill>
        <p:spPr>
          <a:xfrm>
            <a:off x="8363444" y="4453625"/>
            <a:ext cx="639042" cy="515075"/>
          </a:xfrm>
          <a:prstGeom prst="rect">
            <a:avLst/>
          </a:prstGeom>
          <a:noFill/>
          <a:ln>
            <a:noFill/>
          </a:ln>
        </p:spPr>
      </p:pic>
      <p:pic>
        <p:nvPicPr>
          <p:cNvPr id="215" name="Google Shape;215;p43"/>
          <p:cNvPicPr preferRelativeResize="0"/>
          <p:nvPr/>
        </p:nvPicPr>
        <p:blipFill>
          <a:blip r:embed="rId4">
            <a:alphaModFix/>
          </a:blip>
          <a:stretch>
            <a:fillRect/>
          </a:stretch>
        </p:blipFill>
        <p:spPr>
          <a:xfrm>
            <a:off x="7790744" y="4453625"/>
            <a:ext cx="572700"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Record Our First Impressions</a:t>
            </a:r>
            <a:endParaRPr sz="3000"/>
          </a:p>
        </p:txBody>
      </p:sp>
      <p:sp>
        <p:nvSpPr>
          <p:cNvPr id="221" name="Google Shape;221;p44"/>
          <p:cNvSpPr txBox="1"/>
          <p:nvPr/>
        </p:nvSpPr>
        <p:spPr>
          <a:xfrm>
            <a:off x="311700" y="1152475"/>
            <a:ext cx="5294700" cy="3206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457200" lvl="0" indent="-317500" rtl="0">
              <a:spcBef>
                <a:spcPts val="0"/>
              </a:spcBef>
              <a:spcAft>
                <a:spcPts val="0"/>
              </a:spcAft>
              <a:buSzPts val="1400"/>
              <a:buChar char="●"/>
            </a:pPr>
            <a:r>
              <a:rPr lang="en" sz="1800">
                <a:latin typeface="Century Gothic"/>
                <a:ea typeface="Century Gothic"/>
                <a:cs typeface="Century Gothic"/>
                <a:sym typeface="Century Gothic"/>
              </a:rPr>
              <a:t>“I maintain that the Ewells started it all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17500" rtl="0">
              <a:spcBef>
                <a:spcPts val="0"/>
              </a:spcBef>
              <a:spcAft>
                <a:spcPts val="0"/>
              </a:spcAft>
              <a:buSzPts val="1400"/>
              <a:buChar char="●"/>
            </a:pPr>
            <a:r>
              <a:rPr lang="en" sz="1800">
                <a:latin typeface="Century Gothic"/>
                <a:ea typeface="Century Gothic"/>
                <a:cs typeface="Century Gothic"/>
                <a:sym typeface="Century Gothic"/>
              </a:rPr>
              <a:t>“… it really began with Andrew Jackson.”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17500" rtl="0">
              <a:spcBef>
                <a:spcPts val="0"/>
              </a:spcBef>
              <a:spcAft>
                <a:spcPts val="0"/>
              </a:spcAft>
              <a:buSzPts val="1400"/>
              <a:buChar char="●"/>
            </a:pPr>
            <a:r>
              <a:rPr lang="en" sz="1800">
                <a:latin typeface="Century Gothic"/>
                <a:ea typeface="Century Gothic"/>
                <a:cs typeface="Century Gothic"/>
                <a:sym typeface="Century Gothic"/>
              </a:rPr>
              <a:t> “Maycomb was an old town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17500" rtl="0">
              <a:spcBef>
                <a:spcPts val="0"/>
              </a:spcBef>
              <a:spcAft>
                <a:spcPts val="0"/>
              </a:spcAft>
              <a:buSzPts val="1400"/>
              <a:buChar char="●"/>
            </a:pPr>
            <a:r>
              <a:rPr lang="en" sz="1800">
                <a:latin typeface="Century Gothic"/>
                <a:ea typeface="Century Gothic"/>
                <a:cs typeface="Century Gothic"/>
                <a:sym typeface="Century Gothic"/>
              </a:rPr>
              <a:t>“People moved slowly then.”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17500">
              <a:spcBef>
                <a:spcPts val="0"/>
              </a:spcBef>
              <a:spcAft>
                <a:spcPts val="0"/>
              </a:spcAft>
              <a:buSzPts val="1400"/>
              <a:buChar char="●"/>
            </a:pPr>
            <a:r>
              <a:rPr lang="en" sz="1800">
                <a:latin typeface="Century Gothic"/>
                <a:ea typeface="Century Gothic"/>
                <a:cs typeface="Century Gothic"/>
                <a:sym typeface="Century Gothic"/>
              </a:rPr>
              <a:t>“Maycomb County had recently been told it had nothing to fear but fear itself.”</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
        <p:nvSpPr>
          <p:cNvPr id="222" name="Google Shape;222;p44"/>
          <p:cNvSpPr txBox="1"/>
          <p:nvPr/>
        </p:nvSpPr>
        <p:spPr>
          <a:xfrm>
            <a:off x="5832300" y="1152475"/>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a:solidFill>
                  <a:schemeClr val="dk1"/>
                </a:solidFill>
                <a:latin typeface="Century Gothic"/>
                <a:ea typeface="Century Gothic"/>
                <a:cs typeface="Century Gothic"/>
                <a:sym typeface="Century Gothic"/>
              </a:rPr>
              <a:t>1. On your own, read the phrases quietly to yourself a couple more times. </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br>
              <a:rPr lang="en" sz="1800">
                <a:solidFill>
                  <a:schemeClr val="dk1"/>
                </a:solidFill>
                <a:latin typeface="Century Gothic"/>
                <a:ea typeface="Century Gothic"/>
                <a:cs typeface="Century Gothic"/>
                <a:sym typeface="Century Gothic"/>
              </a:rPr>
            </a:br>
            <a:r>
              <a:rPr lang="en" sz="1800">
                <a:solidFill>
                  <a:schemeClr val="dk1"/>
                </a:solidFill>
                <a:latin typeface="Century Gothic"/>
                <a:ea typeface="Century Gothic"/>
                <a:cs typeface="Century Gothic"/>
                <a:sym typeface="Century Gothic"/>
              </a:rPr>
              <a:t>2. Think about what this novel might be about.</a:t>
            </a:r>
            <a:endParaRPr sz="1800">
              <a:solidFill>
                <a:schemeClr val="dk1"/>
              </a:solidFill>
              <a:latin typeface="Century Gothic"/>
              <a:ea typeface="Century Gothic"/>
              <a:cs typeface="Century Gothic"/>
              <a:sym typeface="Century Gothic"/>
            </a:endParaRPr>
          </a:p>
          <a:p>
            <a:pPr marL="0" lvl="0" indent="0" rtl="0">
              <a:spcBef>
                <a:spcPts val="0"/>
              </a:spcBef>
              <a:spcAft>
                <a:spcPts val="0"/>
              </a:spcAft>
              <a:buNone/>
            </a:pPr>
            <a:br>
              <a:rPr lang="en" sz="1800">
                <a:solidFill>
                  <a:schemeClr val="dk1"/>
                </a:solidFill>
                <a:latin typeface="Century Gothic"/>
                <a:ea typeface="Century Gothic"/>
                <a:cs typeface="Century Gothic"/>
                <a:sym typeface="Century Gothic"/>
              </a:rPr>
            </a:br>
            <a:r>
              <a:rPr lang="en" sz="1800">
                <a:solidFill>
                  <a:schemeClr val="dk1"/>
                </a:solidFill>
                <a:latin typeface="Century Gothic"/>
                <a:ea typeface="Century Gothic"/>
                <a:cs typeface="Century Gothic"/>
                <a:sym typeface="Century Gothic"/>
              </a:rPr>
              <a:t>3. What do these phrases make you wonder?</a:t>
            </a:r>
            <a:r>
              <a:rPr lang="en" sz="1200">
                <a:solidFill>
                  <a:schemeClr val="dk1"/>
                </a:solidFill>
                <a:latin typeface="Calibri"/>
                <a:ea typeface="Calibri"/>
                <a:cs typeface="Calibri"/>
                <a:sym typeface="Calibri"/>
              </a:rPr>
              <a:t> </a:t>
            </a:r>
            <a:br>
              <a:rPr lang="en" sz="1200">
                <a:solidFill>
                  <a:schemeClr val="dk1"/>
                </a:solidFill>
                <a:latin typeface="Calibri"/>
                <a:ea typeface="Calibri"/>
                <a:cs typeface="Calibri"/>
                <a:sym typeface="Calibri"/>
              </a:rPr>
            </a:b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for the Gist</a:t>
            </a:r>
            <a:endParaRPr/>
          </a:p>
        </p:txBody>
      </p:sp>
      <p:sp>
        <p:nvSpPr>
          <p:cNvPr id="228" name="Google Shape;228;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t>For this module, we will be reading the </a:t>
            </a:r>
            <a:br>
              <a:rPr lang="en" sz="2000" dirty="0"/>
            </a:br>
            <a:r>
              <a:rPr lang="en" sz="2000" dirty="0"/>
              <a:t>novel, </a:t>
            </a:r>
            <a:r>
              <a:rPr lang="en" sz="2000" i="1" dirty="0"/>
              <a:t>To Kill a Mockingbird</a:t>
            </a:r>
            <a:r>
              <a:rPr lang="en" sz="2000" dirty="0"/>
              <a:t> by Harper Lee.</a:t>
            </a:r>
            <a:endParaRPr sz="2000" dirty="0"/>
          </a:p>
          <a:p>
            <a:pPr marL="0" lvl="0" indent="0">
              <a:spcBef>
                <a:spcPts val="0"/>
              </a:spcBef>
              <a:spcAft>
                <a:spcPts val="0"/>
              </a:spcAft>
              <a:buNone/>
            </a:pPr>
            <a:endParaRPr sz="2000" dirty="0"/>
          </a:p>
          <a:p>
            <a:pPr marL="0" lvl="0" indent="0">
              <a:spcBef>
                <a:spcPts val="0"/>
              </a:spcBef>
              <a:spcAft>
                <a:spcPts val="0"/>
              </a:spcAft>
              <a:buNone/>
            </a:pPr>
            <a:r>
              <a:rPr lang="en" sz="2000" dirty="0"/>
              <a:t>This is a complex and challenging text and</a:t>
            </a:r>
            <a:br>
              <a:rPr lang="en" sz="2000" dirty="0"/>
            </a:br>
            <a:r>
              <a:rPr lang="en" sz="2000" dirty="0"/>
              <a:t>we will begin with a read-aloud.</a:t>
            </a:r>
            <a:endParaRPr sz="2000" dirty="0"/>
          </a:p>
          <a:p>
            <a:pPr marL="0" lvl="0" indent="0">
              <a:spcBef>
                <a:spcPts val="0"/>
              </a:spcBef>
              <a:spcAft>
                <a:spcPts val="0"/>
              </a:spcAft>
              <a:buNone/>
            </a:pPr>
            <a:endParaRPr sz="2000" dirty="0"/>
          </a:p>
          <a:p>
            <a:pPr marL="0" lvl="0" indent="0" rtl="0">
              <a:spcBef>
                <a:spcPts val="0"/>
              </a:spcBef>
              <a:spcAft>
                <a:spcPts val="0"/>
              </a:spcAft>
              <a:buNone/>
            </a:pPr>
            <a:r>
              <a:rPr lang="en" sz="2000" dirty="0"/>
              <a:t>Turn to Chapter 1 and read along in your head</a:t>
            </a:r>
            <a:br>
              <a:rPr lang="en" sz="2000" dirty="0"/>
            </a:br>
            <a:r>
              <a:rPr lang="en" sz="2000" dirty="0"/>
              <a:t>as your teacher reads aloud.</a:t>
            </a:r>
            <a:endParaRPr sz="2000" dirty="0"/>
          </a:p>
        </p:txBody>
      </p:sp>
      <p:pic>
        <p:nvPicPr>
          <p:cNvPr id="229" name="Google Shape;229;p45"/>
          <p:cNvPicPr preferRelativeResize="0"/>
          <p:nvPr/>
        </p:nvPicPr>
        <p:blipFill>
          <a:blip r:embed="rId3">
            <a:alphaModFix/>
          </a:blip>
          <a:stretch>
            <a:fillRect/>
          </a:stretch>
        </p:blipFill>
        <p:spPr>
          <a:xfrm>
            <a:off x="6446305" y="424505"/>
            <a:ext cx="2386000" cy="3820225"/>
          </a:xfrm>
          <a:prstGeom prst="rect">
            <a:avLst/>
          </a:prstGeom>
          <a:noFill/>
          <a:ln>
            <a:noFill/>
          </a:ln>
        </p:spPr>
      </p:pic>
      <p:pic>
        <p:nvPicPr>
          <p:cNvPr id="230" name="Google Shape;230;p45"/>
          <p:cNvPicPr preferRelativeResize="0"/>
          <p:nvPr/>
        </p:nvPicPr>
        <p:blipFill>
          <a:blip r:embed="rId4">
            <a:alphaModFix/>
          </a:blip>
          <a:stretch>
            <a:fillRect/>
          </a:stretch>
        </p:blipFill>
        <p:spPr>
          <a:xfrm>
            <a:off x="8490857" y="4557988"/>
            <a:ext cx="532318" cy="552025"/>
          </a:xfrm>
          <a:prstGeom prst="rect">
            <a:avLst/>
          </a:prstGeom>
          <a:noFill/>
          <a:ln>
            <a:noFill/>
          </a:ln>
        </p:spPr>
      </p:pic>
      <p:pic>
        <p:nvPicPr>
          <p:cNvPr id="231" name="Google Shape;231;p45"/>
          <p:cNvPicPr preferRelativeResize="0"/>
          <p:nvPr/>
        </p:nvPicPr>
        <p:blipFill>
          <a:blip r:embed="rId5">
            <a:alphaModFix/>
          </a:blip>
          <a:stretch>
            <a:fillRect/>
          </a:stretch>
        </p:blipFill>
        <p:spPr>
          <a:xfrm>
            <a:off x="7812278" y="4550090"/>
            <a:ext cx="595150" cy="508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Kelly Paton</DisplayName>
        <AccountId>1093</AccountId>
        <AccountType/>
      </UserInfo>
    </SharedWithUsers>
  </documentManagement>
</p:properties>
</file>

<file path=customXml/itemProps1.xml><?xml version="1.0" encoding="utf-8"?>
<ds:datastoreItem xmlns:ds="http://schemas.openxmlformats.org/officeDocument/2006/customXml" ds:itemID="{3241D181-BDC5-42A0-850D-6E724C6B599D}">
  <ds:schemaRefs>
    <ds:schemaRef ds:uri="http://schemas.microsoft.com/sharepoint/v3/contenttype/forms"/>
  </ds:schemaRefs>
</ds:datastoreItem>
</file>

<file path=customXml/itemProps2.xml><?xml version="1.0" encoding="utf-8"?>
<ds:datastoreItem xmlns:ds="http://schemas.openxmlformats.org/officeDocument/2006/customXml" ds:itemID="{8201E8F2-5359-487D-B32C-54743B8A9E35}"/>
</file>

<file path=customXml/itemProps3.xml><?xml version="1.0" encoding="utf-8"?>
<ds:datastoreItem xmlns:ds="http://schemas.openxmlformats.org/officeDocument/2006/customXml" ds:itemID="{3AF5BE2A-0281-4A32-AC6B-FB53DE8E083E}">
  <ds:schemaRef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19</TotalTime>
  <Words>1581</Words>
  <Application>Microsoft Office PowerPoint</Application>
  <PresentationFormat>On-screen Show (16:9)</PresentationFormat>
  <Paragraphs>355</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Century Gothic</vt:lpstr>
      <vt:lpstr>Calibri</vt:lpstr>
      <vt:lpstr>Overlock</vt:lpstr>
      <vt:lpstr>Simple Light</vt:lpstr>
      <vt:lpstr>Simple Light</vt:lpstr>
      <vt:lpstr>Office Theme</vt:lpstr>
      <vt:lpstr>Grade 8: Module 2: Unit 1: Lesson 8  Teacher slide, before teaching.</vt:lpstr>
      <vt:lpstr>Grade 8: Module 2: Unit 1: Lesson 8  Teacher slide, before teaching.</vt:lpstr>
      <vt:lpstr>Grade 8: Module 2: Unit 1: Lesson 6  Teacher slide, before teaching.</vt:lpstr>
      <vt:lpstr>Launching To Kill A Mockingbird: Establishing Reading Routines  </vt:lpstr>
      <vt:lpstr>Hello, Students!</vt:lpstr>
      <vt:lpstr>Let’s Share Our Thoughts on Taking a Stand</vt:lpstr>
      <vt:lpstr>Let’s Review Our Learning Targets</vt:lpstr>
      <vt:lpstr>Let’s Record Our First Impressions</vt:lpstr>
      <vt:lpstr>Let’s Read for the Gist</vt:lpstr>
      <vt:lpstr>Let’s Analyze Allusion in the Text</vt:lpstr>
      <vt:lpstr>Let’s Discuss and Record Our Thinking</vt:lpstr>
      <vt:lpstr>Let’s Review Vocabulary</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8  Teacher slide, before teaching.</dc:title>
  <dc:creator>nbravo</dc:creator>
  <cp:lastModifiedBy>Steven Benson</cp:lastModifiedBy>
  <cp:revision>4</cp:revision>
  <dcterms:modified xsi:type="dcterms:W3CDTF">2018-10-09T14:17:16Z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