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E85CA749-664F-4FCA-9E66-8AF7642E9462}">
  <a:tblStyle styleId="{E85CA749-664F-4FCA-9E66-8AF7642E946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313" autoAdjust="0"/>
  </p:normalViewPr>
  <p:slideViewPr>
    <p:cSldViewPr snapToGrid="0">
      <p:cViewPr varScale="1">
        <p:scale>
          <a:sx n="63" d="100"/>
          <a:sy n="63" d="100"/>
        </p:scale>
        <p:origin x="-504" y="-104"/>
      </p:cViewPr>
      <p:guideLst>
        <p:guide orient="horz" pos="1620"/>
        <p:guide pos="2880"/>
      </p:guideLst>
    </p:cSldViewPr>
  </p:slideViewPr>
  <p:notesTextViewPr>
    <p:cViewPr>
      <p:scale>
        <a:sx n="1" d="1"/>
        <a:sy n="1" d="1"/>
      </p:scale>
      <p:origin x="0" y="48"/>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1201424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b565804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r>
              <a:rPr lang="en" dirty="0"/>
              <a:t/>
            </a:r>
            <a:br>
              <a:rPr lang="en" dirty="0"/>
            </a:br>
            <a:endParaRPr dirty="0"/>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t>
            </a:r>
            <a:r>
              <a:rPr lang="en" sz="1200" b="1" dirty="0">
                <a:latin typeface="Calibri"/>
                <a:ea typeface="Calibri"/>
                <a:cs typeface="Calibri"/>
                <a:sym typeface="Calibri"/>
              </a:rPr>
              <a:t>Structured Notes </a:t>
            </a:r>
            <a:r>
              <a:rPr lang="en" sz="1200" dirty="0">
                <a:latin typeface="Calibri"/>
                <a:ea typeface="Calibri"/>
                <a:cs typeface="Calibri"/>
                <a:sym typeface="Calibri"/>
              </a:rPr>
              <a:t>Focus Question (5-7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 Learning Targets (4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Understanding Varying Perspectives: “Day of Infamy” Speech (40-50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Debriefing Learning Targets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pages 38-47 in </a:t>
            </a:r>
            <a:r>
              <a:rPr lang="en" sz="1200" i="1" dirty="0">
                <a:latin typeface="Calibri"/>
                <a:ea typeface="Calibri"/>
                <a:cs typeface="Calibri"/>
                <a:sym typeface="Calibri"/>
              </a:rPr>
              <a:t>Unbroken</a:t>
            </a:r>
            <a:r>
              <a:rPr lang="en" sz="1200" dirty="0">
                <a:latin typeface="Calibri"/>
                <a:ea typeface="Calibri"/>
                <a:cs typeface="Calibri"/>
                <a:sym typeface="Calibri"/>
              </a:rPr>
              <a:t> and fill in the </a:t>
            </a:r>
            <a:r>
              <a:rPr lang="en" sz="1200" b="1" dirty="0">
                <a:latin typeface="Calibri"/>
                <a:ea typeface="Calibri"/>
                <a:cs typeface="Calibri"/>
                <a:sym typeface="Calibri"/>
              </a:rPr>
              <a:t>structured notes</a:t>
            </a: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08" name="Google Shape;208;g42b565804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3909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2b565804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are working, listening to make sure they are on the right track.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confused, ask questions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does Roosevelt mention the distance between Oahu and Japan?”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it mean to deceive someone?”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put that sentence into your own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 first question, refocus them whole group and cold call a pair to share their answer.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Roosevelt says that the United States and Japan have a good relationship before the attack. The United States even works with Japan to make sure the Pacific area stays peaceful.</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probing questions indicated in the 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5" name="Google Shape;275;g42b565804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5134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2f75b3c33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7.</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listening to make sure they are on the right track.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confused, ask questions like: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is Roosevelt addressing?”</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happened the day before this speech?”</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put that sentence into your own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 second question, refocus them whole group and cold call a pair to share their answer.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Roosevelt uses the example that the Japanese government sent a message the day before the Pearl Harbor attack and did not mention anything about a possible war between the two countries, even though they must have planned the attack days or weeks beforehand.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probing questions indicated in the Teacher Actions.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2f75b3c33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254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2f75b3c33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listening to make sure they are on the right track.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If they are confused, ask questions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at the map you worked on yesterday. Where are all these places?”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a surprise offensive 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 third question, refocus them whole group and cold call a pair to share their answer.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Roosevelt lists each place individually because it shows how many places the Japanese attacked at the same time. It proves his point that Japan must have been planning the attack for a long time. It also makes Japan look especially evil, since the list of places they attacked is so long.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probing questions indicated in the Teacher Actions.</a:t>
            </a:r>
            <a:endParaRPr dirty="0"/>
          </a:p>
        </p:txBody>
      </p:sp>
      <p:sp>
        <p:nvSpPr>
          <p:cNvPr id="293" name="Google Shape;293;g42f75b3c33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6870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2b565804e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listening to make sure they are on the right track.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Roosevelt means by ‘all measure for our defense’?”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an onslaught?”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Roosevelt mean when he says that he is interpreting the will of Congress and of the people?”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 fourth question, refocus them whole group and cold call a pair to share their answer.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Roosevelt means that not only will the United States defend itself against Japan, but it will do whatever it needs to do to make sure that the United States isn’t attacked ever again.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understand that Roosevelt is threatening to soundly defeat the Japanese—planning offensive rather than strictly defensive military strategy—but not all students will make that in-depth inference given the complexity of this text.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probing questions indicated in the 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2" name="Google Shape;302;g42b565804e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2711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2f75b3c33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listening to make sure they are on the right track.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hostilities?”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Roosevelt say is in danger?”</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inevitable triumph?”</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put the last sentence into your own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with the fifth question, refocus them whole group and cold call a pair to share their answer.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Because of the seriousness of Japan’s attack on the United States, Roosevelt is asking Congress to declare war on Japan.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probing questions indicated in the 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1" name="Google Shape;311;g42f75b3c33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94912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2f75b3c3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Debrief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learning target aloud to the </a:t>
            </a:r>
            <a:r>
              <a:rPr lang="en" sz="1200" dirty="0" smtClean="0">
                <a:solidFill>
                  <a:schemeClr val="dk1"/>
                </a:solidFill>
                <a:latin typeface="Calibri"/>
                <a:ea typeface="Calibri"/>
                <a:cs typeface="Calibri"/>
                <a:sym typeface="Calibri"/>
              </a:rPr>
              <a:t>class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or thumbs-down depending on how well they mastered that target today.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understanding with a “thumbs 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298450" algn="l" rtl="0">
              <a:spcBef>
                <a:spcPts val="0"/>
              </a:spcBef>
              <a:spcAft>
                <a:spcPts val="0"/>
              </a:spcAft>
              <a:buSzPts val="1100"/>
              <a:buChar char="●"/>
            </a:pPr>
            <a:r>
              <a:rPr lang="en" sz="1200" dirty="0">
                <a:solidFill>
                  <a:schemeClr val="dk1"/>
                </a:solidFill>
                <a:latin typeface="Calibri"/>
                <a:ea typeface="Calibri"/>
                <a:cs typeface="Calibri"/>
                <a:sym typeface="Calibri"/>
              </a:rPr>
              <a:t>Note students that indicate a “thumbs down” and assist the with this learning target during small group time as needed.</a:t>
            </a:r>
            <a:endParaRPr dirty="0"/>
          </a:p>
        </p:txBody>
      </p:sp>
      <p:sp>
        <p:nvSpPr>
          <p:cNvPr id="320" name="Google Shape;320;g42f75b3c33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4580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2b565804e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B.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Unbroken structured notes, pages 38–47.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homework is to read pages 28–37 in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and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for students who struggle.</a:t>
            </a:r>
            <a:endParaRPr sz="1200" dirty="0">
              <a:solidFill>
                <a:schemeClr val="dk1"/>
              </a:solidFill>
              <a:latin typeface="Calibri"/>
              <a:ea typeface="Calibri"/>
              <a:cs typeface="Calibri"/>
              <a:sym typeface="Calibri"/>
            </a:endParaRPr>
          </a:p>
        </p:txBody>
      </p:sp>
      <p:sp>
        <p:nvSpPr>
          <p:cNvPr id="328" name="Google Shape;328;g42b565804e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8155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4e7bb663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g44e7bb663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35" name="Google Shape;335;g44e7bb663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574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565804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“Day of Infamy” speech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“Day of Infamy” Speech</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38–47</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38–47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38–47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Okinawa Discussion </a:t>
            </a:r>
            <a:r>
              <a:rPr lang="en" sz="1200" dirty="0" smtClean="0">
                <a:solidFill>
                  <a:schemeClr val="dk1"/>
                </a:solidFill>
                <a:latin typeface="Calibri"/>
                <a:ea typeface="Calibri"/>
                <a:cs typeface="Calibri"/>
                <a:sym typeface="Calibri"/>
              </a:rPr>
              <a:t>Appointment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2b565804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7796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b565804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text, Franklin D. Roosevelt’s </a:t>
            </a:r>
            <a:r>
              <a:rPr lang="en" sz="1200" b="0" dirty="0">
                <a:solidFill>
                  <a:schemeClr val="dk1"/>
                </a:solidFill>
                <a:latin typeface="Calibri"/>
                <a:ea typeface="Calibri"/>
                <a:cs typeface="Calibri"/>
                <a:sym typeface="Calibri"/>
              </a:rPr>
              <a:t>“Day of Infamy” speech</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“Day of Infamy” Speech (for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pages 38–47 in preparation for student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Fishbowl Discussion protocol (see Appendix), which will be used later in the unit.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Note: Students will read both primary sources, but they will eventually focus on one. This is in preparation for the Fishbowl discussions in Lessons 12 and 13. Students who focus on the “Day of Infamy” speech will participate in the discussion one day, and students who focus on the “Fourteen-Part Message” will participate in the discussion the other day. See Lessons 12 and 13 for more information.</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
        <p:nvSpPr>
          <p:cNvPr id="220" name="Google Shape;220;g42b565804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481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b565804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b565804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5336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b565804e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2b565804e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770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2b565804e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Structured Notes Focus Question (4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28–37</a:t>
            </a:r>
            <a:r>
              <a:rPr lang="en" sz="1200" dirty="0">
                <a:solidFill>
                  <a:schemeClr val="dk1"/>
                </a:solidFill>
                <a:latin typeface="Calibri"/>
                <a:ea typeface="Calibri"/>
                <a:cs typeface="Calibri"/>
                <a:sym typeface="Calibri"/>
              </a:rPr>
              <a:t> and sit with their Okinawa Discussion Appointment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chapter they read for homework is called “Plundering Germany.”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their partner: </a:t>
            </a:r>
            <a:r>
              <a:rPr lang="en" sz="1200" i="1" dirty="0">
                <a:solidFill>
                  <a:schemeClr val="dk1"/>
                </a:solidFill>
                <a:latin typeface="Calibri"/>
                <a:ea typeface="Calibri"/>
                <a:cs typeface="Calibri"/>
                <a:sym typeface="Calibri"/>
              </a:rPr>
              <a:t>“Why do you think this chapter is titled ‘Plundering </a:t>
            </a:r>
            <a:r>
              <a:rPr lang="en" sz="1200" i="1" dirty="0" smtClean="0">
                <a:solidFill>
                  <a:schemeClr val="dk1"/>
                </a:solidFill>
                <a:latin typeface="Calibri"/>
                <a:ea typeface="Calibri"/>
                <a:cs typeface="Calibri"/>
                <a:sym typeface="Calibri"/>
              </a:rPr>
              <a:t>Germany?</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share their thinking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guide students toward a definition of plunder, which means to rob or pillage, especially during times of war.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a response to the focus question such as: </a:t>
            </a:r>
            <a:r>
              <a:rPr lang="en" sz="1200" b="0" dirty="0">
                <a:solidFill>
                  <a:schemeClr val="dk1"/>
                </a:solidFill>
                <a:latin typeface="Calibri"/>
                <a:ea typeface="Calibri"/>
                <a:cs typeface="Calibri"/>
                <a:sym typeface="Calibri"/>
              </a:rPr>
              <a:t>While in Germany, Louie demonstrated determination in the face of imminent defeat. He was logy from overeating and not training on the ship, but when he began to race, his determination to win increased with every loss. He also demonstrated a sense of mischief when he stole the German flag from the Chancellery.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that the chapter may be titled “Plundering Germany” because Louie stole quite often on his trip, first from the ship then the German flag; he also stole the spotlight in his Olympic race.</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probing questions to help them understand the significance of the title.</a:t>
            </a:r>
            <a:r>
              <a:rPr lang="en" sz="1200" i="1" dirty="0">
                <a:solidFill>
                  <a:schemeClr val="dk1"/>
                </a:solidFill>
                <a:latin typeface="Calibri"/>
                <a:ea typeface="Calibri"/>
                <a:cs typeface="Calibri"/>
                <a:sym typeface="Calibri"/>
              </a:rPr>
              <a:t> “What were some things that Louie robbed or pillaged during his time in Germany?” “Other than physical items, what did he steal? How?”</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2b565804e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1323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2b565804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 Learning Target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preface of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foreshadows or previews something that happens later in the book: Louie is in a raft, being shot at by Japanese bombers.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be reading texts that will help them understand what happened between the United States and Japan, especially the attack on Pearl Harbor, which ultimately led to the events in the preface. Since history is complicated, it is important to understand the different perspectives that led to huge events, like a world war, which affect so many people—including Louie. The texts that they will read have two different points of view on the events leading up to Pearl Harbor.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“It’s a person’s perspective, or how he/she sees things.”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you to clarify the distinction between this </a:t>
            </a:r>
            <a:r>
              <a:rPr lang="en" sz="1200" i="1" dirty="0">
                <a:solidFill>
                  <a:schemeClr val="dk1"/>
                </a:solidFill>
                <a:latin typeface="Calibri"/>
                <a:ea typeface="Calibri"/>
                <a:cs typeface="Calibri"/>
                <a:sym typeface="Calibri"/>
              </a:rPr>
              <a:t>point of view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narrative point of view </a:t>
            </a:r>
            <a:r>
              <a:rPr lang="en" sz="1200" dirty="0" smtClean="0">
                <a:solidFill>
                  <a:schemeClr val="dk1"/>
                </a:solidFill>
                <a:latin typeface="Calibri"/>
                <a:ea typeface="Calibri"/>
                <a:cs typeface="Calibri"/>
                <a:sym typeface="Calibri"/>
              </a:rPr>
              <a:t>(first </a:t>
            </a:r>
            <a:r>
              <a:rPr lang="en" sz="1200" dirty="0">
                <a:solidFill>
                  <a:schemeClr val="dk1"/>
                </a:solidFill>
                <a:latin typeface="Calibri"/>
                <a:ea typeface="Calibri"/>
                <a:cs typeface="Calibri"/>
                <a:sym typeface="Calibri"/>
              </a:rPr>
              <a:t>person, third person).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9" name="Google Shape;249;g42b565804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7541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2b565804e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read a primary source, Franklin Roosevelt’s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Day of Infamy” speech (more formally known as “Transcript of Joint Address Leading to a Declaration of War Against Japan [1941]”). In Lesson 8, students will read another primary source, the “Fourteen- Part Message” (more formally known as “Japanese Note to the United States December 7, 1941”). Both of these sources are highly complex, so they have been excerpted and scaffolded </a:t>
            </a:r>
            <a:r>
              <a:rPr lang="en" sz="1200" dirty="0">
                <a:solidFill>
                  <a:schemeClr val="dk1"/>
                </a:solidFill>
                <a:latin typeface="Calibri"/>
                <a:ea typeface="Calibri"/>
                <a:cs typeface="Calibri"/>
                <a:sym typeface="Calibri"/>
              </a:rPr>
              <a:t>with some predefined vocabulary, paraphrasing, and text-dependent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A has several components. These have been broken down into steps that align with the sections of the text. This is slide 1 of 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“For your </a:t>
            </a:r>
            <a:r>
              <a:rPr lang="en" sz="1200" b="1" i="1" dirty="0">
                <a:solidFill>
                  <a:schemeClr val="dk1"/>
                </a:solidFill>
                <a:latin typeface="Calibri"/>
                <a:ea typeface="Calibri"/>
                <a:cs typeface="Calibri"/>
                <a:sym typeface="Calibri"/>
              </a:rPr>
              <a:t>end of unit assessment</a:t>
            </a:r>
            <a:r>
              <a:rPr lang="en" sz="1200" i="1" dirty="0">
                <a:solidFill>
                  <a:schemeClr val="dk1"/>
                </a:solidFill>
                <a:latin typeface="Calibri"/>
                <a:ea typeface="Calibri"/>
                <a:cs typeface="Calibri"/>
                <a:sym typeface="Calibri"/>
              </a:rPr>
              <a:t>, you will participate in a Fishbowl Discussion. That means half of the class will be participating in a discussion, and the other half will observe the discussion and take notes. The next day, you’ll switch places.”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“Today, you will read a primary source that represents President Roosevelt’s point of view of Pearl Harbor. In Lesson 8, you will read another primary source with a different point of view. Both texts were written in 1941. This is the same time period that Unbroken takes place. You will read both texts to understand both perspectives, but will ultimately focus on just one of the texts.”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students with some context for their reading of the first primary </a:t>
            </a:r>
            <a:r>
              <a:rPr lang="en" sz="1200" b="0" dirty="0">
                <a:solidFill>
                  <a:schemeClr val="dk1"/>
                </a:solidFill>
                <a:latin typeface="Calibri"/>
                <a:ea typeface="Calibri"/>
                <a:cs typeface="Calibri"/>
                <a:sym typeface="Calibri"/>
              </a:rPr>
              <a:t>source, the “Day of Infamy” speech: </a:t>
            </a:r>
            <a:r>
              <a:rPr lang="en" sz="1200" b="0" i="1" dirty="0">
                <a:solidFill>
                  <a:schemeClr val="dk1"/>
                </a:solidFill>
                <a:latin typeface="Calibri"/>
                <a:ea typeface="Calibri"/>
                <a:cs typeface="Calibri"/>
                <a:sym typeface="Calibri"/>
              </a:rPr>
              <a:t>“The speech was given by President Franklin Delano Roosevelt on </a:t>
            </a:r>
            <a:r>
              <a:rPr lang="en" sz="1200" i="1" dirty="0">
                <a:solidFill>
                  <a:schemeClr val="dk1"/>
                </a:solidFill>
                <a:latin typeface="Calibri"/>
                <a:ea typeface="Calibri"/>
                <a:cs typeface="Calibri"/>
                <a:sym typeface="Calibri"/>
              </a:rPr>
              <a:t>December 8, 1941. Point out that December 7, 1941, is the day the Japanese military attacked Pearl Harbor.”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not to say much more here. Students will discover more about Pearl Harbor and these texts by reading them.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
        <p:nvSpPr>
          <p:cNvPr id="259" name="Google Shape;259;g42b565804e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6484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2b565804e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Understanding Varying Perspectives: “Day of Infamy”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portion of the Work Time uses steps from the </a:t>
            </a:r>
            <a:r>
              <a:rPr lang="en" sz="1200" b="1" dirty="0">
                <a:solidFill>
                  <a:schemeClr val="dk1"/>
                </a:solidFill>
                <a:latin typeface="Calibri"/>
                <a:ea typeface="Calibri"/>
                <a:cs typeface="Calibri"/>
                <a:sym typeface="Calibri"/>
              </a:rPr>
              <a:t>Close Reading Guide: “Day of Infamy” Speech (for teacher reference</a:t>
            </a:r>
            <a:r>
              <a:rPr lang="en" sz="1200" dirty="0">
                <a:solidFill>
                  <a:schemeClr val="dk1"/>
                </a:solidFill>
                <a:latin typeface="Calibri"/>
                <a:ea typeface="Calibri"/>
                <a:cs typeface="Calibri"/>
                <a:sym typeface="Calibri"/>
              </a:rPr>
              <a:t>) to  guide students through reading the speech and completing their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7.</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a:t>
            </a:r>
            <a:r>
              <a:rPr lang="en" sz="1200" b="0" dirty="0">
                <a:solidFill>
                  <a:schemeClr val="dk1"/>
                </a:solidFill>
                <a:latin typeface="Calibri"/>
                <a:ea typeface="Calibri"/>
                <a:cs typeface="Calibri"/>
                <a:sym typeface="Calibri"/>
              </a:rPr>
              <a:t>the “Day of Infamy” speech </a:t>
            </a:r>
            <a:r>
              <a:rPr lang="en" sz="1200" dirty="0">
                <a:solidFill>
                  <a:schemeClr val="dk1"/>
                </a:solidFill>
                <a:latin typeface="Calibri"/>
                <a:ea typeface="Calibri"/>
                <a:cs typeface="Calibri"/>
                <a:sym typeface="Calibri"/>
              </a:rPr>
              <a:t>to each student and display one copy using a document camera or other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look over the handout as you explain it using the displayed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text is broken into smaller pieces on the handout, but for this first read, they will skip over the questions and focus only on the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entire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some words and phrases that would not be possible to define from context are defined in each section.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identify other words that are unfamiliar to them, record those words on their copies of </a:t>
            </a:r>
            <a:r>
              <a:rPr lang="en" sz="1200" b="0" dirty="0">
                <a:solidFill>
                  <a:schemeClr val="dk1"/>
                </a:solidFill>
                <a:latin typeface="Calibri"/>
                <a:ea typeface="Calibri"/>
                <a:cs typeface="Calibri"/>
                <a:sym typeface="Calibri"/>
              </a:rPr>
              <a:t>the “Day of Infamy” speech, and </a:t>
            </a:r>
            <a:r>
              <a:rPr lang="en" sz="1200" dirty="0">
                <a:solidFill>
                  <a:schemeClr val="dk1"/>
                </a:solidFill>
                <a:latin typeface="Calibri"/>
                <a:ea typeface="Calibri"/>
                <a:cs typeface="Calibri"/>
                <a:sym typeface="Calibri"/>
              </a:rPr>
              <a:t>use the context to try to infer their meaning.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“President Roosevelt is explaining that the Japanese bombed Pearl Harbor.”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smaller chunks of text or a paraphrase of difficult sections in addition to the original text to differentiate for struggling readers.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2b565804e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387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6.pn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read a primary source, Franklin Roosevelt’s “Day of Infamy” speech (more formally known as “Transcript of Joint Address Leading to a Declaration of War Against Japan [1941]”) in preparation for the Fishbowl discussions in Lessons 12 and 13.</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determine Roosevelt’s point of view in his “Day of Infamy” speech.</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for Understanding</a:t>
            </a:r>
            <a:endParaRPr sz="3300" b="0" i="0" u="none" strike="noStrike" cap="none">
              <a:solidFill>
                <a:schemeClr val="dk1"/>
              </a:solidFill>
              <a:latin typeface="Calibri"/>
              <a:ea typeface="Calibri"/>
              <a:cs typeface="Calibri"/>
              <a:sym typeface="Calibri"/>
            </a:endParaRPr>
          </a:p>
        </p:txBody>
      </p:sp>
      <p:sp>
        <p:nvSpPr>
          <p:cNvPr id="278" name="Google Shape;278;p46"/>
          <p:cNvSpPr txBox="1">
            <a:spLocks noGrp="1"/>
          </p:cNvSpPr>
          <p:nvPr>
            <p:ph type="body" idx="1"/>
          </p:nvPr>
        </p:nvSpPr>
        <p:spPr>
          <a:xfrm>
            <a:off x="147125" y="1150344"/>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Reread the first section of</a:t>
            </a:r>
            <a:br>
              <a:rPr lang="en">
                <a:latin typeface="Century Gothic"/>
                <a:ea typeface="Century Gothic"/>
                <a:cs typeface="Century Gothic"/>
                <a:sym typeface="Century Gothic"/>
              </a:rPr>
            </a:br>
            <a:r>
              <a:rPr lang="en">
                <a:latin typeface="Century Gothic"/>
                <a:ea typeface="Century Gothic"/>
                <a:cs typeface="Century Gothic"/>
                <a:sym typeface="Century Gothic"/>
              </a:rPr>
              <a:t>the text</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Write the gist in the margin</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Answer Question 1</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Remember that rereading is</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important when dealing with </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a challenging text like this one!</a:t>
            </a:r>
            <a:endParaRPr>
              <a:latin typeface="Century Gothic"/>
              <a:ea typeface="Century Gothic"/>
              <a:cs typeface="Century Gothic"/>
              <a:sym typeface="Century Gothic"/>
            </a:endParaRPr>
          </a:p>
        </p:txBody>
      </p:sp>
      <p:pic>
        <p:nvPicPr>
          <p:cNvPr id="279" name="Google Shape;279;p46"/>
          <p:cNvPicPr preferRelativeResize="0"/>
          <p:nvPr/>
        </p:nvPicPr>
        <p:blipFill>
          <a:blip r:embed="rId3">
            <a:alphaModFix/>
          </a:blip>
          <a:stretch>
            <a:fillRect/>
          </a:stretch>
        </p:blipFill>
        <p:spPr>
          <a:xfrm>
            <a:off x="4386883" y="1248938"/>
            <a:ext cx="3921115" cy="3503975"/>
          </a:xfrm>
          <a:prstGeom prst="rect">
            <a:avLst/>
          </a:prstGeom>
          <a:noFill/>
          <a:ln>
            <a:noFill/>
          </a:ln>
        </p:spPr>
      </p:pic>
      <p:pic>
        <p:nvPicPr>
          <p:cNvPr id="281" name="Google Shape;281;p46"/>
          <p:cNvPicPr preferRelativeResize="0"/>
          <p:nvPr/>
        </p:nvPicPr>
        <p:blipFill>
          <a:blip r:embed="rId4">
            <a:alphaModFix/>
          </a:blip>
          <a:stretch>
            <a:fillRect/>
          </a:stretch>
        </p:blipFill>
        <p:spPr>
          <a:xfrm>
            <a:off x="7979450" y="4454900"/>
            <a:ext cx="486654" cy="508384"/>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for Understanding</a:t>
            </a:r>
            <a:endParaRPr sz="3300" b="0" i="0" u="none" strike="noStrike" cap="none">
              <a:solidFill>
                <a:schemeClr val="dk1"/>
              </a:solidFill>
              <a:latin typeface="Calibri"/>
              <a:ea typeface="Calibri"/>
              <a:cs typeface="Calibri"/>
              <a:sym typeface="Calibri"/>
            </a:endParaRPr>
          </a:p>
        </p:txBody>
      </p:sp>
      <p:sp>
        <p:nvSpPr>
          <p:cNvPr id="287" name="Google Shape;287;p47"/>
          <p:cNvSpPr txBox="1">
            <a:spLocks noGrp="1"/>
          </p:cNvSpPr>
          <p:nvPr>
            <p:ph type="body" idx="1"/>
          </p:nvPr>
        </p:nvSpPr>
        <p:spPr>
          <a:xfrm>
            <a:off x="522250" y="1268044"/>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Reread the second section</a:t>
            </a:r>
            <a:br>
              <a:rPr lang="en">
                <a:latin typeface="Century Gothic"/>
                <a:ea typeface="Century Gothic"/>
                <a:cs typeface="Century Gothic"/>
                <a:sym typeface="Century Gothic"/>
              </a:rPr>
            </a:br>
            <a:r>
              <a:rPr lang="en">
                <a:latin typeface="Century Gothic"/>
                <a:ea typeface="Century Gothic"/>
                <a:cs typeface="Century Gothic"/>
                <a:sym typeface="Century Gothic"/>
              </a:rPr>
              <a:t>of the text</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Write the gist in the margin</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Answer Question 2</a:t>
            </a: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latin typeface="Century Gothic"/>
                <a:ea typeface="Century Gothic"/>
                <a:cs typeface="Century Gothic"/>
                <a:sym typeface="Century Gothic"/>
              </a:rPr>
              <a:t>To help you understand this</a:t>
            </a:r>
            <a:br>
              <a:rPr lang="en">
                <a:latin typeface="Century Gothic"/>
                <a:ea typeface="Century Gothic"/>
                <a:cs typeface="Century Gothic"/>
                <a:sym typeface="Century Gothic"/>
              </a:rPr>
            </a:br>
            <a:r>
              <a:rPr lang="en">
                <a:latin typeface="Century Gothic"/>
                <a:ea typeface="Century Gothic"/>
                <a:cs typeface="Century Gothic"/>
                <a:sym typeface="Century Gothic"/>
              </a:rPr>
              <a:t>section, some paraphrasing</a:t>
            </a:r>
            <a:br>
              <a:rPr lang="en">
                <a:latin typeface="Century Gothic"/>
                <a:ea typeface="Century Gothic"/>
                <a:cs typeface="Century Gothic"/>
                <a:sym typeface="Century Gothic"/>
              </a:rPr>
            </a:br>
            <a:r>
              <a:rPr lang="en">
                <a:latin typeface="Century Gothic"/>
                <a:ea typeface="Century Gothic"/>
                <a:cs typeface="Century Gothic"/>
                <a:sym typeface="Century Gothic"/>
              </a:rPr>
              <a:t>has been included on the </a:t>
            </a:r>
            <a:br>
              <a:rPr lang="en">
                <a:latin typeface="Century Gothic"/>
                <a:ea typeface="Century Gothic"/>
                <a:cs typeface="Century Gothic"/>
                <a:sym typeface="Century Gothic"/>
              </a:rPr>
            </a:br>
            <a:r>
              <a:rPr lang="en">
                <a:latin typeface="Century Gothic"/>
                <a:ea typeface="Century Gothic"/>
                <a:cs typeface="Century Gothic"/>
                <a:sym typeface="Century Gothic"/>
              </a:rPr>
              <a:t>handout.</a:t>
            </a:r>
            <a:endParaRPr/>
          </a:p>
        </p:txBody>
      </p:sp>
      <p:pic>
        <p:nvPicPr>
          <p:cNvPr id="288" name="Google Shape;288;p47"/>
          <p:cNvPicPr preferRelativeResize="0"/>
          <p:nvPr/>
        </p:nvPicPr>
        <p:blipFill>
          <a:blip r:embed="rId3">
            <a:alphaModFix/>
          </a:blip>
          <a:stretch>
            <a:fillRect/>
          </a:stretch>
        </p:blipFill>
        <p:spPr>
          <a:xfrm>
            <a:off x="4656483" y="1077425"/>
            <a:ext cx="3684741" cy="3555199"/>
          </a:xfrm>
          <a:prstGeom prst="rect">
            <a:avLst/>
          </a:prstGeom>
          <a:noFill/>
          <a:ln>
            <a:noFill/>
          </a:ln>
        </p:spPr>
      </p:pic>
      <p:pic>
        <p:nvPicPr>
          <p:cNvPr id="7" name="Google Shape;281;p46"/>
          <p:cNvPicPr preferRelativeResize="0"/>
          <p:nvPr/>
        </p:nvPicPr>
        <p:blipFill>
          <a:blip r:embed="rId4">
            <a:alphaModFix/>
          </a:blip>
          <a:stretch>
            <a:fillRect/>
          </a:stretch>
        </p:blipFill>
        <p:spPr>
          <a:xfrm>
            <a:off x="7979450" y="4454900"/>
            <a:ext cx="486654" cy="508384"/>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for Understanding</a:t>
            </a:r>
            <a:endParaRPr sz="3300" b="0" i="0" u="none" strike="noStrike" cap="none">
              <a:solidFill>
                <a:schemeClr val="dk1"/>
              </a:solidFill>
              <a:latin typeface="Calibri"/>
              <a:ea typeface="Calibri"/>
              <a:cs typeface="Calibri"/>
              <a:sym typeface="Calibri"/>
            </a:endParaRPr>
          </a:p>
        </p:txBody>
      </p:sp>
      <p:sp>
        <p:nvSpPr>
          <p:cNvPr id="296" name="Google Shape;296;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Reread the third section</a:t>
            </a:r>
            <a:br>
              <a:rPr lang="en">
                <a:latin typeface="Century Gothic"/>
                <a:ea typeface="Century Gothic"/>
                <a:cs typeface="Century Gothic"/>
                <a:sym typeface="Century Gothic"/>
              </a:rPr>
            </a:br>
            <a:r>
              <a:rPr lang="en">
                <a:latin typeface="Century Gothic"/>
                <a:ea typeface="Century Gothic"/>
                <a:cs typeface="Century Gothic"/>
                <a:sym typeface="Century Gothic"/>
              </a:rPr>
              <a:t>of the text</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Write the gist in the margin</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Answer Question 3</a:t>
            </a: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p>
        </p:txBody>
      </p:sp>
      <p:pic>
        <p:nvPicPr>
          <p:cNvPr id="297" name="Google Shape;297;p48"/>
          <p:cNvPicPr preferRelativeResize="0"/>
          <p:nvPr/>
        </p:nvPicPr>
        <p:blipFill>
          <a:blip r:embed="rId3">
            <a:alphaModFix/>
          </a:blip>
          <a:stretch>
            <a:fillRect/>
          </a:stretch>
        </p:blipFill>
        <p:spPr>
          <a:xfrm>
            <a:off x="4636675" y="1073625"/>
            <a:ext cx="3349450" cy="3420851"/>
          </a:xfrm>
          <a:prstGeom prst="rect">
            <a:avLst/>
          </a:prstGeom>
          <a:noFill/>
          <a:ln>
            <a:noFill/>
          </a:ln>
        </p:spPr>
      </p:pic>
      <p:pic>
        <p:nvPicPr>
          <p:cNvPr id="7" name="Google Shape;281;p46"/>
          <p:cNvPicPr preferRelativeResize="0"/>
          <p:nvPr/>
        </p:nvPicPr>
        <p:blipFill>
          <a:blip r:embed="rId4">
            <a:alphaModFix/>
          </a:blip>
          <a:stretch>
            <a:fillRect/>
          </a:stretch>
        </p:blipFill>
        <p:spPr>
          <a:xfrm>
            <a:off x="7979450" y="4454900"/>
            <a:ext cx="486654" cy="508384"/>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9"/>
          <p:cNvSpPr txBox="1">
            <a:spLocks noGrp="1"/>
          </p:cNvSpPr>
          <p:nvPr>
            <p:ph type="title"/>
          </p:nvPr>
        </p:nvSpPr>
        <p:spPr>
          <a:xfrm>
            <a:off x="336077"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Read for Understanding</a:t>
            </a:r>
            <a:endParaRPr sz="3300" b="0" i="0" u="none" strike="noStrike" cap="none" dirty="0">
              <a:solidFill>
                <a:schemeClr val="dk1"/>
              </a:solidFill>
              <a:latin typeface="Calibri"/>
              <a:ea typeface="Calibri"/>
              <a:cs typeface="Calibri"/>
              <a:sym typeface="Calibri"/>
            </a:endParaRPr>
          </a:p>
        </p:txBody>
      </p:sp>
      <p:sp>
        <p:nvSpPr>
          <p:cNvPr id="305" name="Google Shape;305;p49"/>
          <p:cNvSpPr txBox="1">
            <a:spLocks noGrp="1"/>
          </p:cNvSpPr>
          <p:nvPr>
            <p:ph type="body" idx="1"/>
          </p:nvPr>
        </p:nvSpPr>
        <p:spPr>
          <a:xfrm>
            <a:off x="336077" y="1366722"/>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Reread the fourth section</a:t>
            </a:r>
            <a:br>
              <a:rPr lang="en" dirty="0">
                <a:latin typeface="Century Gothic"/>
                <a:ea typeface="Century Gothic"/>
                <a:cs typeface="Century Gothic"/>
                <a:sym typeface="Century Gothic"/>
              </a:rPr>
            </a:br>
            <a:r>
              <a:rPr lang="en" dirty="0">
                <a:latin typeface="Century Gothic"/>
                <a:ea typeface="Century Gothic"/>
                <a:cs typeface="Century Gothic"/>
                <a:sym typeface="Century Gothic"/>
              </a:rPr>
              <a:t>of the text</a:t>
            </a: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Write the gist in the margin</a:t>
            </a: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Answer Question 4</a:t>
            </a:r>
            <a:endParaRPr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latin typeface="Century Gothic"/>
              <a:ea typeface="Century Gothic"/>
              <a:cs typeface="Century Gothic"/>
              <a:sym typeface="Century Gothic"/>
            </a:endParaRPr>
          </a:p>
        </p:txBody>
      </p:sp>
      <p:pic>
        <p:nvPicPr>
          <p:cNvPr id="306" name="Google Shape;306;p49"/>
          <p:cNvPicPr preferRelativeResize="0"/>
          <p:nvPr/>
        </p:nvPicPr>
        <p:blipFill>
          <a:blip r:embed="rId3">
            <a:alphaModFix/>
          </a:blip>
          <a:stretch>
            <a:fillRect/>
          </a:stretch>
        </p:blipFill>
        <p:spPr>
          <a:xfrm>
            <a:off x="4394650" y="1097674"/>
            <a:ext cx="3744899" cy="3626275"/>
          </a:xfrm>
          <a:prstGeom prst="rect">
            <a:avLst/>
          </a:prstGeom>
          <a:noFill/>
          <a:ln>
            <a:noFill/>
          </a:ln>
        </p:spPr>
      </p:pic>
      <p:pic>
        <p:nvPicPr>
          <p:cNvPr id="7" name="Google Shape;281;p46"/>
          <p:cNvPicPr preferRelativeResize="0"/>
          <p:nvPr/>
        </p:nvPicPr>
        <p:blipFill>
          <a:blip r:embed="rId4">
            <a:alphaModFix/>
          </a:blip>
          <a:stretch>
            <a:fillRect/>
          </a:stretch>
        </p:blipFill>
        <p:spPr>
          <a:xfrm>
            <a:off x="7979450" y="4454900"/>
            <a:ext cx="486654" cy="508384"/>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for Understanding</a:t>
            </a:r>
            <a:endParaRPr sz="3300" b="0" i="0" u="none" strike="noStrike" cap="none">
              <a:solidFill>
                <a:schemeClr val="dk1"/>
              </a:solidFill>
              <a:latin typeface="Calibri"/>
              <a:ea typeface="Calibri"/>
              <a:cs typeface="Calibri"/>
              <a:sym typeface="Calibri"/>
            </a:endParaRPr>
          </a:p>
        </p:txBody>
      </p:sp>
      <p:sp>
        <p:nvSpPr>
          <p:cNvPr id="314" name="Google Shape;314;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Reread the last section</a:t>
            </a:r>
            <a:br>
              <a:rPr lang="en">
                <a:latin typeface="Century Gothic"/>
                <a:ea typeface="Century Gothic"/>
                <a:cs typeface="Century Gothic"/>
                <a:sym typeface="Century Gothic"/>
              </a:rPr>
            </a:br>
            <a:r>
              <a:rPr lang="en">
                <a:latin typeface="Century Gothic"/>
                <a:ea typeface="Century Gothic"/>
                <a:cs typeface="Century Gothic"/>
                <a:sym typeface="Century Gothic"/>
              </a:rPr>
              <a:t>of the text</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Write the gist in the margin</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Answer Question 5</a:t>
            </a:r>
            <a:endParaRPr/>
          </a:p>
        </p:txBody>
      </p:sp>
      <p:pic>
        <p:nvPicPr>
          <p:cNvPr id="315" name="Google Shape;315;p50"/>
          <p:cNvPicPr preferRelativeResize="0"/>
          <p:nvPr/>
        </p:nvPicPr>
        <p:blipFill>
          <a:blip r:embed="rId3">
            <a:alphaModFix/>
          </a:blip>
          <a:stretch>
            <a:fillRect/>
          </a:stretch>
        </p:blipFill>
        <p:spPr>
          <a:xfrm>
            <a:off x="4572000" y="1268047"/>
            <a:ext cx="3782526" cy="3171503"/>
          </a:xfrm>
          <a:prstGeom prst="rect">
            <a:avLst/>
          </a:prstGeom>
          <a:noFill/>
          <a:ln>
            <a:noFill/>
          </a:ln>
        </p:spPr>
      </p:pic>
      <p:pic>
        <p:nvPicPr>
          <p:cNvPr id="7" name="Google Shape;281;p46"/>
          <p:cNvPicPr preferRelativeResize="0"/>
          <p:nvPr/>
        </p:nvPicPr>
        <p:blipFill>
          <a:blip r:embed="rId4">
            <a:alphaModFix/>
          </a:blip>
          <a:stretch>
            <a:fillRect/>
          </a:stretch>
        </p:blipFill>
        <p:spPr>
          <a:xfrm>
            <a:off x="7979450" y="4454900"/>
            <a:ext cx="486654" cy="508384"/>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Revisit Our Learning Targets</a:t>
            </a:r>
            <a:endParaRPr sz="3300" b="0" i="0" u="none" strike="noStrike" cap="none">
              <a:solidFill>
                <a:schemeClr val="dk1"/>
              </a:solidFill>
              <a:latin typeface="Calibri"/>
              <a:ea typeface="Calibri"/>
              <a:cs typeface="Calibri"/>
              <a:sym typeface="Calibri"/>
            </a:endParaRPr>
          </a:p>
        </p:txBody>
      </p:sp>
      <p:sp>
        <p:nvSpPr>
          <p:cNvPr id="323" name="Google Shape;323;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Roosevelt’s point of view</a:t>
            </a:r>
            <a:r>
              <a:rPr lang="en" sz="2400">
                <a:latin typeface="Century Gothic"/>
                <a:ea typeface="Century Gothic"/>
                <a:cs typeface="Century Gothic"/>
                <a:sym typeface="Century Gothic"/>
              </a:rPr>
              <a:t> in his “Day of Infamy” speech.</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457200" lvl="0" indent="0" algn="l" rtl="0">
              <a:spcBef>
                <a:spcPts val="800"/>
              </a:spcBef>
              <a:spcAft>
                <a:spcPts val="0"/>
              </a:spcAft>
              <a:buNone/>
            </a:pPr>
            <a:endParaRPr/>
          </a:p>
          <a:p>
            <a:pPr marL="457200" lvl="0" indent="0" algn="l" rtl="0">
              <a:spcBef>
                <a:spcPts val="800"/>
              </a:spcBef>
              <a:spcAft>
                <a:spcPts val="0"/>
              </a:spcAft>
              <a:buNone/>
            </a:pPr>
            <a:endParaRPr/>
          </a:p>
          <a:p>
            <a:pPr marL="0" lvl="0" indent="0" algn="l" rtl="0">
              <a:spcBef>
                <a:spcPts val="800"/>
              </a:spcBef>
              <a:spcAft>
                <a:spcPts val="0"/>
              </a:spcAft>
              <a:buNone/>
            </a:pPr>
            <a:r>
              <a:rPr lang="en"/>
              <a:t/>
            </a:r>
            <a:br>
              <a:rPr lang="en"/>
            </a:br>
            <a:endParaRPr/>
          </a:p>
        </p:txBody>
      </p:sp>
      <p:pic>
        <p:nvPicPr>
          <p:cNvPr id="324" name="Google Shape;324;p51"/>
          <p:cNvPicPr preferRelativeResize="0"/>
          <p:nvPr/>
        </p:nvPicPr>
        <p:blipFill>
          <a:blip r:embed="rId3">
            <a:alphaModFix/>
          </a:blip>
          <a:stretch>
            <a:fillRect/>
          </a:stretch>
        </p:blipFill>
        <p:spPr>
          <a:xfrm>
            <a:off x="8447317" y="4459819"/>
            <a:ext cx="582421" cy="446780"/>
          </a:xfrm>
          <a:prstGeom prst="rect">
            <a:avLst/>
          </a:prstGeom>
          <a:noFill/>
          <a:ln>
            <a:noFill/>
          </a:ln>
        </p:spPr>
      </p:pic>
      <p:pic>
        <p:nvPicPr>
          <p:cNvPr id="325" name="Google Shape;325;p51"/>
          <p:cNvPicPr preferRelativeResize="0"/>
          <p:nvPr/>
        </p:nvPicPr>
        <p:blipFill>
          <a:blip r:embed="rId4">
            <a:alphaModFix/>
          </a:blip>
          <a:stretch>
            <a:fillRect/>
          </a:stretch>
        </p:blipFill>
        <p:spPr>
          <a:xfrm>
            <a:off x="8003763" y="4430428"/>
            <a:ext cx="443554" cy="50556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31" name="Google Shape;331;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342900" indent="-342900"/>
            <a:r>
              <a:rPr lang="en" sz="2000" dirty="0" smtClean="0">
                <a:latin typeface="Century Gothic"/>
                <a:ea typeface="Century Gothic"/>
                <a:cs typeface="Century Gothic"/>
                <a:sym typeface="Century Gothic"/>
              </a:rPr>
              <a:t>Complete </a:t>
            </a:r>
            <a:r>
              <a:rPr lang="en" sz="2000" dirty="0">
                <a:latin typeface="Century Gothic"/>
                <a:ea typeface="Century Gothic"/>
                <a:cs typeface="Century Gothic"/>
                <a:sym typeface="Century Gothic"/>
              </a:rPr>
              <a:t>a first read of pages 38–47 in </a:t>
            </a:r>
            <a:r>
              <a:rPr lang="en" sz="2000" i="1" dirty="0">
                <a:latin typeface="Century Gothic"/>
                <a:ea typeface="Century Gothic"/>
                <a:cs typeface="Century Gothic"/>
                <a:sym typeface="Century Gothic"/>
              </a:rPr>
              <a:t>Unbroken</a:t>
            </a:r>
            <a:r>
              <a:rPr lang="en" sz="2000" dirty="0">
                <a:latin typeface="Century Gothic"/>
                <a:ea typeface="Century Gothic"/>
                <a:cs typeface="Century Gothic"/>
                <a:sym typeface="Century Gothic"/>
              </a:rPr>
              <a:t> and fill in the </a:t>
            </a:r>
            <a:r>
              <a:rPr lang="en" sz="2000" b="1" dirty="0">
                <a:latin typeface="Century Gothic"/>
                <a:ea typeface="Century Gothic"/>
                <a:cs typeface="Century Gothic"/>
                <a:sym typeface="Century Gothic"/>
              </a:rPr>
              <a:t>structured notes</a:t>
            </a:r>
            <a:r>
              <a:rPr lang="en" sz="2000" dirty="0">
                <a:latin typeface="Century Gothic"/>
                <a:ea typeface="Century Gothic"/>
                <a:cs typeface="Century Gothic"/>
                <a:sym typeface="Century Gothic"/>
              </a:rPr>
              <a:t>. </a:t>
            </a:r>
            <a:endParaRPr lang="en" sz="2000" dirty="0" smtClean="0">
              <a:latin typeface="Century Gothic"/>
              <a:ea typeface="Century Gothic"/>
              <a:cs typeface="Century Gothic"/>
              <a:sym typeface="Century Gothic"/>
            </a:endParaRPr>
          </a:p>
          <a:p>
            <a:pPr marL="0" indent="0">
              <a:buNone/>
            </a:pPr>
            <a:endParaRPr lang="en" sz="2000" dirty="0">
              <a:latin typeface="Century Gothic"/>
              <a:ea typeface="Century Gothic"/>
              <a:cs typeface="Century Gothic"/>
              <a:sym typeface="Century Gothic"/>
            </a:endParaRPr>
          </a:p>
          <a:p>
            <a:pPr marL="342900" indent="-342900"/>
            <a:r>
              <a:rPr lang="en" sz="2000" dirty="0" smtClean="0">
                <a:latin typeface="Century Gothic"/>
                <a:ea typeface="Century Gothic"/>
                <a:cs typeface="Century Gothic"/>
                <a:sym typeface="Century Gothic"/>
              </a:rPr>
              <a:t>Answer </a:t>
            </a:r>
            <a:r>
              <a:rPr lang="en" sz="2000" dirty="0">
                <a:latin typeface="Century Gothic"/>
                <a:ea typeface="Century Gothic"/>
                <a:cs typeface="Century Gothic"/>
                <a:sym typeface="Century Gothic"/>
              </a:rPr>
              <a:t>the focus question: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“Hillenbrand writes, ‘As Louie blazed through college, far away, history was turning’ (43). Why does the author interrupt Louie’s narrative with information about Japan and Germany? Use the strongest evidence from the book to support your answer.”</a:t>
            </a:r>
            <a:endParaRPr sz="2000" dirty="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38" name="Google Shape;338;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9" name="Google Shape;339;p53"/>
          <p:cNvGraphicFramePr/>
          <p:nvPr/>
        </p:nvGraphicFramePr>
        <p:xfrm>
          <a:off x="577216" y="1385887"/>
          <a:ext cx="7989600" cy="3230175"/>
        </p:xfrm>
        <a:graphic>
          <a:graphicData uri="http://schemas.openxmlformats.org/drawingml/2006/table">
            <a:tbl>
              <a:tblPr firstRow="1" bandRow="1">
                <a:noFill/>
                <a:tableStyleId>{E85CA749-664F-4FCA-9E66-8AF7642E9462}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6: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“Day of Infamy” speech (one per student and one to display)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Close Reading Guide: “Day of Infamy” Speech (</a:t>
            </a:r>
            <a:r>
              <a:rPr lang="en" sz="1800" dirty="0">
                <a:latin typeface="Century Gothic"/>
                <a:ea typeface="Century Gothic"/>
                <a:cs typeface="Century Gothic"/>
                <a:sym typeface="Century Gothic"/>
              </a:rPr>
              <a:t>for teacher reference)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pages 38–47</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supported structured notes, pages 38–47</a:t>
            </a:r>
            <a:r>
              <a:rPr lang="en" sz="1800" dirty="0">
                <a:latin typeface="Century Gothic"/>
                <a:ea typeface="Century Gothic"/>
                <a:cs typeface="Century Gothic"/>
                <a:sym typeface="Century Gothic"/>
              </a:rPr>
              <a:t> (optional; for students needing additional support)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38–47 (for teacher reference)</a:t>
            </a:r>
            <a:br>
              <a:rPr lang="en" sz="1800" b="1"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6: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Preview the text, Franklin D. Roosevelt’s “Day of Infamy” speech</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Close Reading Guide: “Day of Infamy” Speech</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Fishbowl Discussion protocol (see Appendix), which will be used later in the unit.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pages 38–47 in preparation for student homework</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 reading a primary source as preparation for the </a:t>
            </a:r>
            <a:r>
              <a:rPr lang="en" sz="1800" b="1" dirty="0" smtClean="0">
                <a:latin typeface="Century Gothic"/>
                <a:ea typeface="Century Gothic"/>
                <a:cs typeface="Century Gothic"/>
                <a:sym typeface="Century Gothic"/>
              </a:rPr>
              <a:t>End </a:t>
            </a:r>
            <a:r>
              <a:rPr lang="en" sz="1800" b="1" dirty="0">
                <a:latin typeface="Century Gothic"/>
                <a:ea typeface="Century Gothic"/>
                <a:cs typeface="Century Gothic"/>
                <a:sym typeface="Century Gothic"/>
              </a:rPr>
              <a:t>of Unit Assessment</a:t>
            </a:r>
            <a:r>
              <a:rPr lang="en" sz="1800" dirty="0">
                <a:latin typeface="Century Gothic"/>
                <a:ea typeface="Century Gothic"/>
                <a:cs typeface="Century Gothic"/>
                <a:sym typeface="Century Gothic"/>
              </a:rPr>
              <a:t>. As you read Franklin D. Roosevelt's “Day of Infamy” speech you’ll focus on determining his point of view.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your response to the focus question from homework</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Learn the importance of using primary sources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Roosevelt’s “Day of Infamy” speech for the gist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questions to understand and determine point of view in “Day of Infamy”</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Share Our Response to Homework</a:t>
            </a:r>
            <a:endParaRPr sz="30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a:p>
        </p:txBody>
      </p:sp>
      <p:sp>
        <p:nvSpPr>
          <p:cNvPr id="244" name="Google Shape;244;p42"/>
          <p:cNvSpPr txBox="1">
            <a:spLocks noGrp="1"/>
          </p:cNvSpPr>
          <p:nvPr>
            <p:ph type="body" idx="1"/>
          </p:nvPr>
        </p:nvSpPr>
        <p:spPr>
          <a:xfrm>
            <a:off x="383750" y="107209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i="1">
                <a:latin typeface="Century Gothic"/>
                <a:ea typeface="Century Gothic"/>
                <a:cs typeface="Century Gothic"/>
                <a:sym typeface="Century Gothic"/>
              </a:rPr>
              <a:t>What do Louie’s antics in Germany reveal about his </a:t>
            </a:r>
            <a:br>
              <a:rPr lang="en" sz="2000" i="1">
                <a:latin typeface="Century Gothic"/>
                <a:ea typeface="Century Gothic"/>
                <a:cs typeface="Century Gothic"/>
                <a:sym typeface="Century Gothic"/>
              </a:rPr>
            </a:br>
            <a:r>
              <a:rPr lang="en" sz="2000" i="1">
                <a:latin typeface="Century Gothic"/>
                <a:ea typeface="Century Gothic"/>
                <a:cs typeface="Century Gothic"/>
                <a:sym typeface="Century Gothic"/>
              </a:rPr>
              <a:t>character and values? Use the strongest evidence</a:t>
            </a:r>
            <a:br>
              <a:rPr lang="en" sz="2000" i="1">
                <a:latin typeface="Century Gothic"/>
                <a:ea typeface="Century Gothic"/>
                <a:cs typeface="Century Gothic"/>
                <a:sym typeface="Century Gothic"/>
              </a:rPr>
            </a:br>
            <a:r>
              <a:rPr lang="en" sz="2000" i="1">
                <a:latin typeface="Century Gothic"/>
                <a:ea typeface="Century Gothic"/>
                <a:cs typeface="Century Gothic"/>
                <a:sym typeface="Century Gothic"/>
              </a:rPr>
              <a:t>from the book to support your answer.</a:t>
            </a:r>
            <a:br>
              <a:rPr lang="en" sz="2000" i="1">
                <a:latin typeface="Century Gothic"/>
                <a:ea typeface="Century Gothic"/>
                <a:cs typeface="Century Gothic"/>
                <a:sym typeface="Century Gothic"/>
              </a:rPr>
            </a:br>
            <a:endParaRPr sz="2000" i="1">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Silently reread the focus question and your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response from last night’s homework</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 sz="2000">
                <a:latin typeface="Century Gothic"/>
                <a:ea typeface="Century Gothic"/>
                <a:cs typeface="Century Gothic"/>
                <a:sym typeface="Century Gothic"/>
              </a:rPr>
              <a:t> </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Discuss your response with your Okinawa partner.</a:t>
            </a:r>
            <a:endParaRPr sz="20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89792" y="4504985"/>
            <a:ext cx="520449" cy="408215"/>
          </a:xfrm>
          <a:prstGeom prst="rect">
            <a:avLst/>
          </a:prstGeom>
          <a:noFill/>
          <a:ln>
            <a:noFill/>
          </a:ln>
        </p:spPr>
      </p:pic>
      <p:pic>
        <p:nvPicPr>
          <p:cNvPr id="246" name="Google Shape;246;p42"/>
          <p:cNvPicPr preferRelativeResize="0"/>
          <p:nvPr/>
        </p:nvPicPr>
        <p:blipFill>
          <a:blip r:embed="rId4">
            <a:alphaModFix/>
          </a:blip>
          <a:stretch>
            <a:fillRect/>
          </a:stretch>
        </p:blipFill>
        <p:spPr>
          <a:xfrm>
            <a:off x="7049125" y="1247775"/>
            <a:ext cx="1733550" cy="2647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52" name="Google Shape;25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Roosevelt’s point of view</a:t>
            </a:r>
            <a:r>
              <a:rPr lang="en" sz="2400">
                <a:latin typeface="Century Gothic"/>
                <a:ea typeface="Century Gothic"/>
                <a:cs typeface="Century Gothic"/>
                <a:sym typeface="Century Gothic"/>
              </a:rPr>
              <a:t> in his “Day of Infamy” speech.</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Turn and talk with your partner:</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What does </a:t>
            </a:r>
            <a:r>
              <a:rPr lang="en" sz="2400" i="1">
                <a:latin typeface="Century Gothic"/>
                <a:ea typeface="Century Gothic"/>
                <a:cs typeface="Century Gothic"/>
                <a:sym typeface="Century Gothic"/>
              </a:rPr>
              <a:t>point of view </a:t>
            </a:r>
            <a:r>
              <a:rPr lang="en" sz="2400">
                <a:latin typeface="Century Gothic"/>
                <a:ea typeface="Century Gothic"/>
                <a:cs typeface="Century Gothic"/>
                <a:sym typeface="Century Gothic"/>
              </a:rPr>
              <a:t>mean?</a:t>
            </a:r>
            <a:endParaRPr sz="2400">
              <a:latin typeface="Century Gothic"/>
              <a:ea typeface="Century Gothic"/>
              <a:cs typeface="Century Gothic"/>
              <a:sym typeface="Century Gothic"/>
            </a:endParaRPr>
          </a:p>
          <a:p>
            <a:pPr marL="457200" lvl="0" indent="0" algn="l" rtl="0">
              <a:spcBef>
                <a:spcPts val="800"/>
              </a:spcBef>
              <a:spcAft>
                <a:spcPts val="0"/>
              </a:spcAft>
              <a:buNone/>
            </a:pPr>
            <a:endParaRPr/>
          </a:p>
          <a:p>
            <a:pPr marL="457200" lvl="0" indent="0" algn="l" rtl="0">
              <a:spcBef>
                <a:spcPts val="800"/>
              </a:spcBef>
              <a:spcAft>
                <a:spcPts val="0"/>
              </a:spcAft>
              <a:buNone/>
            </a:pPr>
            <a:endParaRPr/>
          </a:p>
          <a:p>
            <a:pPr marL="0" lvl="0" indent="0" algn="l" rtl="0">
              <a:spcBef>
                <a:spcPts val="800"/>
              </a:spcBef>
              <a:spcAft>
                <a:spcPts val="0"/>
              </a:spcAft>
              <a:buNone/>
            </a:pPr>
            <a:r>
              <a:rPr lang="en"/>
              <a:t/>
            </a:r>
            <a:br>
              <a:rPr lang="en"/>
            </a:br>
            <a:endParaRPr/>
          </a:p>
        </p:txBody>
      </p:sp>
      <p:pic>
        <p:nvPicPr>
          <p:cNvPr id="255" name="Google Shape;255;p43"/>
          <p:cNvPicPr preferRelativeResize="0"/>
          <p:nvPr/>
        </p:nvPicPr>
        <p:blipFill>
          <a:blip r:embed="rId3">
            <a:alphaModFix/>
          </a:blip>
          <a:stretch>
            <a:fillRect/>
          </a:stretch>
        </p:blipFill>
        <p:spPr>
          <a:xfrm>
            <a:off x="8011622" y="4016723"/>
            <a:ext cx="478170" cy="531228"/>
          </a:xfrm>
          <a:prstGeom prst="rect">
            <a:avLst/>
          </a:prstGeom>
          <a:noFill/>
          <a:ln>
            <a:noFill/>
          </a:ln>
        </p:spPr>
      </p:pic>
      <p:pic>
        <p:nvPicPr>
          <p:cNvPr id="256" name="Google Shape;256;p43"/>
          <p:cNvPicPr preferRelativeResize="0"/>
          <p:nvPr/>
        </p:nvPicPr>
        <p:blipFill>
          <a:blip r:embed="rId4">
            <a:alphaModFix/>
          </a:blip>
          <a:stretch>
            <a:fillRect/>
          </a:stretch>
        </p:blipFill>
        <p:spPr>
          <a:xfrm>
            <a:off x="8528352" y="4029479"/>
            <a:ext cx="468887" cy="475506"/>
          </a:xfrm>
          <a:prstGeom prst="rect">
            <a:avLst/>
          </a:prstGeom>
          <a:noFill/>
          <a:ln>
            <a:noFill/>
          </a:ln>
        </p:spPr>
      </p:pic>
      <p:pic>
        <p:nvPicPr>
          <p:cNvPr id="8" name="Google Shape;245;p42"/>
          <p:cNvPicPr preferRelativeResize="0"/>
          <p:nvPr/>
        </p:nvPicPr>
        <p:blipFill>
          <a:blip r:embed="rId5">
            <a:alphaModFix/>
          </a:blip>
          <a:stretch>
            <a:fillRect/>
          </a:stretch>
        </p:blipFill>
        <p:spPr>
          <a:xfrm>
            <a:off x="8489792" y="4504985"/>
            <a:ext cx="520449" cy="408215"/>
          </a:xfrm>
          <a:prstGeom prst="rect">
            <a:avLst/>
          </a:prstGeom>
          <a:noFill/>
          <a:ln>
            <a:noFill/>
          </a:ln>
        </p:spPr>
      </p:pic>
      <p:pic>
        <p:nvPicPr>
          <p:cNvPr id="253" name="Google Shape;253;p43"/>
          <p:cNvPicPr preferRelativeResize="0"/>
          <p:nvPr/>
        </p:nvPicPr>
        <p:blipFill>
          <a:blip r:embed="rId6">
            <a:alphaModFix/>
          </a:blip>
          <a:stretch>
            <a:fillRect/>
          </a:stretch>
        </p:blipFill>
        <p:spPr>
          <a:xfrm>
            <a:off x="7903029" y="4485389"/>
            <a:ext cx="511628" cy="44444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4"/>
          <p:cNvSpPr txBox="1">
            <a:spLocks noGrp="1"/>
          </p:cNvSpPr>
          <p:nvPr>
            <p:ph type="title"/>
          </p:nvPr>
        </p:nvSpPr>
        <p:spPr>
          <a:xfrm>
            <a:off x="359228" y="86100"/>
            <a:ext cx="80915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Discuss Using Primary Sources </a:t>
            </a:r>
            <a:endParaRPr sz="3000" i="0" u="none" strike="noStrike" cap="none" dirty="0">
              <a:solidFill>
                <a:schemeClr val="dk1"/>
              </a:solidFill>
              <a:latin typeface="Century Gothic"/>
              <a:ea typeface="Century Gothic"/>
              <a:cs typeface="Century Gothic"/>
              <a:sym typeface="Century Gothic"/>
            </a:endParaRPr>
          </a:p>
        </p:txBody>
      </p:sp>
      <p:sp>
        <p:nvSpPr>
          <p:cNvPr id="262" name="Google Shape;262;p44"/>
          <p:cNvSpPr txBox="1">
            <a:spLocks noGrp="1"/>
          </p:cNvSpPr>
          <p:nvPr>
            <p:ph type="body" idx="1"/>
          </p:nvPr>
        </p:nvSpPr>
        <p:spPr>
          <a:xfrm>
            <a:off x="359228" y="1080301"/>
            <a:ext cx="8156122" cy="3552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As you prepare for the Fishbowl, you will read two </a:t>
            </a:r>
            <a:r>
              <a:rPr lang="en" sz="2000" i="1" dirty="0">
                <a:latin typeface="Century Gothic"/>
                <a:ea typeface="Century Gothic"/>
                <a:cs typeface="Century Gothic"/>
                <a:sym typeface="Century Gothic"/>
              </a:rPr>
              <a:t>primary sources</a:t>
            </a:r>
            <a:endParaRPr sz="2000" i="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A </a:t>
            </a:r>
            <a:r>
              <a:rPr lang="en" sz="2000" i="1" dirty="0">
                <a:latin typeface="Century Gothic"/>
                <a:ea typeface="Century Gothic"/>
                <a:cs typeface="Century Gothic"/>
                <a:sym typeface="Century Gothic"/>
              </a:rPr>
              <a:t>primary source</a:t>
            </a:r>
            <a:r>
              <a:rPr lang="en" sz="2000" dirty="0">
                <a:latin typeface="Century Gothic"/>
                <a:ea typeface="Century Gothic"/>
                <a:cs typeface="Century Gothic"/>
                <a:sym typeface="Century Gothic"/>
              </a:rPr>
              <a:t> is “a text or artifact that was created during the time period you are studying.” </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Historians use </a:t>
            </a:r>
            <a:r>
              <a:rPr lang="en" sz="2000" i="1" dirty="0">
                <a:latin typeface="Century Gothic"/>
                <a:ea typeface="Century Gothic"/>
                <a:cs typeface="Century Gothic"/>
                <a:sym typeface="Century Gothic"/>
              </a:rPr>
              <a:t>primary sources</a:t>
            </a:r>
            <a:r>
              <a:rPr lang="en" sz="2000" dirty="0">
                <a:latin typeface="Century Gothic"/>
                <a:ea typeface="Century Gothic"/>
                <a:cs typeface="Century Gothic"/>
                <a:sym typeface="Century Gothic"/>
              </a:rPr>
              <a:t> as often as they can to understand what people were thinking and feeling at the time.</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It is important to use </a:t>
            </a:r>
            <a:r>
              <a:rPr lang="en" sz="2000" i="1" dirty="0">
                <a:latin typeface="Century Gothic"/>
                <a:ea typeface="Century Gothic"/>
                <a:cs typeface="Century Gothic"/>
                <a:sym typeface="Century Gothic"/>
              </a:rPr>
              <a:t>primary sources </a:t>
            </a:r>
            <a:r>
              <a:rPr lang="en" sz="2000" dirty="0">
                <a:latin typeface="Century Gothic"/>
                <a:ea typeface="Century Gothic"/>
                <a:cs typeface="Century Gothic"/>
                <a:sym typeface="Century Gothic"/>
              </a:rPr>
              <a:t>when studying different perspectives</a:t>
            </a:r>
            <a:endParaRPr sz="20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257975" y="273850"/>
            <a:ext cx="8257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for Understanding</a:t>
            </a:r>
            <a:endParaRPr sz="33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257850" y="1369225"/>
            <a:ext cx="82575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After you have read along</a:t>
            </a:r>
            <a:br>
              <a:rPr lang="en">
                <a:latin typeface="Century Gothic"/>
                <a:ea typeface="Century Gothic"/>
                <a:cs typeface="Century Gothic"/>
                <a:sym typeface="Century Gothic"/>
              </a:rPr>
            </a:br>
            <a:r>
              <a:rPr lang="en">
                <a:latin typeface="Century Gothic"/>
                <a:ea typeface="Century Gothic"/>
                <a:cs typeface="Century Gothic"/>
                <a:sym typeface="Century Gothic"/>
              </a:rPr>
              <a:t>with the text silently in your </a:t>
            </a:r>
            <a:br>
              <a:rPr lang="en">
                <a:latin typeface="Century Gothic"/>
                <a:ea typeface="Century Gothic"/>
                <a:cs typeface="Century Gothic"/>
                <a:sym typeface="Century Gothic"/>
              </a:rPr>
            </a:br>
            <a:r>
              <a:rPr lang="en">
                <a:latin typeface="Century Gothic"/>
                <a:ea typeface="Century Gothic"/>
                <a:cs typeface="Century Gothic"/>
                <a:sym typeface="Century Gothic"/>
              </a:rPr>
              <a:t>head, turn and talk with </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your Iwo Jima partner about</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the overall gist of the speech.</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4295365" y="1045038"/>
            <a:ext cx="3651910" cy="3263401"/>
          </a:xfrm>
          <a:prstGeom prst="rect">
            <a:avLst/>
          </a:prstGeom>
          <a:noFill/>
          <a:ln>
            <a:noFill/>
          </a:ln>
        </p:spPr>
      </p:pic>
      <p:pic>
        <p:nvPicPr>
          <p:cNvPr id="270" name="Google Shape;270;p45"/>
          <p:cNvPicPr preferRelativeResize="0"/>
          <p:nvPr/>
        </p:nvPicPr>
        <p:blipFill>
          <a:blip r:embed="rId4">
            <a:alphaModFix/>
          </a:blip>
          <a:stretch>
            <a:fillRect/>
          </a:stretch>
        </p:blipFill>
        <p:spPr>
          <a:xfrm>
            <a:off x="7937093" y="4484746"/>
            <a:ext cx="451422" cy="459545"/>
          </a:xfrm>
          <a:prstGeom prst="rect">
            <a:avLst/>
          </a:prstGeom>
          <a:noFill/>
          <a:ln>
            <a:noFill/>
          </a:ln>
        </p:spPr>
      </p:pic>
      <p:pic>
        <p:nvPicPr>
          <p:cNvPr id="271" name="Google Shape;271;p45"/>
          <p:cNvPicPr preferRelativeResize="0"/>
          <p:nvPr/>
        </p:nvPicPr>
        <p:blipFill>
          <a:blip r:embed="rId5">
            <a:alphaModFix/>
          </a:blip>
          <a:stretch>
            <a:fillRect/>
          </a:stretch>
        </p:blipFill>
        <p:spPr>
          <a:xfrm>
            <a:off x="7456282" y="4476037"/>
            <a:ext cx="490993" cy="473529"/>
          </a:xfrm>
          <a:prstGeom prst="rect">
            <a:avLst/>
          </a:prstGeom>
          <a:noFill/>
          <a:ln>
            <a:noFill/>
          </a:ln>
        </p:spPr>
      </p:pic>
      <p:pic>
        <p:nvPicPr>
          <p:cNvPr id="8" name="Google Shape;245;p42"/>
          <p:cNvPicPr preferRelativeResize="0"/>
          <p:nvPr/>
        </p:nvPicPr>
        <p:blipFill>
          <a:blip r:embed="rId6">
            <a:alphaModFix/>
          </a:blip>
          <a:stretch>
            <a:fillRect/>
          </a:stretch>
        </p:blipFill>
        <p:spPr>
          <a:xfrm>
            <a:off x="8489792" y="4504985"/>
            <a:ext cx="520449" cy="40821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B7D54E-06D4-482A-BE5C-2142EC0D7E3B}"/>
</file>

<file path=customXml/itemProps2.xml><?xml version="1.0" encoding="utf-8"?>
<ds:datastoreItem xmlns:ds="http://schemas.openxmlformats.org/officeDocument/2006/customXml" ds:itemID="{9A2886A3-BC8F-412B-829C-7FDE2D62ECB3}"/>
</file>

<file path=customXml/itemProps3.xml><?xml version="1.0" encoding="utf-8"?>
<ds:datastoreItem xmlns:ds="http://schemas.openxmlformats.org/officeDocument/2006/customXml" ds:itemID="{A0D02BE7-EE27-44E3-ABC1-6D075044B279}"/>
</file>

<file path=docProps/app.xml><?xml version="1.0" encoding="utf-8"?>
<Properties xmlns="http://schemas.openxmlformats.org/officeDocument/2006/extended-properties" xmlns:vt="http://schemas.openxmlformats.org/officeDocument/2006/docPropsVTypes">
  <TotalTime>16</TotalTime>
  <Words>1241</Words>
  <Application>Microsoft Macintosh PowerPoint</Application>
  <PresentationFormat>On-screen Show (16:9)</PresentationFormat>
  <Paragraphs>370</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Simple Light</vt:lpstr>
      <vt:lpstr>Office Theme</vt:lpstr>
      <vt:lpstr>Office Theme</vt:lpstr>
      <vt:lpstr>  Grade 8: Module 3: Unit 1: Lesson 6 Teacher slide, before teaching. </vt:lpstr>
      <vt:lpstr>  Grade 8: Module 3: Unit 1: Lesson 6 Teacher slide, before teaching. </vt:lpstr>
      <vt:lpstr>  Grade 8: Module 3: Unit 1: Lesson 6 Teacher slide, before teaching. </vt:lpstr>
      <vt:lpstr>Grade 8: Module 3:  Unit 1: Lesson 6</vt:lpstr>
      <vt:lpstr>Hello, Students!</vt:lpstr>
      <vt:lpstr>Let’s Share Our Response to Homework </vt:lpstr>
      <vt:lpstr>Let’s Review Our Learning Targets</vt:lpstr>
      <vt:lpstr>Let’s Discuss Using Primary Sources </vt:lpstr>
      <vt:lpstr>Let’s Read for Understanding</vt:lpstr>
      <vt:lpstr>Let’s Read for Understanding</vt:lpstr>
      <vt:lpstr>Let’s Read for Understanding</vt:lpstr>
      <vt:lpstr>Let’s Read for Understanding</vt:lpstr>
      <vt:lpstr>Let’s Read for Understanding</vt:lpstr>
      <vt:lpstr>Let’s Read for Understanding</vt:lpstr>
      <vt:lpstr>Let’s Revisit Our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1: Lesson 6 Teacher slide, before teaching. </dc:title>
  <dc:creator>nbravo</dc:creator>
  <cp:lastModifiedBy>Alexander Specht</cp:lastModifiedBy>
  <cp:revision>6</cp:revision>
  <dcterms:modified xsi:type="dcterms:W3CDTF">2018-10-14T22:33:54Z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