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Century Gothic" panose="020B0502020202020204" pitchFamily="3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E548E7D-2E46-4C5D-9133-0D16BDF2AB0C}">
  <a:tblStyle styleId="{EE548E7D-2E46-4C5D-9133-0D16BDF2AB0C}"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5457" autoAdjust="0"/>
  </p:normalViewPr>
  <p:slideViewPr>
    <p:cSldViewPr snapToGrid="0">
      <p:cViewPr varScale="1">
        <p:scale>
          <a:sx n="96" d="100"/>
          <a:sy n="96" d="100"/>
        </p:scale>
        <p:origin x="-146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font" Target="fonts/font6.fntdata"/><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1.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5.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96206469-52D5-7589-0A4A-CF2F25AA23C2}"/>
    <pc:docChg chg="addSld">
      <pc:chgData name="Jennifer Snapp" userId="S::jennifer.snapp@detroitk12.org::42622253-5fe4-47d2-9c8f-1ef2d995c939" providerId="AD" clId="Web-{96206469-52D5-7589-0A4A-CF2F25AA23C2}" dt="2019-03-25T19:31:38.870" v="0"/>
      <pc:docMkLst>
        <pc:docMk/>
      </pc:docMkLst>
      <pc:sldChg chg="add">
        <pc:chgData name="Jennifer Snapp" userId="S::jennifer.snapp@detroitk12.org::42622253-5fe4-47d2-9c8f-1ef2d995c939" providerId="AD" clId="Web-{96206469-52D5-7589-0A4A-CF2F25AA23C2}" dt="2019-03-25T19:31:38.870" v="0"/>
        <pc:sldMkLst>
          <pc:docMk/>
          <pc:sldMk cId="308689567" sldId="277"/>
        </pc:sldMkLst>
      </pc:sldChg>
      <pc:sldMasterChg chg="addSldLayout">
        <pc:chgData name="Jennifer Snapp" userId="S::jennifer.snapp@detroitk12.org::42622253-5fe4-47d2-9c8f-1ef2d995c939" providerId="AD" clId="Web-{96206469-52D5-7589-0A4A-CF2F25AA23C2}" dt="2019-03-25T19:31:38.870" v="0"/>
        <pc:sldMasterMkLst>
          <pc:docMk/>
          <pc:sldMasterMk cId="0" sldId="2147483671"/>
        </pc:sldMasterMkLst>
        <pc:sldLayoutChg chg="add replId">
          <pc:chgData name="Jennifer Snapp" userId="S::jennifer.snapp@detroitk12.org::42622253-5fe4-47d2-9c8f-1ef2d995c939" providerId="AD" clId="Web-{96206469-52D5-7589-0A4A-CF2F25AA23C2}" dt="2019-03-25T19:31:38.870" v="0"/>
          <pc:sldLayoutMkLst>
            <pc:docMk/>
            <pc:sldMasterMk cId="0" sldId="2147483671"/>
            <pc:sldLayoutMk cId="1402228679"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8681358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for students to reflect on powerful themes in </a:t>
            </a:r>
            <a:r>
              <a:rPr lang="en" sz="1200" i="1" dirty="0">
                <a:solidFill>
                  <a:schemeClr val="dk1"/>
                </a:solidFill>
                <a:latin typeface="Calibri"/>
                <a:ea typeface="Calibri"/>
                <a:cs typeface="Calibri"/>
                <a:sym typeface="Calibri"/>
              </a:rPr>
              <a:t>Narrative of the Life of Frederick Douglass </a:t>
            </a:r>
            <a:r>
              <a:rPr lang="en" sz="1200" dirty="0">
                <a:solidFill>
                  <a:schemeClr val="dk1"/>
                </a:solidFill>
                <a:latin typeface="Calibri"/>
                <a:ea typeface="Calibri"/>
                <a:cs typeface="Calibri"/>
                <a:sym typeface="Calibri"/>
              </a:rPr>
              <a:t>by engaging in a Readers Theater adaptation of the conclusion.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Opening of this lesson, students predict the conclusion of </a:t>
            </a:r>
            <a:r>
              <a:rPr lang="en" sz="1200" i="1" dirty="0">
                <a:solidFill>
                  <a:schemeClr val="dk1"/>
                </a:solidFill>
                <a:latin typeface="Calibri"/>
                <a:ea typeface="Calibri"/>
                <a:cs typeface="Calibri"/>
                <a:sym typeface="Calibri"/>
              </a:rPr>
              <a:t>Narrative of the Life of Frederick Douglass.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Following this, students engage in the Readers Theater adaptation, which allows students to read key parts of the conclusion in a script format. It is interactive and covers many events in a shorter amount of text. Students enhance their performance by using performance techniques from the </a:t>
            </a:r>
            <a:r>
              <a:rPr lang="en" sz="1200" b="1" dirty="0">
                <a:solidFill>
                  <a:schemeClr val="dk1"/>
                </a:solidFill>
                <a:latin typeface="Calibri"/>
                <a:ea typeface="Calibri"/>
                <a:cs typeface="Calibri"/>
                <a:sym typeface="Calibri"/>
              </a:rPr>
              <a:t>Storyteller’s Toolbox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conclusion begins with a shipyard fight between Douglass and the other</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white shipyard workers. Douglass then studies the trade of caulking under Master Hugh. Master Hugh agrees to give him more freedom in exchange for a portion of his earnings. Then, Douglass escapes to New York and then New Bedford, where is exposed to abolition newspapers. This ignites his desire to actively participate in the abolitionist movement, and he ultimately begins delivering speeches to help the cause.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the class or individual students read more of Chapters 10 and 11, either in class or for homework.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personally reflect on the </a:t>
            </a:r>
            <a:r>
              <a:rPr lang="en" sz="1200"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for homework by elaborating on one of the questions from the class reflection and considering which part of the </a:t>
            </a:r>
            <a:r>
              <a:rPr lang="en" sz="1200"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pulled them</a:t>
            </a:r>
            <a:r>
              <a:rPr lang="en-US" sz="1200" dirty="0">
                <a:solidFill>
                  <a:schemeClr val="dk1"/>
                </a:solidFill>
                <a:latin typeface="Calibri"/>
                <a:ea typeface="Calibri"/>
                <a:cs typeface="Calibri"/>
                <a:sym typeface="Calibri"/>
              </a:rPr>
              <a:t> in</a:t>
            </a:r>
            <a:r>
              <a:rPr lang="en" sz="1200" dirty="0">
                <a:solidFill>
                  <a:schemeClr val="dk1"/>
                </a:solidFill>
                <a:latin typeface="Calibri"/>
                <a:ea typeface="Calibri"/>
                <a:cs typeface="Calibri"/>
                <a:sym typeface="Calibri"/>
              </a:rPr>
              <a:t> the most. This work should be read and responded to, but it does not assess a standard.</a:t>
            </a:r>
            <a:endParaRPr sz="1200" b="1"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6443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2fbad2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42fbad2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Partners</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Readers Theater: </a:t>
            </a: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Conclusion,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fourth of five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Compliment the students in the audience for being observant and the performers for being brave and making Douglass’s conclusion come alive.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audience members to share out ways the performers used the </a:t>
            </a:r>
            <a:r>
              <a:rPr lang="en" sz="1200" b="1" dirty="0">
                <a:solidFill>
                  <a:schemeClr val="dk1"/>
                </a:solidFill>
                <a:latin typeface="Calibri"/>
                <a:ea typeface="Calibri"/>
                <a:cs typeface="Calibri"/>
                <a:sym typeface="Calibri"/>
              </a:rPr>
              <a:t>Storyteller’s Toolbox</a:t>
            </a:r>
            <a:r>
              <a:rPr lang="en" sz="1200" dirty="0">
                <a:solidFill>
                  <a:schemeClr val="dk1"/>
                </a:solidFill>
                <a:latin typeface="Calibri"/>
                <a:ea typeface="Calibri"/>
                <a:cs typeface="Calibri"/>
                <a:sym typeface="Calibri"/>
              </a:rPr>
              <a:t> to enhance the story. Or, if all students read aloud, ask them to share out ways they used the </a:t>
            </a:r>
            <a:r>
              <a:rPr lang="en" sz="1200" b="1" dirty="0">
                <a:solidFill>
                  <a:schemeClr val="dk1"/>
                </a:solidFill>
                <a:latin typeface="Calibri"/>
                <a:ea typeface="Calibri"/>
                <a:cs typeface="Calibri"/>
                <a:sym typeface="Calibri"/>
              </a:rPr>
              <a:t>Storyteller’s Toolbox.</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instructions on the slide. Give students 1-2 minutes to talk.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few students to share their thoughts.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reference specific items on the </a:t>
            </a:r>
            <a:r>
              <a:rPr lang="en" sz="1200" b="1" dirty="0">
                <a:solidFill>
                  <a:schemeClr val="dk1"/>
                </a:solidFill>
                <a:latin typeface="Calibri"/>
                <a:ea typeface="Calibri"/>
                <a:cs typeface="Calibri"/>
                <a:sym typeface="Calibri"/>
              </a:rPr>
              <a:t>Storyteller’s Toolbox anchor chart, </a:t>
            </a:r>
            <a:r>
              <a:rPr lang="en" sz="1200" dirty="0">
                <a:solidFill>
                  <a:schemeClr val="dk1"/>
                </a:solidFill>
                <a:latin typeface="Calibri"/>
                <a:ea typeface="Calibri"/>
                <a:cs typeface="Calibri"/>
                <a:sym typeface="Calibri"/>
              </a:rPr>
              <a:t>saying </a:t>
            </a:r>
            <a:r>
              <a:rPr lang="en" sz="1200" b="0" dirty="0">
                <a:solidFill>
                  <a:schemeClr val="dk1"/>
                </a:solidFill>
                <a:latin typeface="Calibri"/>
                <a:ea typeface="Calibri"/>
                <a:cs typeface="Calibri"/>
                <a:sym typeface="Calibri"/>
              </a:rPr>
              <a:t>things like, “My classmate read loudly and clearly”  or “My classmate stood up and raised her fist to show a sentence was important”  </a:t>
            </a:r>
            <a:r>
              <a:rPr lang="en-US" sz="1200" b="0" dirty="0">
                <a:solidFill>
                  <a:schemeClr val="dk1"/>
                </a:solidFill>
                <a:latin typeface="Calibri"/>
                <a:ea typeface="Calibri"/>
                <a:cs typeface="Calibri"/>
                <a:sym typeface="Calibri"/>
              </a:rPr>
              <a:t>or</a:t>
            </a:r>
            <a:r>
              <a:rPr lang="en" sz="1200" b="0" dirty="0">
                <a:solidFill>
                  <a:schemeClr val="dk1"/>
                </a:solidFill>
                <a:latin typeface="Calibri"/>
                <a:ea typeface="Calibri"/>
                <a:cs typeface="Calibri"/>
                <a:sym typeface="Calibri"/>
              </a:rPr>
              <a:t> “My classmate used inflection, raising and lowering his voice so I could tell what emotions his character was feeling.”</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4, listen for students to say things like: “He learned to caulk, which earned him money,” “Master Hugh took most of his earnings, but gave him a little more freedom in exchange,” “Douglass finally escapes to New York and then New Bedford, where he begins to read abolitionist newspapers,” and “Shortly after, Douglass becomes involved in the abolitionist movement and delivers speeches to try and convince people to ban slavery.”</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53365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34056f3cc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434056f3cc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30-35 minutes (7-10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5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Readers Theater: </a:t>
            </a: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Conclusion,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five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recording themes on chart paper or the board as students share them.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a theme is a sentence, not a topic or single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3-5 minutes to engage in their </a:t>
            </a:r>
            <a:r>
              <a:rPr lang="en" sz="1200" b="0" dirty="0">
                <a:solidFill>
                  <a:schemeClr val="dk1"/>
                </a:solidFill>
                <a:latin typeface="Calibri"/>
                <a:ea typeface="Calibri"/>
                <a:cs typeface="Calibri"/>
                <a:sym typeface="Calibri"/>
              </a:rPr>
              <a:t>Think-Pair-Share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directing students during “Think” time to write their ideas for the prompting questions prior to pairing.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few students to share their ideas. As they share, ask them to explain what events or concepts in the text led them to that theme.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note themes like: </a:t>
            </a:r>
            <a:r>
              <a:rPr lang="en" sz="1200" b="0" dirty="0">
                <a:solidFill>
                  <a:schemeClr val="dk1"/>
                </a:solidFill>
                <a:latin typeface="Calibri"/>
                <a:ea typeface="Calibri"/>
                <a:cs typeface="Calibri"/>
                <a:sym typeface="Calibri"/>
              </a:rPr>
              <a:t>“Freedom is worth fighting for at any cost” or “Education is one path toward achieving freedom” or “Just because you are born into a role does not mean you must stay there for the rest of your life” or “Engaging in evil acts can make a person become evil.”</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have trouble during “Think” time in Teacher Action Step 2, consider walking them through your own thinking about theme.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Start with smaller prompting questions, such as: </a:t>
            </a:r>
            <a:r>
              <a:rPr lang="en" sz="1200" i="1" dirty="0">
                <a:solidFill>
                  <a:schemeClr val="dk1"/>
                </a:solidFill>
                <a:latin typeface="Calibri"/>
                <a:ea typeface="Calibri"/>
                <a:cs typeface="Calibri"/>
                <a:sym typeface="Calibri"/>
              </a:rPr>
              <a:t>“What is Douglass saying about the value of freedom?”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“What does he say about the relationship between education and freedom?” </a:t>
            </a:r>
            <a:r>
              <a:rPr lang="en" sz="1200" dirty="0">
                <a:solidFill>
                  <a:schemeClr val="dk1"/>
                </a:solidFill>
                <a:latin typeface="Calibri"/>
                <a:ea typeface="Calibri"/>
                <a:cs typeface="Calibri"/>
                <a:sym typeface="Calibri"/>
              </a:rPr>
              <a:t>These prompts allow students to identify an important overarching topic, such as “freedom,” and consider what the author </a:t>
            </a:r>
            <a:r>
              <a:rPr lang="en" sz="1200" i="1" dirty="0">
                <a:solidFill>
                  <a:schemeClr val="dk1"/>
                </a:solidFill>
                <a:latin typeface="Calibri"/>
                <a:ea typeface="Calibri"/>
                <a:cs typeface="Calibri"/>
                <a:sym typeface="Calibri"/>
              </a:rPr>
              <a:t>says </a:t>
            </a:r>
            <a:r>
              <a:rPr lang="en" sz="1200" dirty="0">
                <a:solidFill>
                  <a:schemeClr val="dk1"/>
                </a:solidFill>
                <a:latin typeface="Calibri"/>
                <a:ea typeface="Calibri"/>
                <a:cs typeface="Calibri"/>
                <a:sym typeface="Calibri"/>
              </a:rPr>
              <a:t>about that topic.</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could also move from a prompting question like “What does Douglass suggest about the value of reading?”, and explain: </a:t>
            </a:r>
            <a:r>
              <a:rPr lang="en" sz="1200" i="1" dirty="0">
                <a:solidFill>
                  <a:schemeClr val="dk1"/>
                </a:solidFill>
                <a:latin typeface="Calibri"/>
                <a:ea typeface="Calibri"/>
                <a:cs typeface="Calibri"/>
                <a:sym typeface="Calibri"/>
              </a:rPr>
              <a:t>“Frederick Douglass realized how important reading was not only for him, but for other slaves. If they could read, they could access information. If they could access information, they could be more aware of their own situation and thus work to change it. Becoming educated enough to read gave them a chance at freedom. This shows how powerful knowledge can be, and that’s still true today. So one theme could be, ‘Education is one path to achieving freedom’ because education helps Douglass develop an awareness of his situation and eventually achieve freedom.” </a:t>
            </a:r>
            <a:endParaRPr dirty="0"/>
          </a:p>
        </p:txBody>
      </p:sp>
    </p:spTree>
    <p:extLst>
      <p:ext uri="{BB962C8B-B14F-4D97-AF65-F5344CB8AC3E}">
        <p14:creationId xmlns:p14="http://schemas.microsoft.com/office/powerpoint/2010/main" val="3988071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34056f3cc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34056f3cc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13-18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Reflecting on the Power of the </a:t>
            </a:r>
            <a:r>
              <a:rPr lang="en" sz="1200" b="1" i="1" dirty="0">
                <a:solidFill>
                  <a:schemeClr val="dk1"/>
                </a:solidFill>
                <a:latin typeface="Calibri"/>
                <a:ea typeface="Calibri"/>
                <a:cs typeface="Calibri"/>
                <a:sym typeface="Calibri"/>
              </a:rPr>
              <a:t>Narrative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seven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of protocols like Concentric Circles allows for total participation of students. It encourages collaboration and allows students to get a movement break. It also helps students to practice their speaking and listening skills.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once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move into the positions described on the slide. You might want to read the slide aloud one more time as you do this.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direct their attention to the slide and move into the appropriate positions when prompted.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students a very quick “practice run” with a simple question like, “What’s your favorite food?” or “Who’s your favorite character in your independent reading book?”</a:t>
            </a:r>
            <a:endParaRPr dirty="0">
              <a:latin typeface="Calibri"/>
              <a:ea typeface="Calibri"/>
              <a:cs typeface="Calibri"/>
              <a:sym typeface="Calibri"/>
            </a:endParaRPr>
          </a:p>
        </p:txBody>
      </p:sp>
    </p:spTree>
    <p:extLst>
      <p:ext uri="{BB962C8B-B14F-4D97-AF65-F5344CB8AC3E}">
        <p14:creationId xmlns:p14="http://schemas.microsoft.com/office/powerpoint/2010/main" val="1582691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34056f3cc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434056f3cc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13-18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Reflecting on the Power of the </a:t>
            </a:r>
            <a:r>
              <a:rPr lang="en" sz="1200" b="1" i="1" dirty="0">
                <a:solidFill>
                  <a:schemeClr val="dk1"/>
                </a:solidFill>
                <a:latin typeface="Calibri"/>
                <a:ea typeface="Calibri"/>
                <a:cs typeface="Calibri"/>
                <a:sym typeface="Calibri"/>
              </a:rPr>
              <a:t>Narrative, </a:t>
            </a:r>
            <a:r>
              <a:rPr lang="en" sz="1200" b="1" dirty="0">
                <a:solidFill>
                  <a:schemeClr val="dk1"/>
                </a:solidFill>
                <a:latin typeface="Calibri"/>
                <a:ea typeface="Calibri"/>
                <a:cs typeface="Calibri"/>
                <a:sym typeface="Calibri"/>
              </a:rPr>
              <a:t>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seven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timer for questions and answers in order to keep things moving smoothly. For example, you could allow two minutes per question total, or break the time down further and allow each partner to speak for one minute.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students in position from the previous slide, explain that the first of six reflection questions is posted on this slide, and that additional questions will come on successive slides. Students should discuss and rotate at your prompting.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aloud before prompting students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Facilitate the </a:t>
            </a:r>
            <a:r>
              <a:rPr lang="en" sz="1200" b="0" dirty="0">
                <a:solidFill>
                  <a:schemeClr val="dk1"/>
                </a:solidFill>
                <a:latin typeface="Calibri"/>
                <a:ea typeface="Calibri"/>
                <a:cs typeface="Calibri"/>
                <a:sym typeface="Calibri"/>
              </a:rPr>
              <a:t>Concentric Circles protocol.</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share their answers for this reflection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21421605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4508d0551f_1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4508d0551f_1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13-18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Reflecting on the Power of the </a:t>
            </a:r>
            <a:r>
              <a:rPr lang="en" sz="1200" b="1" i="1" dirty="0">
                <a:solidFill>
                  <a:schemeClr val="dk1"/>
                </a:solidFill>
                <a:latin typeface="Calibri"/>
                <a:ea typeface="Calibri"/>
                <a:cs typeface="Calibri"/>
                <a:sym typeface="Calibri"/>
              </a:rPr>
              <a:t>Narrative, </a:t>
            </a:r>
            <a:r>
              <a:rPr lang="en" sz="1200" b="1" dirty="0">
                <a:solidFill>
                  <a:schemeClr val="dk1"/>
                </a:solidFill>
                <a:latin typeface="Calibri"/>
                <a:ea typeface="Calibri"/>
                <a:cs typeface="Calibri"/>
                <a:sym typeface="Calibri"/>
              </a:rPr>
              <a:t>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seven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timer for questions and answers in order to keep things moving smoothly. For example, you could allow two minutes per question total, or break the time down further and allow each partner to speak for one minute.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students in position from the previous slide, explain that the second of six reflection questions is posted on this slide, and that additional questions will come on successive slides. Students should discuss and rotate at your prompting.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aloud before prompting students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Facilitate the </a:t>
            </a:r>
            <a:r>
              <a:rPr lang="en" sz="1200" b="0" dirty="0">
                <a:solidFill>
                  <a:schemeClr val="dk1"/>
                </a:solidFill>
                <a:latin typeface="Calibri"/>
                <a:ea typeface="Calibri"/>
                <a:cs typeface="Calibri"/>
                <a:sym typeface="Calibri"/>
              </a:rPr>
              <a:t>Concentric Circles protocol.</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share their answers for this reflection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911260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508d0551f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4508d0551f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13-18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Reflecting on the Power of the </a:t>
            </a:r>
            <a:r>
              <a:rPr lang="en" sz="1200" b="1" i="1" dirty="0">
                <a:solidFill>
                  <a:schemeClr val="dk1"/>
                </a:solidFill>
                <a:latin typeface="Calibri"/>
                <a:ea typeface="Calibri"/>
                <a:cs typeface="Calibri"/>
                <a:sym typeface="Calibri"/>
              </a:rPr>
              <a:t>Narrative, </a:t>
            </a:r>
            <a:r>
              <a:rPr lang="en" sz="1200" b="1" dirty="0">
                <a:solidFill>
                  <a:schemeClr val="dk1"/>
                </a:solidFill>
                <a:latin typeface="Calibri"/>
                <a:ea typeface="Calibri"/>
                <a:cs typeface="Calibri"/>
                <a:sym typeface="Calibri"/>
              </a:rPr>
              <a:t>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fourth of seven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timer for questions and answers in order to keep things moving smoothly. For example, you could allow two minutes per question total, or break the time down further and allow each partner to speak for one minute.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students in position from the previous slide, explain that the third of six reflection questions is posted on this slide, and that additional questions will come on successive slides. Students should discuss and rotate at your prompting.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aloud before prompting students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Facilitate the </a:t>
            </a:r>
            <a:r>
              <a:rPr lang="en" sz="1200" b="0" dirty="0">
                <a:solidFill>
                  <a:schemeClr val="dk1"/>
                </a:solidFill>
                <a:latin typeface="Calibri"/>
                <a:ea typeface="Calibri"/>
                <a:cs typeface="Calibri"/>
                <a:sym typeface="Calibri"/>
              </a:rPr>
              <a:t>Concentric Circles protocol.</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share their answers for the reflection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37577920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508d0551f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4508d0551f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13-18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5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Reflecting on the Power of the </a:t>
            </a:r>
            <a:r>
              <a:rPr lang="en" sz="1200" b="1" i="1" dirty="0">
                <a:solidFill>
                  <a:schemeClr val="dk1"/>
                </a:solidFill>
                <a:latin typeface="Calibri"/>
                <a:ea typeface="Calibri"/>
                <a:cs typeface="Calibri"/>
                <a:sym typeface="Calibri"/>
              </a:rPr>
              <a:t>Narrative, </a:t>
            </a:r>
            <a:r>
              <a:rPr lang="en" sz="1200" b="1" dirty="0">
                <a:solidFill>
                  <a:schemeClr val="dk1"/>
                </a:solidFill>
                <a:latin typeface="Calibri"/>
                <a:ea typeface="Calibri"/>
                <a:cs typeface="Calibri"/>
                <a:sym typeface="Calibri"/>
              </a:rPr>
              <a:t>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fifth of seven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timer for questions and answers in order to keep things moving smoothly. For example, you could allow two minutes per question total, or break the time down further and allow each partner to speak for one minute.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students in position from the previous slide, explain that the fourth of six reflection questions is posted on this slide, and that additional questions will come on successive slides. Students should discuss and rotate at your prompting.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aloud before prompting students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Facilitate the </a:t>
            </a:r>
            <a:r>
              <a:rPr lang="en" sz="1200" b="0" dirty="0">
                <a:solidFill>
                  <a:schemeClr val="dk1"/>
                </a:solidFill>
                <a:latin typeface="Calibri"/>
                <a:ea typeface="Calibri"/>
                <a:cs typeface="Calibri"/>
                <a:sym typeface="Calibri"/>
              </a:rPr>
              <a:t>Concentric Circles protocol.</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share their answers for this reflection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6904013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508d0551f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508d0551f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13-18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6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Reflecting on the Power of the </a:t>
            </a:r>
            <a:r>
              <a:rPr lang="en" sz="1200" b="1" i="1" dirty="0">
                <a:solidFill>
                  <a:schemeClr val="dk1"/>
                </a:solidFill>
                <a:latin typeface="Calibri"/>
                <a:ea typeface="Calibri"/>
                <a:cs typeface="Calibri"/>
                <a:sym typeface="Calibri"/>
              </a:rPr>
              <a:t>Narrative, </a:t>
            </a:r>
            <a:r>
              <a:rPr lang="en" sz="1200" b="1" dirty="0">
                <a:solidFill>
                  <a:schemeClr val="dk1"/>
                </a:solidFill>
                <a:latin typeface="Calibri"/>
                <a:ea typeface="Calibri"/>
                <a:cs typeface="Calibri"/>
                <a:sym typeface="Calibri"/>
              </a:rPr>
              <a:t>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sixth of seven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timer for questions and answers in order to keep things moving smoothly. For example, you could allow two minutes per question total, or break the time down further and allow each partner to speak for one minute.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students in position from the previous slide, explain that the fifth of six reflection questions is posted on this slide, and that additional questions will come on successive slides. Students should discuss and rotate at your prompting.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aloud before prompting students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Facilitate the </a:t>
            </a:r>
            <a:r>
              <a:rPr lang="en" sz="1200" b="0" dirty="0">
                <a:solidFill>
                  <a:schemeClr val="dk1"/>
                </a:solidFill>
                <a:latin typeface="Calibri"/>
                <a:ea typeface="Calibri"/>
                <a:cs typeface="Calibri"/>
                <a:sym typeface="Calibri"/>
              </a:rPr>
              <a:t>Concentric Circles protocol.</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share their answers for the reflection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28438804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508d0551f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4508d0551f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13-18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7 of 7</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Reflecting on the Power of the </a:t>
            </a:r>
            <a:r>
              <a:rPr lang="en" sz="1200" b="1" i="1" dirty="0">
                <a:solidFill>
                  <a:schemeClr val="dk1"/>
                </a:solidFill>
                <a:latin typeface="Calibri"/>
                <a:ea typeface="Calibri"/>
                <a:cs typeface="Calibri"/>
                <a:sym typeface="Calibri"/>
              </a:rPr>
              <a:t>Narrative, </a:t>
            </a:r>
            <a:r>
              <a:rPr lang="en" sz="1200" b="1" dirty="0">
                <a:solidFill>
                  <a:schemeClr val="dk1"/>
                </a:solidFill>
                <a:latin typeface="Calibri"/>
                <a:ea typeface="Calibri"/>
                <a:cs typeface="Calibri"/>
                <a:sym typeface="Calibri"/>
              </a:rPr>
              <a:t>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seven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timer for questions and answers in order to keep things moving smoothly. For example, you could allow two minutes per question total, or break the time down further and allow each partner to speak for one minute.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With students in position from the previous slide, explain that the last of six reflection questions is posted on this slide. Students should discuss and rotate at your prompting.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question aloud before prompting students to answer.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Facilitate the </a:t>
            </a:r>
            <a:r>
              <a:rPr lang="en" sz="1200" b="0" dirty="0">
                <a:solidFill>
                  <a:schemeClr val="dk1"/>
                </a:solidFill>
                <a:latin typeface="Calibri"/>
                <a:ea typeface="Calibri"/>
                <a:cs typeface="Calibri"/>
                <a:sym typeface="Calibri"/>
              </a:rPr>
              <a:t>Concentric Circles protocol.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discussion is over, commend students on being reflective and thoughtful. As they process the power of Douglass’s story, remind them to think about what event they found most powerful. They will have the opportunity to share that part of Douglass’s story in Unit 3 as they construct their picture book.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share their answers for the reflection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15454418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34056f3cc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6" name="Google Shape;276;g434056f3cc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Previewing Homework</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Previewing homework allows time for students to clarify any questions.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Personal Reflection</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Read the </a:t>
            </a:r>
            <a:r>
              <a:rPr lang="en" sz="1200" b="1" dirty="0">
                <a:latin typeface="Calibri"/>
                <a:ea typeface="Calibri"/>
                <a:cs typeface="Calibri"/>
                <a:sym typeface="Calibri"/>
              </a:rPr>
              <a:t>Personal Reflection</a:t>
            </a:r>
            <a:r>
              <a:rPr lang="en" sz="1200" dirty="0">
                <a:latin typeface="Calibri"/>
                <a:ea typeface="Calibri"/>
                <a:cs typeface="Calibri"/>
                <a:sym typeface="Calibri"/>
              </a:rPr>
              <a:t> aloud, or ask a student to do so.</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The second part of the homework is to share that personal response with someone at home. This gives students an opportunity to connect someone at home to the powerful narrative they just read.</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Encourage students to reach out to a teacher to share their homework if they know someone at home will not be available.</a:t>
            </a: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a:t>
            </a:r>
            <a:r>
              <a:rPr lang="en" sz="1200" b="1" dirty="0">
                <a:solidFill>
                  <a:schemeClr val="dk1"/>
                </a:solidFill>
                <a:latin typeface="Calibri"/>
                <a:ea typeface="Calibri"/>
                <a:cs typeface="Calibri"/>
                <a:sym typeface="Calibri"/>
              </a:rPr>
              <a:t>Personal Reflection.</a:t>
            </a: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515913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Entry Task: Predicting the Conclusion</a:t>
            </a:r>
            <a:r>
              <a:rPr lang="en" sz="1200">
                <a:solidFill>
                  <a:schemeClr val="dk1"/>
                </a:solidFill>
                <a:latin typeface="Calibri"/>
                <a:ea typeface="Calibri"/>
                <a:cs typeface="Calibri"/>
                <a:sym typeface="Calibri"/>
              </a:rPr>
              <a:t> (one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Readers Theater: </a:t>
            </a:r>
            <a:r>
              <a:rPr lang="en" sz="1200" b="1" i="1">
                <a:solidFill>
                  <a:schemeClr val="dk1"/>
                </a:solidFill>
                <a:latin typeface="Calibri"/>
                <a:ea typeface="Calibri"/>
                <a:cs typeface="Calibri"/>
                <a:sym typeface="Calibri"/>
              </a:rPr>
              <a:t>Narrative of the Life of Frederick Douglass </a:t>
            </a:r>
            <a:r>
              <a:rPr lang="en" sz="1200" b="1">
                <a:solidFill>
                  <a:schemeClr val="dk1"/>
                </a:solidFill>
                <a:latin typeface="Calibri"/>
                <a:ea typeface="Calibri"/>
                <a:cs typeface="Calibri"/>
                <a:sym typeface="Calibri"/>
              </a:rPr>
              <a:t>Conclusion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Personal reflection</a:t>
            </a:r>
            <a:r>
              <a:rPr lang="en" sz="1200">
                <a:solidFill>
                  <a:schemeClr val="dk1"/>
                </a:solidFill>
                <a:latin typeface="Calibri"/>
                <a:ea typeface="Calibri"/>
                <a:cs typeface="Calibri"/>
                <a:sym typeface="Calibri"/>
              </a:rPr>
              <a:t> (one per student)</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a:solidFill>
                  <a:schemeClr val="dk1"/>
                </a:solidFill>
                <a:latin typeface="Calibri"/>
                <a:ea typeface="Calibri"/>
                <a:cs typeface="Calibri"/>
                <a:sym typeface="Calibri"/>
              </a:rPr>
              <a:t>Storyteller’s Toolbox anchor chart </a:t>
            </a:r>
            <a:r>
              <a:rPr lang="en" sz="1200">
                <a:solidFill>
                  <a:schemeClr val="dk1"/>
                </a:solidFill>
                <a:latin typeface="Calibri"/>
                <a:ea typeface="Calibri"/>
                <a:cs typeface="Calibri"/>
                <a:sym typeface="Calibri"/>
              </a:rPr>
              <a:t>(from Lesson 5)</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Choose one of two options for the Readers Theater as listed in Work Time A. Prepare groups accordingly. The options, reprinted below, are:</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Option 1: Choose eight students to act out the script. Explain to students that there will be other opportunities for students to participate if they are disappointed not to have a part. The students who are not performing should read along silently in their heads and notice what tools the performers use to make the story come alive.</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Option 2: Break the class up into three groups of eight and have them each perform the script to allow all students to participate.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a:solidFill>
                  <a:schemeClr val="dk1"/>
                </a:solidFill>
                <a:latin typeface="Calibri"/>
                <a:ea typeface="Calibri"/>
                <a:cs typeface="Calibri"/>
                <a:sym typeface="Calibri"/>
              </a:rPr>
              <a:t>Consider posting the </a:t>
            </a:r>
            <a:r>
              <a:rPr lang="en" sz="1200" b="1">
                <a:solidFill>
                  <a:schemeClr val="dk1"/>
                </a:solidFill>
                <a:latin typeface="Calibri"/>
                <a:ea typeface="Calibri"/>
                <a:cs typeface="Calibri"/>
                <a:sym typeface="Calibri"/>
              </a:rPr>
              <a:t>Storyteller’s Toolbox anchor chart </a:t>
            </a:r>
            <a:r>
              <a:rPr lang="en" sz="1200">
                <a:solidFill>
                  <a:schemeClr val="dk1"/>
                </a:solidFill>
                <a:latin typeface="Calibri"/>
                <a:ea typeface="Calibri"/>
                <a:cs typeface="Calibri"/>
                <a:sym typeface="Calibri"/>
              </a:rPr>
              <a:t>where students can refer to it throughout the lesson (for your convenience, it is also posted on Slides 7 and 9).</a:t>
            </a:r>
            <a:endParaRPr sz="120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68681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Prompting students to share their reflection with someone at home facilitates productive educational conversation.</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5" name="Google Shape;285;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1930431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93" name="Google Shape;29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0728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Readers Theater: </a:t>
            </a: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Conclusion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provides time for students to think about the bigger message behind Douglass’s story through a series of reflective questions they discuss with partners. To do this, students use the </a:t>
            </a:r>
            <a:r>
              <a:rPr lang="en" sz="1200" b="0" dirty="0">
                <a:solidFill>
                  <a:schemeClr val="dk1"/>
                </a:solidFill>
                <a:latin typeface="Calibri"/>
                <a:ea typeface="Calibri"/>
                <a:cs typeface="Calibri"/>
                <a:sym typeface="Calibri"/>
              </a:rPr>
              <a:t>Concentric Circles protocol </a:t>
            </a:r>
            <a:r>
              <a:rPr lang="en" sz="1200" dirty="0">
                <a:solidFill>
                  <a:schemeClr val="dk1"/>
                </a:solidFill>
                <a:latin typeface="Calibri"/>
                <a:ea typeface="Calibri"/>
                <a:cs typeface="Calibri"/>
                <a:sym typeface="Calibri"/>
              </a:rPr>
              <a:t>(see Appendix).</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six questions listed for the </a:t>
            </a:r>
            <a:r>
              <a:rPr lang="en" sz="1200" b="0" dirty="0">
                <a:solidFill>
                  <a:schemeClr val="dk1"/>
                </a:solidFill>
                <a:latin typeface="Calibri"/>
                <a:ea typeface="Calibri"/>
                <a:cs typeface="Calibri"/>
                <a:sym typeface="Calibri"/>
              </a:rPr>
              <a:t>Concentric Circles protocol </a:t>
            </a:r>
            <a:r>
              <a:rPr lang="en" sz="1200" dirty="0">
                <a:solidFill>
                  <a:schemeClr val="dk1"/>
                </a:solidFill>
                <a:latin typeface="Calibri"/>
                <a:ea typeface="Calibri"/>
                <a:cs typeface="Calibri"/>
                <a:sym typeface="Calibri"/>
              </a:rPr>
              <a:t>discussion. You do not need to have students discuss all six questions. Consider editing Slide 13 on your own in order to remove questions you don’t want them to discuss or to add questions you do want them to discuss.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Turn and Talk protocol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Think-Pair-Share protocol</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4798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286739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Taking time at the end of a text to reflect on enduring ideas and themes helps students see the relevance of reading.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29454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Partners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Predicting the Conclusion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Making predictions encourages students to reflect on what they already know, and it increases their confidence by encouraging them to think about how their pre-existing knowledge of a text might influence their understanding of the ending.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the opportunity to share answers in partners ensures that all students are able to participate.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a:t>
            </a:r>
            <a:r>
              <a:rPr lang="en" sz="1200" b="1" dirty="0">
                <a:solidFill>
                  <a:schemeClr val="dk1"/>
                </a:solidFill>
                <a:latin typeface="Calibri"/>
                <a:ea typeface="Calibri"/>
                <a:cs typeface="Calibri"/>
                <a:sym typeface="Calibri"/>
              </a:rPr>
              <a:t>Entry Task: Predicting the Conclusion</a:t>
            </a:r>
            <a:r>
              <a:rPr lang="en" sz="1200" dirty="0">
                <a:solidFill>
                  <a:schemeClr val="dk1"/>
                </a:solidFill>
                <a:latin typeface="Calibri"/>
                <a:ea typeface="Calibri"/>
                <a:cs typeface="Calibri"/>
                <a:sym typeface="Calibri"/>
              </a:rPr>
              <a:t>: “What do you think happens at the end of his story? Why are you making this prediction?”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few minutes to complete the task, then ask them to share their thinking with a partner using the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protocol.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one or two volunteers to share their thinking with the entire class. Do not confirm or deny any predictions.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share ideas that fall within the scope of the text, such as: “Douglass will eventually be able to escape” or “The slaves who were taught to read will band together with Douglass to create a school for other slaves to learn to read.”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who express anxiety about not knowing what will happen that there is no “right answer” for a prediction, but that </a:t>
            </a:r>
            <a:r>
              <a:rPr lang="en" sz="1200" dirty="0">
                <a:solidFill>
                  <a:srgbClr val="333333"/>
                </a:solidFill>
                <a:highlight>
                  <a:srgbClr val="FFFFFF"/>
                </a:highlight>
                <a:latin typeface="Calibri"/>
                <a:ea typeface="Calibri"/>
                <a:cs typeface="Calibri"/>
                <a:sym typeface="Calibri"/>
              </a:rPr>
              <a:t>thinking about what we know already from the story is helpful in making a prediction</a:t>
            </a:r>
            <a:r>
              <a:rPr lang="en" sz="1200" dirty="0">
                <a:solidFill>
                  <a:schemeClr val="dk1"/>
                </a:solidFill>
                <a:latin typeface="Calibri"/>
                <a:ea typeface="Calibri"/>
                <a:cs typeface="Calibri"/>
                <a:sym typeface="Calibri"/>
              </a:rPr>
              <a:t>. Ask prompting questions like</a:t>
            </a:r>
            <a:r>
              <a:rPr lang="en" sz="1200" i="1" dirty="0">
                <a:solidFill>
                  <a:schemeClr val="dk1"/>
                </a:solidFill>
                <a:latin typeface="Calibri"/>
                <a:ea typeface="Calibri"/>
                <a:cs typeface="Calibri"/>
                <a:sym typeface="Calibri"/>
              </a:rPr>
              <a:t>, “What have you noticed so far in the story?” “Based on what has already happened, how might the story end?”</a:t>
            </a:r>
            <a:endParaRPr sz="1200" i="1" dirty="0">
              <a:latin typeface="Calibri"/>
              <a:ea typeface="Calibri"/>
              <a:cs typeface="Calibri"/>
              <a:sym typeface="Calibri"/>
            </a:endParaRPr>
          </a:p>
        </p:txBody>
      </p:sp>
    </p:spTree>
    <p:extLst>
      <p:ext uri="{BB962C8B-B14F-4D97-AF65-F5344CB8AC3E}">
        <p14:creationId xmlns:p14="http://schemas.microsoft.com/office/powerpoint/2010/main" val="1828361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30-40 minutes (2-4 minutes, this slide)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Readers Theater: </a:t>
            </a: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Conclusion</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five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the </a:t>
            </a:r>
            <a:r>
              <a:rPr lang="en" sz="1200" b="1" dirty="0">
                <a:solidFill>
                  <a:schemeClr val="dk1"/>
                </a:solidFill>
                <a:latin typeface="Calibri"/>
                <a:ea typeface="Calibri"/>
                <a:cs typeface="Calibri"/>
                <a:sym typeface="Calibri"/>
              </a:rPr>
              <a:t>Storyteller’s Toolbox anchor chart </a:t>
            </a:r>
            <a:r>
              <a:rPr lang="en" sz="1200" dirty="0">
                <a:solidFill>
                  <a:schemeClr val="dk1"/>
                </a:solidFill>
                <a:latin typeface="Calibri"/>
                <a:ea typeface="Calibri"/>
                <a:cs typeface="Calibri"/>
                <a:sym typeface="Calibri"/>
              </a:rPr>
              <a:t>will help students prepare to read with purposeful expression.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Storyteller’s Toolbox anchor chart </a:t>
            </a:r>
            <a:r>
              <a:rPr lang="en" sz="1200" dirty="0">
                <a:solidFill>
                  <a:schemeClr val="dk1"/>
                </a:solidFill>
                <a:latin typeface="Calibri"/>
                <a:ea typeface="Calibri"/>
                <a:cs typeface="Calibri"/>
                <a:sym typeface="Calibri"/>
              </a:rPr>
              <a:t>for review.</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focus their attention on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rereading the </a:t>
            </a:r>
            <a:r>
              <a:rPr lang="en" sz="1200" b="1" dirty="0">
                <a:solidFill>
                  <a:schemeClr val="dk1"/>
                </a:solidFill>
                <a:latin typeface="Calibri"/>
                <a:ea typeface="Calibri"/>
                <a:cs typeface="Calibri"/>
                <a:sym typeface="Calibri"/>
              </a:rPr>
              <a:t>Storyteller’s Toolbox anchor chart </a:t>
            </a:r>
            <a:r>
              <a:rPr lang="en" sz="1200" dirty="0">
                <a:solidFill>
                  <a:schemeClr val="dk1"/>
                </a:solidFill>
                <a:latin typeface="Calibri"/>
                <a:ea typeface="Calibri"/>
                <a:cs typeface="Calibri"/>
                <a:sym typeface="Calibri"/>
              </a:rPr>
              <a:t>aloud for students who would benefit from the audio support.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42360072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Readers Theater: </a:t>
            </a: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Conclusion,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five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definitions are already recorded on each student’s individual script, so they are not copied again on this slide. Having the vocabulary definitions easily accessible alongside the script, and reviewing them ahead of time, helps ensure that students will understand the words and be able to fluently read the script.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Readers Theater:</a:t>
            </a:r>
            <a:r>
              <a:rPr lang="en-US" sz="1200" b="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Conclusion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explaining that there is a fight scene in the conclusion. Remind students to maintain focus on what is happening to Douglass and why he is choosing to include this scene in the </a:t>
            </a:r>
            <a:r>
              <a:rPr lang="en" sz="1200"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fight pits Douglass against the white workers at the shipyard. More importantly, the conflict shows that for each degree of independence Douglass acquired, he also experienced another form of discrimination. Douglass included this fight scene to counter his audience’s belief that slavery was not that bad for slaves.”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#1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#2 on the slide aloud. Definitions for each of the bold words are written in the “Vocabulary” column on the script.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focus their attention on their scripts, turning the pages as needed for the vocabulary definitions.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7328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30-35 minutes (10-15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Readers Theater: </a:t>
            </a:r>
            <a:r>
              <a:rPr lang="en" sz="1200" b="1" i="1" dirty="0">
                <a:solidFill>
                  <a:schemeClr val="dk1"/>
                </a:solidFill>
                <a:latin typeface="Calibri"/>
                <a:ea typeface="Calibri"/>
                <a:cs typeface="Calibri"/>
                <a:sym typeface="Calibri"/>
              </a:rPr>
              <a:t>Narrative of the Life of Frederick Douglass </a:t>
            </a:r>
            <a:r>
              <a:rPr lang="en" sz="1200" b="1" dirty="0">
                <a:solidFill>
                  <a:schemeClr val="dk1"/>
                </a:solidFill>
                <a:latin typeface="Calibri"/>
                <a:ea typeface="Calibri"/>
                <a:cs typeface="Calibri"/>
                <a:sym typeface="Calibri"/>
              </a:rPr>
              <a:t>Conclusion,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five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which of the following two options works best for your class: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Option 1: Choose eight students to act out the script. Explain to students that there will be other opportunities for students to participate if they are disappointed not to have a part. The students who are not performing should read along silently in their heads and notice what tools the performers use to make the story come alive.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Option 2: Break the class up into three groups (or however many you need)  of eight and have them each perform the script to allow all students to participate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how the </a:t>
            </a:r>
            <a:r>
              <a:rPr lang="en" sz="1200" b="0" dirty="0">
                <a:solidFill>
                  <a:schemeClr val="dk1"/>
                </a:solidFill>
                <a:latin typeface="Calibri"/>
                <a:ea typeface="Calibri"/>
                <a:cs typeface="Calibri"/>
                <a:sym typeface="Calibri"/>
              </a:rPr>
              <a:t>Readers Theater will be conducted, according to your preference between the two options noted above.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slide aloud.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Allow students time to perform the Readers Theater.</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focus their attention on their scripts.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read with expression and purpose, using effective tone, volume, speed, and appropriate motions to convey action.</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195" name="Google Shape;195;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320302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402228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a:t>This lesson will take approximately 55-60 minutes to complete. </a:t>
            </a:r>
            <a:endParaRPr sz="1600"/>
          </a:p>
          <a:p>
            <a:pPr marL="457200" lvl="0" indent="-330200" algn="l" rtl="0">
              <a:lnSpc>
                <a:spcPct val="100000"/>
              </a:lnSpc>
              <a:spcBef>
                <a:spcPts val="1000"/>
              </a:spcBef>
              <a:spcAft>
                <a:spcPts val="0"/>
              </a:spcAft>
              <a:buSzPts val="1600"/>
              <a:buFont typeface="Century Gothic"/>
              <a:buChar char="•"/>
            </a:pPr>
            <a:r>
              <a:rPr lang="en" sz="1600"/>
              <a:t>The purpose of today’s lesson is for students to reflect on powerful themes in </a:t>
            </a:r>
            <a:r>
              <a:rPr lang="en" sz="1600" i="1"/>
              <a:t>Narrative of the Life of Frederick Douglass </a:t>
            </a:r>
            <a:r>
              <a:rPr lang="en" sz="1600"/>
              <a:t>by engaging in a Readers Theater adaptation of the conclusion.</a:t>
            </a:r>
            <a:endParaRPr sz="1600"/>
          </a:p>
          <a:p>
            <a:pPr marL="457200" lvl="0" indent="0" algn="l" rtl="0">
              <a:lnSpc>
                <a:spcPct val="100000"/>
              </a:lnSpc>
              <a:spcBef>
                <a:spcPts val="0"/>
              </a:spcBef>
              <a:spcAft>
                <a:spcPts val="0"/>
              </a:spcAft>
              <a:buNone/>
            </a:pPr>
            <a:endParaRPr sz="1600"/>
          </a:p>
          <a:p>
            <a:pPr marL="0" lvl="0" indent="0" algn="l" rtl="0">
              <a:lnSpc>
                <a:spcPct val="100000"/>
              </a:lnSpc>
              <a:spcBef>
                <a:spcPts val="0"/>
              </a:spcBef>
              <a:spcAft>
                <a:spcPts val="0"/>
              </a:spcAft>
              <a:buNone/>
            </a:pPr>
            <a:r>
              <a:rPr lang="en" sz="1600" b="1"/>
              <a:t>The Learning Targets for students today are:</a:t>
            </a:r>
            <a:endParaRPr sz="1600" b="1"/>
          </a:p>
          <a:p>
            <a:pPr marL="457200" lvl="0" indent="-336550" algn="l" rtl="0">
              <a:lnSpc>
                <a:spcPct val="100000"/>
              </a:lnSpc>
              <a:spcBef>
                <a:spcPts val="1000"/>
              </a:spcBef>
              <a:spcAft>
                <a:spcPts val="0"/>
              </a:spcAft>
              <a:buClr>
                <a:srgbClr val="000000"/>
              </a:buClr>
              <a:buSzPts val="1700"/>
              <a:buChar char="•"/>
            </a:pPr>
            <a:r>
              <a:rPr lang="en" sz="1700"/>
              <a:t>I can reflect on the themes in </a:t>
            </a:r>
            <a:r>
              <a:rPr lang="en" sz="1700" i="1"/>
              <a:t>Narrative of the Life of Frederick Douglass.</a:t>
            </a:r>
            <a:endParaRPr sz="1700" i="1"/>
          </a:p>
          <a:p>
            <a:pPr marL="457200" lvl="0" indent="-336550" algn="l" rtl="0">
              <a:lnSpc>
                <a:spcPct val="100000"/>
              </a:lnSpc>
              <a:spcBef>
                <a:spcPts val="0"/>
              </a:spcBef>
              <a:spcAft>
                <a:spcPts val="0"/>
              </a:spcAft>
              <a:buClr>
                <a:srgbClr val="000000"/>
              </a:buClr>
              <a:buSzPts val="1700"/>
              <a:buChar char="•"/>
            </a:pPr>
            <a:r>
              <a:rPr lang="en" sz="1700"/>
              <a:t>I can identify the tools a storyteller uses to make a performance powerful.</a:t>
            </a:r>
            <a:endParaRPr sz="1700"/>
          </a:p>
          <a:p>
            <a:pPr marL="457200" lvl="0" indent="0" algn="l" rtl="0">
              <a:lnSpc>
                <a:spcPct val="90000"/>
              </a:lnSpc>
              <a:spcBef>
                <a:spcPts val="1000"/>
              </a:spcBef>
              <a:spcAft>
                <a:spcPts val="0"/>
              </a:spcAft>
              <a:buNone/>
            </a:pPr>
            <a:endParaRPr sz="1800" b="1"/>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7" name="Google Shape;207;p34"/>
          <p:cNvSpPr txBox="1"/>
          <p:nvPr/>
        </p:nvSpPr>
        <p:spPr>
          <a:xfrm>
            <a:off x="292603" y="1376812"/>
            <a:ext cx="8423986"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latin typeface="Century Gothic"/>
                <a:ea typeface="Century Gothic"/>
                <a:cs typeface="Century Gothic"/>
                <a:sym typeface="Century Gothic"/>
              </a:rPr>
              <a:t>Please reflect on how the </a:t>
            </a:r>
            <a:r>
              <a:rPr lang="en" sz="1900" b="1" dirty="0">
                <a:latin typeface="Century Gothic"/>
                <a:ea typeface="Century Gothic"/>
                <a:cs typeface="Century Gothic"/>
                <a:sym typeface="Century Gothic"/>
              </a:rPr>
              <a:t>Storyteller’s Toolbox</a:t>
            </a:r>
            <a:r>
              <a:rPr lang="en" sz="1900" dirty="0">
                <a:latin typeface="Century Gothic"/>
                <a:ea typeface="Century Gothic"/>
                <a:cs typeface="Century Gothic"/>
                <a:sym typeface="Century Gothic"/>
              </a:rPr>
              <a:t> was used to enhance the story. Remember, the toolbox emphasizes the following:</a:t>
            </a:r>
            <a:endParaRPr sz="1900" dirty="0">
              <a:latin typeface="Century Gothic"/>
              <a:ea typeface="Century Gothic"/>
              <a:cs typeface="Century Gothic"/>
              <a:sym typeface="Century Gothic"/>
            </a:endParaRPr>
          </a:p>
          <a:p>
            <a:pPr marL="457200" lvl="0" indent="-349250" algn="l" rtl="0">
              <a:spcBef>
                <a:spcPts val="0"/>
              </a:spcBef>
              <a:spcAft>
                <a:spcPts val="0"/>
              </a:spcAft>
              <a:buSzPts val="1900"/>
              <a:buFont typeface="Century Gothic"/>
              <a:buChar char="●"/>
            </a:pPr>
            <a:r>
              <a:rPr lang="en" sz="1900" dirty="0">
                <a:latin typeface="Century Gothic"/>
                <a:ea typeface="Century Gothic"/>
                <a:cs typeface="Century Gothic"/>
                <a:sym typeface="Century Gothic"/>
              </a:rPr>
              <a:t>Tone and volume</a:t>
            </a:r>
            <a:endParaRPr sz="1900" dirty="0">
              <a:latin typeface="Century Gothic"/>
              <a:ea typeface="Century Gothic"/>
              <a:cs typeface="Century Gothic"/>
              <a:sym typeface="Century Gothic"/>
            </a:endParaRPr>
          </a:p>
          <a:p>
            <a:pPr marL="457200" lvl="0" indent="-349250" algn="l" rtl="0">
              <a:spcBef>
                <a:spcPts val="0"/>
              </a:spcBef>
              <a:spcAft>
                <a:spcPts val="0"/>
              </a:spcAft>
              <a:buSzPts val="1900"/>
              <a:buFont typeface="Century Gothic"/>
              <a:buChar char="●"/>
            </a:pPr>
            <a:r>
              <a:rPr lang="en" sz="1900" dirty="0">
                <a:latin typeface="Century Gothic"/>
                <a:ea typeface="Century Gothic"/>
                <a:cs typeface="Century Gothic"/>
                <a:sym typeface="Century Gothic"/>
              </a:rPr>
              <a:t>Facial expression</a:t>
            </a:r>
            <a:endParaRPr sz="1900" dirty="0">
              <a:latin typeface="Century Gothic"/>
              <a:ea typeface="Century Gothic"/>
              <a:cs typeface="Century Gothic"/>
              <a:sym typeface="Century Gothic"/>
            </a:endParaRPr>
          </a:p>
          <a:p>
            <a:pPr marL="457200" lvl="0" indent="-349250" algn="l" rtl="0">
              <a:spcBef>
                <a:spcPts val="0"/>
              </a:spcBef>
              <a:spcAft>
                <a:spcPts val="0"/>
              </a:spcAft>
              <a:buSzPts val="1900"/>
              <a:buFont typeface="Century Gothic"/>
              <a:buChar char="●"/>
            </a:pPr>
            <a:r>
              <a:rPr lang="en" sz="1900" dirty="0">
                <a:latin typeface="Century Gothic"/>
                <a:ea typeface="Century Gothic"/>
                <a:cs typeface="Century Gothic"/>
                <a:sym typeface="Century Gothic"/>
              </a:rPr>
              <a:t>Speed</a:t>
            </a:r>
            <a:endParaRPr sz="1900" dirty="0">
              <a:latin typeface="Century Gothic"/>
              <a:ea typeface="Century Gothic"/>
              <a:cs typeface="Century Gothic"/>
              <a:sym typeface="Century Gothic"/>
            </a:endParaRPr>
          </a:p>
          <a:p>
            <a:pPr marL="457200" lvl="0" indent="-349250" algn="l" rtl="0">
              <a:spcBef>
                <a:spcPts val="0"/>
              </a:spcBef>
              <a:spcAft>
                <a:spcPts val="0"/>
              </a:spcAft>
              <a:buSzPts val="1900"/>
              <a:buFont typeface="Century Gothic"/>
              <a:buChar char="●"/>
            </a:pPr>
            <a:r>
              <a:rPr lang="en" sz="1900" dirty="0">
                <a:latin typeface="Century Gothic"/>
                <a:ea typeface="Century Gothic"/>
                <a:cs typeface="Century Gothic"/>
                <a:sym typeface="Century Gothic"/>
              </a:rPr>
              <a:t>Hand and body motion</a:t>
            </a:r>
            <a:endParaRPr sz="1900" dirty="0">
              <a:latin typeface="Century Gothic"/>
              <a:ea typeface="Century Gothic"/>
              <a:cs typeface="Century Gothic"/>
              <a:sym typeface="Century Gothic"/>
            </a:endParaRPr>
          </a:p>
          <a:p>
            <a:pPr marL="457200" lvl="0" indent="-349250" algn="l" rtl="0">
              <a:spcBef>
                <a:spcPts val="0"/>
              </a:spcBef>
              <a:spcAft>
                <a:spcPts val="0"/>
              </a:spcAft>
              <a:buSzPts val="1900"/>
              <a:buFont typeface="Century Gothic"/>
              <a:buChar char="●"/>
            </a:pPr>
            <a:r>
              <a:rPr lang="en" sz="1900" dirty="0">
                <a:latin typeface="Century Gothic"/>
                <a:ea typeface="Century Gothic"/>
                <a:cs typeface="Century Gothic"/>
                <a:sym typeface="Century Gothic"/>
              </a:rPr>
              <a:t>Repetition</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p>
            <a:pPr marL="0" lvl="0" indent="0" algn="l" rtl="0">
              <a:spcBef>
                <a:spcPts val="0"/>
              </a:spcBef>
              <a:spcAft>
                <a:spcPts val="0"/>
              </a:spcAft>
              <a:buNone/>
            </a:pPr>
            <a:r>
              <a:rPr lang="en" sz="1900" dirty="0">
                <a:latin typeface="Century Gothic"/>
                <a:ea typeface="Century Gothic"/>
                <a:cs typeface="Century Gothic"/>
                <a:sym typeface="Century Gothic"/>
              </a:rPr>
              <a:t>When your teacher prompts you, </a:t>
            </a:r>
            <a:r>
              <a:rPr lang="en" sz="1900" b="1" dirty="0">
                <a:latin typeface="Century Gothic"/>
                <a:ea typeface="Century Gothic"/>
                <a:cs typeface="Century Gothic"/>
                <a:sym typeface="Century Gothic"/>
              </a:rPr>
              <a:t>Turn and Talk </a:t>
            </a:r>
            <a:r>
              <a:rPr lang="en" sz="1900" dirty="0">
                <a:latin typeface="Century Gothic"/>
                <a:ea typeface="Century Gothic"/>
                <a:cs typeface="Century Gothic"/>
                <a:sym typeface="Century Gothic"/>
              </a:rPr>
              <a:t>with a partner about this question: </a:t>
            </a:r>
            <a:r>
              <a:rPr lang="en" sz="1900" b="1" dirty="0">
                <a:latin typeface="Century Gothic"/>
                <a:ea typeface="Century Gothic"/>
                <a:cs typeface="Century Gothic"/>
                <a:sym typeface="Century Gothic"/>
              </a:rPr>
              <a:t>“What happened to Douglass at the end of the narrative?” </a:t>
            </a:r>
            <a:endParaRPr sz="1900" b="1" dirty="0">
              <a:latin typeface="Century Gothic"/>
              <a:ea typeface="Century Gothic"/>
              <a:cs typeface="Century Gothic"/>
              <a:sym typeface="Century Gothic"/>
            </a:endParaRPr>
          </a:p>
          <a:p>
            <a:pPr marL="0" lvl="0" indent="0" algn="l" rtl="0">
              <a:spcBef>
                <a:spcPts val="0"/>
              </a:spcBef>
              <a:spcAft>
                <a:spcPts val="0"/>
              </a:spcAft>
              <a:buNone/>
            </a:pPr>
            <a:endParaRPr b="1" dirty="0">
              <a:latin typeface="Century Gothic"/>
              <a:ea typeface="Century Gothic"/>
              <a:cs typeface="Century Gothic"/>
              <a:sym typeface="Century Gothic"/>
            </a:endParaRPr>
          </a:p>
        </p:txBody>
      </p:sp>
      <p:sp>
        <p:nvSpPr>
          <p:cNvPr id="208" name="Google Shape;208;p34"/>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reflect on how the </a:t>
            </a:r>
            <a:r>
              <a:rPr lang="en" sz="2800" b="1" dirty="0">
                <a:latin typeface="Century Gothic"/>
                <a:ea typeface="Century Gothic"/>
                <a:cs typeface="Century Gothic"/>
                <a:sym typeface="Century Gothic"/>
              </a:rPr>
              <a:t>Storyteller’s Toolbox </a:t>
            </a:r>
            <a:r>
              <a:rPr lang="en" sz="2800" dirty="0">
                <a:latin typeface="Century Gothic"/>
                <a:ea typeface="Century Gothic"/>
                <a:cs typeface="Century Gothic"/>
                <a:sym typeface="Century Gothic"/>
              </a:rPr>
              <a:t>was used</a:t>
            </a:r>
            <a:endParaRPr sz="2800" dirty="0">
              <a:latin typeface="Century Gothic"/>
              <a:ea typeface="Century Gothic"/>
              <a:cs typeface="Century Gothic"/>
              <a:sym typeface="Century Gothic"/>
            </a:endParaRPr>
          </a:p>
        </p:txBody>
      </p:sp>
      <p:pic>
        <p:nvPicPr>
          <p:cNvPr id="209" name="Google Shape;209;p34"/>
          <p:cNvPicPr preferRelativeResize="0"/>
          <p:nvPr/>
        </p:nvPicPr>
        <p:blipFill>
          <a:blip r:embed="rId3">
            <a:alphaModFix/>
          </a:blip>
          <a:stretch>
            <a:fillRect/>
          </a:stretch>
        </p:blipFill>
        <p:spPr>
          <a:xfrm>
            <a:off x="8479973" y="4452258"/>
            <a:ext cx="473233" cy="488032"/>
          </a:xfrm>
          <a:prstGeom prst="rect">
            <a:avLst/>
          </a:prstGeom>
          <a:noFill/>
          <a:ln>
            <a:noFill/>
          </a:ln>
        </p:spPr>
      </p:pic>
      <p:pic>
        <p:nvPicPr>
          <p:cNvPr id="6"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5" name="Google Shape;215;p35"/>
          <p:cNvSpPr txBox="1"/>
          <p:nvPr/>
        </p:nvSpPr>
        <p:spPr>
          <a:xfrm>
            <a:off x="277425" y="1149624"/>
            <a:ext cx="8529118"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a:t>
            </a:r>
            <a:r>
              <a:rPr lang="en" sz="1600" b="1" dirty="0">
                <a:latin typeface="Century Gothic"/>
                <a:ea typeface="Century Gothic"/>
                <a:cs typeface="Century Gothic"/>
                <a:sym typeface="Century Gothic"/>
              </a:rPr>
              <a:t>Think-Pair-Share</a:t>
            </a:r>
            <a:r>
              <a:rPr lang="en" sz="1600" dirty="0">
                <a:latin typeface="Century Gothic"/>
                <a:ea typeface="Century Gothic"/>
                <a:cs typeface="Century Gothic"/>
                <a:sym typeface="Century Gothic"/>
              </a:rPr>
              <a:t> with a partner about this question: “</a:t>
            </a:r>
            <a:r>
              <a:rPr lang="en" sz="1600" b="1" dirty="0">
                <a:latin typeface="Century Gothic"/>
                <a:ea typeface="Century Gothic"/>
                <a:cs typeface="Century Gothic"/>
                <a:sym typeface="Century Gothic"/>
              </a:rPr>
              <a:t>What is the theme of Douglass’s </a:t>
            </a:r>
            <a:r>
              <a:rPr lang="en" sz="1600" b="1" i="1" dirty="0">
                <a:latin typeface="Century Gothic"/>
                <a:ea typeface="Century Gothic"/>
                <a:cs typeface="Century Gothic"/>
                <a:sym typeface="Century Gothic"/>
              </a:rPr>
              <a:t>Narrative?” </a:t>
            </a:r>
            <a:endParaRPr sz="1600" b="1" i="1"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Remember, theme refers to the central message, a statement that is directly related to the text but that can be applied to situations outside the text too. There can be more than one theme!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Use the following prompting questions to help you:</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600" dirty="0">
                <a:latin typeface="Century Gothic"/>
                <a:ea typeface="Century Gothic"/>
                <a:cs typeface="Century Gothic"/>
                <a:sym typeface="Century Gothic"/>
              </a:rPr>
              <a:t>What do some of the key events in the </a:t>
            </a:r>
            <a:r>
              <a:rPr lang="en" sz="1600" i="1" dirty="0">
                <a:latin typeface="Century Gothic"/>
                <a:ea typeface="Century Gothic"/>
                <a:cs typeface="Century Gothic"/>
                <a:sym typeface="Century Gothic"/>
              </a:rPr>
              <a:t>Narrative </a:t>
            </a:r>
            <a:r>
              <a:rPr lang="en" sz="1600" dirty="0">
                <a:latin typeface="Century Gothic"/>
                <a:ea typeface="Century Gothic"/>
                <a:cs typeface="Century Gothic"/>
                <a:sym typeface="Century Gothic"/>
              </a:rPr>
              <a:t>teach Frederick Douglass about how people behave and how they treat others?</a:t>
            </a:r>
            <a:endParaRPr sz="1600" dirty="0">
              <a:latin typeface="Century Gothic"/>
              <a:ea typeface="Century Gothic"/>
              <a:cs typeface="Century Gothic"/>
              <a:sym typeface="Century Gothic"/>
            </a:endParaRPr>
          </a:p>
          <a:p>
            <a:pPr marL="457200" lvl="0" indent="0" algn="l" rtl="0">
              <a:spcBef>
                <a:spcPts val="0"/>
              </a:spcBef>
              <a:spcAft>
                <a:spcPts val="0"/>
              </a:spcAft>
              <a:buNone/>
            </a:pPr>
            <a:endParaRPr sz="16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600" dirty="0">
                <a:latin typeface="Century Gothic"/>
                <a:ea typeface="Century Gothic"/>
                <a:cs typeface="Century Gothic"/>
                <a:sym typeface="Century Gothic"/>
              </a:rPr>
              <a:t>What helpful lessons can we learn from the </a:t>
            </a:r>
            <a:r>
              <a:rPr lang="en" sz="1600" i="1" dirty="0">
                <a:latin typeface="Century Gothic"/>
                <a:ea typeface="Century Gothic"/>
                <a:cs typeface="Century Gothic"/>
                <a:sym typeface="Century Gothic"/>
              </a:rPr>
              <a:t>Narrative</a:t>
            </a:r>
            <a:r>
              <a:rPr lang="en" sz="1600" b="1" i="1" dirty="0">
                <a:latin typeface="Century Gothic"/>
                <a:ea typeface="Century Gothic"/>
                <a:cs typeface="Century Gothic"/>
                <a:sym typeface="Century Gothic"/>
              </a:rPr>
              <a:t> </a:t>
            </a:r>
            <a:r>
              <a:rPr lang="en" sz="1600" dirty="0">
                <a:latin typeface="Century Gothic"/>
                <a:ea typeface="Century Gothic"/>
                <a:cs typeface="Century Gothic"/>
                <a:sym typeface="Century Gothic"/>
              </a:rPr>
              <a:t>that are still relevant today?</a:t>
            </a:r>
            <a:endParaRPr sz="1600" dirty="0">
              <a:latin typeface="Century Gothic"/>
              <a:ea typeface="Century Gothic"/>
              <a:cs typeface="Century Gothic"/>
              <a:sym typeface="Century Gothic"/>
            </a:endParaRPr>
          </a:p>
        </p:txBody>
      </p:sp>
      <p:sp>
        <p:nvSpPr>
          <p:cNvPr id="216" name="Google Shape;216;p35"/>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discuss the theme of the </a:t>
            </a:r>
            <a:r>
              <a:rPr lang="en" sz="2800" b="1" i="1" dirty="0">
                <a:latin typeface="Century Gothic"/>
                <a:ea typeface="Century Gothic"/>
                <a:cs typeface="Century Gothic"/>
                <a:sym typeface="Century Gothic"/>
              </a:rPr>
              <a:t>Narrative</a:t>
            </a:r>
            <a:endParaRPr sz="2800" b="1" i="1" dirty="0">
              <a:latin typeface="Century Gothic"/>
              <a:ea typeface="Century Gothic"/>
              <a:cs typeface="Century Gothic"/>
              <a:sym typeface="Century Gothic"/>
            </a:endParaRPr>
          </a:p>
        </p:txBody>
      </p:sp>
      <p:pic>
        <p:nvPicPr>
          <p:cNvPr id="217" name="Google Shape;217;p35"/>
          <p:cNvPicPr preferRelativeResize="0"/>
          <p:nvPr/>
        </p:nvPicPr>
        <p:blipFill>
          <a:blip r:embed="rId3">
            <a:alphaModFix/>
          </a:blip>
          <a:stretch>
            <a:fillRect/>
          </a:stretch>
        </p:blipFill>
        <p:spPr>
          <a:xfrm>
            <a:off x="8551015" y="4463142"/>
            <a:ext cx="514643" cy="464364"/>
          </a:xfrm>
          <a:prstGeom prst="rect">
            <a:avLst/>
          </a:prstGeom>
          <a:noFill/>
          <a:ln>
            <a:noFill/>
          </a:ln>
        </p:spPr>
      </p:pic>
      <p:pic>
        <p:nvPicPr>
          <p:cNvPr id="6"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3" name="Google Shape;223;p36"/>
          <p:cNvSpPr txBox="1"/>
          <p:nvPr/>
        </p:nvSpPr>
        <p:spPr>
          <a:xfrm>
            <a:off x="277425" y="1147782"/>
            <a:ext cx="8423986"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dirty="0">
                <a:latin typeface="Century Gothic"/>
                <a:ea typeface="Century Gothic"/>
                <a:cs typeface="Century Gothic"/>
                <a:sym typeface="Century Gothic"/>
              </a:rPr>
              <a:t>Now it’s time to further reflect on the theme and power of the narrative using the Concentric Circles Protocol. Here’s how it works:</a:t>
            </a:r>
            <a:endParaRPr sz="1500" dirty="0">
              <a:latin typeface="Century Gothic"/>
              <a:ea typeface="Century Gothic"/>
              <a:cs typeface="Century Gothic"/>
              <a:sym typeface="Century Gothic"/>
            </a:endParaRPr>
          </a:p>
          <a:p>
            <a:pPr marL="0" lvl="0" indent="0" algn="l" rtl="0">
              <a:spcBef>
                <a:spcPts val="0"/>
              </a:spcBef>
              <a:spcAft>
                <a:spcPts val="0"/>
              </a:spcAft>
              <a:buNone/>
            </a:pPr>
            <a:endParaRPr sz="15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500" dirty="0">
                <a:latin typeface="Century Gothic"/>
                <a:ea typeface="Century Gothic"/>
                <a:cs typeface="Century Gothic"/>
                <a:sym typeface="Century Gothic"/>
              </a:rPr>
              <a:t>Half of the class makes a circle facing out. The other half makes a circle around them facing in.</a:t>
            </a:r>
            <a:endParaRPr sz="1500" dirty="0">
              <a:latin typeface="Century Gothic"/>
              <a:ea typeface="Century Gothic"/>
              <a:cs typeface="Century Gothic"/>
              <a:sym typeface="Century Gothic"/>
            </a:endParaRPr>
          </a:p>
          <a:p>
            <a:pPr marL="457200" lvl="0" indent="0" algn="l" rtl="0">
              <a:spcBef>
                <a:spcPts val="0"/>
              </a:spcBef>
              <a:spcAft>
                <a:spcPts val="0"/>
              </a:spcAft>
              <a:buNone/>
            </a:pPr>
            <a:endParaRPr sz="15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500" dirty="0">
                <a:latin typeface="Century Gothic"/>
                <a:ea typeface="Century Gothic"/>
                <a:cs typeface="Century Gothic"/>
                <a:sym typeface="Century Gothic"/>
              </a:rPr>
              <a:t>Once you are in position, you will be given a series of questions to respond to related to the </a:t>
            </a:r>
            <a:r>
              <a:rPr lang="en" sz="1500" i="1" dirty="0">
                <a:latin typeface="Century Gothic"/>
                <a:ea typeface="Century Gothic"/>
                <a:cs typeface="Century Gothic"/>
                <a:sym typeface="Century Gothic"/>
              </a:rPr>
              <a:t>Narrative. </a:t>
            </a:r>
            <a:r>
              <a:rPr lang="en" sz="1500" dirty="0">
                <a:latin typeface="Century Gothic"/>
                <a:ea typeface="Century Gothic"/>
                <a:cs typeface="Century Gothic"/>
                <a:sym typeface="Century Gothic"/>
              </a:rPr>
              <a:t>The inside person will share their answer with their matching outside person, then the outside person will share their answer with the inside person.</a:t>
            </a:r>
            <a:endParaRPr sz="1500" dirty="0">
              <a:latin typeface="Century Gothic"/>
              <a:ea typeface="Century Gothic"/>
              <a:cs typeface="Century Gothic"/>
              <a:sym typeface="Century Gothic"/>
            </a:endParaRPr>
          </a:p>
          <a:p>
            <a:pPr marL="457200" lvl="0" indent="0" algn="l" rtl="0">
              <a:spcBef>
                <a:spcPts val="0"/>
              </a:spcBef>
              <a:spcAft>
                <a:spcPts val="0"/>
              </a:spcAft>
              <a:buNone/>
            </a:pPr>
            <a:endParaRPr sz="15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500" dirty="0">
                <a:latin typeface="Century Gothic"/>
                <a:ea typeface="Century Gothic"/>
                <a:cs typeface="Century Gothic"/>
                <a:sym typeface="Century Gothic"/>
              </a:rPr>
              <a:t>You will then switch partners for each new question by having the inside person move two people to the right, in order to hear a variety of perspectives.</a:t>
            </a:r>
            <a:endParaRPr sz="1500" dirty="0">
              <a:latin typeface="Century Gothic"/>
              <a:ea typeface="Century Gothic"/>
              <a:cs typeface="Century Gothic"/>
              <a:sym typeface="Century Gothic"/>
            </a:endParaRPr>
          </a:p>
          <a:p>
            <a:pPr marL="457200" lvl="0" indent="0" algn="l" rtl="0">
              <a:spcBef>
                <a:spcPts val="0"/>
              </a:spcBef>
              <a:spcAft>
                <a:spcPts val="0"/>
              </a:spcAft>
              <a:buNone/>
            </a:pPr>
            <a:endParaRPr sz="1500"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sz="1500" dirty="0">
                <a:latin typeface="Century Gothic"/>
                <a:ea typeface="Century Gothic"/>
                <a:cs typeface="Century Gothic"/>
                <a:sym typeface="Century Gothic"/>
              </a:rPr>
              <a:t>Don’t forget to thank your partner for sharing their perspective!</a:t>
            </a:r>
            <a:endParaRPr sz="15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sp>
        <p:nvSpPr>
          <p:cNvPr id="224" name="Google Shape;224;p36"/>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review the </a:t>
            </a:r>
            <a:r>
              <a:rPr lang="en" sz="2800" b="1" dirty="0">
                <a:latin typeface="Century Gothic"/>
                <a:ea typeface="Century Gothic"/>
                <a:cs typeface="Century Gothic"/>
                <a:sym typeface="Century Gothic"/>
              </a:rPr>
              <a:t>Concentric Circles Protocol</a:t>
            </a:r>
            <a:endParaRPr sz="2800" b="1" i="1" dirty="0">
              <a:latin typeface="Century Gothic"/>
              <a:ea typeface="Century Gothic"/>
              <a:cs typeface="Century Gothic"/>
              <a:sym typeface="Century Gothic"/>
            </a:endParaRPr>
          </a:p>
        </p:txBody>
      </p:sp>
      <p:pic>
        <p:nvPicPr>
          <p:cNvPr id="225" name="Google Shape;225;p36"/>
          <p:cNvPicPr preferRelativeResize="0"/>
          <p:nvPr/>
        </p:nvPicPr>
        <p:blipFill>
          <a:blip r:embed="rId3">
            <a:alphaModFix/>
          </a:blip>
          <a:stretch>
            <a:fillRect/>
          </a:stretch>
        </p:blipFill>
        <p:spPr>
          <a:xfrm>
            <a:off x="8577943" y="4452257"/>
            <a:ext cx="424857" cy="423040"/>
          </a:xfrm>
          <a:prstGeom prst="rect">
            <a:avLst/>
          </a:prstGeom>
          <a:noFill/>
          <a:ln>
            <a:noFill/>
          </a:ln>
        </p:spPr>
      </p:pic>
      <p:pic>
        <p:nvPicPr>
          <p:cNvPr id="6"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7"/>
          <p:cNvSpPr txBox="1"/>
          <p:nvPr/>
        </p:nvSpPr>
        <p:spPr>
          <a:xfrm>
            <a:off x="349900" y="1118077"/>
            <a:ext cx="8228043"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Here is your </a:t>
            </a:r>
            <a:r>
              <a:rPr lang="en" sz="1800" b="1" dirty="0">
                <a:latin typeface="Century Gothic"/>
                <a:ea typeface="Century Gothic"/>
                <a:cs typeface="Century Gothic"/>
                <a:sym typeface="Century Gothic"/>
              </a:rPr>
              <a:t>1st</a:t>
            </a:r>
            <a:r>
              <a:rPr lang="en" sz="1800" dirty="0">
                <a:latin typeface="Century Gothic"/>
                <a:ea typeface="Century Gothic"/>
                <a:cs typeface="Century Gothic"/>
                <a:sym typeface="Century Gothic"/>
              </a:rPr>
              <a:t> reflection question for the </a:t>
            </a:r>
            <a:r>
              <a:rPr lang="en" sz="1800" b="1" dirty="0">
                <a:latin typeface="Century Gothic"/>
                <a:ea typeface="Century Gothic"/>
                <a:cs typeface="Century Gothic"/>
                <a:sym typeface="Century Gothic"/>
              </a:rPr>
              <a:t>Concentric Circles </a:t>
            </a:r>
            <a:r>
              <a:rPr lang="en" sz="1800" dirty="0">
                <a:latin typeface="Century Gothic"/>
                <a:ea typeface="Century Gothic"/>
                <a:cs typeface="Century Gothic"/>
                <a:sym typeface="Century Gothic"/>
              </a:rPr>
              <a:t>discussion. Remember, after each question, each person on the inner circle should move two people to the right.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“What is the most important theme or overall message Douglass is trying to convey through his </a:t>
            </a:r>
            <a:r>
              <a:rPr lang="en" sz="1800" b="1" i="1" dirty="0">
                <a:solidFill>
                  <a:schemeClr val="dk1"/>
                </a:solidFill>
                <a:latin typeface="Century Gothic"/>
                <a:ea typeface="Century Gothic"/>
                <a:cs typeface="Century Gothic"/>
                <a:sym typeface="Century Gothic"/>
              </a:rPr>
              <a:t>Narrative</a:t>
            </a:r>
            <a:r>
              <a:rPr lang="en" sz="1800" b="1" dirty="0">
                <a:solidFill>
                  <a:schemeClr val="dk1"/>
                </a:solidFill>
                <a:latin typeface="Century Gothic"/>
                <a:ea typeface="Century Gothic"/>
                <a:cs typeface="Century Gothic"/>
                <a:sym typeface="Century Gothic"/>
              </a:rPr>
              <a:t>?”</a:t>
            </a:r>
            <a:endParaRPr sz="1800"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500" dirty="0">
              <a:latin typeface="Century Gothic"/>
              <a:ea typeface="Century Gothic"/>
              <a:cs typeface="Century Gothic"/>
              <a:sym typeface="Century Gothic"/>
            </a:endParaRPr>
          </a:p>
        </p:txBody>
      </p:sp>
      <p:sp>
        <p:nvSpPr>
          <p:cNvPr id="231" name="Google Shape;231;p37"/>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use the protocol to discuss the </a:t>
            </a:r>
            <a:r>
              <a:rPr lang="en" sz="2800" i="1" dirty="0">
                <a:latin typeface="Century Gothic"/>
                <a:ea typeface="Century Gothic"/>
                <a:cs typeface="Century Gothic"/>
                <a:sym typeface="Century Gothic"/>
              </a:rPr>
              <a:t>Narrative</a:t>
            </a:r>
            <a:endParaRPr sz="2800" b="1" i="1" dirty="0">
              <a:latin typeface="Century Gothic"/>
              <a:ea typeface="Century Gothic"/>
              <a:cs typeface="Century Gothic"/>
              <a:sym typeface="Century Gothic"/>
            </a:endParaRPr>
          </a:p>
        </p:txBody>
      </p:sp>
      <p:pic>
        <p:nvPicPr>
          <p:cNvPr id="6" name="Google Shape;225;p36"/>
          <p:cNvPicPr preferRelativeResize="0"/>
          <p:nvPr/>
        </p:nvPicPr>
        <p:blipFill>
          <a:blip r:embed="rId3">
            <a:alphaModFix/>
          </a:blip>
          <a:stretch>
            <a:fillRect/>
          </a:stretch>
        </p:blipFill>
        <p:spPr>
          <a:xfrm>
            <a:off x="8577943" y="4452257"/>
            <a:ext cx="424857" cy="423040"/>
          </a:xfrm>
          <a:prstGeom prst="rect">
            <a:avLst/>
          </a:prstGeom>
          <a:noFill/>
          <a:ln>
            <a:noFill/>
          </a:ln>
        </p:spPr>
      </p:pic>
      <p:pic>
        <p:nvPicPr>
          <p:cNvPr id="7"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8"/>
          <p:cNvSpPr txBox="1"/>
          <p:nvPr/>
        </p:nvSpPr>
        <p:spPr>
          <a:xfrm>
            <a:off x="349899" y="1043250"/>
            <a:ext cx="8228043"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Here is your </a:t>
            </a:r>
            <a:r>
              <a:rPr lang="en" sz="1800" b="1" dirty="0">
                <a:latin typeface="Century Gothic"/>
                <a:ea typeface="Century Gothic"/>
                <a:cs typeface="Century Gothic"/>
                <a:sym typeface="Century Gothic"/>
              </a:rPr>
              <a:t>2nd</a:t>
            </a:r>
            <a:r>
              <a:rPr lang="en" sz="1800" dirty="0">
                <a:latin typeface="Century Gothic"/>
                <a:ea typeface="Century Gothic"/>
                <a:cs typeface="Century Gothic"/>
                <a:sym typeface="Century Gothic"/>
              </a:rPr>
              <a:t> reflection question for the </a:t>
            </a:r>
            <a:r>
              <a:rPr lang="en" sz="1800" b="1" dirty="0">
                <a:latin typeface="Century Gothic"/>
                <a:ea typeface="Century Gothic"/>
                <a:cs typeface="Century Gothic"/>
                <a:sym typeface="Century Gothic"/>
              </a:rPr>
              <a:t>Concentric Circles </a:t>
            </a:r>
            <a:r>
              <a:rPr lang="en" sz="1800" dirty="0">
                <a:latin typeface="Century Gothic"/>
                <a:ea typeface="Century Gothic"/>
                <a:cs typeface="Century Gothic"/>
                <a:sym typeface="Century Gothic"/>
              </a:rPr>
              <a:t>discussion. Remember, after each question, each person on the inner circle should move two people to the right.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“How does Douglass’s story effectively empower his audience to join the abolitionist movement?”</a:t>
            </a:r>
            <a:endParaRPr sz="1800"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500" b="1" dirty="0">
              <a:latin typeface="Century Gothic"/>
              <a:ea typeface="Century Gothic"/>
              <a:cs typeface="Century Gothic"/>
              <a:sym typeface="Century Gothic"/>
            </a:endParaRPr>
          </a:p>
        </p:txBody>
      </p:sp>
      <p:sp>
        <p:nvSpPr>
          <p:cNvPr id="239" name="Google Shape;239;p38"/>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use the protocol to discuss the </a:t>
            </a:r>
            <a:r>
              <a:rPr lang="en" sz="2800" i="1" dirty="0">
                <a:latin typeface="Century Gothic"/>
                <a:ea typeface="Century Gothic"/>
                <a:cs typeface="Century Gothic"/>
                <a:sym typeface="Century Gothic"/>
              </a:rPr>
              <a:t>Narrative</a:t>
            </a:r>
            <a:endParaRPr sz="2800" b="1" i="1" dirty="0">
              <a:latin typeface="Century Gothic"/>
              <a:ea typeface="Century Gothic"/>
              <a:cs typeface="Century Gothic"/>
              <a:sym typeface="Century Gothic"/>
            </a:endParaRPr>
          </a:p>
        </p:txBody>
      </p:sp>
      <p:pic>
        <p:nvPicPr>
          <p:cNvPr id="6" name="Google Shape;225;p36"/>
          <p:cNvPicPr preferRelativeResize="0"/>
          <p:nvPr/>
        </p:nvPicPr>
        <p:blipFill>
          <a:blip r:embed="rId3">
            <a:alphaModFix/>
          </a:blip>
          <a:stretch>
            <a:fillRect/>
          </a:stretch>
        </p:blipFill>
        <p:spPr>
          <a:xfrm>
            <a:off x="8577943" y="4452257"/>
            <a:ext cx="424857" cy="423040"/>
          </a:xfrm>
          <a:prstGeom prst="rect">
            <a:avLst/>
          </a:prstGeom>
          <a:noFill/>
          <a:ln>
            <a:noFill/>
          </a:ln>
        </p:spPr>
      </p:pic>
      <p:pic>
        <p:nvPicPr>
          <p:cNvPr id="7"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9"/>
          <p:cNvSpPr txBox="1"/>
          <p:nvPr/>
        </p:nvSpPr>
        <p:spPr>
          <a:xfrm>
            <a:off x="349900" y="1043250"/>
            <a:ext cx="7224300"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Here is your </a:t>
            </a:r>
            <a:r>
              <a:rPr lang="en" sz="1800" b="1">
                <a:latin typeface="Century Gothic"/>
                <a:ea typeface="Century Gothic"/>
                <a:cs typeface="Century Gothic"/>
                <a:sym typeface="Century Gothic"/>
              </a:rPr>
              <a:t>3rd</a:t>
            </a:r>
            <a:r>
              <a:rPr lang="en" sz="1800">
                <a:latin typeface="Century Gothic"/>
                <a:ea typeface="Century Gothic"/>
                <a:cs typeface="Century Gothic"/>
                <a:sym typeface="Century Gothic"/>
              </a:rPr>
              <a:t> reflection question for the </a:t>
            </a:r>
            <a:r>
              <a:rPr lang="en" sz="1800" b="1">
                <a:latin typeface="Century Gothic"/>
                <a:ea typeface="Century Gothic"/>
                <a:cs typeface="Century Gothic"/>
                <a:sym typeface="Century Gothic"/>
              </a:rPr>
              <a:t>Concentric Circles </a:t>
            </a:r>
            <a:r>
              <a:rPr lang="en" sz="1800">
                <a:latin typeface="Century Gothic"/>
                <a:ea typeface="Century Gothic"/>
                <a:cs typeface="Century Gothic"/>
                <a:sym typeface="Century Gothic"/>
              </a:rPr>
              <a:t>discussion. Remember, after each question, each person on the inner circle should move two people to the right.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a:solidFill>
                  <a:schemeClr val="dk1"/>
                </a:solidFill>
                <a:latin typeface="Century Gothic"/>
                <a:ea typeface="Century Gothic"/>
                <a:cs typeface="Century Gothic"/>
                <a:sym typeface="Century Gothic"/>
              </a:rPr>
              <a:t>“Remember that slavery ended with the close of the Civil War in 1865; why do we still read this book?” </a:t>
            </a:r>
            <a:endParaRPr sz="1800" b="1">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500" b="1">
              <a:latin typeface="Century Gothic"/>
              <a:ea typeface="Century Gothic"/>
              <a:cs typeface="Century Gothic"/>
              <a:sym typeface="Century Gothic"/>
            </a:endParaRPr>
          </a:p>
        </p:txBody>
      </p:sp>
      <p:sp>
        <p:nvSpPr>
          <p:cNvPr id="247" name="Google Shape;247;p39"/>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use the protocol to discuss the </a:t>
            </a:r>
            <a:r>
              <a:rPr lang="en" sz="2800" i="1" dirty="0">
                <a:latin typeface="Century Gothic"/>
                <a:ea typeface="Century Gothic"/>
                <a:cs typeface="Century Gothic"/>
                <a:sym typeface="Century Gothic"/>
              </a:rPr>
              <a:t>Narrative</a:t>
            </a:r>
            <a:endParaRPr sz="2800" b="1" i="1" dirty="0">
              <a:latin typeface="Century Gothic"/>
              <a:ea typeface="Century Gothic"/>
              <a:cs typeface="Century Gothic"/>
              <a:sym typeface="Century Gothic"/>
            </a:endParaRPr>
          </a:p>
        </p:txBody>
      </p:sp>
      <p:pic>
        <p:nvPicPr>
          <p:cNvPr id="6" name="Google Shape;225;p36"/>
          <p:cNvPicPr preferRelativeResize="0"/>
          <p:nvPr/>
        </p:nvPicPr>
        <p:blipFill>
          <a:blip r:embed="rId3">
            <a:alphaModFix/>
          </a:blip>
          <a:stretch>
            <a:fillRect/>
          </a:stretch>
        </p:blipFill>
        <p:spPr>
          <a:xfrm>
            <a:off x="8577943" y="4452257"/>
            <a:ext cx="424857" cy="423040"/>
          </a:xfrm>
          <a:prstGeom prst="rect">
            <a:avLst/>
          </a:prstGeom>
          <a:noFill/>
          <a:ln>
            <a:noFill/>
          </a:ln>
        </p:spPr>
      </p:pic>
      <p:pic>
        <p:nvPicPr>
          <p:cNvPr id="7"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0"/>
          <p:cNvSpPr txBox="1"/>
          <p:nvPr/>
        </p:nvSpPr>
        <p:spPr>
          <a:xfrm>
            <a:off x="349899" y="1043250"/>
            <a:ext cx="8130071"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Here is your </a:t>
            </a:r>
            <a:r>
              <a:rPr lang="en" sz="1800" b="1" dirty="0">
                <a:latin typeface="Century Gothic"/>
                <a:ea typeface="Century Gothic"/>
                <a:cs typeface="Century Gothic"/>
                <a:sym typeface="Century Gothic"/>
              </a:rPr>
              <a:t>4th </a:t>
            </a:r>
            <a:r>
              <a:rPr lang="en" sz="1800" dirty="0">
                <a:latin typeface="Century Gothic"/>
                <a:ea typeface="Century Gothic"/>
                <a:cs typeface="Century Gothic"/>
                <a:sym typeface="Century Gothic"/>
              </a:rPr>
              <a:t>reflection question for the </a:t>
            </a:r>
            <a:r>
              <a:rPr lang="en" sz="1800" b="1" dirty="0">
                <a:latin typeface="Century Gothic"/>
                <a:ea typeface="Century Gothic"/>
                <a:cs typeface="Century Gothic"/>
                <a:sym typeface="Century Gothic"/>
              </a:rPr>
              <a:t>Concentric Circles </a:t>
            </a:r>
            <a:r>
              <a:rPr lang="en" sz="1800" dirty="0">
                <a:latin typeface="Century Gothic"/>
                <a:ea typeface="Century Gothic"/>
                <a:cs typeface="Century Gothic"/>
                <a:sym typeface="Century Gothic"/>
              </a:rPr>
              <a:t>discussion. Remember, after each question, each person on the inner circle should move two people to the right.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“What was Douglass’s most significant act of resistance?”</a:t>
            </a:r>
            <a:endParaRPr sz="1800"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500" b="1" dirty="0">
              <a:latin typeface="Century Gothic"/>
              <a:ea typeface="Century Gothic"/>
              <a:cs typeface="Century Gothic"/>
              <a:sym typeface="Century Gothic"/>
            </a:endParaRPr>
          </a:p>
        </p:txBody>
      </p:sp>
      <p:sp>
        <p:nvSpPr>
          <p:cNvPr id="255" name="Google Shape;255;p40"/>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use the protocol to discuss the </a:t>
            </a:r>
            <a:r>
              <a:rPr lang="en" sz="2800" i="1" dirty="0">
                <a:latin typeface="Century Gothic"/>
                <a:ea typeface="Century Gothic"/>
                <a:cs typeface="Century Gothic"/>
                <a:sym typeface="Century Gothic"/>
              </a:rPr>
              <a:t>Narrative</a:t>
            </a:r>
            <a:endParaRPr sz="2800" b="1" i="1" dirty="0">
              <a:latin typeface="Century Gothic"/>
              <a:ea typeface="Century Gothic"/>
              <a:cs typeface="Century Gothic"/>
              <a:sym typeface="Century Gothic"/>
            </a:endParaRPr>
          </a:p>
        </p:txBody>
      </p:sp>
      <p:pic>
        <p:nvPicPr>
          <p:cNvPr id="6" name="Google Shape;225;p36"/>
          <p:cNvPicPr preferRelativeResize="0"/>
          <p:nvPr/>
        </p:nvPicPr>
        <p:blipFill>
          <a:blip r:embed="rId3">
            <a:alphaModFix/>
          </a:blip>
          <a:stretch>
            <a:fillRect/>
          </a:stretch>
        </p:blipFill>
        <p:spPr>
          <a:xfrm>
            <a:off x="8577943" y="4452257"/>
            <a:ext cx="424857" cy="423040"/>
          </a:xfrm>
          <a:prstGeom prst="rect">
            <a:avLst/>
          </a:prstGeom>
          <a:noFill/>
          <a:ln>
            <a:noFill/>
          </a:ln>
        </p:spPr>
      </p:pic>
      <p:pic>
        <p:nvPicPr>
          <p:cNvPr id="7"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1"/>
          <p:cNvSpPr txBox="1"/>
          <p:nvPr/>
        </p:nvSpPr>
        <p:spPr>
          <a:xfrm>
            <a:off x="349899" y="1043250"/>
            <a:ext cx="8228043"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Here is your </a:t>
            </a:r>
            <a:r>
              <a:rPr lang="en" sz="1800" b="1" dirty="0">
                <a:latin typeface="Century Gothic"/>
                <a:ea typeface="Century Gothic"/>
                <a:cs typeface="Century Gothic"/>
                <a:sym typeface="Century Gothic"/>
              </a:rPr>
              <a:t>5th</a:t>
            </a:r>
            <a:r>
              <a:rPr lang="en" sz="1800" dirty="0">
                <a:latin typeface="Century Gothic"/>
                <a:ea typeface="Century Gothic"/>
                <a:cs typeface="Century Gothic"/>
                <a:sym typeface="Century Gothic"/>
              </a:rPr>
              <a:t> reflection question for the </a:t>
            </a:r>
            <a:r>
              <a:rPr lang="en" sz="1800" b="1" dirty="0">
                <a:latin typeface="Century Gothic"/>
                <a:ea typeface="Century Gothic"/>
                <a:cs typeface="Century Gothic"/>
                <a:sym typeface="Century Gothic"/>
              </a:rPr>
              <a:t>Concentric Circles </a:t>
            </a:r>
            <a:r>
              <a:rPr lang="en" sz="1800" dirty="0">
                <a:latin typeface="Century Gothic"/>
                <a:ea typeface="Century Gothic"/>
                <a:cs typeface="Century Gothic"/>
                <a:sym typeface="Century Gothic"/>
              </a:rPr>
              <a:t>discussion. Remember, after each question, each person on the inner circle should move two people to the right.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“There were a lot of moments of victory for Douglass: beating Covey, learning to read, running away, etc. When did Douglass truly become free?”</a:t>
            </a:r>
            <a:endParaRPr sz="1800" b="1" dirty="0">
              <a:latin typeface="Century Gothic"/>
              <a:ea typeface="Century Gothic"/>
              <a:cs typeface="Century Gothic"/>
              <a:sym typeface="Century Gothic"/>
            </a:endParaRPr>
          </a:p>
        </p:txBody>
      </p:sp>
      <p:sp>
        <p:nvSpPr>
          <p:cNvPr id="263" name="Google Shape;263;p41"/>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use the protocol to discuss the </a:t>
            </a:r>
            <a:r>
              <a:rPr lang="en" sz="2800" i="1" dirty="0">
                <a:latin typeface="Century Gothic"/>
                <a:ea typeface="Century Gothic"/>
                <a:cs typeface="Century Gothic"/>
                <a:sym typeface="Century Gothic"/>
              </a:rPr>
              <a:t>Narrative</a:t>
            </a:r>
            <a:endParaRPr sz="2800" b="1" i="1" dirty="0">
              <a:latin typeface="Century Gothic"/>
              <a:ea typeface="Century Gothic"/>
              <a:cs typeface="Century Gothic"/>
              <a:sym typeface="Century Gothic"/>
            </a:endParaRPr>
          </a:p>
        </p:txBody>
      </p:sp>
      <p:pic>
        <p:nvPicPr>
          <p:cNvPr id="6" name="Google Shape;225;p36"/>
          <p:cNvPicPr preferRelativeResize="0"/>
          <p:nvPr/>
        </p:nvPicPr>
        <p:blipFill>
          <a:blip r:embed="rId3">
            <a:alphaModFix/>
          </a:blip>
          <a:stretch>
            <a:fillRect/>
          </a:stretch>
        </p:blipFill>
        <p:spPr>
          <a:xfrm>
            <a:off x="8577943" y="4452257"/>
            <a:ext cx="424857" cy="423040"/>
          </a:xfrm>
          <a:prstGeom prst="rect">
            <a:avLst/>
          </a:prstGeom>
          <a:noFill/>
          <a:ln>
            <a:noFill/>
          </a:ln>
        </p:spPr>
      </p:pic>
      <p:pic>
        <p:nvPicPr>
          <p:cNvPr id="7"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2"/>
          <p:cNvSpPr txBox="1"/>
          <p:nvPr/>
        </p:nvSpPr>
        <p:spPr>
          <a:xfrm>
            <a:off x="349899" y="1043250"/>
            <a:ext cx="8369557"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Here is your </a:t>
            </a:r>
            <a:r>
              <a:rPr lang="en" sz="1800" b="1" dirty="0">
                <a:latin typeface="Century Gothic"/>
                <a:ea typeface="Century Gothic"/>
                <a:cs typeface="Century Gothic"/>
                <a:sym typeface="Century Gothic"/>
              </a:rPr>
              <a:t>6th</a:t>
            </a:r>
            <a:r>
              <a:rPr lang="en" sz="1800" dirty="0">
                <a:latin typeface="Century Gothic"/>
                <a:ea typeface="Century Gothic"/>
                <a:cs typeface="Century Gothic"/>
                <a:sym typeface="Century Gothic"/>
              </a:rPr>
              <a:t> reflection questions for the </a:t>
            </a:r>
            <a:r>
              <a:rPr lang="en" sz="1800" b="1" dirty="0">
                <a:latin typeface="Century Gothic"/>
                <a:ea typeface="Century Gothic"/>
                <a:cs typeface="Century Gothic"/>
                <a:sym typeface="Century Gothic"/>
              </a:rPr>
              <a:t>Concentric Circles </a:t>
            </a:r>
            <a:r>
              <a:rPr lang="en" sz="1800" dirty="0">
                <a:latin typeface="Century Gothic"/>
                <a:ea typeface="Century Gothic"/>
                <a:cs typeface="Century Gothic"/>
                <a:sym typeface="Century Gothic"/>
              </a:rPr>
              <a:t>discussion. Remember, after each question, each person on the inner circle should move two people to the right.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solidFill>
                  <a:schemeClr val="dk1"/>
                </a:solidFill>
                <a:latin typeface="Century Gothic"/>
                <a:ea typeface="Century Gothic"/>
                <a:cs typeface="Century Gothic"/>
                <a:sym typeface="Century Gothic"/>
              </a:rPr>
              <a:t>“If you could meet Douglass, what would you say to him or ask him?”</a:t>
            </a:r>
            <a:endParaRPr sz="1800"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b="1" dirty="0">
              <a:latin typeface="Century Gothic"/>
              <a:ea typeface="Century Gothic"/>
              <a:cs typeface="Century Gothic"/>
              <a:sym typeface="Century Gothic"/>
            </a:endParaRPr>
          </a:p>
        </p:txBody>
      </p:sp>
      <p:sp>
        <p:nvSpPr>
          <p:cNvPr id="271" name="Google Shape;271;p42"/>
          <p:cNvSpPr txBox="1"/>
          <p:nvPr/>
        </p:nvSpPr>
        <p:spPr>
          <a:xfrm>
            <a:off x="2774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use the protocol to discuss the </a:t>
            </a:r>
            <a:r>
              <a:rPr lang="en" sz="2800" i="1" dirty="0">
                <a:latin typeface="Century Gothic"/>
                <a:ea typeface="Century Gothic"/>
                <a:cs typeface="Century Gothic"/>
                <a:sym typeface="Century Gothic"/>
              </a:rPr>
              <a:t>Narrative</a:t>
            </a:r>
            <a:endParaRPr sz="2800" b="1" i="1" dirty="0">
              <a:latin typeface="Century Gothic"/>
              <a:ea typeface="Century Gothic"/>
              <a:cs typeface="Century Gothic"/>
              <a:sym typeface="Century Gothic"/>
            </a:endParaRPr>
          </a:p>
        </p:txBody>
      </p:sp>
      <p:pic>
        <p:nvPicPr>
          <p:cNvPr id="7" name="Google Shape;225;p36"/>
          <p:cNvPicPr preferRelativeResize="0"/>
          <p:nvPr/>
        </p:nvPicPr>
        <p:blipFill>
          <a:blip r:embed="rId3">
            <a:alphaModFix/>
          </a:blip>
          <a:stretch>
            <a:fillRect/>
          </a:stretch>
        </p:blipFill>
        <p:spPr>
          <a:xfrm>
            <a:off x="8577943" y="4452257"/>
            <a:ext cx="424857" cy="423040"/>
          </a:xfrm>
          <a:prstGeom prst="rect">
            <a:avLst/>
          </a:prstGeom>
          <a:noFill/>
          <a:ln>
            <a:noFill/>
          </a:ln>
        </p:spPr>
      </p:pic>
      <p:pic>
        <p:nvPicPr>
          <p:cNvPr id="8"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43"/>
          <p:cNvSpPr txBox="1"/>
          <p:nvPr/>
        </p:nvSpPr>
        <p:spPr>
          <a:xfrm>
            <a:off x="349900" y="1043250"/>
            <a:ext cx="4444500" cy="354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500">
              <a:latin typeface="Century Gothic"/>
              <a:ea typeface="Century Gothic"/>
              <a:cs typeface="Century Gothic"/>
              <a:sym typeface="Century Gothic"/>
            </a:endParaRPr>
          </a:p>
        </p:txBody>
      </p:sp>
      <p:sp>
        <p:nvSpPr>
          <p:cNvPr id="279" name="Google Shape;279;p43"/>
          <p:cNvSpPr txBox="1"/>
          <p:nvPr/>
        </p:nvSpPr>
        <p:spPr>
          <a:xfrm>
            <a:off x="349900" y="300525"/>
            <a:ext cx="79122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preview our Homework</a:t>
            </a:r>
            <a:endParaRPr sz="2800" b="1" i="1" dirty="0">
              <a:latin typeface="Century Gothic"/>
              <a:ea typeface="Century Gothic"/>
              <a:cs typeface="Century Gothic"/>
              <a:sym typeface="Century Gothic"/>
            </a:endParaRPr>
          </a:p>
        </p:txBody>
      </p:sp>
      <p:pic>
        <p:nvPicPr>
          <p:cNvPr id="281" name="Google Shape;281;p43"/>
          <p:cNvPicPr preferRelativeResize="0"/>
          <p:nvPr/>
        </p:nvPicPr>
        <p:blipFill>
          <a:blip r:embed="rId3">
            <a:alphaModFix/>
          </a:blip>
          <a:stretch>
            <a:fillRect/>
          </a:stretch>
        </p:blipFill>
        <p:spPr>
          <a:xfrm>
            <a:off x="5309400" y="1330100"/>
            <a:ext cx="3104359" cy="3531075"/>
          </a:xfrm>
          <a:prstGeom prst="rect">
            <a:avLst/>
          </a:prstGeom>
          <a:noFill/>
          <a:ln>
            <a:noFill/>
          </a:ln>
        </p:spPr>
      </p:pic>
      <p:sp>
        <p:nvSpPr>
          <p:cNvPr id="282" name="Google Shape;282;p43"/>
          <p:cNvSpPr txBox="1"/>
          <p:nvPr/>
        </p:nvSpPr>
        <p:spPr>
          <a:xfrm>
            <a:off x="416325" y="1181800"/>
            <a:ext cx="4444500" cy="1329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Your teacher will distribute the </a:t>
            </a:r>
            <a:r>
              <a:rPr lang="en" sz="1800" b="1">
                <a:latin typeface="Century Gothic"/>
                <a:ea typeface="Century Gothic"/>
                <a:cs typeface="Century Gothic"/>
                <a:sym typeface="Century Gothic"/>
              </a:rPr>
              <a:t>Personal Reflection. </a:t>
            </a:r>
            <a:r>
              <a:rPr lang="en" sz="1800">
                <a:latin typeface="Century Gothic"/>
                <a:ea typeface="Century Gothic"/>
                <a:cs typeface="Century Gothic"/>
                <a:sym typeface="Century Gothic"/>
              </a:rPr>
              <a:t>Please take time to read over the questions and think about how you will answer.</a:t>
            </a:r>
            <a:endParaRPr sz="1800">
              <a:latin typeface="Century Gothic"/>
              <a:ea typeface="Century Gothic"/>
              <a:cs typeface="Century Gothic"/>
              <a:sym typeface="Century Gothic"/>
            </a:endParaRPr>
          </a:p>
        </p:txBody>
      </p:sp>
      <p:pic>
        <p:nvPicPr>
          <p:cNvPr id="8"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259730"/>
            <a:ext cx="8520600" cy="3303789"/>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b="1" dirty="0">
                <a:solidFill>
                  <a:schemeClr val="dk1"/>
                </a:solidFill>
                <a:latin typeface="Century Gothic"/>
                <a:ea typeface="Century Gothic"/>
                <a:cs typeface="Century Gothic"/>
                <a:sym typeface="Century Gothic"/>
              </a:rPr>
              <a:t>Preparing for Lesson 12:</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Entry Task: Predicting the Conclusion</a:t>
            </a:r>
            <a:r>
              <a:rPr lang="en" sz="1800" dirty="0">
                <a:solidFill>
                  <a:schemeClr val="dk1"/>
                </a:solidFill>
                <a:latin typeface="Century Gothic"/>
                <a:ea typeface="Century Gothic"/>
                <a:cs typeface="Century Gothic"/>
                <a:sym typeface="Century Gothic"/>
              </a:rPr>
              <a:t> (one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Storyteller’s Toolbox anchor chart </a:t>
            </a:r>
            <a:r>
              <a:rPr lang="en" sz="1800" dirty="0">
                <a:solidFill>
                  <a:schemeClr val="dk1"/>
                </a:solidFill>
                <a:latin typeface="Century Gothic"/>
                <a:ea typeface="Century Gothic"/>
                <a:cs typeface="Century Gothic"/>
                <a:sym typeface="Century Gothic"/>
              </a:rPr>
              <a:t>(from Lesson 5)</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Readers Theater: </a:t>
            </a:r>
            <a:r>
              <a:rPr lang="en" sz="1800" b="1" i="1" dirty="0">
                <a:solidFill>
                  <a:schemeClr val="dk1"/>
                </a:solidFill>
                <a:latin typeface="Century Gothic"/>
                <a:ea typeface="Century Gothic"/>
                <a:cs typeface="Century Gothic"/>
                <a:sym typeface="Century Gothic"/>
              </a:rPr>
              <a:t>Narrative of the Life of Frederick Douglass </a:t>
            </a:r>
            <a:r>
              <a:rPr lang="en" sz="1800" b="1" dirty="0">
                <a:solidFill>
                  <a:schemeClr val="dk1"/>
                </a:solidFill>
                <a:latin typeface="Century Gothic"/>
                <a:ea typeface="Century Gothic"/>
                <a:cs typeface="Century Gothic"/>
                <a:sym typeface="Century Gothic"/>
              </a:rPr>
              <a:t>Conclusion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Personal reflection</a:t>
            </a:r>
            <a:r>
              <a:rPr lang="en" sz="1800" dirty="0">
                <a:solidFill>
                  <a:schemeClr val="dk1"/>
                </a:solidFill>
                <a:latin typeface="Century Gothic"/>
                <a:ea typeface="Century Gothic"/>
                <a:cs typeface="Century Gothic"/>
                <a:sym typeface="Century Gothic"/>
              </a:rPr>
              <a:t> (one per student)</a:t>
            </a:r>
            <a:endParaRPr sz="1800" b="1" dirty="0">
              <a:solidFill>
                <a:schemeClr val="dk1"/>
              </a:solidFill>
              <a:latin typeface="Century Gothic"/>
              <a:ea typeface="Century Gothic"/>
              <a:cs typeface="Century Gothic"/>
              <a:sym typeface="Century Gothic"/>
            </a:endParaRPr>
          </a:p>
        </p:txBody>
      </p:sp>
      <p:sp>
        <p:nvSpPr>
          <p:cNvPr id="4"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8" name="Google Shape;288;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89" name="Google Shape;289;p44"/>
          <p:cNvSpPr txBox="1">
            <a:spLocks noGrp="1"/>
          </p:cNvSpPr>
          <p:nvPr>
            <p:ph type="body" idx="1"/>
          </p:nvPr>
        </p:nvSpPr>
        <p:spPr>
          <a:xfrm>
            <a:off x="311700" y="1381075"/>
            <a:ext cx="82038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a:t>Complete your personal reflection and share with someone at home.</a:t>
            </a:r>
            <a:endParaRPr sz="1800"/>
          </a:p>
        </p:txBody>
      </p:sp>
      <p:pic>
        <p:nvPicPr>
          <p:cNvPr id="290" name="Google Shape;290;p44"/>
          <p:cNvPicPr preferRelativeResize="0"/>
          <p:nvPr/>
        </p:nvPicPr>
        <p:blipFill>
          <a:blip r:embed="rId3">
            <a:alphaModFix/>
          </a:blip>
          <a:stretch>
            <a:fillRect/>
          </a:stretch>
        </p:blipFill>
        <p:spPr>
          <a:xfrm>
            <a:off x="8043526" y="19038"/>
            <a:ext cx="982025" cy="12029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6" name="Google Shape;296;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97" name="Google Shape;297;p45"/>
          <p:cNvGraphicFramePr/>
          <p:nvPr/>
        </p:nvGraphicFramePr>
        <p:xfrm>
          <a:off x="577191" y="1248212"/>
          <a:ext cx="7989600" cy="3230175"/>
        </p:xfrm>
        <a:graphic>
          <a:graphicData uri="http://schemas.openxmlformats.org/drawingml/2006/table">
            <a:tbl>
              <a:tblPr firstRow="1" bandRow="1">
                <a:noFill/>
                <a:tableStyleId>{EE548E7D-2E46-4C5D-9133-0D16BDF2AB0C}</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08689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12</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alibri"/>
              <a:buChar char="●"/>
            </a:pPr>
            <a:r>
              <a:rPr lang="en" sz="1800" dirty="0">
                <a:solidFill>
                  <a:schemeClr val="dk1"/>
                </a:solidFill>
                <a:latin typeface="Century Gothic"/>
                <a:ea typeface="Century Gothic"/>
                <a:cs typeface="Century Gothic"/>
                <a:sym typeface="Century Gothic"/>
              </a:rPr>
              <a:t>Review </a:t>
            </a:r>
            <a:r>
              <a:rPr lang="en" sz="1800" b="1" dirty="0">
                <a:solidFill>
                  <a:schemeClr val="dk1"/>
                </a:solidFill>
                <a:latin typeface="Century Gothic"/>
                <a:ea typeface="Century Gothic"/>
                <a:cs typeface="Century Gothic"/>
                <a:sym typeface="Century Gothic"/>
              </a:rPr>
              <a:t>Readers Theater: </a:t>
            </a:r>
            <a:r>
              <a:rPr lang="en" sz="1800" b="1" i="1" dirty="0">
                <a:solidFill>
                  <a:schemeClr val="dk1"/>
                </a:solidFill>
                <a:latin typeface="Century Gothic"/>
                <a:ea typeface="Century Gothic"/>
                <a:cs typeface="Century Gothic"/>
                <a:sym typeface="Century Gothic"/>
              </a:rPr>
              <a:t>Narrative of the Life of Frederick Douglass </a:t>
            </a:r>
            <a:r>
              <a:rPr lang="en" sz="1800" b="1" dirty="0">
                <a:solidFill>
                  <a:schemeClr val="dk1"/>
                </a:solidFill>
                <a:latin typeface="Century Gothic"/>
                <a:ea typeface="Century Gothic"/>
                <a:cs typeface="Century Gothic"/>
                <a:sym typeface="Century Gothic"/>
              </a:rPr>
              <a:t>Conclusion.</a:t>
            </a:r>
            <a:endParaRPr sz="1800" b="1"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alibri"/>
              <a:buChar char="●"/>
            </a:pPr>
            <a:r>
              <a:rPr lang="en" sz="1800" dirty="0">
                <a:solidFill>
                  <a:schemeClr val="dk1"/>
                </a:solidFill>
                <a:latin typeface="Century Gothic"/>
                <a:ea typeface="Century Gothic"/>
                <a:cs typeface="Century Gothic"/>
                <a:sym typeface="Century Gothic"/>
              </a:rPr>
              <a:t>This lesson provides time for students to think about the bigger message behind Douglass’s story through a series of reflective questions they discuss with partners. To do this, students use the Concentric Circles protocol (see Appendix).</a:t>
            </a: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12</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Predicting the conclusion of </a:t>
            </a:r>
            <a:r>
              <a:rPr lang="en" sz="1800" i="1">
                <a:latin typeface="Century Gothic"/>
                <a:ea typeface="Century Gothic"/>
                <a:cs typeface="Century Gothic"/>
                <a:sym typeface="Century Gothic"/>
              </a:rPr>
              <a:t>Narrative of the Life of Frederick Douglass.</a:t>
            </a:r>
            <a:endParaRPr sz="1800" i="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Engaging in a Readers Theater adaptation of the conclusion.</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Reflecting on powerful themes in the </a:t>
            </a:r>
            <a:r>
              <a:rPr lang="en" sz="1800" i="1">
                <a:latin typeface="Century Gothic"/>
                <a:ea typeface="Century Gothic"/>
                <a:cs typeface="Century Gothic"/>
                <a:sym typeface="Century Gothic"/>
              </a:rPr>
              <a:t>Narrative.</a:t>
            </a:r>
            <a:endParaRPr sz="1800" i="1">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Readers Theater gives you a chance to engage with the reading in an interactive way, and helps prompt your thinking about the big ideas and powerful themes in the text. </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18714" y="71495"/>
            <a:ext cx="836058" cy="10762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511629" y="273850"/>
            <a:ext cx="7467599"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predict what we think will happen at the end of </a:t>
            </a:r>
            <a:r>
              <a:rPr lang="en" sz="2600" i="1" dirty="0"/>
              <a:t>Narrative of the Life of Frederick Douglass</a:t>
            </a:r>
            <a:endParaRPr sz="2600" i="1" dirty="0"/>
          </a:p>
        </p:txBody>
      </p:sp>
      <p:sp>
        <p:nvSpPr>
          <p:cNvPr id="173" name="Google Shape;173;p30"/>
          <p:cNvSpPr txBox="1">
            <a:spLocks noGrp="1"/>
          </p:cNvSpPr>
          <p:nvPr>
            <p:ph type="body" idx="1"/>
          </p:nvPr>
        </p:nvSpPr>
        <p:spPr>
          <a:xfrm>
            <a:off x="628650" y="1686112"/>
            <a:ext cx="4428600" cy="27246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400" dirty="0"/>
              <a:t>You have read about many events that occurred in Frederick Douglass’s life. </a:t>
            </a:r>
            <a:endParaRPr sz="1400" dirty="0"/>
          </a:p>
          <a:p>
            <a:pPr marL="0" lvl="0" indent="0" algn="l" rtl="0">
              <a:lnSpc>
                <a:spcPct val="100000"/>
              </a:lnSpc>
              <a:spcBef>
                <a:spcPts val="0"/>
              </a:spcBef>
              <a:spcAft>
                <a:spcPts val="0"/>
              </a:spcAft>
              <a:buNone/>
            </a:pPr>
            <a:endParaRPr sz="1400" dirty="0"/>
          </a:p>
          <a:p>
            <a:pPr marL="0" lvl="0" indent="0" algn="l" rtl="0">
              <a:lnSpc>
                <a:spcPct val="100000"/>
              </a:lnSpc>
              <a:spcBef>
                <a:spcPts val="0"/>
              </a:spcBef>
              <a:spcAft>
                <a:spcPts val="0"/>
              </a:spcAft>
              <a:buNone/>
            </a:pPr>
            <a:r>
              <a:rPr lang="en" sz="1400" dirty="0"/>
              <a:t>We are now going to look at the ending of his narrative, or the conclusion. We last left off with the Sabbath School Douglass started where he taught 40 slaves to read, followed by his failed attempt to escape.</a:t>
            </a:r>
            <a:endParaRPr sz="1400" dirty="0"/>
          </a:p>
          <a:p>
            <a:pPr marL="0" lvl="0" indent="0" algn="l" rtl="0">
              <a:lnSpc>
                <a:spcPct val="100000"/>
              </a:lnSpc>
              <a:spcBef>
                <a:spcPts val="0"/>
              </a:spcBef>
              <a:spcAft>
                <a:spcPts val="0"/>
              </a:spcAft>
              <a:buClr>
                <a:schemeClr val="dk1"/>
              </a:buClr>
              <a:buSzPts val="1100"/>
              <a:buFont typeface="Arial"/>
              <a:buNone/>
            </a:pPr>
            <a:endParaRPr sz="1400" dirty="0"/>
          </a:p>
          <a:p>
            <a:pPr marL="0" lvl="0" indent="0" algn="l" rtl="0">
              <a:lnSpc>
                <a:spcPct val="100000"/>
              </a:lnSpc>
              <a:spcBef>
                <a:spcPts val="0"/>
              </a:spcBef>
              <a:spcAft>
                <a:spcPts val="0"/>
              </a:spcAft>
              <a:buClr>
                <a:schemeClr val="dk1"/>
              </a:buClr>
              <a:buSzPts val="1100"/>
              <a:buFont typeface="Arial"/>
              <a:buNone/>
            </a:pPr>
            <a:r>
              <a:rPr lang="en" sz="1400" dirty="0"/>
              <a:t>After you complete the </a:t>
            </a:r>
            <a:r>
              <a:rPr lang="en" sz="1400" b="1" dirty="0"/>
              <a:t>Entry Task, </a:t>
            </a:r>
            <a:r>
              <a:rPr lang="en" sz="1400" dirty="0"/>
              <a:t>be ready to </a:t>
            </a:r>
            <a:r>
              <a:rPr lang="en" sz="1400" b="1" dirty="0"/>
              <a:t>Turn and Talk</a:t>
            </a:r>
            <a:r>
              <a:rPr lang="en" sz="1400" dirty="0"/>
              <a:t> with a partner about your answer.</a:t>
            </a:r>
            <a:endParaRPr sz="1400" dirty="0"/>
          </a:p>
        </p:txBody>
      </p:sp>
      <p:pic>
        <p:nvPicPr>
          <p:cNvPr id="175" name="Google Shape;175;p30"/>
          <p:cNvPicPr preferRelativeResize="0"/>
          <p:nvPr/>
        </p:nvPicPr>
        <p:blipFill>
          <a:blip r:embed="rId3">
            <a:alphaModFix/>
          </a:blip>
          <a:stretch>
            <a:fillRect/>
          </a:stretch>
        </p:blipFill>
        <p:spPr>
          <a:xfrm>
            <a:off x="5057250" y="1898384"/>
            <a:ext cx="3781949" cy="1771293"/>
          </a:xfrm>
          <a:prstGeom prst="rect">
            <a:avLst/>
          </a:prstGeom>
          <a:noFill/>
          <a:ln>
            <a:noFill/>
          </a:ln>
        </p:spPr>
      </p:pic>
      <p:pic>
        <p:nvPicPr>
          <p:cNvPr id="176" name="Google Shape;176;p30"/>
          <p:cNvPicPr preferRelativeResize="0"/>
          <p:nvPr/>
        </p:nvPicPr>
        <p:blipFill>
          <a:blip r:embed="rId4">
            <a:alphaModFix/>
          </a:blip>
          <a:stretch>
            <a:fillRect/>
          </a:stretch>
        </p:blipFill>
        <p:spPr>
          <a:xfrm>
            <a:off x="8483161" y="4420280"/>
            <a:ext cx="503111" cy="517540"/>
          </a:xfrm>
          <a:prstGeom prst="rect">
            <a:avLst/>
          </a:prstGeom>
          <a:noFill/>
          <a:ln>
            <a:noFill/>
          </a:ln>
        </p:spPr>
      </p:pic>
      <p:pic>
        <p:nvPicPr>
          <p:cNvPr id="7" name="Google Shape;167;p29"/>
          <p:cNvPicPr preferRelativeResize="0"/>
          <p:nvPr/>
        </p:nvPicPr>
        <p:blipFill>
          <a:blip r:embed="rId5">
            <a:alphaModFix/>
          </a:blip>
          <a:stretch>
            <a:fillRect/>
          </a:stretch>
        </p:blipFill>
        <p:spPr>
          <a:xfrm>
            <a:off x="8218714" y="71495"/>
            <a:ext cx="836058" cy="10762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the </a:t>
            </a:r>
            <a:r>
              <a:rPr lang="en" sz="2800" b="1" dirty="0"/>
              <a:t>Storyteller’s Toolbox</a:t>
            </a:r>
            <a:endParaRPr sz="2800" b="1" dirty="0"/>
          </a:p>
        </p:txBody>
      </p:sp>
      <p:pic>
        <p:nvPicPr>
          <p:cNvPr id="183" name="Google Shape;183;p31"/>
          <p:cNvPicPr preferRelativeResize="0"/>
          <p:nvPr/>
        </p:nvPicPr>
        <p:blipFill>
          <a:blip r:embed="rId3">
            <a:alphaModFix/>
          </a:blip>
          <a:stretch>
            <a:fillRect/>
          </a:stretch>
        </p:blipFill>
        <p:spPr>
          <a:xfrm>
            <a:off x="5278575" y="1413650"/>
            <a:ext cx="3460400" cy="3377025"/>
          </a:xfrm>
          <a:prstGeom prst="rect">
            <a:avLst/>
          </a:prstGeom>
          <a:noFill/>
          <a:ln>
            <a:noFill/>
          </a:ln>
        </p:spPr>
      </p:pic>
      <p:sp>
        <p:nvSpPr>
          <p:cNvPr id="184" name="Google Shape;184;p31"/>
          <p:cNvSpPr txBox="1"/>
          <p:nvPr/>
        </p:nvSpPr>
        <p:spPr>
          <a:xfrm>
            <a:off x="689625" y="1369250"/>
            <a:ext cx="4784400" cy="320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latin typeface="Century Gothic"/>
                <a:ea typeface="Century Gothic"/>
                <a:cs typeface="Century Gothic"/>
                <a:sym typeface="Century Gothic"/>
              </a:rPr>
              <a:t>Congratulations on reading a very complex, but powerful text!</a:t>
            </a:r>
            <a:endParaRPr sz="1700">
              <a:latin typeface="Century Gothic"/>
              <a:ea typeface="Century Gothic"/>
              <a:cs typeface="Century Gothic"/>
              <a:sym typeface="Century Gothic"/>
            </a:endParaRPr>
          </a:p>
          <a:p>
            <a:pPr marL="0" lvl="0" indent="0" algn="l" rtl="0">
              <a:spcBef>
                <a:spcPts val="0"/>
              </a:spcBef>
              <a:spcAft>
                <a:spcPts val="0"/>
              </a:spcAft>
              <a:buNone/>
            </a:pPr>
            <a:endParaRPr sz="1700">
              <a:latin typeface="Century Gothic"/>
              <a:ea typeface="Century Gothic"/>
              <a:cs typeface="Century Gothic"/>
              <a:sym typeface="Century Gothic"/>
            </a:endParaRPr>
          </a:p>
          <a:p>
            <a:pPr marL="0" lvl="0" indent="0" algn="l" rtl="0">
              <a:spcBef>
                <a:spcPts val="0"/>
              </a:spcBef>
              <a:spcAft>
                <a:spcPts val="0"/>
              </a:spcAft>
              <a:buNone/>
            </a:pPr>
            <a:r>
              <a:rPr lang="en" sz="1700">
                <a:latin typeface="Century Gothic"/>
                <a:ea typeface="Century Gothic"/>
                <a:cs typeface="Century Gothic"/>
                <a:sym typeface="Century Gothic"/>
              </a:rPr>
              <a:t>You will now be reading the conclusion of Douglass’s </a:t>
            </a:r>
            <a:r>
              <a:rPr lang="en" sz="1700" i="1">
                <a:latin typeface="Century Gothic"/>
                <a:ea typeface="Century Gothic"/>
                <a:cs typeface="Century Gothic"/>
                <a:sym typeface="Century Gothic"/>
              </a:rPr>
              <a:t>Narrative </a:t>
            </a:r>
            <a:r>
              <a:rPr lang="en" sz="1700">
                <a:latin typeface="Century Gothic"/>
                <a:ea typeface="Century Gothic"/>
                <a:cs typeface="Century Gothic"/>
                <a:sym typeface="Century Gothic"/>
              </a:rPr>
              <a:t>in a different way, using </a:t>
            </a:r>
            <a:r>
              <a:rPr lang="en" sz="1700">
                <a:solidFill>
                  <a:schemeClr val="dk1"/>
                </a:solidFill>
                <a:latin typeface="Century Gothic"/>
                <a:ea typeface="Century Gothic"/>
                <a:cs typeface="Century Gothic"/>
                <a:sym typeface="Century Gothic"/>
              </a:rPr>
              <a:t>Readers Theater, where the conclusion of the narrative has been rewritten into a script that is to be performed.</a:t>
            </a:r>
            <a:endParaRPr sz="1700">
              <a:latin typeface="Century Gothic"/>
              <a:ea typeface="Century Gothic"/>
              <a:cs typeface="Century Gothic"/>
              <a:sym typeface="Century Gothic"/>
            </a:endParaRPr>
          </a:p>
          <a:p>
            <a:pPr marL="0" lvl="0" indent="0" algn="l" rtl="0">
              <a:spcBef>
                <a:spcPts val="0"/>
              </a:spcBef>
              <a:spcAft>
                <a:spcPts val="0"/>
              </a:spcAft>
              <a:buNone/>
            </a:pPr>
            <a:endParaRPr sz="1700" i="1">
              <a:latin typeface="Century Gothic"/>
              <a:ea typeface="Century Gothic"/>
              <a:cs typeface="Century Gothic"/>
              <a:sym typeface="Century Gothic"/>
            </a:endParaRPr>
          </a:p>
          <a:p>
            <a:pPr marL="0" lvl="0" indent="0" algn="l" rtl="0">
              <a:spcBef>
                <a:spcPts val="0"/>
              </a:spcBef>
              <a:spcAft>
                <a:spcPts val="0"/>
              </a:spcAft>
              <a:buNone/>
            </a:pPr>
            <a:r>
              <a:rPr lang="en" sz="1700">
                <a:latin typeface="Century Gothic"/>
                <a:ea typeface="Century Gothic"/>
                <a:cs typeface="Century Gothic"/>
                <a:sym typeface="Century Gothic"/>
              </a:rPr>
              <a:t>As you read the conclusion, keep the </a:t>
            </a:r>
            <a:r>
              <a:rPr lang="en" sz="1700" b="1">
                <a:latin typeface="Century Gothic"/>
                <a:ea typeface="Century Gothic"/>
                <a:cs typeface="Century Gothic"/>
                <a:sym typeface="Century Gothic"/>
              </a:rPr>
              <a:t>Storyteller’s Toolbox anchor chart </a:t>
            </a:r>
            <a:r>
              <a:rPr lang="en" sz="1700">
                <a:latin typeface="Century Gothic"/>
                <a:ea typeface="Century Gothic"/>
                <a:cs typeface="Century Gothic"/>
                <a:sym typeface="Century Gothic"/>
              </a:rPr>
              <a:t>in mind.</a:t>
            </a:r>
            <a:endParaRPr sz="170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443592" y="112538"/>
            <a:ext cx="7307036"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900" dirty="0"/>
              <a:t>Let’s preview the </a:t>
            </a:r>
            <a:r>
              <a:rPr lang="en" sz="2900" b="1" dirty="0"/>
              <a:t>Readers Theater </a:t>
            </a:r>
            <a:r>
              <a:rPr lang="en" sz="2900" dirty="0"/>
              <a:t>script</a:t>
            </a:r>
            <a:endParaRPr sz="2900" dirty="0"/>
          </a:p>
        </p:txBody>
      </p:sp>
      <p:sp>
        <p:nvSpPr>
          <p:cNvPr id="191" name="Google Shape;191;p32"/>
          <p:cNvSpPr txBox="1"/>
          <p:nvPr/>
        </p:nvSpPr>
        <p:spPr>
          <a:xfrm>
            <a:off x="238425" y="1219100"/>
            <a:ext cx="5089200" cy="32283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entury Gothic"/>
              <a:buAutoNum type="arabicPeriod"/>
            </a:pPr>
            <a:r>
              <a:rPr lang="en" dirty="0">
                <a:latin typeface="Century Gothic"/>
                <a:ea typeface="Century Gothic"/>
                <a:cs typeface="Century Gothic"/>
                <a:sym typeface="Century Gothic"/>
              </a:rPr>
              <a:t>Point to </a:t>
            </a:r>
            <a:r>
              <a:rPr lang="en" b="1" dirty="0">
                <a:latin typeface="Century Gothic"/>
                <a:ea typeface="Century Gothic"/>
                <a:cs typeface="Century Gothic"/>
                <a:sym typeface="Century Gothic"/>
              </a:rPr>
              <a:t>quotation marks</a:t>
            </a:r>
            <a:r>
              <a:rPr lang="en" dirty="0">
                <a:latin typeface="Century Gothic"/>
                <a:ea typeface="Century Gothic"/>
                <a:cs typeface="Century Gothic"/>
                <a:sym typeface="Century Gothic"/>
              </a:rPr>
              <a:t> in the script. The quotation marks show that someone is speaking to another person. </a:t>
            </a:r>
            <a:r>
              <a:rPr lang="en" dirty="0">
                <a:solidFill>
                  <a:schemeClr val="dk1"/>
                </a:solidFill>
                <a:latin typeface="Century Gothic"/>
                <a:ea typeface="Century Gothic"/>
                <a:cs typeface="Century Gothic"/>
                <a:sym typeface="Century Gothic"/>
              </a:rPr>
              <a:t>The narrator—and sometimes Douglass—do not have quotation marks, and that is because they are speaking only to the audience.</a:t>
            </a:r>
          </a:p>
          <a:p>
            <a:pPr marL="457200" lvl="0" indent="-317500" algn="l" rtl="0">
              <a:spcBef>
                <a:spcPts val="0"/>
              </a:spcBef>
              <a:spcAft>
                <a:spcPts val="0"/>
              </a:spcAft>
              <a:buSzPts val="1400"/>
              <a:buFont typeface="Century Gothic"/>
              <a:buAutoNum type="arabicPeriod"/>
            </a:pPr>
            <a:endParaRPr lang="en"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dirty="0">
                <a:solidFill>
                  <a:schemeClr val="dk1"/>
                </a:solidFill>
                <a:latin typeface="Century Gothic"/>
                <a:ea typeface="Century Gothic"/>
                <a:cs typeface="Century Gothic"/>
                <a:sym typeface="Century Gothic"/>
              </a:rPr>
              <a:t>Point to each of the following </a:t>
            </a:r>
            <a:r>
              <a:rPr lang="en" b="1" dirty="0">
                <a:solidFill>
                  <a:schemeClr val="dk1"/>
                </a:solidFill>
                <a:latin typeface="Century Gothic"/>
                <a:ea typeface="Century Gothic"/>
                <a:cs typeface="Century Gothic"/>
                <a:sym typeface="Century Gothic"/>
              </a:rPr>
              <a:t>bold words</a:t>
            </a:r>
            <a:r>
              <a:rPr lang="en" dirty="0">
                <a:solidFill>
                  <a:schemeClr val="dk1"/>
                </a:solidFill>
                <a:latin typeface="Century Gothic"/>
                <a:ea typeface="Century Gothic"/>
                <a:cs typeface="Century Gothic"/>
                <a:sym typeface="Century Gothic"/>
              </a:rPr>
              <a:t> and note their definitions on the script: </a:t>
            </a:r>
            <a:r>
              <a:rPr lang="en" b="1" i="1" dirty="0">
                <a:solidFill>
                  <a:schemeClr val="dk1"/>
                </a:solidFill>
                <a:latin typeface="Century Gothic"/>
                <a:ea typeface="Century Gothic"/>
                <a:cs typeface="Century Gothic"/>
                <a:sym typeface="Century Gothic"/>
              </a:rPr>
              <a:t>caulk, yonder, interposed, entitled, undoubtedly, induce, vigilance, conveyance, liberator, scathing, denunciation</a:t>
            </a:r>
            <a:endParaRPr b="1" i="1" dirty="0">
              <a:solidFill>
                <a:schemeClr val="dk1"/>
              </a:solidFill>
              <a:latin typeface="Century Gothic"/>
              <a:ea typeface="Century Gothic"/>
              <a:cs typeface="Century Gothic"/>
              <a:sym typeface="Century Gothic"/>
            </a:endParaRPr>
          </a:p>
        </p:txBody>
      </p:sp>
      <p:pic>
        <p:nvPicPr>
          <p:cNvPr id="192" name="Google Shape;192;p32"/>
          <p:cNvPicPr preferRelativeResize="0"/>
          <p:nvPr/>
        </p:nvPicPr>
        <p:blipFill>
          <a:blip r:embed="rId3">
            <a:alphaModFix/>
          </a:blip>
          <a:stretch>
            <a:fillRect/>
          </a:stretch>
        </p:blipFill>
        <p:spPr>
          <a:xfrm>
            <a:off x="5626425" y="1524837"/>
            <a:ext cx="3365176" cy="2616836"/>
          </a:xfrm>
          <a:prstGeom prst="rect">
            <a:avLst/>
          </a:prstGeom>
          <a:noFill/>
          <a:ln>
            <a:noFill/>
          </a:ln>
        </p:spPr>
      </p:pic>
      <p:pic>
        <p:nvPicPr>
          <p:cNvPr id="6"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3"/>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199" name="Google Shape;199;p33"/>
          <p:cNvSpPr txBox="1"/>
          <p:nvPr/>
        </p:nvSpPr>
        <p:spPr>
          <a:xfrm>
            <a:off x="353625" y="300525"/>
            <a:ext cx="76905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800" dirty="0">
                <a:latin typeface="Century Gothic"/>
                <a:ea typeface="Century Gothic"/>
                <a:cs typeface="Century Gothic"/>
                <a:sym typeface="Century Gothic"/>
              </a:rPr>
              <a:t>Let’s read the conclusion using </a:t>
            </a:r>
            <a:r>
              <a:rPr lang="en" sz="2800" b="1" dirty="0">
                <a:latin typeface="Century Gothic"/>
                <a:ea typeface="Century Gothic"/>
                <a:cs typeface="Century Gothic"/>
                <a:sym typeface="Century Gothic"/>
              </a:rPr>
              <a:t>Readers Theater</a:t>
            </a:r>
            <a:endParaRPr sz="2800" b="1" dirty="0">
              <a:latin typeface="Century Gothic"/>
              <a:ea typeface="Century Gothic"/>
              <a:cs typeface="Century Gothic"/>
              <a:sym typeface="Century Gothic"/>
            </a:endParaRPr>
          </a:p>
        </p:txBody>
      </p:sp>
      <p:sp>
        <p:nvSpPr>
          <p:cNvPr id="200" name="Google Shape;200;p33"/>
          <p:cNvSpPr txBox="1"/>
          <p:nvPr/>
        </p:nvSpPr>
        <p:spPr>
          <a:xfrm>
            <a:off x="350003" y="1522222"/>
            <a:ext cx="4116000" cy="321306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latin typeface="Century Gothic"/>
                <a:ea typeface="Century Gothic"/>
                <a:cs typeface="Century Gothic"/>
                <a:sym typeface="Century Gothic"/>
              </a:rPr>
              <a:t>Your teacher will give you specific directions on how to perform the </a:t>
            </a:r>
            <a:r>
              <a:rPr lang="en" sz="1700" b="1" dirty="0">
                <a:latin typeface="Century Gothic"/>
                <a:ea typeface="Century Gothic"/>
                <a:cs typeface="Century Gothic"/>
                <a:sym typeface="Century Gothic"/>
              </a:rPr>
              <a:t>Readers Theater. </a:t>
            </a:r>
            <a:r>
              <a:rPr lang="en" sz="1700" dirty="0">
                <a:latin typeface="Century Gothic"/>
                <a:ea typeface="Century Gothic"/>
                <a:cs typeface="Century Gothic"/>
                <a:sym typeface="Century Gothic"/>
              </a:rPr>
              <a:t>If you are not reading aloud, be sure to read silently in your heads and notice what tools the performers use to make the story come alive.</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700" dirty="0">
              <a:latin typeface="Century Gothic"/>
              <a:ea typeface="Century Gothic"/>
              <a:cs typeface="Century Gothic"/>
              <a:sym typeface="Century Gothic"/>
            </a:endParaRPr>
          </a:p>
          <a:p>
            <a:pPr marL="0" lvl="0" indent="0" algn="l" rtl="0">
              <a:spcBef>
                <a:spcPts val="0"/>
              </a:spcBef>
              <a:spcAft>
                <a:spcPts val="0"/>
              </a:spcAft>
              <a:buNone/>
            </a:pPr>
            <a:r>
              <a:rPr lang="en" sz="1700" dirty="0">
                <a:latin typeface="Century Gothic"/>
                <a:ea typeface="Century Gothic"/>
                <a:cs typeface="Century Gothic"/>
                <a:sym typeface="Century Gothic"/>
              </a:rPr>
              <a:t>Refer to the </a:t>
            </a:r>
            <a:r>
              <a:rPr lang="en" sz="1700" b="1" dirty="0">
                <a:latin typeface="Century Gothic"/>
                <a:ea typeface="Century Gothic"/>
                <a:cs typeface="Century Gothic"/>
                <a:sym typeface="Century Gothic"/>
              </a:rPr>
              <a:t>Storyteller’s Toolbox anchor chart </a:t>
            </a:r>
            <a:r>
              <a:rPr lang="en" sz="1700" dirty="0">
                <a:latin typeface="Century Gothic"/>
                <a:ea typeface="Century Gothic"/>
                <a:cs typeface="Century Gothic"/>
                <a:sym typeface="Century Gothic"/>
              </a:rPr>
              <a:t>on the right for reminders on how to read effectively.</a:t>
            </a:r>
            <a:endParaRPr sz="1700" dirty="0">
              <a:latin typeface="Century Gothic"/>
              <a:ea typeface="Century Gothic"/>
              <a:cs typeface="Century Gothic"/>
              <a:sym typeface="Century Gothic"/>
            </a:endParaRPr>
          </a:p>
        </p:txBody>
      </p:sp>
      <p:pic>
        <p:nvPicPr>
          <p:cNvPr id="201" name="Google Shape;201;p33"/>
          <p:cNvPicPr preferRelativeResize="0"/>
          <p:nvPr/>
        </p:nvPicPr>
        <p:blipFill>
          <a:blip r:embed="rId3">
            <a:alphaModFix/>
          </a:blip>
          <a:stretch>
            <a:fillRect/>
          </a:stretch>
        </p:blipFill>
        <p:spPr>
          <a:xfrm>
            <a:off x="4466003" y="1114950"/>
            <a:ext cx="3531498" cy="3446400"/>
          </a:xfrm>
          <a:prstGeom prst="rect">
            <a:avLst/>
          </a:prstGeom>
          <a:noFill/>
          <a:ln>
            <a:noFill/>
          </a:ln>
        </p:spPr>
      </p:pic>
      <p:pic>
        <p:nvPicPr>
          <p:cNvPr id="7" name="Google Shape;167;p29"/>
          <p:cNvPicPr preferRelativeResize="0"/>
          <p:nvPr/>
        </p:nvPicPr>
        <p:blipFill>
          <a:blip r:embed="rId4">
            <a:alphaModFix/>
          </a:blip>
          <a:stretch>
            <a:fillRect/>
          </a:stretch>
        </p:blipFill>
        <p:spPr>
          <a:xfrm>
            <a:off x="8218714" y="71495"/>
            <a:ext cx="836058" cy="107628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ADC458-A4B7-44C4-BA6A-502557F8B1E6}">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57DCAEE-B3D1-41A8-99B1-EA2F07E373C5}">
  <ds:schemaRefs>
    <ds:schemaRef ds:uri="http://schemas.microsoft.com/sharepoint/v3/contenttype/forms"/>
  </ds:schemaRefs>
</ds:datastoreItem>
</file>

<file path=customXml/itemProps3.xml><?xml version="1.0" encoding="utf-8"?>
<ds:datastoreItem xmlns:ds="http://schemas.openxmlformats.org/officeDocument/2006/customXml" ds:itemID="{72091394-7044-4848-84A7-6E8CC8252840}"/>
</file>

<file path=docProps/app.xml><?xml version="1.0" encoding="utf-8"?>
<Properties xmlns="http://schemas.openxmlformats.org/officeDocument/2006/extended-properties" xmlns:vt="http://schemas.openxmlformats.org/officeDocument/2006/docPropsVTypes">
  <TotalTime>27</TotalTime>
  <Words>5541</Words>
  <Application>Microsoft Office PowerPoint</Application>
  <PresentationFormat>On-screen Show (16:9)</PresentationFormat>
  <Paragraphs>480</Paragraphs>
  <Slides>22</Slides>
  <Notes>21</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Simple Light</vt:lpstr>
      <vt:lpstr>Office Theme</vt:lpstr>
      <vt:lpstr>PowerPoint Presentation</vt:lpstr>
      <vt:lpstr>PowerPoint Presentation</vt:lpstr>
      <vt:lpstr>PowerPoint Presentation</vt:lpstr>
      <vt:lpstr>Grade 7: Module 3:  Unit 2: Lesson 12</vt:lpstr>
      <vt:lpstr>PowerPoint Presentation</vt:lpstr>
      <vt:lpstr>Let’s predict what we think will happen at the end of Narrative of the Life of Frederick Douglass</vt:lpstr>
      <vt:lpstr>Let’s review the Storyteller’s Toolbox</vt:lpstr>
      <vt:lpstr>Let’s preview the Readers Theater script</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9</cp:revision>
  <dcterms:modified xsi:type="dcterms:W3CDTF">2019-03-25T19:31:40Z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