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2.xml" ContentType="application/vnd.openxmlformats-officedocument.presentationml.notesSlide+xml"/>
  <Override PartName="/ppt/theme/theme3.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9325ED6-7E8A-4771-AE91-49CBDA3F41CC}">
  <a:tblStyle styleId="{29325ED6-7E8A-4771-AE91-49CBDA3F41C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817" autoAdjust="0"/>
  </p:normalViewPr>
  <p:slideViewPr>
    <p:cSldViewPr snapToGrid="0">
      <p:cViewPr varScale="1">
        <p:scale>
          <a:sx n="68" d="100"/>
          <a:sy n="68" d="100"/>
        </p:scale>
        <p:origin x="1085" y="5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5599323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Words Rule Review and Interactive Writing. Students will be familiar with the Interactive Writing instructional practice from Grade 1 modules, however the Grade 2 version includes new and unfamiliar components.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will engage in the same Words Rule instructional practice from this cycle with fewer words as a review. Students discover spelling patterns in words and apply their knowledge of syllable types to identify when each pattern is applied. This supports students’ ability to decode and encode words with long vowel spelling patterns.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will first brainstorm a list of words with</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“ild,” “ind,” “old,” and “ost” and contractions with “is,” then create a silly sentence.</a:t>
            </a:r>
            <a:r>
              <a:rPr lang="en" sz="1200" i="1" dirty="0">
                <a:solidFill>
                  <a:schemeClr val="dk1"/>
                </a:solidFill>
                <a:latin typeface="Calibri"/>
                <a:ea typeface="Calibri"/>
                <a:cs typeface="Calibri"/>
                <a:sym typeface="Calibri"/>
              </a:rPr>
              <a:t> </a:t>
            </a:r>
            <a:r>
              <a:rPr lang="en" sz="1200" dirty="0">
                <a:latin typeface="Calibri"/>
                <a:ea typeface="Calibri"/>
                <a:cs typeface="Calibri"/>
                <a:sym typeface="Calibri"/>
              </a:rPr>
              <a:t>Words may be from previous lessons or new. Student generated words will be checked with class to ensure correct spelling. Then, the teacher and class will work together to compose and write a silly sentence using some of the words. Students will be prompted to use words from the Interactive Word Wall to complete the sentence.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1041313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8553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Grouping: Whole group</a:t>
            </a: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a:t>
            </a:r>
            <a:r>
              <a:rPr lang="en-US" sz="1200" dirty="0">
                <a:latin typeface="Calibri" panose="020F0502020204030204" pitchFamily="34" charset="0"/>
                <a:sym typeface="Calibri"/>
              </a:rPr>
              <a:t>will </a:t>
            </a:r>
            <a:r>
              <a:rPr lang="en" sz="1200" dirty="0">
                <a:latin typeface="Calibri" panose="020F0502020204030204" pitchFamily="34" charset="0"/>
                <a:sym typeface="Calibri"/>
              </a:rPr>
              <a:t>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938656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whiteboard, whiteboard markers, and erasers </a:t>
            </a:r>
            <a:r>
              <a:rPr lang="en-US" sz="1200" dirty="0">
                <a:solidFill>
                  <a:schemeClr val="dk1"/>
                </a:solidFill>
                <a:latin typeface="Calibri"/>
                <a:ea typeface="Calibri"/>
                <a:cs typeface="Calibri"/>
                <a:sym typeface="Calibri"/>
              </a:rPr>
              <a:t>to student pairs.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a:t>
            </a:r>
            <a:r>
              <a:rPr lang="en-US" sz="1200" dirty="0">
                <a:solidFill>
                  <a:schemeClr val="dk1"/>
                </a:solidFill>
                <a:latin typeface="Calibri"/>
                <a:ea typeface="Calibri"/>
                <a:cs typeface="Calibri"/>
                <a:sym typeface="Calibri"/>
              </a:rPr>
              <a:t>l</a:t>
            </a:r>
            <a:r>
              <a:rPr lang="en" sz="1200" dirty="0">
                <a:solidFill>
                  <a:schemeClr val="dk1"/>
                </a:solidFill>
                <a:latin typeface="Calibri"/>
                <a:ea typeface="Calibri"/>
                <a:cs typeface="Calibri"/>
                <a:sym typeface="Calibri"/>
              </a:rPr>
              <a:t>ong “i” spellings (“ind” and “ild”) and </a:t>
            </a:r>
            <a:r>
              <a:rPr lang="en-US" sz="1200" dirty="0">
                <a:solidFill>
                  <a:schemeClr val="dk1"/>
                </a:solidFill>
                <a:latin typeface="Calibri"/>
                <a:ea typeface="Calibri"/>
                <a:cs typeface="Calibri"/>
                <a:sym typeface="Calibri"/>
              </a:rPr>
              <a:t>l</a:t>
            </a:r>
            <a:r>
              <a:rPr lang="en" sz="1200" dirty="0">
                <a:solidFill>
                  <a:schemeClr val="dk1"/>
                </a:solidFill>
                <a:latin typeface="Calibri"/>
                <a:ea typeface="Calibri"/>
                <a:cs typeface="Calibri"/>
                <a:sym typeface="Calibri"/>
              </a:rPr>
              <a:t>ong “o” spellings (“ost” and “old”) posted, drawn on board or posted on board. There is a chart on the following slide for teacher reference/use.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with the ‘ild,’ ‘ind,’ ‘old,’ and ‘ost’ spelling patterns.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/īnd/, /ōst/, /īld/, or /ōld/ at the end of a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student 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generated by a student volunteer in the appropriate column on a four-column T-chart.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job! Now it’s time to use your whiteboards to record the words with 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draw the same T-chart on their whiteboards or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“After we make our list, we will be writing a silly sentence together. The sentence has to have at least one ‘ild,’ ‘ind,’ ‘ost,’ and ‘old’ word in it. If we want our sentence to be really silly, we want to have lots of words to choose from. So, we are going to work together to think of as many words as we can with those spelling patterns. You will think of as many as you can, and write them on your whiteboard in the correct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specifying which column the word should go under in the T-chart. If a student identifies the incorrect column (incorrectly spelled the word), </a:t>
            </a:r>
            <a:r>
              <a:rPr lang="en-US" sz="1200" dirty="0">
                <a:solidFill>
                  <a:schemeClr val="dk1"/>
                </a:solidFill>
                <a:latin typeface="Calibri"/>
                <a:ea typeface="Calibri"/>
                <a:cs typeface="Calibri"/>
                <a:sym typeface="Calibri"/>
              </a:rPr>
              <a:t>the</a:t>
            </a:r>
            <a:r>
              <a:rPr lang="en" sz="1200" dirty="0">
                <a:solidFill>
                  <a:schemeClr val="dk1"/>
                </a:solidFill>
                <a:latin typeface="Calibri"/>
                <a:ea typeface="Calibri"/>
                <a:cs typeface="Calibri"/>
                <a:sym typeface="Calibri"/>
              </a:rPr>
              <a:t> teacher guides </a:t>
            </a:r>
            <a:r>
              <a:rPr lang="en-US" sz="1200" dirty="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student to correct the mistake. Example: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a student spelled “most” as “moast,” say: “Great word! The vowel team ‘oa’ does make the long ‘o’ sound. In the word ‘most’ the long ‘o’ sound is spelled with the ‘ost.’ This is a word we’ll see over and over and we will eventually get that pattern in our memories.”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make corrections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T-chart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come up with that match our patterns! Now we are almost ready to write a silly sentence! We need a contraction with the word ‘is’ too, so let’s look at our Interactive Word Wall for some ideas.”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or that give us a funny picture in our minds.”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T-chart and high-frequency words from the Word Wall. (For example: “Where’s the kindest grandchild with the golden postcard?”)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eight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eight-word sentence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long vowel spelling patterns “ind,” “ild,” “old,” and “ost.”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7492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5bc75fa5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45bc75fa5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4 column T-chart for Teacher Reference.</a:t>
            </a:r>
            <a:endParaRPr sz="1200" dirty="0">
              <a:latin typeface="Calibri"/>
              <a:ea typeface="Calibri"/>
              <a:cs typeface="Calibri"/>
              <a:sym typeface="Calibri"/>
            </a:endParaRPr>
          </a:p>
        </p:txBody>
      </p:sp>
    </p:spTree>
    <p:extLst>
      <p:ext uri="{BB962C8B-B14F-4D97-AF65-F5344CB8AC3E}">
        <p14:creationId xmlns:p14="http://schemas.microsoft.com/office/powerpoint/2010/main" val="2594013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a:t>
            </a:r>
            <a:r>
              <a:rPr lang="en" sz="1200" b="0" dirty="0">
                <a:solidFill>
                  <a:schemeClr val="dk1"/>
                </a:solidFill>
                <a:latin typeface="Calibri"/>
                <a:ea typeface="Calibri"/>
                <a:cs typeface="Calibri"/>
                <a:sym typeface="Calibri"/>
              </a:rPr>
              <a:t>When I spelled ‘most’ I remembered it is a long vowel sound.”</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spelled _____, I _____.”</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thought of the silly sentence, I _____.”</a:t>
            </a:r>
            <a:endParaRPr sz="1200" dirty="0">
              <a:solidFill>
                <a:schemeClr val="dk1"/>
              </a:solidFill>
              <a:latin typeface="Calibri"/>
              <a:ea typeface="Calibri"/>
              <a:cs typeface="Calibri"/>
              <a:sym typeface="Calibri"/>
            </a:endParaRPr>
          </a:p>
        </p:txBody>
      </p:sp>
      <p:sp>
        <p:nvSpPr>
          <p:cNvPr id="293" name="Google Shape;293;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4" name="Google Shape;294;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7580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25195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902519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4153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“Where’s the kindest grandchild with the golden postcard?” or “She’s scolding the older wildcat behind the gatepost.”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teacher set prepared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set of Words Rule Cards or list: copied and cut out, a set per pair;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Words Rule Words listed/posted on board </a:t>
            </a:r>
            <a:r>
              <a:rPr lang="en" sz="1200" b="1" i="1" dirty="0">
                <a:solidFill>
                  <a:schemeClr val="dk1"/>
                </a:solidFill>
                <a:latin typeface="Calibri"/>
                <a:ea typeface="Calibri"/>
                <a:cs typeface="Calibri"/>
                <a:sym typeface="Calibri"/>
              </a:rPr>
              <a:t>or </a:t>
            </a:r>
            <a:r>
              <a:rPr lang="en" sz="1200" dirty="0">
                <a:solidFill>
                  <a:schemeClr val="dk1"/>
                </a:solidFill>
                <a:latin typeface="Calibri"/>
                <a:ea typeface="Calibri"/>
                <a:cs typeface="Calibri"/>
                <a:sym typeface="Calibri"/>
              </a:rPr>
              <a:t>projected on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0796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78248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53be537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53be537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5202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 sentence and follow basic concepts of print, such as directionality and spacing.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contraction, apostrophe (L)</a:t>
            </a:r>
            <a:endParaRPr sz="1200" dirty="0">
              <a:latin typeface="Calibri"/>
              <a:ea typeface="Calibri"/>
              <a:cs typeface="Calibri"/>
              <a:sym typeface="Calibri"/>
            </a:endParaRPr>
          </a:p>
        </p:txBody>
      </p:sp>
    </p:spTree>
    <p:extLst>
      <p:ext uri="{BB962C8B-B14F-4D97-AF65-F5344CB8AC3E}">
        <p14:creationId xmlns:p14="http://schemas.microsoft.com/office/powerpoint/2010/main" val="1160212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“take a closer look to group words.”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1937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a:t>
            </a:r>
            <a:r>
              <a:rPr lang="en" sz="1200" dirty="0">
                <a:solidFill>
                  <a:schemeClr val="dk1"/>
                </a:solidFill>
                <a:latin typeface="Calibri"/>
                <a:ea typeface="Calibri"/>
                <a:cs typeface="Calibri"/>
                <a:sym typeface="Calibri"/>
              </a:rPr>
              <a:t>Explain that they are going to be grouping words by spelling patterns.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6242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are not required by lesson to sort words as long /ī/ and long /ō/, this is included in the slide for teacher review if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Rule Word Cards or list of Words Rule Words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a:t>
            </a:r>
            <a:r>
              <a:rPr lang="en" sz="1200" i="1" dirty="0">
                <a:solidFill>
                  <a:schemeClr val="dk1"/>
                </a:solidFill>
                <a:latin typeface="Calibri"/>
                <a:ea typeface="Calibri"/>
                <a:cs typeface="Calibri"/>
                <a:sym typeface="Calibri"/>
              </a:rPr>
              <a: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“blind: The man cannot see, because he is blind.”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“scold: To scold means when someone corrects someone else’s behavior. She would scold the dog to not jump up on people.”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“mind: </a:t>
            </a:r>
            <a:r>
              <a:rPr lang="en-US" sz="1200" i="0" dirty="0">
                <a:solidFill>
                  <a:schemeClr val="dk1"/>
                </a:solidFill>
                <a:latin typeface="Calibri"/>
                <a:ea typeface="Calibri"/>
                <a:cs typeface="Calibri"/>
                <a:sym typeface="Calibri"/>
              </a:rPr>
              <a:t>T</a:t>
            </a:r>
            <a:r>
              <a:rPr lang="en" sz="1200" i="0" dirty="0">
                <a:solidFill>
                  <a:schemeClr val="dk1"/>
                </a:solidFill>
                <a:latin typeface="Calibri"/>
                <a:ea typeface="Calibri"/>
                <a:cs typeface="Calibri"/>
                <a:sym typeface="Calibri"/>
              </a:rPr>
              <a:t>he word ‘mind’ can be a thing or an action we do. ‘Einstein had a great mind. Don’t mind me, I am just walking by the table.’”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“hold: Please hold these papers for me.”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“most: Who has the most points?”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“child: A young person is called a child until that person becomes an adult.”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“wild: Let’s go see the wild animals in the zoo.”</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Talk to an elbow partner about the rule we have learned about these long /ī/ and long /ō/ words.” (</a:t>
            </a:r>
            <a:r>
              <a:rPr lang="en" sz="1200" b="0" i="1" dirty="0">
                <a:solidFill>
                  <a:schemeClr val="dk1"/>
                </a:solidFill>
                <a:latin typeface="Calibri"/>
                <a:ea typeface="Calibri"/>
                <a:cs typeface="Calibri"/>
                <a:sym typeface="Calibri"/>
              </a:rPr>
              <a:t>They are closed syllables but have a long vowel sound; they come at the end of a syllable.)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Usually we would expect to see a vowel team or a magic ‘e’ spelling pattern for a long vowel sound. These are closed syllables. We learned long ago that words with these spelling patterns used to have a magic ‘e’ at the end. So now we know if we hear /īnd/ /ōst/ /īld/ or /ōld/, we are using these spelling patterns.”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whiteboards, whiteboard markers, and erasers </a:t>
            </a:r>
            <a:r>
              <a:rPr lang="en" sz="1200" dirty="0">
                <a:solidFill>
                  <a:schemeClr val="dk1"/>
                </a:solidFill>
                <a:latin typeface="Calibri"/>
                <a:ea typeface="Calibri"/>
                <a:cs typeface="Calibri"/>
                <a:sym typeface="Calibri"/>
              </a:rPr>
              <a:t>to paired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guiding students to group words as long /ī/ (“ind” or “ild”) or long /ō/ (“ost” or “old”)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5370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2dcad7d0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2dcad7d0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in a manner that requires more time than allowed, stop student work and share grouping of any remaining words from cards/list. Read both lists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 note in Teacher Actions to shorten task if needed for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will partner up and practice more long ‘i’ and long ‘o’ words that are spelled with ‘ind,’ ‘old,’ ‘ost,’ or ‘ild.’ Each partner will take a turn reading the words then writing the words they hear.”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words equally with partner and take turns reading “ild,” “ind,” “old,” and “ost”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 reads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identifies each word as “old,” “ost,” “ild,” or “ind” and writes the word on his or her whiteboard.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reads all words written.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switch roles.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(click on slide or show lists on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grouping and read remaining words if students did not have time to complete lists.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lists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teacher guidance and/or students are working at a pace that will exceed time allowed, share grouping of any remaining words on the T-chart. It’s beneficial for students to engage with these words to complement the following instructional practice, Interactive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a:t>
            </a:r>
            <a:r>
              <a:rPr lang="en-US" sz="1200" dirty="0">
                <a:solidFill>
                  <a:schemeClr val="dk1"/>
                </a:solidFill>
                <a:latin typeface="Calibri"/>
                <a:ea typeface="Calibri"/>
                <a:cs typeface="Calibri"/>
                <a:sym typeface="Calibri"/>
              </a:rPr>
              <a:t>ed</a:t>
            </a:r>
            <a:r>
              <a:rPr lang="en" sz="1200" dirty="0">
                <a:solidFill>
                  <a:schemeClr val="dk1"/>
                </a:solidFill>
                <a:latin typeface="Calibri"/>
                <a:ea typeface="Calibri"/>
                <a:cs typeface="Calibri"/>
                <a:sym typeface="Calibri"/>
              </a:rPr>
              <a:t>,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923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29082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8: Lesson 38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80" name="Google Shape;180;p27"/>
          <p:cNvSpPr txBox="1">
            <a:spLocks noGrp="1"/>
          </p:cNvSpPr>
          <p:nvPr>
            <p:ph type="body" idx="1"/>
          </p:nvPr>
        </p:nvSpPr>
        <p:spPr>
          <a:xfrm>
            <a:off x="311700" y="1022536"/>
            <a:ext cx="8520600" cy="3680093"/>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dirty="0">
                <a:solidFill>
                  <a:schemeClr val="dk1"/>
                </a:solidFill>
              </a:rPr>
              <a:t>This lesson </a:t>
            </a:r>
            <a:r>
              <a:rPr lang="en" sz="1700" dirty="0"/>
              <a:t>includes two instructional practices: Words Rule Review and Interactive Writing. Although students will be familiar with Interactive Writing from the Grade 1 curriculum, Grade 2 version includes new, unfamiliar components. The Words Rule Review is a shorter version of the instructional practice engaged in earlier this cycle, working with /ī/ and /ō/ words spelled with “ild,” “ind,” “old,” and “ost.” During Interactive Writing, </a:t>
            </a:r>
            <a:r>
              <a:rPr lang="en-US" sz="1700" dirty="0"/>
              <a:t>s</a:t>
            </a:r>
            <a:r>
              <a:rPr lang="en" sz="1700" dirty="0"/>
              <a:t>tudents will work with teacher to brainstorm words with “ild,” “ind,” “old,” and “ost” and</a:t>
            </a:r>
            <a:br>
              <a:rPr lang="en" sz="1700" dirty="0"/>
            </a:br>
            <a:r>
              <a:rPr lang="en" sz="1700" dirty="0"/>
              <a:t>contractions with “is,” then create a silly sentence. </a:t>
            </a:r>
          </a:p>
          <a:p>
            <a:pPr marL="0" lvl="0" indent="0" algn="l" rtl="0">
              <a:lnSpc>
                <a:spcPct val="90000"/>
              </a:lnSpc>
              <a:spcBef>
                <a:spcPts val="1000"/>
              </a:spcBef>
              <a:spcAft>
                <a:spcPts val="0"/>
              </a:spcAft>
              <a:buClr>
                <a:schemeClr val="dk1"/>
              </a:buClr>
              <a:buSzPts val="1100"/>
              <a:buFont typeface="Arial"/>
              <a:buNone/>
            </a:pPr>
            <a:endParaRPr sz="17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90000"/>
              </a:lnSpc>
              <a:spcBef>
                <a:spcPts val="1000"/>
              </a:spcBef>
              <a:spcAft>
                <a:spcPts val="0"/>
              </a:spcAft>
              <a:buClr>
                <a:schemeClr val="dk1"/>
              </a:buClr>
              <a:buSzPts val="1700"/>
              <a:buFont typeface="Arial"/>
              <a:buChar char="●"/>
            </a:pPr>
            <a:r>
              <a:rPr lang="en" sz="1700" dirty="0"/>
              <a:t>Using spelling patterns for /ī/ and /ō/ words spelled with “ild,” “ind,” “old,” and “ost” when encoding and decoding words </a:t>
            </a:r>
            <a:endParaRPr sz="1700" dirty="0"/>
          </a:p>
          <a:p>
            <a:pPr marL="457200" lvl="0" indent="-336550" algn="l" rtl="0">
              <a:lnSpc>
                <a:spcPct val="90000"/>
              </a:lnSpc>
              <a:spcBef>
                <a:spcPts val="1000"/>
              </a:spcBef>
              <a:spcAft>
                <a:spcPts val="0"/>
              </a:spcAft>
              <a:buClr>
                <a:schemeClr val="dk1"/>
              </a:buClr>
              <a:buSzPts val="1700"/>
              <a:buFont typeface="Arial"/>
              <a:buChar char="●"/>
            </a:pPr>
            <a:r>
              <a:rPr lang="en" sz="1700" dirty="0"/>
              <a:t>Words dictated in a sentence</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69" name="Google Shape;269;p3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75" name="Google Shape;275;p3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silly sentence with long vowel spelling patterns “ild,” “ind,” “old,” and “ost” and contractions with “is.”</a:t>
            </a:r>
            <a:endParaRPr sz="2400" dirty="0"/>
          </a:p>
          <a:p>
            <a:pPr marL="457200" lvl="0" indent="-381000" algn="l" rtl="0">
              <a:lnSpc>
                <a:spcPct val="115000"/>
              </a:lnSpc>
              <a:spcBef>
                <a:spcPts val="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276" name="Google Shape;276;p37"/>
          <p:cNvPicPr preferRelativeResize="0"/>
          <p:nvPr/>
        </p:nvPicPr>
        <p:blipFill>
          <a:blip r:embed="rId3">
            <a:alphaModFix/>
          </a:blip>
          <a:stretch>
            <a:fillRect/>
          </a:stretch>
        </p:blipFill>
        <p:spPr>
          <a:xfrm>
            <a:off x="8327571" y="4365321"/>
            <a:ext cx="689786" cy="54261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82" name="Google Shape;282;p38"/>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83" name="Google Shape;283;p38"/>
          <p:cNvPicPr preferRelativeResize="0"/>
          <p:nvPr/>
        </p:nvPicPr>
        <p:blipFill>
          <a:blip r:embed="rId3">
            <a:alphaModFix/>
          </a:blip>
          <a:stretch>
            <a:fillRect/>
          </a:stretch>
        </p:blipFill>
        <p:spPr>
          <a:xfrm>
            <a:off x="5684051" y="1291900"/>
            <a:ext cx="2285425" cy="3124200"/>
          </a:xfrm>
          <a:prstGeom prst="rect">
            <a:avLst/>
          </a:prstGeom>
          <a:noFill/>
          <a:ln>
            <a:noFill/>
          </a:ln>
        </p:spPr>
      </p:pic>
      <p:pic>
        <p:nvPicPr>
          <p:cNvPr id="284" name="Google Shape;284;p38"/>
          <p:cNvPicPr preferRelativeResize="0"/>
          <p:nvPr/>
        </p:nvPicPr>
        <p:blipFill>
          <a:blip r:embed="rId4">
            <a:alphaModFix/>
          </a:blip>
          <a:stretch>
            <a:fillRect/>
          </a:stretch>
        </p:blipFill>
        <p:spPr>
          <a:xfrm rot="-1428834">
            <a:off x="4426992" y="321511"/>
            <a:ext cx="1880891" cy="136740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graphicFrame>
        <p:nvGraphicFramePr>
          <p:cNvPr id="289" name="Google Shape;289;p39"/>
          <p:cNvGraphicFramePr/>
          <p:nvPr/>
        </p:nvGraphicFramePr>
        <p:xfrm>
          <a:off x="852650" y="368975"/>
          <a:ext cx="7239000" cy="4297590"/>
        </p:xfrm>
        <a:graphic>
          <a:graphicData uri="http://schemas.openxmlformats.org/drawingml/2006/table">
            <a:tbl>
              <a:tblPr>
                <a:noFill/>
                <a:tableStyleId>{29325ED6-7E8A-4771-AE91-49CBDA3F41CC}</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gridSpan="2">
                  <a:txBody>
                    <a:bodyPr/>
                    <a:lstStyle/>
                    <a:p>
                      <a:pPr marL="0" lvl="0" indent="0" algn="ctr" rtl="0">
                        <a:spcBef>
                          <a:spcPts val="0"/>
                        </a:spcBef>
                        <a:spcAft>
                          <a:spcPts val="0"/>
                        </a:spcAft>
                        <a:buClr>
                          <a:schemeClr val="dk1"/>
                        </a:buClr>
                        <a:buSzPts val="1100"/>
                        <a:buFont typeface="Arial"/>
                        <a:buNone/>
                      </a:pPr>
                      <a:r>
                        <a:rPr lang="en" sz="2400" b="1" u="sng">
                          <a:solidFill>
                            <a:schemeClr val="dk1"/>
                          </a:solidFill>
                          <a:latin typeface="Century Gothic"/>
                          <a:ea typeface="Century Gothic"/>
                          <a:cs typeface="Century Gothic"/>
                          <a:sym typeface="Century Gothic"/>
                        </a:rPr>
                        <a:t>long /ī/</a:t>
                      </a:r>
                      <a:endParaRPr/>
                    </a:p>
                  </a:txBody>
                  <a:tcPr marL="91425" marR="91425" marT="91425" marB="91425"/>
                </a:tc>
                <a:tc hMerge="1">
                  <a:txBody>
                    <a:bodyPr/>
                    <a:lstStyle/>
                    <a:p>
                      <a:endParaRPr lang="en-US"/>
                    </a:p>
                  </a:txBody>
                  <a:tcPr/>
                </a:tc>
                <a:tc gridSpan="2">
                  <a:txBody>
                    <a:bodyPr/>
                    <a:lstStyle/>
                    <a:p>
                      <a:pPr marL="0" lvl="0" indent="0" algn="ctr" rtl="0">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 </a:t>
                      </a:r>
                      <a:r>
                        <a:rPr lang="en" sz="2400" b="1" u="sng">
                          <a:solidFill>
                            <a:schemeClr val="dk1"/>
                          </a:solidFill>
                          <a:latin typeface="Century Gothic"/>
                          <a:ea typeface="Century Gothic"/>
                          <a:cs typeface="Century Gothic"/>
                          <a:sym typeface="Century Gothic"/>
                        </a:rPr>
                        <a:t>long /ō/</a:t>
                      </a:r>
                      <a:endParaRPr/>
                    </a:p>
                  </a:txBody>
                  <a:tcPr marL="91425" marR="91425" marT="91425" marB="91425"/>
                </a:tc>
                <a:tc hMerge="1">
                  <a:txBody>
                    <a:bodyPr/>
                    <a:lstStyle/>
                    <a:p>
                      <a:endParaRPr lang="en-US"/>
                    </a:p>
                  </a:txBody>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a:t>
                      </a:r>
                      <a:r>
                        <a:rPr lang="en" sz="2600" u="sng">
                          <a:solidFill>
                            <a:schemeClr val="dk1"/>
                          </a:solidFill>
                          <a:latin typeface="Century Gothic"/>
                          <a:ea typeface="Century Gothic"/>
                          <a:cs typeface="Century Gothic"/>
                          <a:sym typeface="Century Gothic"/>
                        </a:rPr>
                        <a:t>ind</a:t>
                      </a:r>
                      <a:r>
                        <a:rPr lang="en" sz="2600">
                          <a:solidFill>
                            <a:schemeClr val="dk1"/>
                          </a:solidFill>
                          <a:latin typeface="Century Gothic"/>
                          <a:ea typeface="Century Gothic"/>
                          <a:cs typeface="Century Gothic"/>
                          <a:sym typeface="Century Gothic"/>
                        </a:rPr>
                        <a:t>”</a:t>
                      </a:r>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a:t>
                      </a:r>
                      <a:r>
                        <a:rPr lang="en" sz="2600" u="sng">
                          <a:solidFill>
                            <a:schemeClr val="dk1"/>
                          </a:solidFill>
                          <a:latin typeface="Century Gothic"/>
                          <a:ea typeface="Century Gothic"/>
                          <a:cs typeface="Century Gothic"/>
                          <a:sym typeface="Century Gothic"/>
                        </a:rPr>
                        <a:t>ild</a:t>
                      </a:r>
                      <a:r>
                        <a:rPr lang="en" sz="2600">
                          <a:solidFill>
                            <a:schemeClr val="dk1"/>
                          </a:solidFill>
                          <a:latin typeface="Century Gothic"/>
                          <a:ea typeface="Century Gothic"/>
                          <a:cs typeface="Century Gothic"/>
                          <a:sym typeface="Century Gothic"/>
                        </a:rPr>
                        <a:t>”</a:t>
                      </a:r>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a:t>
                      </a:r>
                      <a:r>
                        <a:rPr lang="en" sz="2600" u="sng">
                          <a:solidFill>
                            <a:schemeClr val="dk1"/>
                          </a:solidFill>
                          <a:latin typeface="Century Gothic"/>
                          <a:ea typeface="Century Gothic"/>
                          <a:cs typeface="Century Gothic"/>
                          <a:sym typeface="Century Gothic"/>
                        </a:rPr>
                        <a:t>ost</a:t>
                      </a:r>
                      <a:r>
                        <a:rPr lang="en" sz="2600">
                          <a:solidFill>
                            <a:schemeClr val="dk1"/>
                          </a:solidFill>
                          <a:latin typeface="Century Gothic"/>
                          <a:ea typeface="Century Gothic"/>
                          <a:cs typeface="Century Gothic"/>
                          <a:sym typeface="Century Gothic"/>
                        </a:rPr>
                        <a:t>”</a:t>
                      </a:r>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600">
                          <a:solidFill>
                            <a:schemeClr val="dk1"/>
                          </a:solidFill>
                          <a:latin typeface="Century Gothic"/>
                          <a:ea typeface="Century Gothic"/>
                          <a:cs typeface="Century Gothic"/>
                          <a:sym typeface="Century Gothic"/>
                        </a:rPr>
                        <a:t>“</a:t>
                      </a:r>
                      <a:r>
                        <a:rPr lang="en" sz="2600" u="sng">
                          <a:solidFill>
                            <a:schemeClr val="dk1"/>
                          </a:solidFill>
                          <a:latin typeface="Century Gothic"/>
                          <a:ea typeface="Century Gothic"/>
                          <a:cs typeface="Century Gothic"/>
                          <a:sym typeface="Century Gothic"/>
                        </a:rPr>
                        <a:t>old</a:t>
                      </a:r>
                      <a:r>
                        <a:rPr lang="en" sz="2600">
                          <a:solidFill>
                            <a:schemeClr val="dk1"/>
                          </a:solidFill>
                          <a:latin typeface="Century Gothic"/>
                          <a:ea typeface="Century Gothic"/>
                          <a:cs typeface="Century Gothic"/>
                          <a:sym typeface="Century Gothic"/>
                        </a:rPr>
                        <a:t>”</a:t>
                      </a:r>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97" name="Google Shape;297;p4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that is helping you become a more proficient reader?</a:t>
            </a:r>
            <a:endParaRPr sz="3000">
              <a:latin typeface="Century Gothic"/>
              <a:ea typeface="Century Gothic"/>
              <a:cs typeface="Century Gothic"/>
              <a:sym typeface="Century Gothic"/>
            </a:endParaRPr>
          </a:p>
        </p:txBody>
      </p:sp>
      <p:pic>
        <p:nvPicPr>
          <p:cNvPr id="298" name="Google Shape;298;p40"/>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4" name="Google Shape;30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10" name="Google Shape;310;p42"/>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with the long vowel spelling patterns “ind,” “ild,” “old,” and “ost” and high-frequency words that are contractions.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11" name="Google Shape;311;p42"/>
          <p:cNvPicPr preferRelativeResize="0"/>
          <p:nvPr/>
        </p:nvPicPr>
        <p:blipFill>
          <a:blip r:embed="rId3">
            <a:alphaModFix/>
          </a:blip>
          <a:stretch>
            <a:fillRect/>
          </a:stretch>
        </p:blipFill>
        <p:spPr>
          <a:xfrm>
            <a:off x="8305800" y="4279950"/>
            <a:ext cx="722443" cy="58616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graphicFrame>
        <p:nvGraphicFramePr>
          <p:cNvPr id="316" name="Google Shape;316;p43"/>
          <p:cNvGraphicFramePr/>
          <p:nvPr>
            <p:extLst>
              <p:ext uri="{D42A27DB-BD31-4B8C-83A1-F6EECF244321}">
                <p14:modId xmlns:p14="http://schemas.microsoft.com/office/powerpoint/2010/main" val="1052707511"/>
              </p:ext>
            </p:extLst>
          </p:nvPr>
        </p:nvGraphicFramePr>
        <p:xfrm>
          <a:off x="0" y="0"/>
          <a:ext cx="9144000" cy="5235065"/>
        </p:xfrm>
        <a:graphic>
          <a:graphicData uri="http://schemas.openxmlformats.org/drawingml/2006/table">
            <a:tbl>
              <a:tblPr>
                <a:noFill/>
                <a:tableStyleId>{29325ED6-7E8A-4771-AE91-49CBDA3F41CC}</a:tableStyleId>
              </a:tblPr>
              <a:tblGrid>
                <a:gridCol w="3024554">
                  <a:extLst>
                    <a:ext uri="{9D8B030D-6E8A-4147-A177-3AD203B41FA5}">
                      <a16:colId xmlns:a16="http://schemas.microsoft.com/office/drawing/2014/main" val="20000"/>
                    </a:ext>
                  </a:extLst>
                </a:gridCol>
                <a:gridCol w="2993292">
                  <a:extLst>
                    <a:ext uri="{9D8B030D-6E8A-4147-A177-3AD203B41FA5}">
                      <a16:colId xmlns:a16="http://schemas.microsoft.com/office/drawing/2014/main" val="20001"/>
                    </a:ext>
                  </a:extLst>
                </a:gridCol>
                <a:gridCol w="3126154">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Use words with the spelling patterns “ind,” “ild,” “old,” “ost,”</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and high-frequency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We’ll talk about our sentence until we agree on the sentence we will write.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will read our silly sentence together.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500" dirty="0">
                          <a:latin typeface="Century Gothic" panose="020B0502020202020204" pitchFamily="34" charset="0"/>
                          <a:sym typeface="Century Gothic"/>
                        </a:rPr>
                        <a:t>Use words with the spelling patterns “ind,” “ild,” “old,” “ost,” and contractions.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Share your sentence with another writing pair.</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75"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75" dirty="0">
                          <a:solidFill>
                            <a:schemeClr val="dk1"/>
                          </a:solidFill>
                          <a:latin typeface="Century Gothic"/>
                          <a:ea typeface="Century Gothic"/>
                          <a:cs typeface="Century Gothic"/>
                          <a:sym typeface="Century Gothic"/>
                        </a:rPr>
                        <a:t>Use words with the spelling patterns “ind,” “ild,” “old,” “ost,” and high-frequency words including contractions.</a:t>
                      </a:r>
                    </a:p>
                    <a:p>
                      <a:pPr marL="342900" lvl="0" indent="-342900" algn="l" rtl="0">
                        <a:spcBef>
                          <a:spcPts val="0"/>
                        </a:spcBef>
                        <a:spcAft>
                          <a:spcPts val="0"/>
                        </a:spcAft>
                        <a:buClr>
                          <a:schemeClr val="dk1"/>
                        </a:buClr>
                        <a:buSzPct val="100000"/>
                        <a:buFont typeface="+mj-lt"/>
                        <a:buAutoNum type="arabicPeriod"/>
                      </a:pPr>
                      <a:r>
                        <a:rPr lang="en" sz="1475"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75"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75"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75" dirty="0">
                          <a:solidFill>
                            <a:schemeClr val="dk1"/>
                          </a:solidFill>
                          <a:latin typeface="Century Gothic"/>
                          <a:ea typeface="Century Gothic"/>
                          <a:cs typeface="Century Gothic"/>
                          <a:sym typeface="Century Gothic"/>
                        </a:rPr>
                        <a:t>Check each other’s sentences and make any corrections needed.</a:t>
                      </a:r>
                      <a:endParaRPr sz="1475"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50" dirty="0">
                        <a:solidFill>
                          <a:schemeClr val="dk1"/>
                        </a:solidFill>
                      </a:endParaRPr>
                    </a:p>
                  </a:txBody>
                  <a:tcPr marL="91425" marR="91425" marT="91425" marB="91425"/>
                </a:tc>
                <a:extLst>
                  <a:ext uri="{0D108BD9-81ED-4DB2-BD59-A6C34878D82A}">
                    <a16:rowId xmlns:a16="http://schemas.microsoft.com/office/drawing/2014/main" val="10001"/>
                  </a:ext>
                </a:extLst>
              </a:tr>
            </a:tbl>
          </a:graphicData>
        </a:graphic>
      </p:graphicFrame>
      <p:pic>
        <p:nvPicPr>
          <p:cNvPr id="317" name="Google Shape;317;p43"/>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18" name="Google Shape;318;p43"/>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3</a:t>
            </a:r>
            <a:r>
              <a:rPr lang="en" b="1" dirty="0"/>
              <a:t>8:</a:t>
            </a:r>
            <a:endParaRPr b="1" dirty="0">
              <a:solidFill>
                <a:schemeClr val="dk1"/>
              </a:solidFill>
            </a:endParaRPr>
          </a:p>
          <a:p>
            <a:pPr marL="0" lvl="0" indent="0" algn="l" rtl="0">
              <a:spcBef>
                <a:spcPts val="800"/>
              </a:spcBef>
              <a:spcAft>
                <a:spcPts val="0"/>
              </a:spcAft>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Words Rule Word Cards or Word List</a:t>
            </a:r>
            <a:endParaRPr sz="1800" dirty="0"/>
          </a:p>
          <a:p>
            <a:pPr marL="457200" lvl="0" indent="-342900" algn="l" rtl="0">
              <a:spcBef>
                <a:spcPts val="1000"/>
              </a:spcBef>
              <a:spcAft>
                <a:spcPts val="0"/>
              </a:spcAft>
              <a:buClr>
                <a:schemeClr val="dk1"/>
              </a:buClr>
              <a:buSzPts val="1800"/>
              <a:buChar char="•"/>
            </a:pPr>
            <a:r>
              <a:rPr lang="en" sz="1800" dirty="0"/>
              <a:t>Silly sentence examples (optional)</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Whiteboards, whiteboard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38</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body" idx="1"/>
          </p:nvPr>
        </p:nvSpPr>
        <p:spPr>
          <a:xfrm>
            <a:off x="311700" y="106555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tx1"/>
                </a:solidFill>
              </a:rPr>
              <a:t>Preparing for Lesson 38:</a:t>
            </a:r>
          </a:p>
          <a:p>
            <a:pPr marL="0" lvl="0" indent="0" algn="l" rtl="0">
              <a:lnSpc>
                <a:spcPct val="108000"/>
              </a:lnSpc>
              <a:spcBef>
                <a:spcPts val="800"/>
              </a:spcBef>
              <a:spcAft>
                <a:spcPts val="0"/>
              </a:spcAft>
              <a:buClr>
                <a:schemeClr val="dk1"/>
              </a:buClr>
              <a:buSzPts val="1100"/>
              <a:buFont typeface="Arial"/>
              <a:buNone/>
            </a:pPr>
            <a:r>
              <a:rPr lang="en" sz="1800" dirty="0">
                <a:solidFill>
                  <a:schemeClr val="tx1"/>
                </a:solidFill>
              </a:rPr>
              <a:t>Reading and protocols to read in preparation:</a:t>
            </a:r>
            <a:endParaRPr sz="1800" dirty="0">
              <a:solidFill>
                <a:schemeClr val="tx1"/>
              </a:solidFill>
            </a:endParaRPr>
          </a:p>
          <a:p>
            <a:pPr marL="457200" lvl="0" indent="-342900" algn="l" rtl="0">
              <a:lnSpc>
                <a:spcPct val="120000"/>
              </a:lnSpc>
              <a:spcBef>
                <a:spcPts val="800"/>
              </a:spcBef>
              <a:spcAft>
                <a:spcPts val="0"/>
              </a:spcAft>
              <a:buClr>
                <a:schemeClr val="dk1"/>
              </a:buClr>
              <a:buSzPts val="1800"/>
              <a:buChar char="•"/>
            </a:pPr>
            <a:r>
              <a:rPr lang="en" sz="1800" dirty="0">
                <a:solidFill>
                  <a:schemeClr val="tx1"/>
                </a:solidFill>
              </a:rPr>
              <a:t>Handwriting Guidance Document (found in the K-2 Reading Foundations Skills Block Resource Manual)</a:t>
            </a:r>
            <a:endParaRPr sz="1800" dirty="0">
              <a:solidFill>
                <a:schemeClr val="tx1"/>
              </a:solidFill>
            </a:endParaRPr>
          </a:p>
          <a:p>
            <a:pPr marL="457200" lvl="0" indent="-342900" algn="l" rtl="0">
              <a:lnSpc>
                <a:spcPct val="120000"/>
              </a:lnSpc>
              <a:spcBef>
                <a:spcPts val="0"/>
              </a:spcBef>
              <a:spcAft>
                <a:spcPts val="0"/>
              </a:spcAft>
              <a:buSzPts val="1800"/>
              <a:buChar char="•"/>
            </a:pPr>
            <a:r>
              <a:rPr lang="en" sz="1800" dirty="0">
                <a:solidFill>
                  <a:schemeClr val="tx1"/>
                </a:solidFill>
              </a:rPr>
              <a:t>Review the Syllable Guidance Document (pages 27-29 in Skills Block Resource Manual)</a:t>
            </a:r>
            <a:endParaRPr sz="1800" dirty="0">
              <a:solidFill>
                <a:schemeClr val="tx1"/>
              </a:solidFill>
            </a:endParaRPr>
          </a:p>
          <a:p>
            <a:pPr marL="457200" lvl="0" indent="-342900" algn="l" rtl="0">
              <a:lnSpc>
                <a:spcPct val="120000"/>
              </a:lnSpc>
              <a:spcBef>
                <a:spcPts val="0"/>
              </a:spcBef>
              <a:spcAft>
                <a:spcPts val="0"/>
              </a:spcAft>
              <a:buSzPts val="1800"/>
              <a:buChar char="•"/>
            </a:pPr>
            <a:r>
              <a:rPr lang="en" sz="1800" dirty="0">
                <a:solidFill>
                  <a:schemeClr val="tx1"/>
                </a:solidFill>
              </a:rPr>
              <a:t>Review Independent and Small Group Work guidance (Skills Block Resource Manual)</a:t>
            </a:r>
            <a:endParaRPr sz="1800" dirty="0">
              <a:solidFill>
                <a:schemeClr val="tx1"/>
              </a:solidFill>
            </a:endParaRPr>
          </a:p>
          <a:p>
            <a:pPr marL="0" lvl="0" indent="0" algn="l" rtl="0">
              <a:lnSpc>
                <a:spcPct val="120000"/>
              </a:lnSpc>
              <a:spcBef>
                <a:spcPts val="800"/>
              </a:spcBef>
              <a:spcAft>
                <a:spcPts val="0"/>
              </a:spcAft>
              <a:buClr>
                <a:schemeClr val="dk1"/>
              </a:buClr>
              <a:buSzPts val="1100"/>
              <a:buFont typeface="Arial"/>
              <a:buNone/>
            </a:pPr>
            <a:r>
              <a:rPr lang="en" sz="1800" dirty="0">
                <a:solidFill>
                  <a:schemeClr val="tx1"/>
                </a:solidFill>
                <a:highlight>
                  <a:srgbClr val="FFFFFF"/>
                </a:highlight>
              </a:rPr>
              <a:t>See the Video, “Interactive Writing"</a:t>
            </a:r>
            <a:r>
              <a:rPr lang="en" sz="1800" dirty="0">
                <a:solidFill>
                  <a:schemeClr val="tx1"/>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192" name="Google Shape;192;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38</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4" name="Google Shape;20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05" name="Google Shape;205;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8: Lesson 38</a:t>
            </a:r>
            <a:endParaRPr sz="3200" b="1">
              <a:solidFill>
                <a:srgbClr val="404040"/>
              </a:solidFill>
              <a:latin typeface="Century Gothic"/>
              <a:ea typeface="Century Gothic"/>
              <a:cs typeface="Century Gothic"/>
              <a:sym typeface="Century Gothic"/>
            </a:endParaRPr>
          </a:p>
        </p:txBody>
      </p:sp>
      <p:pic>
        <p:nvPicPr>
          <p:cNvPr id="206" name="Google Shape;20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7" name="Google Shape;20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13" name="Google Shape;213;p32"/>
          <p:cNvSpPr txBox="1">
            <a:spLocks noGrp="1"/>
          </p:cNvSpPr>
          <p:nvPr>
            <p:ph type="body" idx="1"/>
          </p:nvPr>
        </p:nvSpPr>
        <p:spPr>
          <a:xfrm>
            <a:off x="311700" y="528100"/>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dirty="0">
              <a:solidFill>
                <a:schemeClr val="dk1"/>
              </a:solidFill>
            </a:endParaRPr>
          </a:p>
          <a:p>
            <a:pPr marL="0" lvl="0" indent="0" algn="l" rtl="0">
              <a:lnSpc>
                <a:spcPct val="150000"/>
              </a:lnSpc>
              <a:spcBef>
                <a:spcPts val="1000"/>
              </a:spcBef>
              <a:spcAft>
                <a:spcPts val="0"/>
              </a:spcAft>
              <a:buNone/>
            </a:pPr>
            <a:r>
              <a:rPr lang="en" sz="2400" b="1" dirty="0">
                <a:solidFill>
                  <a:srgbClr val="FF0000"/>
                </a:solidFill>
              </a:rPr>
              <a:t>Teacher:</a:t>
            </a:r>
            <a:r>
              <a:rPr lang="en" sz="2400" i="1" dirty="0">
                <a:solidFill>
                  <a:srgbClr val="FF0000"/>
                </a:solidFill>
              </a:rPr>
              <a:t> </a:t>
            </a:r>
            <a:r>
              <a:rPr lang="en" sz="2400" dirty="0">
                <a:solidFill>
                  <a:srgbClr val="FF0000"/>
                </a:solidFill>
              </a:rPr>
              <a:t>“Can you take a closer look, a closer look, a closer look? Can you take a closer look at some words today?”</a:t>
            </a:r>
            <a:endParaRPr sz="2400"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i="1" dirty="0">
                <a:solidFill>
                  <a:srgbClr val="FF0000"/>
                </a:solidFill>
              </a:rPr>
              <a:t> </a:t>
            </a:r>
            <a:r>
              <a:rPr lang="en" sz="2400" dirty="0">
                <a:solidFill>
                  <a:srgbClr val="FF0000"/>
                </a:solidFill>
              </a:rPr>
              <a:t>“Yes, we’ll take a closer look, a closer look, a closer look. Yes, we’ll take a closer look to group the words today.”</a:t>
            </a:r>
            <a:endParaRPr sz="24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9" name="Google Shape;219;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dirty="0"/>
              <a:t>I can read long vowel /ī/ and /ō/ words spelled with “ild,” “ind,” “old,” and “ost.”</a:t>
            </a:r>
          </a:p>
          <a:p>
            <a:pPr marL="457200" lvl="0" indent="-406400" algn="l" rtl="0">
              <a:lnSpc>
                <a:spcPct val="90000"/>
              </a:lnSpc>
              <a:spcBef>
                <a:spcPts val="1000"/>
              </a:spcBef>
              <a:spcAft>
                <a:spcPts val="0"/>
              </a:spcAft>
              <a:buClr>
                <a:schemeClr val="dk1"/>
              </a:buClr>
              <a:buSzPts val="2800"/>
              <a:buFont typeface="Arial"/>
              <a:buChar char="•"/>
            </a:pPr>
            <a:endParaRPr lang="en" sz="2800" dirty="0"/>
          </a:p>
          <a:p>
            <a:pPr marL="457200" lvl="0" indent="-406400" algn="l" rtl="0">
              <a:lnSpc>
                <a:spcPct val="90000"/>
              </a:lnSpc>
              <a:spcBef>
                <a:spcPts val="1000"/>
              </a:spcBef>
              <a:spcAft>
                <a:spcPts val="0"/>
              </a:spcAft>
              <a:buClr>
                <a:schemeClr val="dk1"/>
              </a:buClr>
              <a:buSzPts val="2800"/>
              <a:buFont typeface="Arial"/>
              <a:buChar char="•"/>
            </a:pPr>
            <a:r>
              <a:rPr lang="en" sz="2800" dirty="0"/>
              <a:t>I can identify spelling patterns based on the sounds I hear. </a:t>
            </a:r>
            <a:endParaRPr sz="2800" dirty="0"/>
          </a:p>
        </p:txBody>
      </p:sp>
      <p:pic>
        <p:nvPicPr>
          <p:cNvPr id="220" name="Google Shape;220;p33"/>
          <p:cNvPicPr preferRelativeResize="0"/>
          <p:nvPr/>
        </p:nvPicPr>
        <p:blipFill>
          <a:blip r:embed="rId3">
            <a:alphaModFix/>
          </a:blip>
          <a:stretch>
            <a:fillRect/>
          </a:stretch>
        </p:blipFill>
        <p:spPr>
          <a:xfrm>
            <a:off x="8316686" y="4330697"/>
            <a:ext cx="716414" cy="56344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283800" y="2768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Words Rule! </a:t>
            </a:r>
            <a:endParaRPr sz="3000" dirty="0"/>
          </a:p>
        </p:txBody>
      </p:sp>
      <p:sp>
        <p:nvSpPr>
          <p:cNvPr id="226" name="Google Shape;226;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27" name="Google Shape;227;p34"/>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28" name="Google Shape;228;p34"/>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29" name="Google Shape;229;p34"/>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30" name="Google Shape;230;p34"/>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p34"/>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32" name="Google Shape;232;p34"/>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33" name="Google Shape;233;p34"/>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4" name="Google Shape;234;p34"/>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5" name="Google Shape;235;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6" name="Google Shape;236;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7" name="Google Shape;237;p34"/>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38" name="Google Shape;238;p34"/>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9" name="Google Shape;239;p34"/>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40" name="Google Shape;240;p34"/>
          <p:cNvSpPr txBox="1"/>
          <p:nvPr/>
        </p:nvSpPr>
        <p:spPr>
          <a:xfrm>
            <a:off x="4501575" y="382000"/>
            <a:ext cx="4254900" cy="469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600" b="1" u="sng" dirty="0">
                <a:solidFill>
                  <a:schemeClr val="dk1"/>
                </a:solidFill>
                <a:latin typeface="Century Gothic"/>
                <a:ea typeface="Century Gothic"/>
                <a:cs typeface="Century Gothic"/>
                <a:sym typeface="Century Gothic"/>
              </a:rPr>
              <a:t>long /ī/</a:t>
            </a:r>
            <a:r>
              <a:rPr lang="en" sz="2600" dirty="0">
                <a:solidFill>
                  <a:schemeClr val="dk1"/>
                </a:solidFill>
                <a:latin typeface="Century Gothic"/>
                <a:ea typeface="Century Gothic"/>
                <a:cs typeface="Century Gothic"/>
                <a:sym typeface="Century Gothic"/>
              </a:rPr>
              <a:t>	</a:t>
            </a:r>
            <a:endParaRPr sz="2600" b="1" u="sng"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     “</a:t>
            </a:r>
            <a:r>
              <a:rPr lang="en" sz="2600" u="sng" dirty="0">
                <a:solidFill>
                  <a:schemeClr val="dk1"/>
                </a:solidFill>
                <a:latin typeface="Century Gothic"/>
                <a:ea typeface="Century Gothic"/>
                <a:cs typeface="Century Gothic"/>
                <a:sym typeface="Century Gothic"/>
              </a:rPr>
              <a:t>ind</a:t>
            </a:r>
            <a:r>
              <a:rPr lang="en" sz="2600" dirty="0">
                <a:solidFill>
                  <a:schemeClr val="dk1"/>
                </a:solidFill>
                <a:latin typeface="Century Gothic"/>
                <a:ea typeface="Century Gothic"/>
                <a:cs typeface="Century Gothic"/>
                <a:sym typeface="Century Gothic"/>
              </a:rPr>
              <a:t>”         “</a:t>
            </a:r>
            <a:r>
              <a:rPr lang="en" sz="2600" u="sng" dirty="0">
                <a:solidFill>
                  <a:schemeClr val="dk1"/>
                </a:solidFill>
                <a:latin typeface="Century Gothic"/>
                <a:ea typeface="Century Gothic"/>
                <a:cs typeface="Century Gothic"/>
                <a:sym typeface="Century Gothic"/>
              </a:rPr>
              <a:t>ild</a:t>
            </a:r>
            <a:r>
              <a:rPr lang="en" sz="2600" dirty="0">
                <a:solidFill>
                  <a:schemeClr val="dk1"/>
                </a:solidFill>
                <a:latin typeface="Century Gothic"/>
                <a:ea typeface="Century Gothic"/>
                <a:cs typeface="Century Gothic"/>
                <a:sym typeface="Century Gothic"/>
              </a:rPr>
              <a:t>”	     </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      blind         child</a:t>
            </a: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      mind         wild</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					  </a:t>
            </a:r>
            <a:r>
              <a:rPr lang="en" sz="2600" b="1" u="sng" dirty="0">
                <a:solidFill>
                  <a:schemeClr val="dk1"/>
                </a:solidFill>
                <a:latin typeface="Century Gothic"/>
                <a:ea typeface="Century Gothic"/>
                <a:cs typeface="Century Gothic"/>
                <a:sym typeface="Century Gothic"/>
              </a:rPr>
              <a:t>long /ō/</a:t>
            </a:r>
            <a:endParaRPr sz="2600" b="1" u="sng"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     “</a:t>
            </a:r>
            <a:r>
              <a:rPr lang="en" sz="2600" u="sng" dirty="0">
                <a:solidFill>
                  <a:schemeClr val="dk1"/>
                </a:solidFill>
                <a:latin typeface="Century Gothic"/>
                <a:ea typeface="Century Gothic"/>
                <a:cs typeface="Century Gothic"/>
                <a:sym typeface="Century Gothic"/>
              </a:rPr>
              <a:t>ost</a:t>
            </a:r>
            <a:r>
              <a:rPr lang="en" sz="2600" dirty="0">
                <a:solidFill>
                  <a:schemeClr val="dk1"/>
                </a:solidFill>
                <a:latin typeface="Century Gothic"/>
                <a:ea typeface="Century Gothic"/>
                <a:cs typeface="Century Gothic"/>
                <a:sym typeface="Century Gothic"/>
              </a:rPr>
              <a:t>”	   “</a:t>
            </a:r>
            <a:r>
              <a:rPr lang="en" sz="2600" u="sng" dirty="0">
                <a:solidFill>
                  <a:schemeClr val="dk1"/>
                </a:solidFill>
                <a:latin typeface="Century Gothic"/>
                <a:ea typeface="Century Gothic"/>
                <a:cs typeface="Century Gothic"/>
                <a:sym typeface="Century Gothic"/>
              </a:rPr>
              <a:t>old</a:t>
            </a:r>
            <a:r>
              <a:rPr lang="en" sz="2600" dirty="0">
                <a:solidFill>
                  <a:schemeClr val="dk1"/>
                </a:solidFill>
                <a:latin typeface="Century Gothic"/>
                <a:ea typeface="Century Gothic"/>
                <a:cs typeface="Century Gothic"/>
                <a:sym typeface="Century Gothic"/>
              </a:rPr>
              <a:t>”</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      most	    scold</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endParaRPr sz="2400" b="1" u="sng"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endParaRPr sz="3000" dirty="0">
              <a:latin typeface="Century Gothic"/>
              <a:ea typeface="Century Gothic"/>
              <a:cs typeface="Century Gothic"/>
              <a:sym typeface="Century Gothic"/>
            </a:endParaRPr>
          </a:p>
        </p:txBody>
      </p:sp>
      <p:sp>
        <p:nvSpPr>
          <p:cNvPr id="241" name="Google Shape;241;p34"/>
          <p:cNvSpPr txBox="1"/>
          <p:nvPr/>
        </p:nvSpPr>
        <p:spPr>
          <a:xfrm>
            <a:off x="402900" y="1200550"/>
            <a:ext cx="41412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u="sng" dirty="0">
              <a:solidFill>
                <a:schemeClr val="dk1"/>
              </a:solidFill>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blind 	child</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scold	wild</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mind	</a:t>
            </a:r>
            <a:r>
              <a:rPr lang="en" sz="3000" dirty="0">
                <a:solidFill>
                  <a:schemeClr val="dk1"/>
                </a:solidFill>
                <a:latin typeface="Century Gothic" panose="020B0502020202020204" pitchFamily="34" charset="0"/>
              </a:rPr>
              <a:t>most</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30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0"/>
                                        </p:tgtEl>
                                        <p:attrNameLst>
                                          <p:attrName>style.visibility</p:attrName>
                                        </p:attrNameLst>
                                      </p:cBhvr>
                                      <p:to>
                                        <p:strVal val="visible"/>
                                      </p:to>
                                    </p:set>
                                    <p:animEffect transition="in" filter="fade">
                                      <p:cBhvr>
                                        <p:cTn id="7" dur="1000"/>
                                        <p:tgtEl>
                                          <p:spTgt spid="2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0"/>
                                        </p:tgtEl>
                                        <p:attrNameLst>
                                          <p:attrName>style.visibility</p:attrName>
                                        </p:attrNameLst>
                                      </p:cBhvr>
                                      <p:to>
                                        <p:strVal val="visible"/>
                                      </p:to>
                                    </p:set>
                                    <p:animEffect transition="in" filter="fade">
                                      <p:cBhvr>
                                        <p:cTn id="12" dur="10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5"/>
          <p:cNvSpPr txBox="1">
            <a:spLocks noGrp="1"/>
          </p:cNvSpPr>
          <p:nvPr>
            <p:ph type="title"/>
          </p:nvPr>
        </p:nvSpPr>
        <p:spPr>
          <a:xfrm>
            <a:off x="258125" y="175888"/>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Words Rule! </a:t>
            </a:r>
            <a:endParaRPr sz="3000" dirty="0"/>
          </a:p>
        </p:txBody>
      </p:sp>
      <p:sp>
        <p:nvSpPr>
          <p:cNvPr id="247" name="Google Shape;247;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48" name="Google Shape;248;p3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50" name="Google Shape;250;p3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51" name="Google Shape;251;p3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52" name="Google Shape;252;p3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3" name="Google Shape;253;p3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54" name="Google Shape;254;p3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55" name="Google Shape;255;p3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56" name="Google Shape;256;p3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57" name="Google Shape;257;p3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58" name="Google Shape;258;p3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59" name="Google Shape;259;p3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60" name="Google Shape;260;p3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61" name="Google Shape;261;p3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62" name="Google Shape;262;p35"/>
          <p:cNvSpPr txBox="1"/>
          <p:nvPr/>
        </p:nvSpPr>
        <p:spPr>
          <a:xfrm>
            <a:off x="4812850" y="19300"/>
            <a:ext cx="4331100" cy="463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solidFill>
                  <a:schemeClr val="dk1"/>
                </a:solidFill>
                <a:latin typeface="Century Gothic"/>
                <a:ea typeface="Century Gothic"/>
                <a:cs typeface="Century Gothic"/>
                <a:sym typeface="Century Gothic"/>
              </a:rPr>
              <a:t>     	</a:t>
            </a:r>
            <a:r>
              <a:rPr lang="en" sz="2400" b="1" u="sng" dirty="0">
                <a:solidFill>
                  <a:schemeClr val="dk1"/>
                </a:solidFill>
                <a:latin typeface="Century Gothic"/>
                <a:ea typeface="Century Gothic"/>
                <a:cs typeface="Century Gothic"/>
                <a:sym typeface="Century Gothic"/>
              </a:rPr>
              <a:t>long /ī/</a:t>
            </a:r>
            <a:r>
              <a:rPr lang="en" sz="2400" dirty="0">
                <a:latin typeface="Century Gothic"/>
                <a:ea typeface="Century Gothic"/>
                <a:cs typeface="Century Gothic"/>
                <a:sym typeface="Century Gothic"/>
              </a:rPr>
              <a:t>		</a:t>
            </a:r>
            <a:endParaRPr sz="2400" b="1" u="sng"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a:t>
            </a:r>
            <a:r>
              <a:rPr lang="en" sz="2400" u="sng" dirty="0">
                <a:latin typeface="Century Gothic"/>
                <a:ea typeface="Century Gothic"/>
                <a:cs typeface="Century Gothic"/>
                <a:sym typeface="Century Gothic"/>
              </a:rPr>
              <a:t>ind</a:t>
            </a:r>
            <a:r>
              <a:rPr lang="en" sz="2400" dirty="0">
                <a:latin typeface="Century Gothic"/>
                <a:ea typeface="Century Gothic"/>
                <a:cs typeface="Century Gothic"/>
                <a:sym typeface="Century Gothic"/>
              </a:rPr>
              <a:t>”	    	    “</a:t>
            </a:r>
            <a:r>
              <a:rPr lang="en" sz="2400" u="sng" dirty="0">
                <a:latin typeface="Century Gothic"/>
                <a:ea typeface="Century Gothic"/>
                <a:cs typeface="Century Gothic"/>
                <a:sym typeface="Century Gothic"/>
              </a:rPr>
              <a:t>ild</a:t>
            </a:r>
            <a:r>
              <a:rPr lang="en" sz="2400" dirty="0">
                <a:latin typeface="Century Gothic"/>
                <a:ea typeface="Century Gothic"/>
                <a:cs typeface="Century Gothic"/>
                <a:sym typeface="Century Gothic"/>
              </a:rPr>
              <a:t>”	     blind	               </a:t>
            </a:r>
            <a:r>
              <a:rPr lang="en" sz="2400" dirty="0">
                <a:solidFill>
                  <a:schemeClr val="dk1"/>
                </a:solidFill>
                <a:latin typeface="Century Gothic"/>
                <a:ea typeface="Century Gothic"/>
                <a:cs typeface="Century Gothic"/>
                <a:sym typeface="Century Gothic"/>
              </a:rPr>
              <a:t>child</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mind   	    wild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grind		    wildcat</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behind			</a:t>
            </a: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b="1" dirty="0">
                <a:solidFill>
                  <a:schemeClr val="dk1"/>
                </a:solidFill>
                <a:latin typeface="Century Gothic"/>
                <a:ea typeface="Century Gothic"/>
                <a:cs typeface="Century Gothic"/>
                <a:sym typeface="Century Gothic"/>
              </a:rPr>
              <a:t>          </a:t>
            </a:r>
            <a:r>
              <a:rPr lang="en" sz="2400" b="1" u="sng" dirty="0">
                <a:solidFill>
                  <a:schemeClr val="dk1"/>
                </a:solidFill>
                <a:latin typeface="Century Gothic"/>
                <a:ea typeface="Century Gothic"/>
                <a:cs typeface="Century Gothic"/>
                <a:sym typeface="Century Gothic"/>
              </a:rPr>
              <a:t>long /ō/</a:t>
            </a:r>
            <a:endParaRPr sz="2400" b="1" u="sng"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a:t>
            </a:r>
            <a:r>
              <a:rPr lang="en" sz="2400" u="sng" dirty="0">
                <a:solidFill>
                  <a:schemeClr val="dk1"/>
                </a:solidFill>
                <a:latin typeface="Century Gothic"/>
                <a:ea typeface="Century Gothic"/>
                <a:cs typeface="Century Gothic"/>
                <a:sym typeface="Century Gothic"/>
              </a:rPr>
              <a:t>ost</a:t>
            </a:r>
            <a:r>
              <a:rPr lang="en" sz="2400" dirty="0">
                <a:solidFill>
                  <a:schemeClr val="dk1"/>
                </a:solidFill>
                <a:latin typeface="Century Gothic"/>
                <a:ea typeface="Century Gothic"/>
                <a:cs typeface="Century Gothic"/>
                <a:sym typeface="Century Gothic"/>
              </a:rPr>
              <a:t>”	  	     “</a:t>
            </a:r>
            <a:r>
              <a:rPr lang="en" sz="2400" u="sng" dirty="0">
                <a:solidFill>
                  <a:schemeClr val="dk1"/>
                </a:solidFill>
                <a:latin typeface="Century Gothic"/>
                <a:ea typeface="Century Gothic"/>
                <a:cs typeface="Century Gothic"/>
                <a:sym typeface="Century Gothic"/>
              </a:rPr>
              <a:t>old</a:t>
            </a:r>
            <a:r>
              <a:rPr lang="en"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most		       scold   bedpost	       hold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		       behold			       told</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                             fold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									f						</a:t>
            </a:r>
            <a:endParaRPr sz="2400" dirty="0">
              <a:latin typeface="Century Gothic"/>
              <a:ea typeface="Century Gothic"/>
              <a:cs typeface="Century Gothic"/>
              <a:sym typeface="Century Gothic"/>
            </a:endParaRPr>
          </a:p>
        </p:txBody>
      </p:sp>
      <p:sp>
        <p:nvSpPr>
          <p:cNvPr id="263" name="Google Shape;263;p35"/>
          <p:cNvSpPr txBox="1"/>
          <p:nvPr/>
        </p:nvSpPr>
        <p:spPr>
          <a:xfrm>
            <a:off x="170925" y="1152475"/>
            <a:ext cx="41412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u="sng" dirty="0">
                <a:latin typeface="Century Gothic" panose="020B0502020202020204" pitchFamily="34" charset="0"/>
              </a:rPr>
              <a:t>Partner A</a:t>
            </a:r>
            <a:r>
              <a:rPr lang="en" sz="2400" dirty="0">
                <a:latin typeface="Century Gothic" panose="020B0502020202020204" pitchFamily="34" charset="0"/>
              </a:rPr>
              <a:t>	     </a:t>
            </a:r>
            <a:r>
              <a:rPr lang="en" sz="2400" u="sng" dirty="0">
                <a:latin typeface="Century Gothic" panose="020B0502020202020204" pitchFamily="34" charset="0"/>
              </a:rPr>
              <a:t>Partner B</a:t>
            </a:r>
            <a:endParaRPr sz="2400" u="sng" dirty="0">
              <a:latin typeface="Century Gothic" panose="020B0502020202020204" pitchFamily="34" charset="0"/>
            </a:endParaRPr>
          </a:p>
          <a:p>
            <a:pPr marL="0" lvl="0" indent="0" algn="l" rtl="0">
              <a:spcBef>
                <a:spcPts val="0"/>
              </a:spcBef>
              <a:spcAft>
                <a:spcPts val="0"/>
              </a:spcAft>
              <a:buNone/>
            </a:pPr>
            <a:r>
              <a:rPr lang="en" sz="2400" dirty="0">
                <a:latin typeface="Century Gothic" panose="020B0502020202020204" pitchFamily="34" charset="0"/>
              </a:rPr>
              <a:t>blind		     scold</a:t>
            </a:r>
            <a:endParaRPr sz="2400" dirty="0">
              <a:latin typeface="Century Gothic" panose="020B0502020202020204" pitchFamily="34" charset="0"/>
            </a:endParaRPr>
          </a:p>
          <a:p>
            <a:pPr marL="0" lvl="0" indent="0" algn="l" rtl="0">
              <a:spcBef>
                <a:spcPts val="0"/>
              </a:spcBef>
              <a:spcAft>
                <a:spcPts val="0"/>
              </a:spcAft>
              <a:buNone/>
            </a:pPr>
            <a:r>
              <a:rPr lang="en" sz="2400" dirty="0">
                <a:latin typeface="Century Gothic" panose="020B0502020202020204" pitchFamily="34" charset="0"/>
              </a:rPr>
              <a:t>hold		     mind</a:t>
            </a:r>
            <a:endParaRPr sz="2400" dirty="0">
              <a:latin typeface="Century Gothic" panose="020B0502020202020204" pitchFamily="34" charset="0"/>
            </a:endParaRPr>
          </a:p>
          <a:p>
            <a:pPr marL="0" lvl="0" indent="0" algn="l" rtl="0">
              <a:spcBef>
                <a:spcPts val="0"/>
              </a:spcBef>
              <a:spcAft>
                <a:spcPts val="0"/>
              </a:spcAft>
              <a:buNone/>
            </a:pPr>
            <a:r>
              <a:rPr lang="en" sz="2400" dirty="0">
                <a:latin typeface="Century Gothic" panose="020B0502020202020204" pitchFamily="34" charset="0"/>
              </a:rPr>
              <a:t>most		     child</a:t>
            </a:r>
            <a:endParaRPr sz="2400" dirty="0">
              <a:latin typeface="Century Gothic" panose="020B0502020202020204" pitchFamily="34" charset="0"/>
            </a:endParaRPr>
          </a:p>
          <a:p>
            <a:pPr marL="0" lvl="0" indent="0" algn="l" rtl="0">
              <a:spcBef>
                <a:spcPts val="0"/>
              </a:spcBef>
              <a:spcAft>
                <a:spcPts val="0"/>
              </a:spcAft>
              <a:buNone/>
            </a:pPr>
            <a:r>
              <a:rPr lang="en" sz="2400" dirty="0">
                <a:latin typeface="Century Gothic" panose="020B0502020202020204" pitchFamily="34" charset="0"/>
              </a:rPr>
              <a:t>wild		     grind</a:t>
            </a:r>
            <a:endParaRPr sz="2400" dirty="0">
              <a:latin typeface="Century Gothic" panose="020B0502020202020204" pitchFamily="34" charset="0"/>
            </a:endParaRPr>
          </a:p>
          <a:p>
            <a:pPr marL="0" lvl="0" indent="0" algn="l" rtl="0">
              <a:spcBef>
                <a:spcPts val="0"/>
              </a:spcBef>
              <a:spcAft>
                <a:spcPts val="0"/>
              </a:spcAft>
              <a:buNone/>
            </a:pPr>
            <a:r>
              <a:rPr lang="en" sz="2400" dirty="0">
                <a:latin typeface="Century Gothic" panose="020B0502020202020204" pitchFamily="34" charset="0"/>
              </a:rPr>
              <a:t>behind	     bedpost	</a:t>
            </a:r>
            <a:endParaRPr sz="2400" dirty="0">
              <a:latin typeface="Century Gothic" panose="020B0502020202020204" pitchFamily="34" charset="0"/>
            </a:endParaRPr>
          </a:p>
          <a:p>
            <a:pPr marL="0" lvl="0" indent="0" algn="l" rtl="0">
              <a:spcBef>
                <a:spcPts val="0"/>
              </a:spcBef>
              <a:spcAft>
                <a:spcPts val="0"/>
              </a:spcAft>
              <a:buNone/>
            </a:pPr>
            <a:r>
              <a:rPr lang="en" sz="2400" dirty="0">
                <a:latin typeface="Century Gothic" panose="020B0502020202020204" pitchFamily="34" charset="0"/>
              </a:rPr>
              <a:t>fold		     told	</a:t>
            </a:r>
            <a:endParaRPr sz="2400" dirty="0">
              <a:latin typeface="Century Gothic" panose="020B0502020202020204" pitchFamily="34" charset="0"/>
            </a:endParaRPr>
          </a:p>
          <a:p>
            <a:pPr marL="0" lvl="0" indent="0" algn="l" rtl="0">
              <a:spcBef>
                <a:spcPts val="0"/>
              </a:spcBef>
              <a:spcAft>
                <a:spcPts val="0"/>
              </a:spcAft>
              <a:buNone/>
            </a:pPr>
            <a:r>
              <a:rPr lang="en" sz="2400" dirty="0">
                <a:latin typeface="Century Gothic" panose="020B0502020202020204" pitchFamily="34" charset="0"/>
              </a:rPr>
              <a:t>behold	     wildcat</a:t>
            </a:r>
            <a:endParaRPr sz="2400" dirty="0">
              <a:latin typeface="Century Gothic" panose="020B0502020202020204" pitchFamily="34" charset="0"/>
            </a:endParaRPr>
          </a:p>
          <a:p>
            <a:pPr marL="0" lvl="0" indent="0" algn="l" rtl="0">
              <a:spcBef>
                <a:spcPts val="0"/>
              </a:spcBef>
              <a:spcAft>
                <a:spcPts val="0"/>
              </a:spcAft>
              <a:buNone/>
            </a:pPr>
            <a:endParaRP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1000"/>
                                        <p:tgtEl>
                                          <p:spTgt spid="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E60153A-3E4C-411F-ABD4-7757FC01E593}"/>
</file>

<file path=customXml/itemProps2.xml><?xml version="1.0" encoding="utf-8"?>
<ds:datastoreItem xmlns:ds="http://schemas.openxmlformats.org/officeDocument/2006/customXml" ds:itemID="{8869DC67-D293-4060-91B9-C6C7957627A4}"/>
</file>

<file path=customXml/itemProps3.xml><?xml version="1.0" encoding="utf-8"?>
<ds:datastoreItem xmlns:ds="http://schemas.openxmlformats.org/officeDocument/2006/customXml" ds:itemID="{FF630751-FA14-4C1B-B4B8-FE306351EC5D}"/>
</file>

<file path=docProps/app.xml><?xml version="1.0" encoding="utf-8"?>
<Properties xmlns="http://schemas.openxmlformats.org/officeDocument/2006/extended-properties" xmlns:vt="http://schemas.openxmlformats.org/officeDocument/2006/docPropsVTypes">
  <TotalTime>48</TotalTime>
  <Words>4103</Words>
  <Application>Microsoft Office PowerPoint</Application>
  <PresentationFormat>On-screen Show (16:9)</PresentationFormat>
  <Paragraphs>402</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Century Gothic</vt:lpstr>
      <vt:lpstr>Courier New</vt:lpstr>
      <vt:lpstr>Arial</vt:lpstr>
      <vt:lpstr>Calibri</vt:lpstr>
      <vt:lpstr>Times New Roman</vt:lpstr>
      <vt:lpstr>Office Theme</vt:lpstr>
      <vt:lpstr>Office Theme</vt:lpstr>
      <vt:lpstr>Grade 2: Module 2: Part 1: Cycle 8: Lesson 38 Teacher slide, before teaching.</vt:lpstr>
      <vt:lpstr>Grade 2: Module 2: Part 1: Cycle 8: Lesson 38  Teacher slide, before teaching.</vt:lpstr>
      <vt:lpstr>Grade 2: Module 2: Part 1: Cycle 8: Lesson 38  Teacher slide, before teaching.</vt:lpstr>
      <vt:lpstr>Grade 2: Module 2: Part 1: Cycle 8: Lesson 38 Teacher slide, before teaching.</vt:lpstr>
      <vt:lpstr>PowerPoint Presentation</vt:lpstr>
      <vt:lpstr>Transition Song</vt:lpstr>
      <vt:lpstr>Opening: Learning Targets</vt:lpstr>
      <vt:lpstr>Words Rule! </vt:lpstr>
      <vt:lpstr>Words Rule! </vt:lpstr>
      <vt:lpstr>Transition Song</vt:lpstr>
      <vt:lpstr>Work Time: Learning Targets</vt:lpstr>
      <vt:lpstr>Interactive Writing</vt:lpstr>
      <vt:lpstr>PowerPoint Presentation</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8: Lesson 38 Teacher slide, before teaching.</dc:title>
  <dc:creator>nbravo</dc:creator>
  <cp:lastModifiedBy>me@briannadasilva.com</cp:lastModifiedBy>
  <cp:revision>9</cp:revision>
  <dcterms:modified xsi:type="dcterms:W3CDTF">2018-12-10T19:03:34Z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