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0" r:id="rId4"/>
    <p:sldMasterId id="2147483671" r:id="rId5"/>
  </p:sldMasterIdLst>
  <p:notesMasterIdLst>
    <p:notesMasterId r:id="rId23"/>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Lst>
  <p:sldSz cx="9144000" cy="5143500" type="screen16x9"/>
  <p:notesSz cx="6858000" cy="9144000"/>
  <p:embeddedFontLst>
    <p:embeddedFont>
      <p:font typeface="Calibri" panose="020F0502020204030204" pitchFamily="34" charset="0"/>
      <p:regular r:id="rId24"/>
      <p:bold r:id="rId25"/>
      <p:italic r:id="rId26"/>
      <p:boldItalic r:id="rId27"/>
    </p:embeddedFont>
    <p:embeddedFont>
      <p:font typeface="Century Gothic" panose="020B0502020202020204" pitchFamily="34" charset="0"/>
      <p:regular r:id="rId28"/>
      <p:bold r:id="rId29"/>
      <p:italic r:id="rId30"/>
      <p:boldItalic r:id="rId31"/>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lexander Specht" initials="AHS" lastIdx="3"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9DF9D83E-5FC3-41A2-987D-E490595C8F6C}">
  <a:tblStyle styleId="{9DF9D83E-5FC3-41A2-987D-E490595C8F6C}" styleName="Table_0">
    <a:wholeTbl>
      <a:tcTxStyle>
        <a:font>
          <a:latin typeface="Arial"/>
          <a:ea typeface="Arial"/>
          <a:cs typeface="Arial"/>
        </a:font>
        <a:srgbClr val="000000"/>
      </a:tcTxStyle>
      <a:tcStyle>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00460E24-E539-4DD2-8F7B-789938EC0EE0}" styleName="Table_1">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E9F3942C-7D1D-40E9-8BAC-86F0A85FE90A}" styleName="Table_2">
    <a:wholeTbl>
      <a:tcTxStyle b="off" i="off">
        <a:font>
          <a:latin typeface="Calibri"/>
          <a:ea typeface="Calibri"/>
          <a:cs typeface="Calibri"/>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9EFF7"/>
          </a:solidFill>
        </a:fill>
      </a:tcStyle>
    </a:wholeTbl>
    <a:band1H>
      <a:tcTxStyle b="off" i="off"/>
      <a:tcStyle>
        <a:tcBdr/>
        <a:fill>
          <a:solidFill>
            <a:srgbClr val="D0DEEF"/>
          </a:solidFill>
        </a:fill>
      </a:tcStyle>
    </a:band1H>
    <a:band2H>
      <a:tcTxStyle b="off" i="off"/>
      <a:tcStyle>
        <a:tcBdr/>
      </a:tcStyle>
    </a:band2H>
    <a:band1V>
      <a:tcTxStyle b="off" i="off"/>
      <a:tcStyle>
        <a:tcBdr/>
        <a:fill>
          <a:solidFill>
            <a:srgbClr val="D0DEEF"/>
          </a:solidFill>
        </a:fill>
      </a:tcStyle>
    </a:band1V>
    <a:band2V>
      <a:tcTxStyle b="off" i="off"/>
      <a:tcStyle>
        <a:tcBdr/>
      </a:tcStyle>
    </a:band2V>
    <a:lastCol>
      <a:tcTxStyle b="on" i="off">
        <a:font>
          <a:latin typeface="Calibri"/>
          <a:ea typeface="Calibri"/>
          <a:cs typeface="Calibri"/>
        </a:font>
        <a:schemeClr val="lt1"/>
      </a:tcTxStyle>
      <a:tcStyle>
        <a:tcBdr/>
        <a:fill>
          <a:solidFill>
            <a:schemeClr val="accent1"/>
          </a:solidFill>
        </a:fill>
      </a:tcStyle>
    </a:lastCol>
    <a:firstCol>
      <a:tcTxStyle b="on" i="off">
        <a:font>
          <a:latin typeface="Calibri"/>
          <a:ea typeface="Calibri"/>
          <a:cs typeface="Calibri"/>
        </a:font>
        <a:schemeClr val="lt1"/>
      </a:tcTxStyle>
      <a:tcStyle>
        <a:tcBdr/>
        <a:fill>
          <a:solidFill>
            <a:schemeClr val="accent1"/>
          </a:solidFill>
        </a:fill>
      </a:tcStyle>
    </a:firstCol>
    <a:lastRow>
      <a:tcTxStyle b="on" i="off">
        <a:font>
          <a:latin typeface="Calibri"/>
          <a:ea typeface="Calibri"/>
          <a:cs typeface="Calibri"/>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b="off" i="off"/>
      <a:tcStyle>
        <a:tcBdr/>
      </a:tcStyle>
    </a:seCell>
    <a:swCell>
      <a:tcTxStyle b="off" i="off"/>
      <a:tcStyle>
        <a:tcBdr/>
      </a:tcStyle>
    </a:swCell>
    <a:firstRow>
      <a:tcTxStyle b="on" i="off">
        <a:font>
          <a:latin typeface="Calibri"/>
          <a:ea typeface="Calibri"/>
          <a:cs typeface="Calibri"/>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60883" autoAdjust="0"/>
  </p:normalViewPr>
  <p:slideViewPr>
    <p:cSldViewPr snapToGrid="0">
      <p:cViewPr varScale="1">
        <p:scale>
          <a:sx n="89" d="100"/>
          <a:sy n="89" d="100"/>
        </p:scale>
        <p:origin x="-1664" y="-104"/>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font" Target="fonts/font3.fntdata"/><Relationship Id="rId21" Type="http://schemas.openxmlformats.org/officeDocument/2006/relationships/slide" Target="slides/slide16.xml"/><Relationship Id="rId34" Type="http://schemas.openxmlformats.org/officeDocument/2006/relationships/viewProps" Target="viewProp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font" Target="fonts/font2.fntdata"/><Relationship Id="rId33"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font" Target="fonts/font6.fntdata"/><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font" Target="fonts/font1.fntdata"/><Relationship Id="rId32" Type="http://schemas.openxmlformats.org/officeDocument/2006/relationships/commentAuthors" Target="commentAuthors.xml"/><Relationship Id="rId37" Type="http://schemas.microsoft.com/office/2016/11/relationships/changesInfo" Target="changesInfos/changesInfo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notesMaster" Target="notesMasters/notesMaster1.xml"/><Relationship Id="rId28" Type="http://schemas.openxmlformats.org/officeDocument/2006/relationships/font" Target="fonts/font5.fntdata"/><Relationship Id="rId36" Type="http://schemas.openxmlformats.org/officeDocument/2006/relationships/tableStyles" Target="tableStyle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font" Target="fonts/font8.fntdata"/><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font" Target="fonts/font4.fntdata"/><Relationship Id="rId30" Type="http://schemas.openxmlformats.org/officeDocument/2006/relationships/font" Target="fonts/font7.fntdata"/><Relationship Id="rId35" Type="http://schemas.openxmlformats.org/officeDocument/2006/relationships/theme" Target="theme/theme1.xml"/><Relationship Id="rId8" Type="http://schemas.openxmlformats.org/officeDocument/2006/relationships/slide" Target="slides/slide3.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ennifer Snapp" userId="S::jennifer.snapp@detroitk12.org::42622253-5fe4-47d2-9c8f-1ef2d995c939" providerId="AD" clId="Web-{AA52EA9F-0BBE-8B17-8C70-381EFAB76767}"/>
    <pc:docChg chg="addSld">
      <pc:chgData name="Jennifer Snapp" userId="S::jennifer.snapp@detroitk12.org::42622253-5fe4-47d2-9c8f-1ef2d995c939" providerId="AD" clId="Web-{AA52EA9F-0BBE-8B17-8C70-381EFAB76767}" dt="2019-03-25T19:47:23.379" v="0"/>
      <pc:docMkLst>
        <pc:docMk/>
      </pc:docMkLst>
      <pc:sldChg chg="add">
        <pc:chgData name="Jennifer Snapp" userId="S::jennifer.snapp@detroitk12.org::42622253-5fe4-47d2-9c8f-1ef2d995c939" providerId="AD" clId="Web-{AA52EA9F-0BBE-8B17-8C70-381EFAB76767}" dt="2019-03-25T19:47:23.379" v="0"/>
        <pc:sldMkLst>
          <pc:docMk/>
          <pc:sldMk cId="1578643566" sldId="272"/>
        </pc:sldMkLst>
      </pc:sldChg>
      <pc:sldMasterChg chg="addSldLayout">
        <pc:chgData name="Jennifer Snapp" userId="S::jennifer.snapp@detroitk12.org::42622253-5fe4-47d2-9c8f-1ef2d995c939" providerId="AD" clId="Web-{AA52EA9F-0BBE-8B17-8C70-381EFAB76767}" dt="2019-03-25T19:47:23.379" v="0"/>
        <pc:sldMasterMkLst>
          <pc:docMk/>
          <pc:sldMasterMk cId="0" sldId="2147483671"/>
        </pc:sldMasterMkLst>
        <pc:sldLayoutChg chg="add replId">
          <pc:chgData name="Jennifer Snapp" userId="S::jennifer.snapp@detroitk12.org::42622253-5fe4-47d2-9c8f-1ef2d995c939" providerId="AD" clId="Web-{AA52EA9F-0BBE-8B17-8C70-381EFAB76767}" dt="2019-03-25T19:47:23.379" v="0"/>
          <pc:sldLayoutMkLst>
            <pc:docMk/>
            <pc:sldMasterMk cId="0" sldId="2147483671"/>
            <pc:sldLayoutMk cId="1109946553" sldId="2147483672"/>
          </pc:sldLayoutMkLst>
        </pc:sldLayout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2891704011"/>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www.pbs.org/wnet/historyofus/tools/browser5.html" TargetMode="External"/><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Google Shape;132;g42b414f1e7_0_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purpose of this lesson is for students to continue to analyze informational texts to g</a:t>
            </a:r>
            <a:r>
              <a:rPr lang="en-US" sz="1200" dirty="0">
                <a:solidFill>
                  <a:schemeClr val="dk1"/>
                </a:solidFill>
                <a:latin typeface="Calibri"/>
                <a:ea typeface="Calibri"/>
                <a:cs typeface="Calibri"/>
                <a:sym typeface="Calibri"/>
              </a:rPr>
              <a:t>et</a:t>
            </a:r>
            <a:r>
              <a:rPr lang="en" sz="1200" dirty="0">
                <a:solidFill>
                  <a:schemeClr val="dk1"/>
                </a:solidFill>
                <a:latin typeface="Calibri"/>
                <a:ea typeface="Calibri"/>
                <a:cs typeface="Calibri"/>
                <a:sym typeface="Calibri"/>
              </a:rPr>
              <a:t> context knowledge about slaver</a:t>
            </a:r>
            <a:r>
              <a:rPr lang="en-US" sz="1200" dirty="0">
                <a:solidFill>
                  <a:schemeClr val="dk1"/>
                </a:solidFill>
                <a:latin typeface="Calibri"/>
                <a:ea typeface="Calibri"/>
                <a:cs typeface="Calibri"/>
                <a:sym typeface="Calibri"/>
              </a:rPr>
              <a:t>y</a:t>
            </a:r>
            <a:r>
              <a:rPr lang="en" sz="1200" dirty="0">
                <a:solidFill>
                  <a:schemeClr val="dk1"/>
                </a:solidFill>
                <a:latin typeface="Calibri"/>
                <a:ea typeface="Calibri"/>
                <a:cs typeface="Calibri"/>
                <a:sym typeface="Calibri"/>
              </a:rPr>
              <a:t>, and cite evidence to support their analysis.  This lesson is the final practice with this skill before the </a:t>
            </a:r>
            <a:r>
              <a:rPr lang="en" sz="1200" b="1" dirty="0">
                <a:solidFill>
                  <a:schemeClr val="dk1"/>
                </a:solidFill>
                <a:latin typeface="Calibri"/>
                <a:ea typeface="Calibri"/>
                <a:cs typeface="Calibri"/>
                <a:sym typeface="Calibri"/>
              </a:rPr>
              <a:t>Mid-Unit 1 Assessment</a:t>
            </a:r>
            <a:r>
              <a:rPr lang="en" sz="1200" dirty="0">
                <a:solidFill>
                  <a:schemeClr val="dk1"/>
                </a:solidFill>
                <a:latin typeface="Calibri"/>
                <a:ea typeface="Calibri"/>
                <a:cs typeface="Calibri"/>
                <a:sym typeface="Calibri"/>
              </a:rPr>
              <a:t>. Students add what they learned about slavery to the </a:t>
            </a:r>
            <a:r>
              <a:rPr lang="en" sz="1200" b="1" dirty="0">
                <a:solidFill>
                  <a:schemeClr val="dk1"/>
                </a:solidFill>
                <a:latin typeface="Calibri"/>
                <a:ea typeface="Calibri"/>
                <a:cs typeface="Calibri"/>
                <a:sym typeface="Calibri"/>
              </a:rPr>
              <a:t>Historical Context anchor chart</a:t>
            </a:r>
            <a:r>
              <a:rPr lang="en" sz="1200" dirty="0">
                <a:solidFill>
                  <a:schemeClr val="dk1"/>
                </a:solidFill>
                <a:latin typeface="Calibri"/>
                <a:ea typeface="Calibri"/>
                <a:cs typeface="Calibri"/>
                <a:sym typeface="Calibri"/>
              </a:rPr>
              <a:t>. After briefly working with images related to the abolition movement, students work with the Abolition text to practice short constructed responses.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you have access to the PBS video </a:t>
            </a:r>
            <a:r>
              <a:rPr lang="en" sz="1200" i="1" dirty="0">
                <a:solidFill>
                  <a:schemeClr val="dk1"/>
                </a:solidFill>
                <a:latin typeface="Calibri"/>
                <a:ea typeface="Calibri"/>
                <a:cs typeface="Calibri"/>
                <a:sym typeface="Calibri"/>
              </a:rPr>
              <a:t>Freedom: A History of US</a:t>
            </a:r>
            <a:r>
              <a:rPr lang="en" sz="1200" dirty="0">
                <a:solidFill>
                  <a:schemeClr val="dk1"/>
                </a:solidFill>
                <a:latin typeface="Calibri"/>
                <a:ea typeface="Calibri"/>
                <a:cs typeface="Calibri"/>
                <a:sym typeface="Calibri"/>
              </a:rPr>
              <a:t> (and specifically to Episode 5: “A Fatal Contradiction”) consider showing a clip of this video instead of doing the work with images in Work Time A. The clip from the video that is relevant to this lesson is “Abolition,” (8:55 to 12:28).  If you choose to use the video instead of the work with images, show the clip and then ask students to turn and talk about the question:  How did this video add to your understanding of the abolition movement?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SzPts val="1200"/>
              <a:buFont typeface="Calibri"/>
              <a:buChar char="●"/>
            </a:pPr>
            <a:r>
              <a:rPr lang="en" sz="1200" dirty="0">
                <a:solidFill>
                  <a:schemeClr val="dk1"/>
                </a:solidFill>
                <a:latin typeface="Calibri"/>
                <a:ea typeface="Calibri"/>
                <a:cs typeface="Calibri"/>
                <a:sym typeface="Calibri"/>
              </a:rPr>
              <a:t>In Work Time A, students work with three images about slavery from the website </a:t>
            </a:r>
            <a:r>
              <a:rPr lang="en" sz="1200" i="1" dirty="0">
                <a:solidFill>
                  <a:schemeClr val="dk1"/>
                </a:solidFill>
                <a:latin typeface="Calibri"/>
                <a:ea typeface="Calibri"/>
                <a:cs typeface="Calibri"/>
                <a:sym typeface="Calibri"/>
              </a:rPr>
              <a:t>Freedom: A History of US</a:t>
            </a:r>
            <a:r>
              <a:rPr lang="en" sz="1200" dirty="0">
                <a:solidFill>
                  <a:schemeClr val="dk1"/>
                </a:solidFill>
                <a:latin typeface="Calibri"/>
                <a:ea typeface="Calibri"/>
                <a:cs typeface="Calibri"/>
                <a:sym typeface="Calibri"/>
              </a:rPr>
              <a:t>.  The images can be found at</a:t>
            </a:r>
            <a:r>
              <a:rPr lang="en" sz="1200" dirty="0">
                <a:solidFill>
                  <a:schemeClr val="dk1"/>
                </a:solidFill>
                <a:uFill>
                  <a:noFill/>
                </a:uFill>
                <a:latin typeface="Calibri"/>
                <a:ea typeface="Calibri"/>
                <a:cs typeface="Calibri"/>
                <a:sym typeface="Calibri"/>
                <a:hlinkClick r:id="rId3"/>
              </a:rPr>
              <a:t> </a:t>
            </a:r>
            <a:r>
              <a:rPr lang="en" sz="1200" u="sng" dirty="0">
                <a:solidFill>
                  <a:schemeClr val="hlink"/>
                </a:solidFill>
                <a:latin typeface="Calibri"/>
                <a:ea typeface="Calibri"/>
                <a:cs typeface="Calibri"/>
                <a:sym typeface="Calibri"/>
                <a:hlinkClick r:id="rId3"/>
              </a:rPr>
              <a:t>http://www.pbs.org/wnet/historyofus/tools/browser5.html</a:t>
            </a:r>
            <a:r>
              <a:rPr lang="en" sz="1200" dirty="0">
                <a:solidFill>
                  <a:schemeClr val="dk1"/>
                </a:solidFill>
                <a:latin typeface="Calibri"/>
                <a:ea typeface="Calibri"/>
                <a:cs typeface="Calibri"/>
                <a:sym typeface="Calibri"/>
              </a:rPr>
              <a:t>.  You will look at: Anti Slavery Almanac, The Philadelphia Anti-Slavery Society, and Frederick Douglass.  In advance, find these images and determine how to share them with the class.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advance: Gather the three images related to the abolition movement for Work Time A.</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Review the </a:t>
            </a:r>
            <a:r>
              <a:rPr lang="en" sz="1200" b="1" dirty="0">
                <a:solidFill>
                  <a:schemeClr val="dk1"/>
                </a:solidFill>
                <a:latin typeface="Calibri"/>
                <a:ea typeface="Calibri"/>
                <a:cs typeface="Calibri"/>
                <a:sym typeface="Calibri"/>
              </a:rPr>
              <a:t>“Abolition” Close Reading Guide </a:t>
            </a:r>
            <a:r>
              <a:rPr lang="en" sz="1200" dirty="0">
                <a:solidFill>
                  <a:schemeClr val="dk1"/>
                </a:solidFill>
                <a:latin typeface="Calibri"/>
                <a:ea typeface="Calibri"/>
                <a:cs typeface="Calibri"/>
                <a:sym typeface="Calibri"/>
              </a:rPr>
              <a:t>and decide how you will post the exemplar answers for questions 1 and 3 (the first one you will construct with students, so you need a way to write so they can see your answer; the third one can be prepared in advance and posted.)</a:t>
            </a:r>
            <a:endParaRPr sz="1200" dirty="0">
              <a:solidFill>
                <a:schemeClr val="dk1"/>
              </a:solidFill>
              <a:latin typeface="Calibri"/>
              <a:ea typeface="Calibri"/>
              <a:cs typeface="Calibri"/>
              <a:sym typeface="Calibri"/>
            </a:endParaRPr>
          </a:p>
          <a:p>
            <a:pPr marL="914400" lvl="0" indent="0" algn="l" rtl="0">
              <a:spcBef>
                <a:spcPts val="0"/>
              </a:spcBef>
              <a:spcAft>
                <a:spcPts val="0"/>
              </a:spcAft>
              <a:buNone/>
            </a:pPr>
            <a:endParaRPr sz="1200" dirty="0">
              <a:solidFill>
                <a:schemeClr val="dk1"/>
              </a:solidFill>
              <a:latin typeface="Calibri"/>
              <a:ea typeface="Calibri"/>
              <a:cs typeface="Calibri"/>
              <a:sym typeface="Calibri"/>
            </a:endParaRPr>
          </a:p>
        </p:txBody>
      </p:sp>
      <p:sp>
        <p:nvSpPr>
          <p:cNvPr id="133" name="Google Shape;133;g42b414f1e7_0_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72560245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8"/>
        <p:cNvGrpSpPr/>
        <p:nvPr/>
      </p:nvGrpSpPr>
      <p:grpSpPr>
        <a:xfrm>
          <a:off x="0" y="0"/>
          <a:ext cx="0" cy="0"/>
          <a:chOff x="0" y="0"/>
          <a:chExt cx="0" cy="0"/>
        </a:xfrm>
      </p:grpSpPr>
      <p:sp>
        <p:nvSpPr>
          <p:cNvPr id="209" name="Google Shape;209;g42b414f417_0_3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25 - 30 minutes (this slide, 5-8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Whole Group</a:t>
            </a:r>
            <a:endParaRPr lang="en-US"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Slide 2 of 5</a:t>
            </a:r>
            <a:endParaRPr sz="1200" b="1" dirty="0">
              <a:solidFill>
                <a:schemeClr val="dk1"/>
              </a:solidFill>
              <a:latin typeface="Calibri"/>
              <a:ea typeface="Calibri"/>
              <a:cs typeface="Calibri"/>
              <a:sym typeface="Calibri"/>
            </a:endParaRPr>
          </a:p>
          <a:p>
            <a:pPr marL="0" lvl="0" indent="0" algn="l" rtl="0">
              <a:lnSpc>
                <a:spcPct val="115000"/>
              </a:lnSpc>
              <a:spcBef>
                <a:spcPts val="0"/>
              </a:spcBef>
              <a:spcAft>
                <a:spcPts val="0"/>
              </a:spcAft>
              <a:buNone/>
            </a:pPr>
            <a:endParaRPr sz="1200" b="1" dirty="0">
              <a:solidFill>
                <a:schemeClr val="dk1"/>
              </a:solidFill>
              <a:latin typeface="Calibri"/>
              <a:ea typeface="Calibri"/>
              <a:cs typeface="Calibri"/>
              <a:sym typeface="Calibri"/>
            </a:endParaRPr>
          </a:p>
          <a:p>
            <a:pPr marL="0" lvl="0" indent="0" algn="l" rtl="0">
              <a:lnSpc>
                <a:spcPct val="115000"/>
              </a:lnSpc>
              <a:spcBef>
                <a:spcPts val="0"/>
              </a:spcBef>
              <a:spcAft>
                <a:spcPts val="0"/>
              </a:spcAft>
              <a:buNone/>
            </a:pPr>
            <a:r>
              <a:rPr lang="en" sz="1200" b="1" dirty="0">
                <a:solidFill>
                  <a:schemeClr val="dk1"/>
                </a:solidFill>
                <a:latin typeface="Calibri"/>
                <a:ea typeface="Calibri"/>
                <a:cs typeface="Calibri"/>
                <a:sym typeface="Calibri"/>
              </a:rPr>
              <a:t>Work Time B. Close Reading: “Abolition” Text  </a:t>
            </a:r>
            <a:endParaRPr sz="1200" b="1" dirty="0">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Multiple opportunities to practice a skill before being assessed allows struggling students to have time to grapple with what is being asked of them.</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r>
              <a:rPr lang="en" sz="1200" dirty="0">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After students have worked for several minutes, use equity sticks to call on several students to share their answers to questions 1, 4 and 8, as well as any other question with which you observed many students struggling. Clarify as necessary.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Make sure to review the meanings of the word </a:t>
            </a:r>
            <a:r>
              <a:rPr lang="en" sz="1200" i="1" dirty="0">
                <a:solidFill>
                  <a:schemeClr val="dk1"/>
                </a:solidFill>
                <a:latin typeface="Calibri"/>
                <a:ea typeface="Calibri"/>
                <a:cs typeface="Calibri"/>
                <a:sym typeface="Calibri"/>
              </a:rPr>
              <a:t>abolition</a:t>
            </a:r>
            <a:r>
              <a:rPr lang="en" sz="1200" dirty="0">
                <a:solidFill>
                  <a:schemeClr val="dk1"/>
                </a:solidFill>
                <a:latin typeface="Calibri"/>
                <a:ea typeface="Calibri"/>
                <a:cs typeface="Calibri"/>
                <a:sym typeface="Calibri"/>
              </a:rPr>
              <a:t> and </a:t>
            </a:r>
            <a:r>
              <a:rPr lang="en" sz="1200" i="1" dirty="0">
                <a:solidFill>
                  <a:schemeClr val="dk1"/>
                </a:solidFill>
                <a:latin typeface="Calibri"/>
                <a:ea typeface="Calibri"/>
                <a:cs typeface="Calibri"/>
                <a:sym typeface="Calibri"/>
              </a:rPr>
              <a:t>institution</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question 1, listen for</a:t>
            </a:r>
            <a:r>
              <a:rPr lang="en" sz="1200" b="0" dirty="0">
                <a:solidFill>
                  <a:schemeClr val="dk1"/>
                </a:solidFill>
                <a:latin typeface="Calibri"/>
                <a:ea typeface="Calibri"/>
                <a:cs typeface="Calibri"/>
                <a:sym typeface="Calibri"/>
              </a:rPr>
              <a:t>, “The Constitution said the slave trade could be ended in 1808.  Jefferson, the president, reminded the government of this and a law was passed that ended the slave trade.”</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For question 4, listen for, “Both the North and the South want to have the most power in the Congress.  When a new state wants to join, they argue over whether or not it will be a free state or a slave state, because that will give one side or the other more power.”</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For question 8, listen for, “The debate is over how soon slavery should end and whether or not slave owners should be paid for their slaves.”</a:t>
            </a:r>
            <a:endParaRPr sz="1200" b="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p:txBody>
      </p:sp>
      <p:sp>
        <p:nvSpPr>
          <p:cNvPr id="210" name="Google Shape;210;g42b414f417_0_3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66524408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6"/>
        <p:cNvGrpSpPr/>
        <p:nvPr/>
      </p:nvGrpSpPr>
      <p:grpSpPr>
        <a:xfrm>
          <a:off x="0" y="0"/>
          <a:ext cx="0" cy="0"/>
          <a:chOff x="0" y="0"/>
          <a:chExt cx="0" cy="0"/>
        </a:xfrm>
      </p:grpSpPr>
      <p:sp>
        <p:nvSpPr>
          <p:cNvPr id="217" name="Google Shape;217;g42b414f417_0_6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25 - 30 minutes (this slide, 3-5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Whole Group</a:t>
            </a:r>
            <a:endParaRPr lang="en-US"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Slide 3 of 5</a:t>
            </a:r>
            <a:endParaRPr sz="1200" b="1" dirty="0">
              <a:solidFill>
                <a:schemeClr val="dk1"/>
              </a:solidFill>
              <a:latin typeface="Calibri"/>
              <a:ea typeface="Calibri"/>
              <a:cs typeface="Calibri"/>
              <a:sym typeface="Calibri"/>
            </a:endParaRPr>
          </a:p>
          <a:p>
            <a:pPr marL="0" lvl="0" indent="0" algn="l" rtl="0">
              <a:lnSpc>
                <a:spcPct val="115000"/>
              </a:lnSpc>
              <a:spcBef>
                <a:spcPts val="0"/>
              </a:spcBef>
              <a:spcAft>
                <a:spcPts val="0"/>
              </a:spcAft>
              <a:buNone/>
            </a:pPr>
            <a:endParaRPr sz="1200" b="1" dirty="0">
              <a:solidFill>
                <a:schemeClr val="dk1"/>
              </a:solidFill>
              <a:latin typeface="Calibri"/>
              <a:ea typeface="Calibri"/>
              <a:cs typeface="Calibri"/>
              <a:sym typeface="Calibri"/>
            </a:endParaRPr>
          </a:p>
          <a:p>
            <a:pPr marL="0" lvl="0" indent="0" algn="l" rtl="0">
              <a:lnSpc>
                <a:spcPct val="115000"/>
              </a:lnSpc>
              <a:spcBef>
                <a:spcPts val="0"/>
              </a:spcBef>
              <a:spcAft>
                <a:spcPts val="0"/>
              </a:spcAft>
              <a:buNone/>
            </a:pPr>
            <a:r>
              <a:rPr lang="en" sz="1200" b="1" dirty="0">
                <a:solidFill>
                  <a:schemeClr val="dk1"/>
                </a:solidFill>
                <a:latin typeface="Calibri"/>
                <a:ea typeface="Calibri"/>
                <a:cs typeface="Calibri"/>
                <a:sym typeface="Calibri"/>
              </a:rPr>
              <a:t>Work Time </a:t>
            </a:r>
            <a:r>
              <a:rPr lang="en" b="1" dirty="0">
                <a:solidFill>
                  <a:schemeClr val="dk1"/>
                </a:solidFill>
              </a:rPr>
              <a:t>B. Close Reading: “Abolition” Text  </a:t>
            </a:r>
            <a:endParaRPr b="1" dirty="0">
              <a:solidFill>
                <a:schemeClr val="dk1"/>
              </a:solidFill>
            </a:endParaRPr>
          </a:p>
          <a:p>
            <a:pPr marL="0" lvl="0" indent="0" algn="l" rtl="0">
              <a:lnSpc>
                <a:spcPct val="115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Asking students to think about the process used to answer questions helps them to see the value of the process. Rereading is especially important for making meaning from a challenging text.</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r>
              <a:rPr lang="en" sz="1200" dirty="0">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turn and talk to a partner about how rereading specific portions of the text as they answered questions helped them to write accurate and precise answers to those questions.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several pairs to share out, and reinforce the idea that rereading specific sections of a text is something that strong readers do as they make meaning of a text.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Let students know that in the next lesson they will complete an assessment of how they can make meaning of a text and support their conclusions with specific textual evidence.  They will have further practice with this today.</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students to notice that rereading helps them understand, and makes the answers more clear and more meaningful.</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who struggled on the homework would benefit from working in a small group with a teacher as they continue to practice the skill of drawing conclusions and supporting them with evidence from the text in this lesson.</a:t>
            </a:r>
            <a:endParaRPr sz="1200" dirty="0">
              <a:solidFill>
                <a:schemeClr val="dk1"/>
              </a:solidFill>
              <a:latin typeface="Calibri"/>
              <a:ea typeface="Calibri"/>
              <a:cs typeface="Calibri"/>
              <a:sym typeface="Calibri"/>
            </a:endParaRPr>
          </a:p>
        </p:txBody>
      </p:sp>
      <p:sp>
        <p:nvSpPr>
          <p:cNvPr id="218" name="Google Shape;218;g42b414f417_0_6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6316577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5"/>
        <p:cNvGrpSpPr/>
        <p:nvPr/>
      </p:nvGrpSpPr>
      <p:grpSpPr>
        <a:xfrm>
          <a:off x="0" y="0"/>
          <a:ext cx="0" cy="0"/>
          <a:chOff x="0" y="0"/>
          <a:chExt cx="0" cy="0"/>
        </a:xfrm>
      </p:grpSpPr>
      <p:sp>
        <p:nvSpPr>
          <p:cNvPr id="226" name="Google Shape;226;g42b414f417_0_7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25-30 minutes (this slide, 1-2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Whole Group</a:t>
            </a:r>
            <a:endParaRPr lang="en-US"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Slide 4 of 5</a:t>
            </a:r>
            <a:endParaRPr sz="1200" b="1" dirty="0">
              <a:solidFill>
                <a:schemeClr val="dk1"/>
              </a:solidFill>
              <a:latin typeface="Calibri"/>
              <a:ea typeface="Calibri"/>
              <a:cs typeface="Calibri"/>
              <a:sym typeface="Calibri"/>
            </a:endParaRPr>
          </a:p>
          <a:p>
            <a:pPr marL="0" lvl="0" indent="0" algn="l" rtl="0">
              <a:lnSpc>
                <a:spcPct val="115000"/>
              </a:lnSpc>
              <a:spcBef>
                <a:spcPts val="0"/>
              </a:spcBef>
              <a:spcAft>
                <a:spcPts val="0"/>
              </a:spcAft>
              <a:buNone/>
            </a:pPr>
            <a:endParaRPr sz="1200" b="1" dirty="0">
              <a:solidFill>
                <a:schemeClr val="dk1"/>
              </a:solidFill>
              <a:latin typeface="Calibri"/>
              <a:ea typeface="Calibri"/>
              <a:cs typeface="Calibri"/>
              <a:sym typeface="Calibri"/>
            </a:endParaRPr>
          </a:p>
          <a:p>
            <a:pPr marL="0" lvl="0" indent="0" algn="l" rtl="0">
              <a:lnSpc>
                <a:spcPct val="115000"/>
              </a:lnSpc>
              <a:spcBef>
                <a:spcPts val="0"/>
              </a:spcBef>
              <a:spcAft>
                <a:spcPts val="0"/>
              </a:spcAft>
              <a:buNone/>
            </a:pPr>
            <a:r>
              <a:rPr lang="en" sz="1200" b="1" dirty="0">
                <a:solidFill>
                  <a:schemeClr val="dk1"/>
                </a:solidFill>
                <a:latin typeface="Calibri"/>
                <a:ea typeface="Calibri"/>
                <a:cs typeface="Calibri"/>
                <a:sym typeface="Calibri"/>
              </a:rPr>
              <a:t>Work Time </a:t>
            </a:r>
            <a:r>
              <a:rPr lang="en" b="1" dirty="0">
                <a:solidFill>
                  <a:schemeClr val="dk1"/>
                </a:solidFill>
              </a:rPr>
              <a:t>B. Close Reading: “Abolition” Text  </a:t>
            </a:r>
            <a:endParaRPr b="1" dirty="0">
              <a:solidFill>
                <a:schemeClr val="dk1"/>
              </a:solidFill>
            </a:endParaRPr>
          </a:p>
          <a:p>
            <a:pPr marL="0" lvl="0" indent="0" algn="l" rtl="0">
              <a:lnSpc>
                <a:spcPct val="115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Multiple opportunities to practice a skill before being assessed allows struggling students to have time to grapple with what is being asked of them.</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Returning to the anchor chart will help remind students of the different lenses through which they will look when they read the </a:t>
            </a:r>
            <a:r>
              <a:rPr lang="en" sz="1200" i="1" dirty="0">
                <a:solidFill>
                  <a:schemeClr val="dk1"/>
                </a:solidFill>
                <a:latin typeface="Calibri"/>
                <a:ea typeface="Calibri"/>
                <a:cs typeface="Calibri"/>
                <a:sym typeface="Calibri"/>
              </a:rPr>
              <a:t>Narrative.</a:t>
            </a:r>
            <a:endParaRPr sz="1200" i="1"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r>
              <a:rPr lang="en" sz="1200" dirty="0">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“Which section of the anchor chart would the information from the “Abolition” reading fit into?”</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Use the </a:t>
            </a:r>
            <a:r>
              <a:rPr lang="en" sz="1200" b="0" dirty="0">
                <a:solidFill>
                  <a:schemeClr val="dk1"/>
                </a:solidFill>
                <a:latin typeface="Calibri"/>
                <a:ea typeface="Calibri"/>
                <a:cs typeface="Calibri"/>
                <a:sym typeface="Calibri"/>
              </a:rPr>
              <a:t>equity sticks to call on one or two students.   </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b="0" dirty="0">
                <a:solidFill>
                  <a:schemeClr val="dk1"/>
                </a:solidFill>
                <a:latin typeface="Calibri"/>
                <a:ea typeface="Calibri"/>
                <a:cs typeface="Calibri"/>
                <a:sym typeface="Calibri"/>
              </a:rPr>
              <a:t>Tell students that they will add information to this part of the chart later in class.</a:t>
            </a:r>
            <a:endParaRPr sz="1200" b="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b="0" dirty="0">
              <a:solidFill>
                <a:schemeClr val="dk1"/>
              </a:solidFill>
              <a:latin typeface="Calibri"/>
              <a:ea typeface="Calibri"/>
              <a:cs typeface="Calibri"/>
              <a:sym typeface="Calibri"/>
            </a:endParaRPr>
          </a:p>
          <a:p>
            <a:pPr marL="0" lvl="0" indent="0" algn="l" rtl="0">
              <a:spcBef>
                <a:spcPts val="0"/>
              </a:spcBef>
              <a:spcAft>
                <a:spcPts val="0"/>
              </a:spcAft>
              <a:buNone/>
            </a:pPr>
            <a:r>
              <a:rPr lang="en" sz="1200" b="0" dirty="0">
                <a:solidFill>
                  <a:schemeClr val="dk1"/>
                </a:solidFill>
                <a:latin typeface="Calibri"/>
                <a:ea typeface="Calibri"/>
                <a:cs typeface="Calibri"/>
                <a:sym typeface="Calibri"/>
              </a:rPr>
              <a:t>Student Look-fors/Listen-fors:</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Listen for: “Debate over Slavery.” </a:t>
            </a:r>
            <a:endParaRPr sz="1200" b="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p:txBody>
      </p:sp>
      <p:sp>
        <p:nvSpPr>
          <p:cNvPr id="227" name="Google Shape;227;g42b414f417_0_7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59587520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4"/>
        <p:cNvGrpSpPr/>
        <p:nvPr/>
      </p:nvGrpSpPr>
      <p:grpSpPr>
        <a:xfrm>
          <a:off x="0" y="0"/>
          <a:ext cx="0" cy="0"/>
          <a:chOff x="0" y="0"/>
          <a:chExt cx="0" cy="0"/>
        </a:xfrm>
      </p:grpSpPr>
      <p:sp>
        <p:nvSpPr>
          <p:cNvPr id="235" name="Google Shape;235;g42b414f417_0_8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25-30 minutes (this slide, 12-15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Whole Group</a:t>
            </a:r>
            <a:endParaRPr lang="en-US"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Slide 5 of 5</a:t>
            </a:r>
            <a:endParaRPr sz="1200" b="1" dirty="0">
              <a:solidFill>
                <a:schemeClr val="dk1"/>
              </a:solidFill>
              <a:latin typeface="Calibri"/>
              <a:ea typeface="Calibri"/>
              <a:cs typeface="Calibri"/>
              <a:sym typeface="Calibri"/>
            </a:endParaRPr>
          </a:p>
          <a:p>
            <a:pPr marL="0" lvl="0" indent="0" algn="l" rtl="0">
              <a:lnSpc>
                <a:spcPct val="115000"/>
              </a:lnSpc>
              <a:spcBef>
                <a:spcPts val="0"/>
              </a:spcBef>
              <a:spcAft>
                <a:spcPts val="0"/>
              </a:spcAft>
              <a:buNone/>
            </a:pPr>
            <a:endParaRPr sz="1200" b="1" dirty="0">
              <a:solidFill>
                <a:schemeClr val="dk1"/>
              </a:solidFill>
              <a:latin typeface="Calibri"/>
              <a:ea typeface="Calibri"/>
              <a:cs typeface="Calibri"/>
              <a:sym typeface="Calibri"/>
            </a:endParaRPr>
          </a:p>
          <a:p>
            <a:pPr marL="0" lvl="0" indent="0" algn="l" rtl="0">
              <a:lnSpc>
                <a:spcPct val="115000"/>
              </a:lnSpc>
              <a:spcBef>
                <a:spcPts val="0"/>
              </a:spcBef>
              <a:spcAft>
                <a:spcPts val="0"/>
              </a:spcAft>
              <a:buNone/>
            </a:pPr>
            <a:r>
              <a:rPr lang="en" sz="1200" b="1" dirty="0">
                <a:solidFill>
                  <a:schemeClr val="dk1"/>
                </a:solidFill>
                <a:latin typeface="Calibri"/>
                <a:ea typeface="Calibri"/>
                <a:cs typeface="Calibri"/>
                <a:sym typeface="Calibri"/>
              </a:rPr>
              <a:t>Work Time B. Close Reading: “Abolition” Text  </a:t>
            </a:r>
            <a:endParaRPr sz="1200" b="1" dirty="0">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Multiple opportunities to practice a skill before being assessed allows struggling students to have time to grapple with what is being asked of them.</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will be guided through this analysis, working independently by the end of the activity.</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r>
              <a:rPr lang="en" sz="1200" dirty="0">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and distribute </a:t>
            </a:r>
            <a:r>
              <a:rPr lang="en" sz="1200" b="1" dirty="0">
                <a:solidFill>
                  <a:schemeClr val="dk1"/>
                </a:solidFill>
                <a:latin typeface="Calibri"/>
                <a:ea typeface="Calibri"/>
                <a:cs typeface="Calibri"/>
                <a:sym typeface="Calibri"/>
              </a:rPr>
              <a:t>Abolition Text Dependent Questions, Part 2</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reread the first two paragraphs and underline words or phrases that would help them answer this question.  Then ask them to discuss the question with their partners.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Use equity sticks to call on several pairs to share out.  Use their responses to craft a collective written response to the question, which might be something like</a:t>
            </a:r>
            <a:r>
              <a:rPr lang="en" sz="1200" i="1" dirty="0">
                <a:solidFill>
                  <a:schemeClr val="dk1"/>
                </a:solidFill>
                <a:latin typeface="Calibri"/>
                <a:ea typeface="Calibri"/>
                <a:cs typeface="Calibri"/>
                <a:sym typeface="Calibri"/>
              </a:rPr>
              <a:t>:  </a:t>
            </a:r>
            <a:r>
              <a:rPr lang="en" sz="1200" b="0" i="0" dirty="0">
                <a:solidFill>
                  <a:schemeClr val="dk1"/>
                </a:solidFill>
                <a:latin typeface="Calibri"/>
                <a:ea typeface="Calibri"/>
                <a:cs typeface="Calibri"/>
                <a:sym typeface="Calibri"/>
              </a:rPr>
              <a:t>The slave trade was when Africans were brought from Africa to the United States to be slaves.  Slavery is the practice of holding people as property.  The slave trade ended before slavery:  Jefferson used the part of the Constitution that said the slave trade could be outlawed in 1808 to convince Congress to end the slave trade.  However, slavery continued because of “natural increase”:  people were still slaves, and so their children were also slaves. </a:t>
            </a:r>
            <a:endParaRPr sz="1200" b="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Help students notice how they used specific textual evidence to support this answer.  Students do not need to copy this down, but leave it posted as exemplar work for the remainder of the lesson.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students to work with their partners to answer question 2,  referring to the exemplar answer to #1 to guide their work.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Call on several pairs to share out, focusing on selecting student work that is strong.  Notice and name the conclusions students draw and the way they use evidence to support those conclusions.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do the last question alone.  When they are done, post an exemplar answer.  Ask students to reflect on how well their answer captured the text and used evidence.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i="0" dirty="0">
                <a:solidFill>
                  <a:schemeClr val="dk1"/>
                </a:solidFill>
                <a:latin typeface="Calibri"/>
                <a:ea typeface="Calibri"/>
                <a:cs typeface="Calibri"/>
                <a:sym typeface="Calibri"/>
              </a:rPr>
              <a:t>For the last question, listen for, </a:t>
            </a:r>
            <a:r>
              <a:rPr lang="en" sz="1200" b="0" i="0" dirty="0">
                <a:solidFill>
                  <a:schemeClr val="dk1"/>
                </a:solidFill>
                <a:latin typeface="Calibri"/>
                <a:ea typeface="Calibri"/>
                <a:cs typeface="Calibri"/>
                <a:sym typeface="Calibri"/>
              </a:rPr>
              <a:t>“Garrison is arguing against moderation (which means not being extreme) in the fight to end slavery. He says that it would be more appropriate for a person whose house is on fire to raise a moderate alarm than for him to raise a moderate alarm about the problems with slavery.  This relates to many abolitionists’ position that slavery should be ended immediately and without paying slave owners for the loss of their </a:t>
            </a:r>
            <a:r>
              <a:rPr lang="en-US" sz="1200" b="0" i="0" dirty="0">
                <a:solidFill>
                  <a:schemeClr val="dk1"/>
                </a:solidFill>
                <a:latin typeface="Calibri"/>
                <a:ea typeface="Calibri"/>
                <a:cs typeface="Calibri"/>
                <a:sym typeface="Calibri"/>
              </a:rPr>
              <a:t>‘</a:t>
            </a:r>
            <a:r>
              <a:rPr lang="en" sz="1200" b="0" i="0" dirty="0">
                <a:solidFill>
                  <a:schemeClr val="dk1"/>
                </a:solidFill>
                <a:latin typeface="Calibri"/>
                <a:ea typeface="Calibri"/>
                <a:cs typeface="Calibri"/>
                <a:sym typeface="Calibri"/>
              </a:rPr>
              <a:t>property.</a:t>
            </a:r>
            <a:r>
              <a:rPr lang="en-US" sz="1200" b="0" i="0" dirty="0">
                <a:solidFill>
                  <a:schemeClr val="dk1"/>
                </a:solidFill>
                <a:latin typeface="Calibri"/>
                <a:ea typeface="Calibri"/>
                <a:cs typeface="Calibri"/>
                <a:sym typeface="Calibri"/>
              </a:rPr>
              <a:t>’</a:t>
            </a:r>
            <a:r>
              <a:rPr lang="en" sz="1200" b="0" i="0" dirty="0">
                <a:solidFill>
                  <a:schemeClr val="dk1"/>
                </a:solidFill>
                <a:latin typeface="Calibri"/>
                <a:ea typeface="Calibri"/>
                <a:cs typeface="Calibri"/>
                <a:sym typeface="Calibri"/>
              </a:rPr>
              <a:t>  A more moderate position would be to end slavery gradually; Garrison is speaking out against this idea.”</a:t>
            </a:r>
            <a:endParaRPr sz="1200" b="0" i="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b="1" i="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Depending on the level of support your students need, for question 2, you may wish to help them notice that they will need to reread paragraphs 2 and 4. </a:t>
            </a:r>
            <a:endParaRPr sz="1200" dirty="0">
              <a:solidFill>
                <a:schemeClr val="dk1"/>
              </a:solidFill>
              <a:latin typeface="Calibri"/>
              <a:ea typeface="Calibri"/>
              <a:cs typeface="Calibri"/>
              <a:sym typeface="Calibri"/>
            </a:endParaRPr>
          </a:p>
        </p:txBody>
      </p:sp>
      <p:sp>
        <p:nvSpPr>
          <p:cNvPr id="236" name="Google Shape;236;g42b414f417_0_8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54732173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1"/>
        <p:cNvGrpSpPr/>
        <p:nvPr/>
      </p:nvGrpSpPr>
      <p:grpSpPr>
        <a:xfrm>
          <a:off x="0" y="0"/>
          <a:ext cx="0" cy="0"/>
          <a:chOff x="0" y="0"/>
          <a:chExt cx="0" cy="0"/>
        </a:xfrm>
      </p:grpSpPr>
      <p:sp>
        <p:nvSpPr>
          <p:cNvPr id="242" name="Google Shape;242;g42b414f417_0_10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5-8   minutes </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lnSpc>
                <a:spcPct val="115000"/>
              </a:lnSpc>
              <a:spcBef>
                <a:spcPts val="0"/>
              </a:spcBef>
              <a:spcAft>
                <a:spcPts val="0"/>
              </a:spcAft>
              <a:buNone/>
            </a:pPr>
            <a:endParaRPr sz="1200" b="1" dirty="0">
              <a:solidFill>
                <a:schemeClr val="dk1"/>
              </a:solidFill>
              <a:latin typeface="Calibri"/>
              <a:ea typeface="Calibri"/>
              <a:cs typeface="Calibri"/>
              <a:sym typeface="Calibri"/>
            </a:endParaRPr>
          </a:p>
          <a:p>
            <a:pPr marL="0" lvl="0" indent="0" algn="l" rtl="0">
              <a:lnSpc>
                <a:spcPct val="115000"/>
              </a:lnSpc>
              <a:spcBef>
                <a:spcPts val="0"/>
              </a:spcBef>
              <a:spcAft>
                <a:spcPts val="0"/>
              </a:spcAft>
              <a:buNone/>
            </a:pPr>
            <a:r>
              <a:rPr lang="en" sz="1200" b="1" dirty="0">
                <a:solidFill>
                  <a:schemeClr val="dk1"/>
                </a:solidFill>
                <a:latin typeface="Calibri"/>
                <a:ea typeface="Calibri"/>
                <a:cs typeface="Calibri"/>
                <a:sym typeface="Calibri"/>
              </a:rPr>
              <a:t>Closing and Assessment A. Adding to the Historical Context Anchor Chart </a:t>
            </a:r>
            <a:endParaRPr sz="1200" b="1" dirty="0">
              <a:solidFill>
                <a:schemeClr val="dk1"/>
              </a:solidFill>
              <a:latin typeface="Calibri"/>
              <a:ea typeface="Calibri"/>
              <a:cs typeface="Calibri"/>
              <a:sym typeface="Calibri"/>
            </a:endParaRPr>
          </a:p>
          <a:p>
            <a:pPr marL="0" lvl="0" indent="0" algn="l" rtl="0">
              <a:lnSpc>
                <a:spcPct val="115000"/>
              </a:lnSpc>
              <a:spcBef>
                <a:spcPts val="0"/>
              </a:spcBef>
              <a:spcAft>
                <a:spcPts val="0"/>
              </a:spcAft>
              <a:buNone/>
            </a:pPr>
            <a:endParaRPr sz="1200" b="1" dirty="0">
              <a:solidFill>
                <a:schemeClr val="dk1"/>
              </a:solidFill>
              <a:latin typeface="Calibri"/>
              <a:ea typeface="Calibri"/>
              <a:cs typeface="Calibri"/>
              <a:sym typeface="Calibri"/>
            </a:endParaRPr>
          </a:p>
          <a:p>
            <a:pPr marL="0" lvl="0" indent="0" algn="l" rtl="0">
              <a:lnSpc>
                <a:spcPct val="115000"/>
              </a:lnSpc>
              <a:spcBef>
                <a:spcPts val="0"/>
              </a:spcBef>
              <a:spcAft>
                <a:spcPts val="0"/>
              </a:spcAft>
              <a:buNone/>
            </a:pPr>
            <a:r>
              <a:rPr lang="en" sz="1200" dirty="0">
                <a:solidFill>
                  <a:schemeClr val="dk1"/>
                </a:solidFill>
                <a:latin typeface="Calibri"/>
                <a:ea typeface="Calibri"/>
                <a:cs typeface="Calibri"/>
                <a:sym typeface="Calibri"/>
              </a:rPr>
              <a:t>Teaching Notes: None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lnSpc>
                <a:spcPct val="115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r>
              <a:rPr lang="en" sz="1200" dirty="0">
                <a:latin typeface="Calibri"/>
                <a:ea typeface="Calibri"/>
                <a:cs typeface="Calibri"/>
                <a:sym typeface="Calibri"/>
              </a:rPr>
              <a:t> </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solidFill>
                  <a:schemeClr val="dk1"/>
                </a:solidFill>
                <a:latin typeface="Calibri"/>
                <a:ea typeface="Calibri"/>
                <a:cs typeface="Calibri"/>
                <a:sym typeface="Calibri"/>
              </a:rPr>
              <a:t>Tell students that for homework, they will add what they have learned to the Debate over Slavery section of the </a:t>
            </a:r>
            <a:r>
              <a:rPr lang="en" sz="1200" b="1" dirty="0">
                <a:solidFill>
                  <a:schemeClr val="dk1"/>
                </a:solidFill>
                <a:latin typeface="Calibri"/>
                <a:ea typeface="Calibri"/>
                <a:cs typeface="Calibri"/>
                <a:sym typeface="Calibri"/>
              </a:rPr>
              <a:t>Historical Context anchor chart</a:t>
            </a:r>
            <a:r>
              <a:rPr lang="en" sz="1200" dirty="0">
                <a:solidFill>
                  <a:schemeClr val="dk1"/>
                </a:solidFill>
                <a:latin typeface="Calibri"/>
                <a:ea typeface="Calibri"/>
                <a:cs typeface="Calibri"/>
                <a:sym typeface="Calibri"/>
              </a:rPr>
              <a:t>, student version.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solidFill>
                  <a:schemeClr val="dk1"/>
                </a:solidFill>
                <a:latin typeface="Calibri"/>
                <a:ea typeface="Calibri"/>
                <a:cs typeface="Calibri"/>
                <a:sym typeface="Calibri"/>
              </a:rPr>
              <a:t>Remind students that this could include vocabulary and that they should refer to the </a:t>
            </a:r>
            <a:r>
              <a:rPr lang="en" sz="1200" b="0" dirty="0">
                <a:solidFill>
                  <a:schemeClr val="dk1"/>
                </a:solidFill>
                <a:latin typeface="Calibri"/>
                <a:ea typeface="Calibri"/>
                <a:cs typeface="Calibri"/>
                <a:sym typeface="Calibri"/>
              </a:rPr>
              <a:t>“Abolition” text, </a:t>
            </a:r>
            <a:r>
              <a:rPr lang="en" sz="1200" dirty="0">
                <a:solidFill>
                  <a:schemeClr val="dk1"/>
                </a:solidFill>
                <a:latin typeface="Calibri"/>
                <a:ea typeface="Calibri"/>
                <a:cs typeface="Calibri"/>
                <a:sym typeface="Calibri"/>
              </a:rPr>
              <a:t>“</a:t>
            </a:r>
            <a:r>
              <a:rPr lang="en" sz="1200" b="1" dirty="0">
                <a:solidFill>
                  <a:schemeClr val="dk1"/>
                </a:solidFill>
                <a:latin typeface="Calibri"/>
                <a:ea typeface="Calibri"/>
                <a:cs typeface="Calibri"/>
                <a:sym typeface="Calibri"/>
              </a:rPr>
              <a:t>Abolition” Text-Dependent Questions</a:t>
            </a:r>
            <a:r>
              <a:rPr lang="en" sz="1200" dirty="0">
                <a:solidFill>
                  <a:schemeClr val="dk1"/>
                </a:solidFill>
                <a:latin typeface="Calibri"/>
                <a:ea typeface="Calibri"/>
                <a:cs typeface="Calibri"/>
                <a:sym typeface="Calibri"/>
              </a:rPr>
              <a:t> and “Abolition” images or video segments for ideas.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SzPts val="1200"/>
              <a:buFont typeface="Calibri"/>
              <a:buAutoNum type="arabicPeriod"/>
            </a:pPr>
            <a:r>
              <a:rPr lang="en" sz="1200" dirty="0">
                <a:solidFill>
                  <a:schemeClr val="dk1"/>
                </a:solidFill>
                <a:latin typeface="Calibri"/>
                <a:ea typeface="Calibri"/>
                <a:cs typeface="Calibri"/>
                <a:sym typeface="Calibri"/>
              </a:rPr>
              <a:t>Ask students to turn and talk to a partner about one idea they might add to the anchor chart.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SzPts val="1200"/>
              <a:buFont typeface="Calibri"/>
              <a:buAutoNum type="arabicPeriod"/>
            </a:pPr>
            <a:r>
              <a:rPr lang="en" sz="1200" dirty="0">
                <a:solidFill>
                  <a:schemeClr val="dk1"/>
                </a:solidFill>
                <a:latin typeface="Calibri"/>
                <a:ea typeface="Calibri"/>
                <a:cs typeface="Calibri"/>
                <a:sym typeface="Calibri"/>
              </a:rPr>
              <a:t>Use equity sticks to call on several students to share out, noticing and naming students’ ability to select a central idea and express it clearly and in their own words.  Prompt every student to write one strong example on their anchor chart so that they have it to refer to as they do their homework.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SzPts val="1200"/>
              <a:buFont typeface="Calibri"/>
              <a:buAutoNum type="arabicPeriod"/>
            </a:pPr>
            <a:r>
              <a:rPr lang="en" sz="1200" dirty="0">
                <a:solidFill>
                  <a:schemeClr val="dk1"/>
                </a:solidFill>
                <a:latin typeface="Calibri"/>
                <a:ea typeface="Calibri"/>
                <a:cs typeface="Calibri"/>
                <a:sym typeface="Calibri"/>
              </a:rPr>
              <a:t>Explain to the students that for homework, they should add at least three more ideas to the Debate over Slavery section of the anchor chart.</a:t>
            </a:r>
            <a:endParaRPr sz="1200" dirty="0">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strong examples of central ideas in the debate over slavery.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students to say</a:t>
            </a:r>
            <a:r>
              <a:rPr lang="en" sz="1200" b="0" dirty="0">
                <a:solidFill>
                  <a:schemeClr val="dk1"/>
                </a:solidFill>
                <a:latin typeface="Calibri"/>
                <a:ea typeface="Calibri"/>
                <a:cs typeface="Calibri"/>
                <a:sym typeface="Calibri"/>
              </a:rPr>
              <a:t>, “The North and South  had arguments about whether to extend slavery into new states” and “People had strong disagreements about whether slavery was morally right or wrong</a:t>
            </a:r>
            <a:r>
              <a:rPr lang="en-US" sz="1200" b="0" dirty="0">
                <a:solidFill>
                  <a:schemeClr val="dk1"/>
                </a:solidFill>
                <a:latin typeface="Calibri"/>
                <a:ea typeface="Calibri"/>
                <a:cs typeface="Calibri"/>
                <a:sym typeface="Calibri"/>
              </a:rPr>
              <a:t>.</a:t>
            </a:r>
            <a:r>
              <a:rPr lang="en" sz="1200" b="0" dirty="0">
                <a:solidFill>
                  <a:schemeClr val="dk1"/>
                </a:solidFill>
                <a:latin typeface="Calibri"/>
                <a:ea typeface="Calibri"/>
                <a:cs typeface="Calibri"/>
                <a:sym typeface="Calibri"/>
              </a:rPr>
              <a:t>”</a:t>
            </a:r>
            <a:endParaRPr sz="1200" b="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Some students may benefit from seeing a list of central ideas and choosing the one they think is the strongest.</a:t>
            </a:r>
            <a:endParaRPr sz="1200" dirty="0">
              <a:solidFill>
                <a:schemeClr val="dk1"/>
              </a:solidFill>
              <a:latin typeface="Calibri"/>
              <a:ea typeface="Calibri"/>
              <a:cs typeface="Calibri"/>
              <a:sym typeface="Calibri"/>
            </a:endParaRPr>
          </a:p>
        </p:txBody>
      </p:sp>
      <p:sp>
        <p:nvSpPr>
          <p:cNvPr id="243" name="Google Shape;243;g42b414f417_0_10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08011734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0"/>
        <p:cNvGrpSpPr/>
        <p:nvPr/>
      </p:nvGrpSpPr>
      <p:grpSpPr>
        <a:xfrm>
          <a:off x="0" y="0"/>
          <a:ext cx="0" cy="0"/>
          <a:chOff x="0" y="0"/>
          <a:chExt cx="0" cy="0"/>
        </a:xfrm>
      </p:grpSpPr>
      <p:sp>
        <p:nvSpPr>
          <p:cNvPr id="251" name="Google Shape;251;g41752bd527_0_15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Teaching Notes: None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None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p:txBody>
      </p:sp>
      <p:sp>
        <p:nvSpPr>
          <p:cNvPr id="252" name="Google Shape;252;g41752bd527_0_15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98432362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8"/>
        <p:cNvGrpSpPr/>
        <p:nvPr/>
      </p:nvGrpSpPr>
      <p:grpSpPr>
        <a:xfrm>
          <a:off x="0" y="0"/>
          <a:ext cx="0" cy="0"/>
          <a:chOff x="0" y="0"/>
          <a:chExt cx="0" cy="0"/>
        </a:xfrm>
      </p:grpSpPr>
      <p:sp>
        <p:nvSpPr>
          <p:cNvPr id="259" name="Google Shape;259;g41752bd527_0_23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Pacing: will vary, but 30-50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Small Groups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Small group time should give every student work on what he or she needs the most. It will be up to you to rotate the students through a small menu of activities.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always have: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Daily fluency work (for students who need it) until every student in the class is reading smoothly and can get the gist quickly and easily. NOTE: this can be combined with #2. What is read for fluency can be the reading for the next day.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Reading the homework for students who aren’t able to do this at home reliably.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Accountable independent reading from the Scholastic library books that are most connected to your current module topic.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cycle in as needed: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Language Enrichments and ELL support activities.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Text based writing work, or continuing unfinished work from class time.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Identify which Scholastic books should be available to students for individualized reading. Books should be selected based on their connection to what you’re reading in class and should be at a variety of levels of difficulty. Book titles should be changed when you change to new subjects across the modules.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Place your students into flexible small groups based on their needs or allow them to work independently.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Decide which activities each group should do daily.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Fill out the chart ahead of time so students have direction.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None</a:t>
            </a:r>
            <a:r>
              <a:rPr lang="en-US" sz="1200">
                <a:solidFill>
                  <a:schemeClr val="dk1"/>
                </a:solidFill>
                <a:latin typeface="Calibri"/>
                <a:ea typeface="Calibri"/>
                <a:cs typeface="Calibri"/>
                <a:sym typeface="Calibri"/>
              </a:rPr>
              <a:t>.</a:t>
            </a:r>
            <a:endParaRPr sz="1200" b="1" dirty="0">
              <a:solidFill>
                <a:schemeClr val="dk1"/>
              </a:solidFill>
              <a:latin typeface="Calibri"/>
              <a:ea typeface="Calibri"/>
              <a:cs typeface="Calibri"/>
              <a:sym typeface="Calibri"/>
            </a:endParaRPr>
          </a:p>
        </p:txBody>
      </p:sp>
      <p:sp>
        <p:nvSpPr>
          <p:cNvPr id="260" name="Google Shape;260;g41752bd527_0_2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8886542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p:cNvGrpSpPr/>
        <p:nvPr/>
      </p:nvGrpSpPr>
      <p:grpSpPr>
        <a:xfrm>
          <a:off x="0" y="0"/>
          <a:ext cx="0" cy="0"/>
          <a:chOff x="0" y="0"/>
          <a:chExt cx="0" cy="0"/>
        </a:xfrm>
      </p:grpSpPr>
      <p:sp>
        <p:nvSpPr>
          <p:cNvPr id="139" name="Google Shape;139;g42b414f1e7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New Materials to Prepare in Advance: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Abolition Text Dependent Questions, Part 2</a:t>
            </a:r>
            <a:r>
              <a:rPr lang="en" sz="1200" dirty="0">
                <a:solidFill>
                  <a:schemeClr val="dk1"/>
                </a:solidFill>
                <a:latin typeface="Calibri"/>
                <a:ea typeface="Calibri"/>
                <a:cs typeface="Calibri"/>
                <a:sym typeface="Calibri"/>
              </a:rPr>
              <a:t> (one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“Abolition” Text: Close Reading Guide (for teacher reference)</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Three images related to the abolition movement (one to display; teacher created, see 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Document camera</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Historical Context anchor chart, student version </a:t>
            </a:r>
            <a:r>
              <a:rPr lang="en" sz="1200" dirty="0">
                <a:solidFill>
                  <a:schemeClr val="dk1"/>
                </a:solidFill>
                <a:latin typeface="Calibri"/>
                <a:ea typeface="Calibri"/>
                <a:cs typeface="Calibri"/>
                <a:sym typeface="Calibri"/>
              </a:rPr>
              <a:t>(one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“Slave Trade” text (from Lesson 3)</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“Slave Trade” Text Dependent Questions </a:t>
            </a:r>
            <a:r>
              <a:rPr lang="en" sz="1200" dirty="0">
                <a:solidFill>
                  <a:schemeClr val="dk1"/>
                </a:solidFill>
                <a:latin typeface="Calibri"/>
                <a:ea typeface="Calibri"/>
                <a:cs typeface="Calibri"/>
                <a:sym typeface="Calibri"/>
              </a:rPr>
              <a:t>(from Lesson 3)</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Analyzing Images: Slavery in America (from Lesson 3)</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Historical Context anchor chart </a:t>
            </a:r>
            <a:r>
              <a:rPr lang="en" sz="1200" dirty="0">
                <a:solidFill>
                  <a:schemeClr val="dk1"/>
                </a:solidFill>
                <a:latin typeface="Calibri"/>
                <a:ea typeface="Calibri"/>
                <a:cs typeface="Calibri"/>
                <a:sym typeface="Calibri"/>
              </a:rPr>
              <a:t>(begun in Lesson 2; </a:t>
            </a:r>
            <a:r>
              <a:rPr lang="en" sz="1200" b="1" dirty="0">
                <a:solidFill>
                  <a:schemeClr val="dk1"/>
                </a:solidFill>
                <a:latin typeface="Calibri"/>
                <a:ea typeface="Calibri"/>
                <a:cs typeface="Calibri"/>
                <a:sym typeface="Calibri"/>
              </a:rPr>
              <a:t>see “for teacher reference” version in supporting materials</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“Abolition” text from </a:t>
            </a:r>
            <a:r>
              <a:rPr lang="en" sz="1200" i="1" dirty="0">
                <a:solidFill>
                  <a:schemeClr val="dk1"/>
                </a:solidFill>
                <a:latin typeface="Calibri"/>
                <a:ea typeface="Calibri"/>
                <a:cs typeface="Calibri"/>
                <a:sym typeface="Calibri"/>
              </a:rPr>
              <a:t>Freedom: A History of US</a:t>
            </a:r>
            <a:r>
              <a:rPr lang="en" sz="1200" dirty="0">
                <a:solidFill>
                  <a:schemeClr val="dk1"/>
                </a:solidFill>
                <a:latin typeface="Calibri"/>
                <a:ea typeface="Calibri"/>
                <a:cs typeface="Calibri"/>
                <a:sym typeface="Calibri"/>
              </a:rPr>
              <a:t>, Webisode 5 (From Lesson 3)</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“Abolition” Text Dependent Questions (answers, for teacher reference) </a:t>
            </a:r>
            <a:r>
              <a:rPr lang="en" sz="1200" dirty="0">
                <a:solidFill>
                  <a:schemeClr val="dk1"/>
                </a:solidFill>
                <a:latin typeface="Calibri"/>
                <a:ea typeface="Calibri"/>
                <a:cs typeface="Calibri"/>
                <a:sym typeface="Calibri"/>
              </a:rPr>
              <a:t>(from Lesson 3)</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 Equity sticks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Prepare classroom systems for active learning:</a:t>
            </a:r>
            <a:r>
              <a:rPr lang="en-US" sz="1200" dirty="0">
                <a:solidFill>
                  <a:schemeClr val="dk1"/>
                </a:solidFill>
                <a:latin typeface="Calibri"/>
                <a:ea typeface="Calibri"/>
                <a:cs typeface="Calibri"/>
                <a:sym typeface="Calibri"/>
              </a:rPr>
              <a:t>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p:txBody>
      </p:sp>
      <p:sp>
        <p:nvSpPr>
          <p:cNvPr id="140" name="Google Shape;140;g42b414f1e7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67138575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
        <p:cNvGrpSpPr/>
        <p:nvPr/>
      </p:nvGrpSpPr>
      <p:grpSpPr>
        <a:xfrm>
          <a:off x="0" y="0"/>
          <a:ext cx="0" cy="0"/>
          <a:chOff x="0" y="0"/>
          <a:chExt cx="0" cy="0"/>
        </a:xfrm>
      </p:grpSpPr>
      <p:sp>
        <p:nvSpPr>
          <p:cNvPr id="147" name="Google Shape;147;g41752bd527_0_9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a:solidFill>
                  <a:schemeClr val="dk1"/>
                </a:solidFill>
                <a:latin typeface="Calibri"/>
                <a:ea typeface="Calibri"/>
                <a:cs typeface="Calibri"/>
                <a:sym typeface="Calibri"/>
              </a:rPr>
              <a:t>Materials to read and review in preparation:</a:t>
            </a:r>
            <a:endParaRPr sz="1200">
              <a:solidFill>
                <a:schemeClr val="dk1"/>
              </a:solidFill>
              <a:latin typeface="Calibri"/>
              <a:ea typeface="Calibri"/>
              <a:cs typeface="Calibri"/>
              <a:sym typeface="Calibri"/>
            </a:endParaRPr>
          </a:p>
          <a:p>
            <a:pPr marL="457200" lvl="0" indent="-304800" algn="l" rtl="0">
              <a:lnSpc>
                <a:spcPct val="9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Read “</a:t>
            </a:r>
            <a:r>
              <a:rPr lang="en" sz="1200" i="1">
                <a:solidFill>
                  <a:schemeClr val="dk1"/>
                </a:solidFill>
                <a:latin typeface="Calibri"/>
                <a:ea typeface="Calibri"/>
                <a:cs typeface="Calibri"/>
                <a:sym typeface="Calibri"/>
              </a:rPr>
              <a:t>The Slave Trade</a:t>
            </a:r>
            <a:r>
              <a:rPr lang="en" sz="1200">
                <a:solidFill>
                  <a:schemeClr val="dk1"/>
                </a:solidFill>
                <a:latin typeface="Calibri"/>
                <a:ea typeface="Calibri"/>
                <a:cs typeface="Calibri"/>
                <a:sym typeface="Calibri"/>
              </a:rPr>
              <a:t>” and “</a:t>
            </a:r>
            <a:r>
              <a:rPr lang="en" sz="1200" i="1">
                <a:solidFill>
                  <a:schemeClr val="dk1"/>
                </a:solidFill>
                <a:latin typeface="Calibri"/>
                <a:ea typeface="Calibri"/>
                <a:cs typeface="Calibri"/>
                <a:sym typeface="Calibri"/>
              </a:rPr>
              <a:t>Abolition</a:t>
            </a:r>
            <a:r>
              <a:rPr lang="en" sz="1200">
                <a:solidFill>
                  <a:schemeClr val="dk1"/>
                </a:solidFill>
                <a:latin typeface="Calibri"/>
                <a:ea typeface="Calibri"/>
                <a:cs typeface="Calibri"/>
                <a:sym typeface="Calibri"/>
              </a:rPr>
              <a:t>” texts from </a:t>
            </a:r>
            <a:r>
              <a:rPr lang="en" sz="1200" i="1">
                <a:solidFill>
                  <a:schemeClr val="dk1"/>
                </a:solidFill>
                <a:latin typeface="Calibri"/>
                <a:ea typeface="Calibri"/>
                <a:cs typeface="Calibri"/>
                <a:sym typeface="Calibri"/>
              </a:rPr>
              <a:t>Freedom: A History of US</a:t>
            </a:r>
            <a:r>
              <a:rPr lang="en" sz="1200">
                <a:solidFill>
                  <a:schemeClr val="dk1"/>
                </a:solidFill>
                <a:latin typeface="Calibri"/>
                <a:ea typeface="Calibri"/>
                <a:cs typeface="Calibri"/>
                <a:sym typeface="Calibri"/>
              </a:rPr>
              <a:t>, Webisode 5 – A Fatal Contradiction.</a:t>
            </a:r>
            <a:endParaRPr sz="1200">
              <a:solidFill>
                <a:schemeClr val="dk1"/>
              </a:solidFill>
              <a:latin typeface="Calibri"/>
              <a:ea typeface="Calibri"/>
              <a:cs typeface="Calibri"/>
              <a:sym typeface="Calibri"/>
            </a:endParaRPr>
          </a:p>
          <a:p>
            <a:pPr marL="457200" lvl="0" indent="-304800" algn="l" rtl="0">
              <a:lnSpc>
                <a:spcPct val="9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Review the teacher guides with suggested responses.</a:t>
            </a:r>
            <a:endParaRPr sz="120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a:solidFill>
                  <a:schemeClr val="dk1"/>
                </a:solidFill>
                <a:latin typeface="Calibri"/>
                <a:ea typeface="Calibri"/>
                <a:cs typeface="Calibri"/>
                <a:sym typeface="Calibri"/>
              </a:rPr>
              <a:t>Review these protocols before teaching. It is used in this lesson:</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Turn and Talk</a:t>
            </a:r>
            <a:endParaRPr sz="1200">
              <a:solidFill>
                <a:schemeClr val="dk1"/>
              </a:solidFill>
              <a:latin typeface="Calibri"/>
              <a:ea typeface="Calibri"/>
              <a:cs typeface="Calibri"/>
              <a:sym typeface="Calibri"/>
            </a:endParaRPr>
          </a:p>
        </p:txBody>
      </p:sp>
      <p:sp>
        <p:nvSpPr>
          <p:cNvPr id="148" name="Google Shape;148;g41752bd527_0_9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42400720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
        <p:cNvGrpSpPr/>
        <p:nvPr/>
      </p:nvGrpSpPr>
      <p:grpSpPr>
        <a:xfrm>
          <a:off x="0" y="0"/>
          <a:ext cx="0" cy="0"/>
          <a:chOff x="0" y="0"/>
          <a:chExt cx="0" cy="0"/>
        </a:xfrm>
      </p:grpSpPr>
      <p:sp>
        <p:nvSpPr>
          <p:cNvPr id="154" name="Google Shape;154;g41752bd527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155" name="Google Shape;155;g41752bd527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51289551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2"/>
        <p:cNvGrpSpPr/>
        <p:nvPr/>
      </p:nvGrpSpPr>
      <p:grpSpPr>
        <a:xfrm>
          <a:off x="0" y="0"/>
          <a:ext cx="0" cy="0"/>
          <a:chOff x="0" y="0"/>
          <a:chExt cx="0" cy="0"/>
        </a:xfrm>
      </p:grpSpPr>
      <p:sp>
        <p:nvSpPr>
          <p:cNvPr id="163" name="Google Shape;163;g41752bd527_0_10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None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or have the students take turns reading the bullets</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paying attention</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None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p:txBody>
      </p:sp>
      <p:sp>
        <p:nvSpPr>
          <p:cNvPr id="164" name="Google Shape;164;g41752bd527_0_10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60074380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0"/>
        <p:cNvGrpSpPr/>
        <p:nvPr/>
      </p:nvGrpSpPr>
      <p:grpSpPr>
        <a:xfrm>
          <a:off x="0" y="0"/>
          <a:ext cx="0" cy="0"/>
          <a:chOff x="0" y="0"/>
          <a:chExt cx="0" cy="0"/>
        </a:xfrm>
      </p:grpSpPr>
      <p:sp>
        <p:nvSpPr>
          <p:cNvPr id="171" name="Google Shape;171;g41752bd527_0_1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a:t>
            </a:r>
            <a:r>
              <a:rPr lang="en-US" sz="1200" b="1" dirty="0">
                <a:solidFill>
                  <a:schemeClr val="dk1"/>
                </a:solidFill>
                <a:latin typeface="Calibri"/>
                <a:ea typeface="Calibri"/>
                <a:cs typeface="Calibri"/>
                <a:sym typeface="Calibri"/>
              </a:rPr>
              <a:t>8-</a:t>
            </a:r>
            <a:r>
              <a:rPr lang="en" sz="1200" b="1" dirty="0">
                <a:solidFill>
                  <a:schemeClr val="dk1"/>
                </a:solidFill>
                <a:latin typeface="Calibri"/>
                <a:ea typeface="Calibri"/>
                <a:cs typeface="Calibri"/>
                <a:sym typeface="Calibri"/>
              </a:rPr>
              <a:t>10 minutes (this slide, </a:t>
            </a:r>
            <a:r>
              <a:rPr lang="en-US" sz="1200" b="1" dirty="0">
                <a:solidFill>
                  <a:schemeClr val="dk1"/>
                </a:solidFill>
                <a:latin typeface="Calibri"/>
                <a:ea typeface="Calibri"/>
                <a:cs typeface="Calibri"/>
                <a:sym typeface="Calibri"/>
              </a:rPr>
              <a:t>6-</a:t>
            </a:r>
            <a:r>
              <a:rPr lang="en" sz="1200" b="1" dirty="0">
                <a:solidFill>
                  <a:schemeClr val="dk1"/>
                </a:solidFill>
                <a:latin typeface="Calibri"/>
                <a:ea typeface="Calibri"/>
                <a:cs typeface="Calibri"/>
                <a:sym typeface="Calibri"/>
              </a:rPr>
              <a:t>8 minutes)</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Whole Group</a:t>
            </a:r>
            <a:endParaRPr lang="en-US"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Slide 1 of 2</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Opening A. Entry Task</a:t>
            </a:r>
            <a:endParaRPr sz="1200" b="1" dirty="0">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Anchor charts serve as note-catchers when the class is co-constructing ideas. They are a visual way of connecting ideas across multiple lessons. In this case, the anchor chart is building students’ background knowledge in order to prepare to read </a:t>
            </a:r>
            <a:r>
              <a:rPr lang="en" sz="1200" i="1" dirty="0">
                <a:solidFill>
                  <a:schemeClr val="dk1"/>
                </a:solidFill>
                <a:latin typeface="Calibri"/>
                <a:ea typeface="Calibri"/>
                <a:cs typeface="Calibri"/>
                <a:sym typeface="Calibri"/>
              </a:rPr>
              <a:t>Narrative of the Life of Frederick Douglass </a:t>
            </a:r>
            <a:r>
              <a:rPr lang="en" sz="1200" dirty="0">
                <a:solidFill>
                  <a:schemeClr val="dk1"/>
                </a:solidFill>
                <a:latin typeface="Calibri"/>
                <a:ea typeface="Calibri"/>
                <a:cs typeface="Calibri"/>
                <a:sym typeface="Calibri"/>
              </a:rPr>
              <a:t>later in this unit.</a:t>
            </a:r>
            <a:endParaRPr sz="1200" dirty="0">
              <a:solidFill>
                <a:schemeClr val="dk1"/>
              </a:solidFill>
              <a:latin typeface="Calibri"/>
              <a:ea typeface="Calibri"/>
              <a:cs typeface="Calibri"/>
              <a:sym typeface="Calibri"/>
            </a:endParaRPr>
          </a:p>
          <a:p>
            <a:pPr marL="457200" lvl="0" indent="0" algn="l" rtl="0">
              <a:lnSpc>
                <a:spcPct val="115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sz="1200" b="1"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Distribute the </a:t>
            </a:r>
            <a:r>
              <a:rPr lang="en" sz="1200" b="1" dirty="0">
                <a:latin typeface="Calibri"/>
                <a:ea typeface="Calibri"/>
                <a:cs typeface="Calibri"/>
                <a:sym typeface="Calibri"/>
              </a:rPr>
              <a:t>Historical Context anchor chart, student version </a:t>
            </a:r>
            <a:r>
              <a:rPr lang="en" sz="1200" dirty="0">
                <a:latin typeface="Calibri"/>
                <a:ea typeface="Calibri"/>
                <a:cs typeface="Calibri"/>
                <a:sym typeface="Calibri"/>
              </a:rPr>
              <a:t>and ask students to take out the </a:t>
            </a:r>
            <a:r>
              <a:rPr lang="en" sz="1200" b="0" dirty="0">
                <a:latin typeface="Calibri"/>
                <a:ea typeface="Calibri"/>
                <a:cs typeface="Calibri"/>
                <a:sym typeface="Calibri"/>
              </a:rPr>
              <a:t>“Slave Trade” text, </a:t>
            </a:r>
            <a:r>
              <a:rPr lang="en" sz="1200" b="1" dirty="0">
                <a:latin typeface="Calibri"/>
                <a:ea typeface="Calibri"/>
                <a:cs typeface="Calibri"/>
                <a:sym typeface="Calibri"/>
              </a:rPr>
              <a:t>“Slave Trade” Text Dependent Questions</a:t>
            </a:r>
            <a:r>
              <a:rPr lang="en" sz="1200" dirty="0">
                <a:latin typeface="Calibri"/>
                <a:ea typeface="Calibri"/>
                <a:cs typeface="Calibri"/>
                <a:sym typeface="Calibri"/>
              </a:rPr>
              <a:t>, and </a:t>
            </a:r>
            <a:r>
              <a:rPr lang="en" sz="1200" b="0" dirty="0">
                <a:latin typeface="Calibri"/>
                <a:ea typeface="Calibri"/>
                <a:cs typeface="Calibri"/>
                <a:sym typeface="Calibri"/>
              </a:rPr>
              <a:t>Analyzing Images: Slavery in America (all from Lesson 3).</a:t>
            </a:r>
            <a:endParaRPr sz="1200" b="0"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b="0" dirty="0">
                <a:latin typeface="Calibri"/>
                <a:ea typeface="Calibri"/>
                <a:cs typeface="Calibri"/>
                <a:sym typeface="Calibri"/>
              </a:rPr>
              <a:t>Ask students to look over their notes and write down two ideas for information they might add to the Slavery section of the anchor chart.  Remind them that answers to the t</a:t>
            </a:r>
            <a:r>
              <a:rPr lang="en" sz="1200" dirty="0">
                <a:latin typeface="Calibri"/>
                <a:ea typeface="Calibri"/>
                <a:cs typeface="Calibri"/>
                <a:sym typeface="Calibri"/>
              </a:rPr>
              <a:t>hree focusing questions on the </a:t>
            </a:r>
            <a:r>
              <a:rPr lang="en" sz="1200" b="1" dirty="0">
                <a:latin typeface="Calibri"/>
                <a:ea typeface="Calibri"/>
                <a:cs typeface="Calibri"/>
                <a:sym typeface="Calibri"/>
              </a:rPr>
              <a:t>Analyzing Images worksheet </a:t>
            </a:r>
            <a:r>
              <a:rPr lang="en" sz="1200" dirty="0">
                <a:latin typeface="Calibri"/>
                <a:ea typeface="Calibri"/>
                <a:cs typeface="Calibri"/>
                <a:sym typeface="Calibri"/>
              </a:rPr>
              <a:t>should be included.</a:t>
            </a:r>
            <a:endParaRPr sz="1200"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Use equity sticks to call on students to share what they would add, and scribe answers on the class version of the </a:t>
            </a:r>
            <a:r>
              <a:rPr lang="en" sz="1200" b="1" dirty="0">
                <a:latin typeface="Calibri"/>
                <a:ea typeface="Calibri"/>
                <a:cs typeface="Calibri"/>
                <a:sym typeface="Calibri"/>
              </a:rPr>
              <a:t>Historical Context anchor chart</a:t>
            </a:r>
            <a:r>
              <a:rPr lang="en" sz="1200" dirty="0">
                <a:latin typeface="Calibri"/>
                <a:ea typeface="Calibri"/>
                <a:cs typeface="Calibri"/>
                <a:sym typeface="Calibri"/>
              </a:rPr>
              <a:t>.  Prompt students to add the ideas to their own anchor charts.</a:t>
            </a:r>
            <a:endParaRPr sz="1200"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The </a:t>
            </a:r>
            <a:r>
              <a:rPr lang="en" sz="1200" b="1" dirty="0">
                <a:latin typeface="Calibri"/>
                <a:ea typeface="Calibri"/>
                <a:cs typeface="Calibri"/>
                <a:sym typeface="Calibri"/>
              </a:rPr>
              <a:t>Historical Context anchor chart (for teacher reference)</a:t>
            </a:r>
            <a:r>
              <a:rPr lang="en" sz="1200" dirty="0">
                <a:latin typeface="Calibri"/>
                <a:ea typeface="Calibri"/>
                <a:cs typeface="Calibri"/>
                <a:sym typeface="Calibri"/>
              </a:rPr>
              <a:t> may be helpful to you in guiding this conversation.</a:t>
            </a:r>
            <a:endParaRPr sz="1200"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Finally, point out to students that the vocabulary words from Lesson 2 are at the bottom of their version of the anchor chart.  They should use these words in their writing and speaking.  </a:t>
            </a:r>
            <a:endParaRPr sz="1200" dirty="0">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Look and listen for the following to be included in the Slavery Section of the </a:t>
            </a:r>
            <a:r>
              <a:rPr lang="en" sz="1200" b="1" dirty="0">
                <a:solidFill>
                  <a:schemeClr val="dk1"/>
                </a:solidFill>
                <a:latin typeface="Calibri"/>
                <a:ea typeface="Calibri"/>
                <a:cs typeface="Calibri"/>
                <a:sym typeface="Calibri"/>
              </a:rPr>
              <a:t>Historical Context</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anchor chart</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Triangular slave trade brought African slaves to America:  tobacco was shipped from America to England,  where it was traded for guns and rum, which were brought to Africa in exchange for humans; the humans were brought across the Atlantic to America</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Conditions were terrible on slave ships—crowded, violent</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Slaves worked the plantation fields in the South, where crops such as cotton, tobacco and rice were grown and sold for money</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Slaves were treated with great violence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Laws defined slaves as property and it was illegal to teach slaves to read or write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Some students may need some of the items already written in.</a:t>
            </a:r>
            <a:endParaRPr sz="1200" dirty="0">
              <a:solidFill>
                <a:schemeClr val="dk1"/>
              </a:solidFill>
              <a:latin typeface="Calibri"/>
              <a:ea typeface="Calibri"/>
              <a:cs typeface="Calibri"/>
              <a:sym typeface="Calibri"/>
            </a:endParaRPr>
          </a:p>
        </p:txBody>
      </p:sp>
      <p:sp>
        <p:nvSpPr>
          <p:cNvPr id="172" name="Google Shape;172;g41752bd527_0_1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48193903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9"/>
        <p:cNvGrpSpPr/>
        <p:nvPr/>
      </p:nvGrpSpPr>
      <p:grpSpPr>
        <a:xfrm>
          <a:off x="0" y="0"/>
          <a:ext cx="0" cy="0"/>
          <a:chOff x="0" y="0"/>
          <a:chExt cx="0" cy="0"/>
        </a:xfrm>
      </p:grpSpPr>
      <p:sp>
        <p:nvSpPr>
          <p:cNvPr id="180" name="Google Shape;180;g42b414f417_0_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a:t>
            </a:r>
            <a:r>
              <a:rPr lang="en-US" sz="1200" b="1" dirty="0">
                <a:solidFill>
                  <a:schemeClr val="dk1"/>
                </a:solidFill>
                <a:latin typeface="Calibri"/>
                <a:ea typeface="Calibri"/>
                <a:cs typeface="Calibri"/>
                <a:sym typeface="Calibri"/>
              </a:rPr>
              <a:t>8-</a:t>
            </a:r>
            <a:r>
              <a:rPr lang="en" sz="1200" b="1" dirty="0">
                <a:solidFill>
                  <a:schemeClr val="dk1"/>
                </a:solidFill>
                <a:latin typeface="Calibri"/>
                <a:ea typeface="Calibri"/>
                <a:cs typeface="Calibri"/>
                <a:sym typeface="Calibri"/>
              </a:rPr>
              <a:t>10 minutes (this slide 1-2 minutes)</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Whole Group</a:t>
            </a:r>
            <a:endParaRPr lang="en-US"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Slide 2 of 2</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Opening A. Entry Task</a:t>
            </a:r>
            <a:endParaRPr sz="1200" b="1" dirty="0">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Posting learning targets for students allows them to reference them throughout the lesson to check their understanding. The targets also provide a reminder to students and teachers about the intended learning behind a given lesson or activity. They connect a series of lessons, but also highlight differences in content or skill across an arc. </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r>
              <a:rPr lang="en" sz="1200" dirty="0">
                <a:latin typeface="Calibri"/>
                <a:ea typeface="Calibri"/>
                <a:cs typeface="Calibri"/>
                <a:sym typeface="Calibri"/>
              </a:rPr>
              <a:t> </a:t>
            </a:r>
            <a:endParaRPr sz="1200"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Direct students’ attention to the learning target for the day.  Ask them:  </a:t>
            </a:r>
            <a:r>
              <a:rPr lang="en" sz="1200" i="1" dirty="0">
                <a:latin typeface="Calibri"/>
                <a:ea typeface="Calibri"/>
                <a:cs typeface="Calibri"/>
                <a:sym typeface="Calibri"/>
              </a:rPr>
              <a:t>“How is this similar to the learning target from yesterday?”</a:t>
            </a:r>
            <a:r>
              <a:rPr lang="en" sz="1200" dirty="0">
                <a:latin typeface="Calibri"/>
                <a:ea typeface="Calibri"/>
                <a:cs typeface="Calibri"/>
                <a:sym typeface="Calibri"/>
              </a:rPr>
              <a:t>   Ask them: </a:t>
            </a:r>
            <a:r>
              <a:rPr lang="en" sz="1200" i="1" dirty="0">
                <a:latin typeface="Calibri"/>
                <a:ea typeface="Calibri"/>
                <a:cs typeface="Calibri"/>
                <a:sym typeface="Calibri"/>
              </a:rPr>
              <a:t>“How is this different from yesterday?” </a:t>
            </a:r>
            <a:endParaRPr sz="1200" i="1"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Remind students that they are building background knowledge in order to read </a:t>
            </a:r>
            <a:r>
              <a:rPr lang="en" sz="1200" b="0" i="1" dirty="0">
                <a:latin typeface="Calibri"/>
                <a:ea typeface="Calibri"/>
                <a:cs typeface="Calibri"/>
                <a:sym typeface="Calibri"/>
              </a:rPr>
              <a:t>Narrative of the Life of Frederick Douglass</a:t>
            </a:r>
            <a:r>
              <a:rPr lang="en" sz="1200" b="0" dirty="0">
                <a:latin typeface="Calibri"/>
                <a:ea typeface="Calibri"/>
                <a:cs typeface="Calibri"/>
                <a:sym typeface="Calibri"/>
              </a:rPr>
              <a:t>.  Ask them, </a:t>
            </a:r>
            <a:r>
              <a:rPr lang="en" sz="1200" b="0" i="1" dirty="0">
                <a:latin typeface="Calibri"/>
                <a:ea typeface="Calibri"/>
                <a:cs typeface="Calibri"/>
                <a:sym typeface="Calibri"/>
              </a:rPr>
              <a:t>“What section of the anchor chart do you think this might fit into?  How will this help you understand the Narrative?” </a:t>
            </a:r>
            <a:endParaRPr sz="1200" b="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students to notice that they will continue to draw conclusions and support them with evidence. </a:t>
            </a:r>
            <a:endParaRPr sz="1200" dirty="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them to notice that today the topic is abolition, not slavery.</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students to notice that this will fit into the Debate over Slavery section, that Douglass was an abolitionist, that this is part of the historical context of the </a:t>
            </a:r>
            <a:r>
              <a:rPr lang="en" sz="1200" i="1" dirty="0">
                <a:solidFill>
                  <a:schemeClr val="dk1"/>
                </a:solidFill>
                <a:latin typeface="Calibri"/>
                <a:ea typeface="Calibri"/>
                <a:cs typeface="Calibri"/>
                <a:sym typeface="Calibri"/>
              </a:rPr>
              <a:t>Narrative</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p:txBody>
      </p:sp>
      <p:sp>
        <p:nvSpPr>
          <p:cNvPr id="181" name="Google Shape;181;g42b414f417_0_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85195267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7"/>
        <p:cNvGrpSpPr/>
        <p:nvPr/>
      </p:nvGrpSpPr>
      <p:grpSpPr>
        <a:xfrm>
          <a:off x="0" y="0"/>
          <a:ext cx="0" cy="0"/>
          <a:chOff x="0" y="0"/>
          <a:chExt cx="0" cy="0"/>
        </a:xfrm>
      </p:grpSpPr>
      <p:sp>
        <p:nvSpPr>
          <p:cNvPr id="188" name="Google Shape;188;g42b414f417_0_1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5-7 minutes </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lnSpc>
                <a:spcPct val="115000"/>
              </a:lnSpc>
              <a:spcBef>
                <a:spcPts val="0"/>
              </a:spcBef>
              <a:spcAft>
                <a:spcPts val="0"/>
              </a:spcAft>
              <a:buNone/>
            </a:pPr>
            <a:endParaRPr sz="1200" b="1" dirty="0">
              <a:solidFill>
                <a:schemeClr val="dk1"/>
              </a:solidFill>
              <a:latin typeface="Calibri"/>
              <a:ea typeface="Calibri"/>
              <a:cs typeface="Calibri"/>
              <a:sym typeface="Calibri"/>
            </a:endParaRPr>
          </a:p>
          <a:p>
            <a:pPr marL="0" lvl="0" indent="0" algn="l" rtl="0">
              <a:lnSpc>
                <a:spcPct val="115000"/>
              </a:lnSpc>
              <a:spcBef>
                <a:spcPts val="0"/>
              </a:spcBef>
              <a:spcAft>
                <a:spcPts val="0"/>
              </a:spcAft>
              <a:buNone/>
            </a:pPr>
            <a:r>
              <a:rPr lang="en" sz="1200" b="1" dirty="0">
                <a:solidFill>
                  <a:schemeClr val="dk1"/>
                </a:solidFill>
                <a:latin typeface="Calibri"/>
                <a:ea typeface="Calibri"/>
                <a:cs typeface="Calibri"/>
                <a:sym typeface="Calibri"/>
              </a:rPr>
              <a:t>Work TIme A. Analyzing Images: The Abolition Movement </a:t>
            </a:r>
            <a:endParaRPr sz="1200" b="1" dirty="0">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Many students will benefit from seeing questions posted via a document camera or on the slide.</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r>
              <a:rPr lang="en" sz="1200" dirty="0">
                <a:latin typeface="Calibri"/>
                <a:ea typeface="Calibri"/>
                <a:cs typeface="Calibri"/>
                <a:sym typeface="Calibri"/>
              </a:rPr>
              <a:t> </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solidFill>
                  <a:schemeClr val="dk1"/>
                </a:solidFill>
                <a:latin typeface="Calibri"/>
                <a:ea typeface="Calibri"/>
                <a:cs typeface="Calibri"/>
                <a:sym typeface="Calibri"/>
              </a:rPr>
              <a:t>Display </a:t>
            </a:r>
            <a:r>
              <a:rPr lang="en" sz="1200" b="0" dirty="0">
                <a:solidFill>
                  <a:schemeClr val="dk1"/>
                </a:solidFill>
                <a:latin typeface="Calibri"/>
                <a:ea typeface="Calibri"/>
                <a:cs typeface="Calibri"/>
                <a:sym typeface="Calibri"/>
              </a:rPr>
              <a:t>three images related to the abolition movement.  For each image, ask students:  </a:t>
            </a:r>
            <a:r>
              <a:rPr lang="en" sz="1200" b="0" i="1" dirty="0">
                <a:solidFill>
                  <a:schemeClr val="dk1"/>
                </a:solidFill>
                <a:latin typeface="Calibri"/>
                <a:ea typeface="Calibri"/>
                <a:cs typeface="Calibri"/>
                <a:sym typeface="Calibri"/>
              </a:rPr>
              <a:t>“What do you see?  How does this image connect to the abolition movement?”</a:t>
            </a:r>
            <a:endParaRPr sz="1200" b="0" i="1" dirty="0">
              <a:solidFill>
                <a:schemeClr val="dk1"/>
              </a:solidFill>
              <a:latin typeface="Calibri"/>
              <a:ea typeface="Calibri"/>
              <a:cs typeface="Calibri"/>
              <a:sym typeface="Calibri"/>
            </a:endParaRPr>
          </a:p>
          <a:p>
            <a:pPr marL="457200" lvl="0" indent="-304800" algn="l" rtl="0">
              <a:spcBef>
                <a:spcPts val="0"/>
              </a:spcBef>
              <a:spcAft>
                <a:spcPts val="0"/>
              </a:spcAft>
              <a:buSzPts val="1200"/>
              <a:buFont typeface="Calibri"/>
              <a:buAutoNum type="arabicPeriod"/>
            </a:pPr>
            <a:r>
              <a:rPr lang="en" sz="1200" b="0" dirty="0">
                <a:solidFill>
                  <a:schemeClr val="dk1"/>
                </a:solidFill>
                <a:latin typeface="Calibri"/>
                <a:ea typeface="Calibri"/>
                <a:cs typeface="Calibri"/>
                <a:sym typeface="Calibri"/>
              </a:rPr>
              <a:t>Keep the discussion brief; this is primarily a way to help students synthesize and engage with the Abolition reading they did for homework.</a:t>
            </a:r>
            <a:endParaRPr sz="1200" b="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b="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students to notice the word, “anti-slavery</a:t>
            </a:r>
            <a:r>
              <a:rPr lang="en-US" sz="1200" dirty="0">
                <a:solidFill>
                  <a:schemeClr val="dk1"/>
                </a:solidFill>
                <a:latin typeface="Calibri"/>
                <a:ea typeface="Calibri"/>
                <a:cs typeface="Calibri"/>
                <a:sym typeface="Calibri"/>
              </a:rPr>
              <a:t>.</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students to notice there are men and women in the Philadelphia Anti-Slavery Society picture.  Also, listen for them to notice they are all white.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students to recognize Frederick Douglass as an abolitionist.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students to connect the images to the abolition movement.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p:txBody>
      </p:sp>
      <p:sp>
        <p:nvSpPr>
          <p:cNvPr id="189" name="Google Shape;189;g42b414f417_0_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34163929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9"/>
        <p:cNvGrpSpPr/>
        <p:nvPr/>
      </p:nvGrpSpPr>
      <p:grpSpPr>
        <a:xfrm>
          <a:off x="0" y="0"/>
          <a:ext cx="0" cy="0"/>
          <a:chOff x="0" y="0"/>
          <a:chExt cx="0" cy="0"/>
        </a:xfrm>
      </p:grpSpPr>
      <p:sp>
        <p:nvSpPr>
          <p:cNvPr id="200" name="Google Shape;200;g42b414f417_0_4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25 - 30 minutes (this slide, 3-5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Whole Group</a:t>
            </a:r>
            <a:endParaRPr lang="en-US"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Slide 1 of 5</a:t>
            </a:r>
            <a:endParaRPr sz="1200" b="1" dirty="0">
              <a:solidFill>
                <a:schemeClr val="dk1"/>
              </a:solidFill>
              <a:latin typeface="Calibri"/>
              <a:ea typeface="Calibri"/>
              <a:cs typeface="Calibri"/>
              <a:sym typeface="Calibri"/>
            </a:endParaRPr>
          </a:p>
          <a:p>
            <a:pPr marL="0" lvl="0" indent="0" algn="l" rtl="0">
              <a:lnSpc>
                <a:spcPct val="115000"/>
              </a:lnSpc>
              <a:spcBef>
                <a:spcPts val="0"/>
              </a:spcBef>
              <a:spcAft>
                <a:spcPts val="0"/>
              </a:spcAft>
              <a:buNone/>
            </a:pPr>
            <a:endParaRPr sz="1200" b="1" dirty="0">
              <a:solidFill>
                <a:schemeClr val="dk1"/>
              </a:solidFill>
              <a:latin typeface="Calibri"/>
              <a:ea typeface="Calibri"/>
              <a:cs typeface="Calibri"/>
              <a:sym typeface="Calibri"/>
            </a:endParaRPr>
          </a:p>
          <a:p>
            <a:pPr marL="0" lvl="0" indent="0" algn="l" rtl="0">
              <a:lnSpc>
                <a:spcPct val="115000"/>
              </a:lnSpc>
              <a:spcBef>
                <a:spcPts val="0"/>
              </a:spcBef>
              <a:spcAft>
                <a:spcPts val="0"/>
              </a:spcAft>
              <a:buNone/>
            </a:pPr>
            <a:r>
              <a:rPr lang="en" sz="1200" b="1" dirty="0">
                <a:solidFill>
                  <a:schemeClr val="dk1"/>
                </a:solidFill>
                <a:latin typeface="Calibri"/>
                <a:ea typeface="Calibri"/>
                <a:cs typeface="Calibri"/>
                <a:sym typeface="Calibri"/>
              </a:rPr>
              <a:t>Work Time B. Close Reading: “Abolition” Text  </a:t>
            </a:r>
            <a:endParaRPr sz="1200" b="1" dirty="0">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Multiple opportunities to practice a skill before being assessed allows struggling students to have time to grapple with what is being asked of them.</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r>
              <a:rPr lang="en" sz="1200" dirty="0">
                <a:latin typeface="Calibri"/>
                <a:ea typeface="Calibri"/>
                <a:cs typeface="Calibri"/>
                <a:sym typeface="Calibri"/>
              </a:rPr>
              <a:t> </a:t>
            </a:r>
            <a:endParaRPr sz="1200"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take out their homework: </a:t>
            </a:r>
            <a:r>
              <a:rPr lang="en" sz="1200" b="0" dirty="0">
                <a:solidFill>
                  <a:schemeClr val="dk1"/>
                </a:solidFill>
                <a:latin typeface="Calibri"/>
                <a:ea typeface="Calibri"/>
                <a:cs typeface="Calibri"/>
                <a:sym typeface="Calibri"/>
              </a:rPr>
              <a:t>the “Abolition” text and </a:t>
            </a:r>
            <a:r>
              <a:rPr lang="en" sz="1200" b="1" dirty="0">
                <a:solidFill>
                  <a:schemeClr val="dk1"/>
                </a:solidFill>
                <a:latin typeface="Calibri"/>
                <a:ea typeface="Calibri"/>
                <a:cs typeface="Calibri"/>
                <a:sym typeface="Calibri"/>
              </a:rPr>
              <a:t>“Abolition”</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Text-Dependent Questions, Part 1</a:t>
            </a:r>
            <a:r>
              <a:rPr lang="en" sz="1200" dirty="0">
                <a:solidFill>
                  <a:schemeClr val="dk1"/>
                </a:solidFill>
                <a:latin typeface="Calibri"/>
                <a:ea typeface="Calibri"/>
                <a:cs typeface="Calibri"/>
                <a:sym typeface="Calibri"/>
              </a:rPr>
              <a:t>. Invite them to turn and talk with a partner about their responses to the questions.</a:t>
            </a:r>
            <a:endParaRPr sz="1200" dirty="0">
              <a:solidFill>
                <a:schemeClr val="dk1"/>
              </a:solidFill>
              <a:latin typeface="Calibri"/>
              <a:ea typeface="Calibri"/>
              <a:cs typeface="Calibri"/>
              <a:sym typeface="Calibri"/>
            </a:endParaRPr>
          </a:p>
          <a:p>
            <a:pPr marL="0" lvl="0" indent="0" algn="l" rtl="0">
              <a:lnSpc>
                <a:spcPct val="115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15000"/>
              </a:lnSpc>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effective discussion between partners.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p:txBody>
      </p:sp>
      <p:sp>
        <p:nvSpPr>
          <p:cNvPr id="201" name="Google Shape;201;g42b414f417_0_4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32501523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59"/>
        <p:cNvGrpSpPr/>
        <p:nvPr/>
      </p:nvGrpSpPr>
      <p:grpSpPr>
        <a:xfrm>
          <a:off x="0" y="0"/>
          <a:ext cx="0" cy="0"/>
          <a:chOff x="0" y="0"/>
          <a:chExt cx="0" cy="0"/>
        </a:xfrm>
      </p:grpSpPr>
      <p:sp>
        <p:nvSpPr>
          <p:cNvPr id="60" name="Google Shape;60;p14"/>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1" name="Google Shape;61;p14"/>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62" name="Google Shape;62;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3" name="Google Shape;63;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4" name="Google Shape;64;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65" name="Google Shape;65;p14"/>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66" name="Google Shape;66;p14"/>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67" name="Google Shape;67;p14"/>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68"/>
        <p:cNvGrpSpPr/>
        <p:nvPr/>
      </p:nvGrpSpPr>
      <p:grpSpPr>
        <a:xfrm>
          <a:off x="0" y="0"/>
          <a:ext cx="0" cy="0"/>
          <a:chOff x="0" y="0"/>
          <a:chExt cx="0" cy="0"/>
        </a:xfrm>
      </p:grpSpPr>
      <p:sp>
        <p:nvSpPr>
          <p:cNvPr id="69" name="Google Shape;69;p1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0" name="Google Shape;70;p1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71" name="Google Shape;71;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74"/>
        <p:cNvGrpSpPr/>
        <p:nvPr/>
      </p:nvGrpSpPr>
      <p:grpSpPr>
        <a:xfrm>
          <a:off x="0" y="0"/>
          <a:ext cx="0" cy="0"/>
          <a:chOff x="0" y="0"/>
          <a:chExt cx="0" cy="0"/>
        </a:xfrm>
      </p:grpSpPr>
      <p:sp>
        <p:nvSpPr>
          <p:cNvPr id="75" name="Google Shape;75;p16"/>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6"/>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77" name="Google Shape;77;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80"/>
        <p:cNvGrpSpPr/>
        <p:nvPr/>
      </p:nvGrpSpPr>
      <p:grpSpPr>
        <a:xfrm>
          <a:off x="0" y="0"/>
          <a:ext cx="0" cy="0"/>
          <a:chOff x="0" y="0"/>
          <a:chExt cx="0" cy="0"/>
        </a:xfrm>
      </p:grpSpPr>
      <p:sp>
        <p:nvSpPr>
          <p:cNvPr id="81" name="Google Shape;81;p1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2" name="Google Shape;82;p17"/>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7"/>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4" name="Google Shape;84;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6" name="Google Shape;86;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87"/>
        <p:cNvGrpSpPr/>
        <p:nvPr/>
      </p:nvGrpSpPr>
      <p:grpSpPr>
        <a:xfrm>
          <a:off x="0" y="0"/>
          <a:ext cx="0" cy="0"/>
          <a:chOff x="0" y="0"/>
          <a:chExt cx="0" cy="0"/>
        </a:xfrm>
      </p:grpSpPr>
      <p:sp>
        <p:nvSpPr>
          <p:cNvPr id="88" name="Google Shape;88;p18"/>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9" name="Google Shape;89;p18"/>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90" name="Google Shape;90;p18"/>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1" name="Google Shape;91;p18"/>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92" name="Google Shape;92;p18"/>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3" name="Google Shape;93;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4" name="Google Shape;94;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5" name="Google Shape;95;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96"/>
        <p:cNvGrpSpPr/>
        <p:nvPr/>
      </p:nvGrpSpPr>
      <p:grpSpPr>
        <a:xfrm>
          <a:off x="0" y="0"/>
          <a:ext cx="0" cy="0"/>
          <a:chOff x="0" y="0"/>
          <a:chExt cx="0" cy="0"/>
        </a:xfrm>
      </p:grpSpPr>
      <p:sp>
        <p:nvSpPr>
          <p:cNvPr id="97" name="Google Shape;97;p1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98" name="Google Shape;98;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9" name="Google Shape;99;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0" name="Google Shape;100;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01"/>
        <p:cNvGrpSpPr/>
        <p:nvPr/>
      </p:nvGrpSpPr>
      <p:grpSpPr>
        <a:xfrm>
          <a:off x="0" y="0"/>
          <a:ext cx="0" cy="0"/>
          <a:chOff x="0" y="0"/>
          <a:chExt cx="0" cy="0"/>
        </a:xfrm>
      </p:grpSpPr>
      <p:sp>
        <p:nvSpPr>
          <p:cNvPr id="102" name="Google Shape;102;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3" name="Google Shape;103;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4" name="Google Shape;104;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05"/>
        <p:cNvGrpSpPr/>
        <p:nvPr/>
      </p:nvGrpSpPr>
      <p:grpSpPr>
        <a:xfrm>
          <a:off x="0" y="0"/>
          <a:ext cx="0" cy="0"/>
          <a:chOff x="0" y="0"/>
          <a:chExt cx="0" cy="0"/>
        </a:xfrm>
      </p:grpSpPr>
      <p:sp>
        <p:nvSpPr>
          <p:cNvPr id="106" name="Google Shape;106;p21"/>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07" name="Google Shape;107;p21"/>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08" name="Google Shape;108;p21"/>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09" name="Google Shape;109;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0" name="Google Shape;110;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1" name="Google Shape;111;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12"/>
        <p:cNvGrpSpPr/>
        <p:nvPr/>
      </p:nvGrpSpPr>
      <p:grpSpPr>
        <a:xfrm>
          <a:off x="0" y="0"/>
          <a:ext cx="0" cy="0"/>
          <a:chOff x="0" y="0"/>
          <a:chExt cx="0" cy="0"/>
        </a:xfrm>
      </p:grpSpPr>
      <p:sp>
        <p:nvSpPr>
          <p:cNvPr id="113" name="Google Shape;113;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4" name="Google Shape;114;p22"/>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15" name="Google Shape;115;p22"/>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16" name="Google Shape;116;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7" name="Google Shape;117;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19"/>
        <p:cNvGrpSpPr/>
        <p:nvPr/>
      </p:nvGrpSpPr>
      <p:grpSpPr>
        <a:xfrm>
          <a:off x="0" y="0"/>
          <a:ext cx="0" cy="0"/>
          <a:chOff x="0" y="0"/>
          <a:chExt cx="0" cy="0"/>
        </a:xfrm>
      </p:grpSpPr>
      <p:sp>
        <p:nvSpPr>
          <p:cNvPr id="120" name="Google Shape;120;p2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1" name="Google Shape;121;p23"/>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2" name="Google Shape;122;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3" name="Google Shape;123;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4" name="Google Shape;124;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25"/>
        <p:cNvGrpSpPr/>
        <p:nvPr/>
      </p:nvGrpSpPr>
      <p:grpSpPr>
        <a:xfrm>
          <a:off x="0" y="0"/>
          <a:ext cx="0" cy="0"/>
          <a:chOff x="0" y="0"/>
          <a:chExt cx="0" cy="0"/>
        </a:xfrm>
      </p:grpSpPr>
      <p:sp>
        <p:nvSpPr>
          <p:cNvPr id="126" name="Google Shape;126;p24"/>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7" name="Google Shape;127;p24"/>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8" name="Google Shape;128;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9" name="Google Shape;129;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0" name="Google Shape;130;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extLst>
      <p:ext uri="{BB962C8B-B14F-4D97-AF65-F5344CB8AC3E}">
        <p14:creationId xmlns:p14="http://schemas.microsoft.com/office/powerpoint/2010/main" val="110994655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400"/>
              <a:buNone/>
              <a:defRPr sz="3400"/>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a:lnSpc>
                <a:spcPct val="100000"/>
              </a:lnSpc>
              <a:spcBef>
                <a:spcPts val="0"/>
              </a:spcBef>
              <a:spcAft>
                <a:spcPts val="0"/>
              </a:spcAft>
              <a:buSzPts val="1800"/>
              <a:buChar char="●"/>
              <a:defRPr/>
            </a:lvl1pPr>
            <a:lvl2pPr marL="914400" lvl="1" indent="-317500">
              <a:lnSpc>
                <a:spcPct val="100000"/>
              </a:lnSpc>
              <a:spcBef>
                <a:spcPts val="0"/>
              </a:spcBef>
              <a:spcAft>
                <a:spcPts val="0"/>
              </a:spcAft>
              <a:buSzPts val="1400"/>
              <a:buChar char="○"/>
              <a:defRPr/>
            </a:lvl2pPr>
            <a:lvl3pPr marL="1371600" lvl="2" indent="-317500">
              <a:lnSpc>
                <a:spcPct val="100000"/>
              </a:lnSpc>
              <a:spcBef>
                <a:spcPts val="0"/>
              </a:spcBef>
              <a:spcAft>
                <a:spcPts val="0"/>
              </a:spcAft>
              <a:buSzPts val="1400"/>
              <a:buChar char="■"/>
              <a:defRPr/>
            </a:lvl3pPr>
            <a:lvl4pPr marL="1828800" lvl="3" indent="-317500">
              <a:lnSpc>
                <a:spcPct val="100000"/>
              </a:lnSpc>
              <a:spcBef>
                <a:spcPts val="0"/>
              </a:spcBef>
              <a:spcAft>
                <a:spcPts val="0"/>
              </a:spcAft>
              <a:buSzPts val="1400"/>
              <a:buChar char="●"/>
              <a:defRPr/>
            </a:lvl4pPr>
            <a:lvl5pPr marL="2286000" lvl="4" indent="-317500">
              <a:lnSpc>
                <a:spcPct val="100000"/>
              </a:lnSpc>
              <a:spcBef>
                <a:spcPts val="0"/>
              </a:spcBef>
              <a:spcAft>
                <a:spcPts val="0"/>
              </a:spcAft>
              <a:buSzPts val="1400"/>
              <a:buChar char="○"/>
              <a:defRPr/>
            </a:lvl5pPr>
            <a:lvl6pPr marL="2743200" lvl="5" indent="-317500">
              <a:lnSpc>
                <a:spcPct val="100000"/>
              </a:lnSpc>
              <a:spcBef>
                <a:spcPts val="0"/>
              </a:spcBef>
              <a:spcAft>
                <a:spcPts val="0"/>
              </a:spcAft>
              <a:buSzPts val="1400"/>
              <a:buChar char="■"/>
              <a:defRPr/>
            </a:lvl6pPr>
            <a:lvl7pPr marL="3200400" lvl="6" indent="-317500">
              <a:lnSpc>
                <a:spcPct val="100000"/>
              </a:lnSpc>
              <a:spcBef>
                <a:spcPts val="0"/>
              </a:spcBef>
              <a:spcAft>
                <a:spcPts val="0"/>
              </a:spcAft>
              <a:buSzPts val="1400"/>
              <a:buChar char="●"/>
              <a:defRPr/>
            </a:lvl7pPr>
            <a:lvl8pPr marL="3657600" lvl="7" indent="-317500">
              <a:lnSpc>
                <a:spcPct val="100000"/>
              </a:lnSpc>
              <a:spcBef>
                <a:spcPts val="0"/>
              </a:spcBef>
              <a:spcAft>
                <a:spcPts val="0"/>
              </a:spcAft>
              <a:buSzPts val="1400"/>
              <a:buChar char="○"/>
              <a:defRPr/>
            </a:lvl8pPr>
            <a:lvl9pPr marL="4114800" lvl="8" indent="-317500">
              <a:lnSpc>
                <a:spcPct val="100000"/>
              </a:lnSpc>
              <a:spcBef>
                <a:spcPts val="0"/>
              </a:spcBef>
              <a:spcAft>
                <a:spcPts val="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6" Type="http://schemas.openxmlformats.org/officeDocument/2006/relationships/image" Target="../media/image3.png"/><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2.png"/><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lvl="0">
              <a:spcBef>
                <a:spcPts val="0"/>
              </a:spcBef>
              <a:spcAft>
                <a:spcPts val="0"/>
              </a:spcAft>
              <a:buClr>
                <a:schemeClr val="dk1"/>
              </a:buClr>
              <a:buSzPts val="3600"/>
              <a:buFont typeface="Century Gothic"/>
              <a:buNone/>
              <a:defRPr sz="3600">
                <a:solidFill>
                  <a:schemeClr val="dk1"/>
                </a:solidFill>
                <a:latin typeface="Century Gothic"/>
                <a:ea typeface="Century Gothic"/>
                <a:cs typeface="Century Gothic"/>
                <a:sym typeface="Century Gothic"/>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a:lnSpc>
                <a:spcPct val="115000"/>
              </a:lnSpc>
              <a:spcBef>
                <a:spcPts val="0"/>
              </a:spcBef>
              <a:spcAft>
                <a:spcPts val="0"/>
              </a:spcAft>
              <a:buSzPts val="1800"/>
              <a:buFont typeface="Century Gothic"/>
              <a:buChar char="●"/>
              <a:defRPr sz="1800">
                <a:latin typeface="Century Gothic"/>
                <a:ea typeface="Century Gothic"/>
                <a:cs typeface="Century Gothic"/>
                <a:sym typeface="Century Gothic"/>
              </a:defRPr>
            </a:lvl1pPr>
            <a:lvl2pPr marL="914400" lvl="1"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2pPr>
            <a:lvl3pPr marL="1371600" lvl="2"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3pPr>
            <a:lvl4pPr marL="1828800" lvl="3"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4pPr>
            <a:lvl5pPr marL="2286000" lvl="4"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5pPr>
            <a:lvl6pPr marL="2743200" lvl="5"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6pPr>
            <a:lvl7pPr marL="3200400" lvl="6"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7pPr>
            <a:lvl8pPr marL="3657600" lvl="7"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8pPr>
            <a:lvl9pPr marL="4114800" lvl="8" indent="-317500">
              <a:lnSpc>
                <a:spcPct val="115000"/>
              </a:lnSpc>
              <a:spcBef>
                <a:spcPts val="1600"/>
              </a:spcBef>
              <a:spcAft>
                <a:spcPts val="1600"/>
              </a:spcAft>
              <a:buSzPts val="1400"/>
              <a:buFont typeface="Century Gothic"/>
              <a:buChar char="■"/>
              <a:defRPr>
                <a:latin typeface="Century Gothic"/>
                <a:ea typeface="Century Gothic"/>
                <a:cs typeface="Century Gothic"/>
                <a:sym typeface="Century Gothic"/>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2" name="Google Shape;52;p1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3" name="Google Shape;53;p1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1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1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56" name="Google Shape;56;p13"/>
          <p:cNvPicPr preferRelativeResize="0"/>
          <p:nvPr/>
        </p:nvPicPr>
        <p:blipFill rotWithShape="1">
          <a:blip r:embed="rId14">
            <a:alphaModFix/>
          </a:blip>
          <a:srcRect/>
          <a:stretch/>
        </p:blipFill>
        <p:spPr>
          <a:xfrm>
            <a:off x="4274861" y="4632722"/>
            <a:ext cx="594279" cy="495233"/>
          </a:xfrm>
          <a:prstGeom prst="rect">
            <a:avLst/>
          </a:prstGeom>
          <a:noFill/>
          <a:ln>
            <a:noFill/>
          </a:ln>
        </p:spPr>
      </p:pic>
      <p:pic>
        <p:nvPicPr>
          <p:cNvPr id="57" name="Google Shape;57;p13"/>
          <p:cNvPicPr preferRelativeResize="0"/>
          <p:nvPr/>
        </p:nvPicPr>
        <p:blipFill rotWithShape="1">
          <a:blip r:embed="rId15">
            <a:alphaModFix/>
          </a:blip>
          <a:srcRect/>
          <a:stretch/>
        </p:blipFill>
        <p:spPr>
          <a:xfrm>
            <a:off x="8217438" y="4950982"/>
            <a:ext cx="929136" cy="174213"/>
          </a:xfrm>
          <a:prstGeom prst="rect">
            <a:avLst/>
          </a:prstGeom>
          <a:noFill/>
          <a:ln>
            <a:noFill/>
          </a:ln>
        </p:spPr>
      </p:pic>
      <p:pic>
        <p:nvPicPr>
          <p:cNvPr id="58" name="Google Shape;58;p13"/>
          <p:cNvPicPr preferRelativeResize="0"/>
          <p:nvPr/>
        </p:nvPicPr>
        <p:blipFill rotWithShape="1">
          <a:blip r:embed="rId16">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2"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1.xml"/><Relationship Id="rId1" Type="http://schemas.openxmlformats.org/officeDocument/2006/relationships/slideLayout" Target="../slideLayouts/slideLayout13.xml"/><Relationship Id="rId4" Type="http://schemas.openxmlformats.org/officeDocument/2006/relationships/image" Target="../media/image4.jpg"/></Relationships>
</file>

<file path=ppt/slides/_rels/slide1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4.xml"/><Relationship Id="rId1" Type="http://schemas.openxmlformats.org/officeDocument/2006/relationships/slideLayout" Target="../slideLayouts/slideLayout13.xml"/><Relationship Id="rId4" Type="http://schemas.openxmlformats.org/officeDocument/2006/relationships/image" Target="../media/image4.jpg"/></Relationships>
</file>

<file path=ppt/slides/_rels/slide1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2.xml"/><Relationship Id="rId5" Type="http://schemas.openxmlformats.org/officeDocument/2006/relationships/image" Target="../media/image2.png"/><Relationship Id="rId4" Type="http://schemas.openxmlformats.org/officeDocument/2006/relationships/image" Target="../media/image1.jpg"/></Relationships>
</file>

<file path=ppt/slides/_rels/slide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13.xml"/><Relationship Id="rId6" Type="http://schemas.openxmlformats.org/officeDocument/2006/relationships/image" Target="../media/image4.jpg"/><Relationship Id="rId5" Type="http://schemas.openxmlformats.org/officeDocument/2006/relationships/image" Target="../media/image7.png"/><Relationship Id="rId4" Type="http://schemas.openxmlformats.org/officeDocument/2006/relationships/image" Target="../media/image6.png"/></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13.xml"/><Relationship Id="rId4" Type="http://schemas.openxmlformats.org/officeDocument/2006/relationships/image" Target="../media/image4.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34"/>
        <p:cNvGrpSpPr/>
        <p:nvPr/>
      </p:nvGrpSpPr>
      <p:grpSpPr>
        <a:xfrm>
          <a:off x="0" y="0"/>
          <a:ext cx="0" cy="0"/>
          <a:chOff x="0" y="0"/>
          <a:chExt cx="0" cy="0"/>
        </a:xfrm>
      </p:grpSpPr>
      <p:sp>
        <p:nvSpPr>
          <p:cNvPr id="135" name="Google Shape;135;p2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36" name="Google Shape;136;p25"/>
          <p:cNvSpPr txBox="1"/>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3400">
                <a:solidFill>
                  <a:srgbClr val="000000"/>
                </a:solidFill>
                <a:latin typeface="Century Gothic"/>
                <a:ea typeface="Century Gothic"/>
                <a:cs typeface="Century Gothic"/>
                <a:sym typeface="Century Gothic"/>
              </a:rPr>
              <a:t>Grade </a:t>
            </a:r>
            <a:r>
              <a:rPr lang="en" sz="3400">
                <a:latin typeface="Century Gothic"/>
                <a:ea typeface="Century Gothic"/>
                <a:cs typeface="Century Gothic"/>
                <a:sym typeface="Century Gothic"/>
              </a:rPr>
              <a:t>7</a:t>
            </a:r>
            <a:r>
              <a:rPr lang="en" sz="3400">
                <a:solidFill>
                  <a:srgbClr val="000000"/>
                </a:solidFill>
                <a:latin typeface="Century Gothic"/>
                <a:ea typeface="Century Gothic"/>
                <a:cs typeface="Century Gothic"/>
                <a:sym typeface="Century Gothic"/>
              </a:rPr>
              <a:t>: Module </a:t>
            </a:r>
            <a:r>
              <a:rPr lang="en" sz="3400">
                <a:latin typeface="Century Gothic"/>
                <a:ea typeface="Century Gothic"/>
                <a:cs typeface="Century Gothic"/>
                <a:sym typeface="Century Gothic"/>
              </a:rPr>
              <a:t>3</a:t>
            </a:r>
            <a:r>
              <a:rPr lang="en" sz="3400">
                <a:solidFill>
                  <a:srgbClr val="000000"/>
                </a:solidFill>
                <a:latin typeface="Century Gothic"/>
                <a:ea typeface="Century Gothic"/>
                <a:cs typeface="Century Gothic"/>
                <a:sym typeface="Century Gothic"/>
              </a:rPr>
              <a:t>: Unit </a:t>
            </a:r>
            <a:r>
              <a:rPr lang="en" sz="3400">
                <a:latin typeface="Century Gothic"/>
                <a:ea typeface="Century Gothic"/>
                <a:cs typeface="Century Gothic"/>
                <a:sym typeface="Century Gothic"/>
              </a:rPr>
              <a:t>1</a:t>
            </a:r>
            <a:r>
              <a:rPr lang="en" sz="3400">
                <a:solidFill>
                  <a:srgbClr val="000000"/>
                </a:solidFill>
                <a:latin typeface="Century Gothic"/>
                <a:ea typeface="Century Gothic"/>
                <a:cs typeface="Century Gothic"/>
                <a:sym typeface="Century Gothic"/>
              </a:rPr>
              <a:t>: Lesson </a:t>
            </a:r>
            <a:r>
              <a:rPr lang="en" sz="3400">
                <a:latin typeface="Century Gothic"/>
                <a:ea typeface="Century Gothic"/>
                <a:cs typeface="Century Gothic"/>
                <a:sym typeface="Century Gothic"/>
              </a:rPr>
              <a:t>4</a:t>
            </a:r>
            <a:endParaRPr sz="3400">
              <a:solidFill>
                <a:srgbClr val="000000"/>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sz="1800" b="1">
                <a:solidFill>
                  <a:srgbClr val="000000"/>
                </a:solidFill>
                <a:latin typeface="Century Gothic"/>
                <a:ea typeface="Century Gothic"/>
                <a:cs typeface="Century Gothic"/>
                <a:sym typeface="Century Gothic"/>
              </a:rPr>
              <a:t>Teacher slide, before teaching.</a:t>
            </a:r>
            <a:endParaRPr sz="1800">
              <a:solidFill>
                <a:srgbClr val="000000"/>
              </a:solidFill>
              <a:latin typeface="Century Gothic"/>
              <a:ea typeface="Century Gothic"/>
              <a:cs typeface="Century Gothic"/>
              <a:sym typeface="Century Gothic"/>
            </a:endParaRPr>
          </a:p>
        </p:txBody>
      </p:sp>
      <p:sp>
        <p:nvSpPr>
          <p:cNvPr id="137" name="Google Shape;137;p25"/>
          <p:cNvSpPr txBox="1">
            <a:spLocks noGrp="1"/>
          </p:cNvSpPr>
          <p:nvPr>
            <p:ph type="body" idx="1"/>
          </p:nvPr>
        </p:nvSpPr>
        <p:spPr>
          <a:xfrm>
            <a:off x="311700" y="1449225"/>
            <a:ext cx="8520600" cy="3263400"/>
          </a:xfrm>
          <a:prstGeom prst="rect">
            <a:avLst/>
          </a:prstGeom>
        </p:spPr>
        <p:txBody>
          <a:bodyPr spcFirstLastPara="1" wrap="square" lIns="68575" tIns="34275" rIns="68575" bIns="34275" anchor="t" anchorCtr="0">
            <a:noAutofit/>
          </a:bodyPr>
          <a:lstStyle/>
          <a:p>
            <a:pPr marL="457200" lvl="0" indent="-342900" algn="l" rtl="0">
              <a:spcBef>
                <a:spcPts val="0"/>
              </a:spcBef>
              <a:spcAft>
                <a:spcPts val="0"/>
              </a:spcAft>
              <a:buSzPts val="1800"/>
              <a:buFont typeface="Century Gothic"/>
              <a:buChar char="•"/>
            </a:pPr>
            <a:r>
              <a:rPr lang="en" sz="1800" dirty="0"/>
              <a:t>This lesson will take approximately 45 -55 minutes to complete. </a:t>
            </a:r>
            <a:endParaRPr sz="1800" dirty="0"/>
          </a:p>
          <a:p>
            <a:pPr marL="457200" lvl="0" indent="-342900" algn="l" rtl="0">
              <a:spcBef>
                <a:spcPts val="1000"/>
              </a:spcBef>
              <a:spcAft>
                <a:spcPts val="0"/>
              </a:spcAft>
              <a:buSzPts val="1800"/>
              <a:buFont typeface="Century Gothic"/>
              <a:buChar char="•"/>
            </a:pPr>
            <a:r>
              <a:rPr lang="en" sz="1800" dirty="0"/>
              <a:t>The purpose of today’s lesson is for students to read and analyze informational texts to g</a:t>
            </a:r>
            <a:r>
              <a:rPr lang="en-US" sz="1800" dirty="0"/>
              <a:t>et</a:t>
            </a:r>
            <a:r>
              <a:rPr lang="en" sz="1800" dirty="0"/>
              <a:t> context knowledge about slavery, citing textual evidence to support their thinking. </a:t>
            </a:r>
            <a:endParaRPr sz="1800" dirty="0"/>
          </a:p>
          <a:p>
            <a:pPr marL="0" lvl="0" indent="0" algn="l" rtl="0">
              <a:spcBef>
                <a:spcPts val="1000"/>
              </a:spcBef>
              <a:spcAft>
                <a:spcPts val="0"/>
              </a:spcAft>
              <a:buNone/>
            </a:pPr>
            <a:endParaRPr sz="1800" b="1" dirty="0"/>
          </a:p>
          <a:p>
            <a:pPr marL="0" lvl="0" indent="0" algn="l" rtl="0">
              <a:spcBef>
                <a:spcPts val="1000"/>
              </a:spcBef>
              <a:spcAft>
                <a:spcPts val="0"/>
              </a:spcAft>
              <a:buNone/>
            </a:pPr>
            <a:r>
              <a:rPr lang="en" sz="1800" b="1" dirty="0"/>
              <a:t>The Learning Target for students today are:</a:t>
            </a:r>
            <a:endParaRPr sz="1800" b="1" dirty="0"/>
          </a:p>
          <a:p>
            <a:pPr marL="457200" lvl="0" indent="-342900" algn="l" rtl="0">
              <a:spcBef>
                <a:spcPts val="1000"/>
              </a:spcBef>
              <a:spcAft>
                <a:spcPts val="0"/>
              </a:spcAft>
              <a:buSzPts val="1800"/>
              <a:buChar char="●"/>
            </a:pPr>
            <a:r>
              <a:rPr lang="en" sz="1800" dirty="0"/>
              <a:t>I can draw conclusions about the abolition movement in America and cite specific textual evidence to support them.</a:t>
            </a:r>
            <a:endParaRPr sz="1800" b="1"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11"/>
        <p:cNvGrpSpPr/>
        <p:nvPr/>
      </p:nvGrpSpPr>
      <p:grpSpPr>
        <a:xfrm>
          <a:off x="0" y="0"/>
          <a:ext cx="0" cy="0"/>
          <a:chOff x="0" y="0"/>
          <a:chExt cx="0" cy="0"/>
        </a:xfrm>
      </p:grpSpPr>
      <p:sp>
        <p:nvSpPr>
          <p:cNvPr id="212" name="Google Shape;212;p34"/>
          <p:cNvSpPr txBox="1">
            <a:spLocks noGrp="1"/>
          </p:cNvSpPr>
          <p:nvPr>
            <p:ph type="body" idx="1"/>
          </p:nvPr>
        </p:nvSpPr>
        <p:spPr>
          <a:xfrm>
            <a:off x="487136" y="1156579"/>
            <a:ext cx="7886700" cy="3263400"/>
          </a:xfrm>
          <a:prstGeom prst="rect">
            <a:avLst/>
          </a:prstGeom>
          <a:noFill/>
          <a:ln>
            <a:noFill/>
          </a:ln>
        </p:spPr>
        <p:txBody>
          <a:bodyPr spcFirstLastPara="1" wrap="square" lIns="68575" tIns="34275" rIns="68575" bIns="34275" anchor="t" anchorCtr="0">
            <a:noAutofit/>
          </a:bodyPr>
          <a:lstStyle/>
          <a:p>
            <a:pPr marL="0" lvl="0" indent="0" algn="l" rtl="0">
              <a:lnSpc>
                <a:spcPct val="115000"/>
              </a:lnSpc>
              <a:spcBef>
                <a:spcPts val="0"/>
              </a:spcBef>
              <a:spcAft>
                <a:spcPts val="0"/>
              </a:spcAft>
              <a:buNone/>
            </a:pPr>
            <a:r>
              <a:rPr lang="en" sz="1800" b="1" dirty="0"/>
              <a:t>Paragraph 1</a:t>
            </a:r>
            <a:endParaRPr sz="1800" b="1" dirty="0"/>
          </a:p>
          <a:p>
            <a:pPr marL="342900" lvl="0" indent="-342900" algn="l" rtl="0">
              <a:lnSpc>
                <a:spcPct val="115000"/>
              </a:lnSpc>
              <a:spcBef>
                <a:spcPts val="0"/>
              </a:spcBef>
              <a:spcAft>
                <a:spcPts val="0"/>
              </a:spcAft>
              <a:buSzPct val="100000"/>
              <a:buFont typeface="+mj-lt"/>
              <a:buAutoNum type="arabicPeriod"/>
            </a:pPr>
            <a:r>
              <a:rPr lang="en" sz="1800" dirty="0"/>
              <a:t>How did the slave trade end?</a:t>
            </a:r>
            <a:endParaRPr sz="1800" dirty="0"/>
          </a:p>
          <a:p>
            <a:pPr marL="0" lvl="0" indent="0" algn="l" rtl="0">
              <a:lnSpc>
                <a:spcPct val="115000"/>
              </a:lnSpc>
              <a:spcBef>
                <a:spcPts val="0"/>
              </a:spcBef>
              <a:spcAft>
                <a:spcPts val="0"/>
              </a:spcAft>
              <a:buNone/>
            </a:pPr>
            <a:endParaRPr sz="1800" dirty="0"/>
          </a:p>
          <a:p>
            <a:pPr marL="0" lvl="0" indent="0" algn="l" rtl="0">
              <a:lnSpc>
                <a:spcPct val="115000"/>
              </a:lnSpc>
              <a:spcBef>
                <a:spcPts val="0"/>
              </a:spcBef>
              <a:spcAft>
                <a:spcPts val="0"/>
              </a:spcAft>
              <a:buClr>
                <a:schemeClr val="dk1"/>
              </a:buClr>
              <a:buSzPts val="1100"/>
              <a:buFont typeface="Arial"/>
              <a:buNone/>
            </a:pPr>
            <a:r>
              <a:rPr lang="en" sz="1800" b="1" dirty="0"/>
              <a:t>Paragraph 4</a:t>
            </a:r>
            <a:endParaRPr sz="1800" b="1" dirty="0"/>
          </a:p>
          <a:p>
            <a:pPr marL="342900" lvl="0" indent="-342900" algn="l" rtl="0">
              <a:lnSpc>
                <a:spcPct val="115000"/>
              </a:lnSpc>
              <a:spcBef>
                <a:spcPts val="0"/>
              </a:spcBef>
              <a:spcAft>
                <a:spcPts val="0"/>
              </a:spcAft>
              <a:buSzPct val="100000"/>
              <a:buFont typeface="+mj-lt"/>
              <a:buAutoNum type="arabicPeriod" startAt="4"/>
            </a:pPr>
            <a:r>
              <a:rPr lang="en" sz="1800" dirty="0"/>
              <a:t>Why does having new states join the Union cause disagreement between the Northern and Southern states?</a:t>
            </a:r>
            <a:endParaRPr sz="1800" dirty="0"/>
          </a:p>
          <a:p>
            <a:pPr marL="0" lvl="0" indent="0" algn="l" rtl="0">
              <a:lnSpc>
                <a:spcPct val="115000"/>
              </a:lnSpc>
              <a:spcBef>
                <a:spcPts val="0"/>
              </a:spcBef>
              <a:spcAft>
                <a:spcPts val="0"/>
              </a:spcAft>
              <a:buClr>
                <a:schemeClr val="dk1"/>
              </a:buClr>
              <a:buSzPts val="1100"/>
              <a:buFont typeface="Arial"/>
              <a:buNone/>
            </a:pPr>
            <a:endParaRPr sz="1800" b="1" dirty="0"/>
          </a:p>
          <a:p>
            <a:pPr marL="0" marR="0" lvl="0" indent="0" algn="l" rtl="0">
              <a:lnSpc>
                <a:spcPct val="90000"/>
              </a:lnSpc>
              <a:spcBef>
                <a:spcPts val="0"/>
              </a:spcBef>
              <a:spcAft>
                <a:spcPts val="0"/>
              </a:spcAft>
              <a:buNone/>
            </a:pPr>
            <a:r>
              <a:rPr lang="en" sz="1800" b="1" dirty="0"/>
              <a:t>Paragraph 5</a:t>
            </a:r>
            <a:endParaRPr sz="1800" b="1" dirty="0"/>
          </a:p>
          <a:p>
            <a:pPr marL="342900" lvl="0" indent="-342900" algn="l" rtl="0">
              <a:lnSpc>
                <a:spcPct val="115000"/>
              </a:lnSpc>
              <a:spcBef>
                <a:spcPts val="0"/>
              </a:spcBef>
              <a:spcAft>
                <a:spcPts val="0"/>
              </a:spcAft>
              <a:buSzPct val="100000"/>
              <a:buFont typeface="+mj-lt"/>
              <a:buAutoNum type="arabicPeriod" startAt="8"/>
            </a:pPr>
            <a:r>
              <a:rPr lang="en" sz="1800" dirty="0"/>
              <a:t>What is the debate in the abolition movement over how slavery should end?</a:t>
            </a:r>
            <a:endParaRPr sz="1800" dirty="0"/>
          </a:p>
          <a:p>
            <a:pPr marL="0" marR="0" lvl="0" indent="0" algn="l" rtl="0">
              <a:lnSpc>
                <a:spcPct val="90000"/>
              </a:lnSpc>
              <a:spcBef>
                <a:spcPts val="0"/>
              </a:spcBef>
              <a:spcAft>
                <a:spcPts val="0"/>
              </a:spcAft>
              <a:buNone/>
            </a:pPr>
            <a:endParaRPr sz="1200" b="1" dirty="0">
              <a:latin typeface="Times New Roman"/>
              <a:ea typeface="Times New Roman"/>
              <a:cs typeface="Times New Roman"/>
              <a:sym typeface="Times New Roman"/>
            </a:endParaRPr>
          </a:p>
          <a:p>
            <a:pPr marL="0" marR="0" lvl="0" indent="0" algn="l" rtl="0">
              <a:lnSpc>
                <a:spcPct val="90000"/>
              </a:lnSpc>
              <a:spcBef>
                <a:spcPts val="0"/>
              </a:spcBef>
              <a:spcAft>
                <a:spcPts val="0"/>
              </a:spcAft>
              <a:buNone/>
            </a:pPr>
            <a:endParaRPr sz="1200" b="1" dirty="0">
              <a:latin typeface="Times New Roman"/>
              <a:ea typeface="Times New Roman"/>
              <a:cs typeface="Times New Roman"/>
              <a:sym typeface="Times New Roman"/>
            </a:endParaRPr>
          </a:p>
        </p:txBody>
      </p:sp>
      <p:sp>
        <p:nvSpPr>
          <p:cNvPr id="213" name="Google Shape;213;p34"/>
          <p:cNvSpPr txBox="1">
            <a:spLocks noGrp="1"/>
          </p:cNvSpPr>
          <p:nvPr>
            <p:ph type="title"/>
          </p:nvPr>
        </p:nvSpPr>
        <p:spPr>
          <a:xfrm>
            <a:off x="232050" y="327381"/>
            <a:ext cx="8679900" cy="5742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600" dirty="0"/>
              <a:t>Let’s review some of the questions</a:t>
            </a:r>
            <a:endParaRPr sz="3600" dirty="0">
              <a:latin typeface="Century Gothic"/>
              <a:ea typeface="Century Gothic"/>
              <a:cs typeface="Century Gothic"/>
              <a:sym typeface="Century Gothic"/>
            </a:endParaRPr>
          </a:p>
        </p:txBody>
      </p:sp>
      <p:sp>
        <p:nvSpPr>
          <p:cNvPr id="215" name="Google Shape;215;p34"/>
          <p:cNvSpPr txBox="1"/>
          <p:nvPr/>
        </p:nvSpPr>
        <p:spPr>
          <a:xfrm>
            <a:off x="2683875" y="963175"/>
            <a:ext cx="5263800" cy="405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solidFill>
                  <a:srgbClr val="FFFFFF"/>
                </a:solidFill>
              </a:rPr>
              <a:t>The Philadelphia Anti-Slavery Society</a:t>
            </a:r>
            <a:endParaRPr>
              <a:solidFill>
                <a:srgbClr val="FFFFFF"/>
              </a:solidFill>
            </a:endParaRPr>
          </a:p>
        </p:txBody>
      </p:sp>
      <p:pic>
        <p:nvPicPr>
          <p:cNvPr id="6" name="Google Shape;169;p29"/>
          <p:cNvPicPr preferRelativeResize="0"/>
          <p:nvPr/>
        </p:nvPicPr>
        <p:blipFill>
          <a:blip r:embed="rId3">
            <a:alphaModFix/>
          </a:blip>
          <a:stretch>
            <a:fillRect/>
          </a:stretch>
        </p:blipFill>
        <p:spPr>
          <a:xfrm>
            <a:off x="8044076" y="104650"/>
            <a:ext cx="982025" cy="1202975"/>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19"/>
        <p:cNvGrpSpPr/>
        <p:nvPr/>
      </p:nvGrpSpPr>
      <p:grpSpPr>
        <a:xfrm>
          <a:off x="0" y="0"/>
          <a:ext cx="0" cy="0"/>
          <a:chOff x="0" y="0"/>
          <a:chExt cx="0" cy="0"/>
        </a:xfrm>
      </p:grpSpPr>
      <p:sp>
        <p:nvSpPr>
          <p:cNvPr id="220" name="Google Shape;220;p3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lvl="0" indent="0" algn="l" rtl="0">
              <a:lnSpc>
                <a:spcPct val="115000"/>
              </a:lnSpc>
              <a:spcBef>
                <a:spcPts val="0"/>
              </a:spcBef>
              <a:spcAft>
                <a:spcPts val="0"/>
              </a:spcAft>
              <a:buNone/>
            </a:pPr>
            <a:r>
              <a:rPr lang="en" sz="2400" b="1" dirty="0"/>
              <a:t>Turn and talk with a partner:</a:t>
            </a:r>
            <a:endParaRPr sz="2400" b="1" dirty="0"/>
          </a:p>
          <a:p>
            <a:pPr marL="0" lvl="0" indent="0" algn="l" rtl="0">
              <a:lnSpc>
                <a:spcPct val="115000"/>
              </a:lnSpc>
              <a:spcBef>
                <a:spcPts val="0"/>
              </a:spcBef>
              <a:spcAft>
                <a:spcPts val="0"/>
              </a:spcAft>
              <a:buNone/>
            </a:pPr>
            <a:endParaRPr sz="2400" b="1" dirty="0"/>
          </a:p>
          <a:p>
            <a:pPr marL="457200" lvl="0" indent="-381000" algn="l" rtl="0">
              <a:lnSpc>
                <a:spcPct val="115000"/>
              </a:lnSpc>
              <a:spcBef>
                <a:spcPts val="0"/>
              </a:spcBef>
              <a:spcAft>
                <a:spcPts val="0"/>
              </a:spcAft>
              <a:buSzPts val="2400"/>
              <a:buChar char="•"/>
            </a:pPr>
            <a:r>
              <a:rPr lang="en" sz="2400" dirty="0"/>
              <a:t>How does rereading specific portions of the text as you answer the questions help you to write accurate and precise answers to the questions?</a:t>
            </a:r>
            <a:endParaRPr sz="2400" dirty="0"/>
          </a:p>
          <a:p>
            <a:pPr marL="0" marR="0" lvl="0" indent="0" algn="l" rtl="0">
              <a:lnSpc>
                <a:spcPct val="90000"/>
              </a:lnSpc>
              <a:spcBef>
                <a:spcPts val="0"/>
              </a:spcBef>
              <a:spcAft>
                <a:spcPts val="0"/>
              </a:spcAft>
              <a:buNone/>
            </a:pPr>
            <a:endParaRPr sz="1200" b="1" dirty="0">
              <a:latin typeface="Times New Roman"/>
              <a:ea typeface="Times New Roman"/>
              <a:cs typeface="Times New Roman"/>
              <a:sym typeface="Times New Roman"/>
            </a:endParaRPr>
          </a:p>
          <a:p>
            <a:pPr marL="0" marR="0" lvl="0" indent="0" algn="l" rtl="0">
              <a:lnSpc>
                <a:spcPct val="90000"/>
              </a:lnSpc>
              <a:spcBef>
                <a:spcPts val="0"/>
              </a:spcBef>
              <a:spcAft>
                <a:spcPts val="0"/>
              </a:spcAft>
              <a:buNone/>
            </a:pPr>
            <a:endParaRPr sz="1200" b="1" dirty="0">
              <a:latin typeface="Times New Roman"/>
              <a:ea typeface="Times New Roman"/>
              <a:cs typeface="Times New Roman"/>
              <a:sym typeface="Times New Roman"/>
            </a:endParaRPr>
          </a:p>
        </p:txBody>
      </p:sp>
      <p:sp>
        <p:nvSpPr>
          <p:cNvPr id="221" name="Google Shape;221;p35"/>
          <p:cNvSpPr txBox="1">
            <a:spLocks noGrp="1"/>
          </p:cNvSpPr>
          <p:nvPr>
            <p:ph type="title"/>
          </p:nvPr>
        </p:nvSpPr>
        <p:spPr>
          <a:xfrm>
            <a:off x="328821" y="358178"/>
            <a:ext cx="8679900" cy="5742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600" dirty="0"/>
              <a:t>Let’s think about </a:t>
            </a:r>
            <a:r>
              <a:rPr lang="en" sz="3600" i="1" dirty="0"/>
              <a:t>how</a:t>
            </a:r>
            <a:r>
              <a:rPr lang="en" sz="3600" dirty="0"/>
              <a:t> we read</a:t>
            </a:r>
            <a:endParaRPr sz="3600" dirty="0">
              <a:latin typeface="Century Gothic"/>
              <a:ea typeface="Century Gothic"/>
              <a:cs typeface="Century Gothic"/>
              <a:sym typeface="Century Gothic"/>
            </a:endParaRPr>
          </a:p>
        </p:txBody>
      </p:sp>
      <p:sp>
        <p:nvSpPr>
          <p:cNvPr id="223" name="Google Shape;223;p35"/>
          <p:cNvSpPr txBox="1"/>
          <p:nvPr/>
        </p:nvSpPr>
        <p:spPr>
          <a:xfrm>
            <a:off x="2683875" y="963175"/>
            <a:ext cx="5263800" cy="405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solidFill>
                  <a:srgbClr val="FFFFFF"/>
                </a:solidFill>
              </a:rPr>
              <a:t>The Philadelphia Anti-Slavery Society</a:t>
            </a:r>
            <a:endParaRPr>
              <a:solidFill>
                <a:srgbClr val="FFFFFF"/>
              </a:solidFill>
            </a:endParaRPr>
          </a:p>
        </p:txBody>
      </p:sp>
      <p:pic>
        <p:nvPicPr>
          <p:cNvPr id="224" name="Google Shape;224;p35"/>
          <p:cNvPicPr preferRelativeResize="0"/>
          <p:nvPr/>
        </p:nvPicPr>
        <p:blipFill>
          <a:blip r:embed="rId3">
            <a:alphaModFix/>
          </a:blip>
          <a:stretch>
            <a:fillRect/>
          </a:stretch>
        </p:blipFill>
        <p:spPr>
          <a:xfrm>
            <a:off x="8515350" y="4455309"/>
            <a:ext cx="493371" cy="477807"/>
          </a:xfrm>
          <a:prstGeom prst="rect">
            <a:avLst/>
          </a:prstGeom>
          <a:noFill/>
          <a:ln>
            <a:noFill/>
          </a:ln>
        </p:spPr>
      </p:pic>
      <p:pic>
        <p:nvPicPr>
          <p:cNvPr id="7" name="Google Shape;169;p29"/>
          <p:cNvPicPr preferRelativeResize="0"/>
          <p:nvPr/>
        </p:nvPicPr>
        <p:blipFill>
          <a:blip r:embed="rId4">
            <a:alphaModFix/>
          </a:blip>
          <a:stretch>
            <a:fillRect/>
          </a:stretch>
        </p:blipFill>
        <p:spPr>
          <a:xfrm>
            <a:off x="8044076" y="104650"/>
            <a:ext cx="982025" cy="1202975"/>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28"/>
        <p:cNvGrpSpPr/>
        <p:nvPr/>
      </p:nvGrpSpPr>
      <p:grpSpPr>
        <a:xfrm>
          <a:off x="0" y="0"/>
          <a:ext cx="0" cy="0"/>
          <a:chOff x="0" y="0"/>
          <a:chExt cx="0" cy="0"/>
        </a:xfrm>
      </p:grpSpPr>
      <p:sp>
        <p:nvSpPr>
          <p:cNvPr id="229" name="Google Shape;229;p36"/>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lvl="0" indent="0" algn="l" rtl="0">
              <a:lnSpc>
                <a:spcPct val="115000"/>
              </a:lnSpc>
              <a:spcBef>
                <a:spcPts val="0"/>
              </a:spcBef>
              <a:spcAft>
                <a:spcPts val="0"/>
              </a:spcAft>
              <a:buNone/>
            </a:pPr>
            <a:endParaRPr sz="1800" b="1"/>
          </a:p>
          <a:p>
            <a:pPr marL="0" marR="0" lvl="0" indent="0" algn="l" rtl="0">
              <a:lnSpc>
                <a:spcPct val="90000"/>
              </a:lnSpc>
              <a:spcBef>
                <a:spcPts val="0"/>
              </a:spcBef>
              <a:spcAft>
                <a:spcPts val="0"/>
              </a:spcAft>
              <a:buNone/>
            </a:pPr>
            <a:endParaRPr sz="1200" b="1">
              <a:latin typeface="Times New Roman"/>
              <a:ea typeface="Times New Roman"/>
              <a:cs typeface="Times New Roman"/>
              <a:sym typeface="Times New Roman"/>
            </a:endParaRPr>
          </a:p>
          <a:p>
            <a:pPr marL="0" marR="0" lvl="0" indent="0" algn="l" rtl="0">
              <a:lnSpc>
                <a:spcPct val="90000"/>
              </a:lnSpc>
              <a:spcBef>
                <a:spcPts val="0"/>
              </a:spcBef>
              <a:spcAft>
                <a:spcPts val="0"/>
              </a:spcAft>
              <a:buNone/>
            </a:pPr>
            <a:endParaRPr sz="1200" b="1">
              <a:latin typeface="Times New Roman"/>
              <a:ea typeface="Times New Roman"/>
              <a:cs typeface="Times New Roman"/>
              <a:sym typeface="Times New Roman"/>
            </a:endParaRPr>
          </a:p>
        </p:txBody>
      </p:sp>
      <p:sp>
        <p:nvSpPr>
          <p:cNvPr id="230" name="Google Shape;230;p36"/>
          <p:cNvSpPr txBox="1">
            <a:spLocks noGrp="1"/>
          </p:cNvSpPr>
          <p:nvPr>
            <p:ph type="title"/>
          </p:nvPr>
        </p:nvSpPr>
        <p:spPr>
          <a:xfrm>
            <a:off x="152400" y="247200"/>
            <a:ext cx="8679900" cy="5742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600"/>
              <a:t>Let’s add to the Historical Context anchor chart</a:t>
            </a:r>
            <a:endParaRPr sz="2600">
              <a:latin typeface="Century Gothic"/>
              <a:ea typeface="Century Gothic"/>
              <a:cs typeface="Century Gothic"/>
              <a:sym typeface="Century Gothic"/>
            </a:endParaRPr>
          </a:p>
        </p:txBody>
      </p:sp>
      <p:sp>
        <p:nvSpPr>
          <p:cNvPr id="232" name="Google Shape;232;p36"/>
          <p:cNvSpPr txBox="1"/>
          <p:nvPr/>
        </p:nvSpPr>
        <p:spPr>
          <a:xfrm>
            <a:off x="2683875" y="963175"/>
            <a:ext cx="5263800" cy="405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solidFill>
                  <a:srgbClr val="FFFFFF"/>
                </a:solidFill>
              </a:rPr>
              <a:t>The Philadelphia Anti-Slavery Society</a:t>
            </a:r>
            <a:endParaRPr>
              <a:solidFill>
                <a:srgbClr val="FFFFFF"/>
              </a:solidFill>
            </a:endParaRPr>
          </a:p>
        </p:txBody>
      </p:sp>
      <p:graphicFrame>
        <p:nvGraphicFramePr>
          <p:cNvPr id="233" name="Google Shape;233;p36"/>
          <p:cNvGraphicFramePr/>
          <p:nvPr>
            <p:extLst>
              <p:ext uri="{D42A27DB-BD31-4B8C-83A1-F6EECF244321}">
                <p14:modId xmlns:p14="http://schemas.microsoft.com/office/powerpoint/2010/main" val="95496539"/>
              </p:ext>
            </p:extLst>
          </p:nvPr>
        </p:nvGraphicFramePr>
        <p:xfrm>
          <a:off x="311700" y="1203000"/>
          <a:ext cx="8679900" cy="3438726"/>
        </p:xfrm>
        <a:graphic>
          <a:graphicData uri="http://schemas.openxmlformats.org/drawingml/2006/table">
            <a:tbl>
              <a:tblPr>
                <a:noFill/>
                <a:tableStyleId>{9DF9D83E-5FC3-41A2-987D-E490595C8F6C}</a:tableStyleId>
              </a:tblPr>
              <a:tblGrid>
                <a:gridCol w="4323050">
                  <a:extLst>
                    <a:ext uri="{9D8B030D-6E8A-4147-A177-3AD203B41FA5}">
                      <a16:colId xmlns:a16="http://schemas.microsoft.com/office/drawing/2014/main" val="20000"/>
                    </a:ext>
                  </a:extLst>
                </a:gridCol>
                <a:gridCol w="4356850">
                  <a:extLst>
                    <a:ext uri="{9D8B030D-6E8A-4147-A177-3AD203B41FA5}">
                      <a16:colId xmlns:a16="http://schemas.microsoft.com/office/drawing/2014/main" val="20001"/>
                    </a:ext>
                  </a:extLst>
                </a:gridCol>
              </a:tblGrid>
              <a:tr h="415625">
                <a:tc>
                  <a:txBody>
                    <a:bodyPr/>
                    <a:lstStyle/>
                    <a:p>
                      <a:pPr marL="0" lvl="0" indent="0" algn="ctr" rtl="0">
                        <a:lnSpc>
                          <a:spcPct val="115000"/>
                        </a:lnSpc>
                        <a:spcBef>
                          <a:spcPts val="0"/>
                        </a:spcBef>
                        <a:spcAft>
                          <a:spcPts val="0"/>
                        </a:spcAft>
                        <a:buNone/>
                      </a:pPr>
                      <a:r>
                        <a:rPr lang="en" dirty="0">
                          <a:latin typeface="Century Gothic" panose="020B0502020202020204" pitchFamily="34" charset="0"/>
                        </a:rPr>
                        <a:t>Slavery</a:t>
                      </a:r>
                      <a:endParaRPr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tc>
                  <a:txBody>
                    <a:bodyPr/>
                    <a:lstStyle/>
                    <a:p>
                      <a:pPr marL="0" lvl="0" indent="0" algn="ctr" rtl="0">
                        <a:lnSpc>
                          <a:spcPct val="115000"/>
                        </a:lnSpc>
                        <a:spcBef>
                          <a:spcPts val="0"/>
                        </a:spcBef>
                        <a:spcAft>
                          <a:spcPts val="0"/>
                        </a:spcAft>
                        <a:buNone/>
                      </a:pPr>
                      <a:r>
                        <a:rPr lang="en">
                          <a:latin typeface="Century Gothic" panose="020B0502020202020204" pitchFamily="34" charset="0"/>
                        </a:rPr>
                        <a:t>Debate over Slavery</a:t>
                      </a:r>
                      <a:endParaRPr>
                        <a:latin typeface="Century Gothic" panose="020B0502020202020204" pitchFamily="34" charset="0"/>
                      </a:endParaRPr>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extLst>
                  <a:ext uri="{0D108BD9-81ED-4DB2-BD59-A6C34878D82A}">
                    <a16:rowId xmlns:a16="http://schemas.microsoft.com/office/drawing/2014/main" val="10000"/>
                  </a:ext>
                </a:extLst>
              </a:tr>
              <a:tr h="883386">
                <a:tc>
                  <a:txBody>
                    <a:bodyPr/>
                    <a:lstStyle/>
                    <a:p>
                      <a:pPr marL="0" lvl="0" indent="0" algn="ctr" rtl="0">
                        <a:lnSpc>
                          <a:spcPct val="115000"/>
                        </a:lnSpc>
                        <a:spcBef>
                          <a:spcPts val="0"/>
                        </a:spcBef>
                        <a:spcAft>
                          <a:spcPts val="0"/>
                        </a:spcAft>
                        <a:buNone/>
                      </a:pPr>
                      <a:r>
                        <a:rPr lang="en" dirty="0">
                          <a:latin typeface="Century Gothic" panose="020B0502020202020204" pitchFamily="34" charset="0"/>
                        </a:rPr>
                        <a:t> </a:t>
                      </a:r>
                      <a:endParaRPr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lvl="0" indent="0" algn="l" rtl="0">
                        <a:lnSpc>
                          <a:spcPct val="115000"/>
                        </a:lnSpc>
                        <a:spcBef>
                          <a:spcPts val="0"/>
                        </a:spcBef>
                        <a:spcAft>
                          <a:spcPts val="0"/>
                        </a:spcAft>
                        <a:buNone/>
                      </a:pPr>
                      <a:r>
                        <a:rPr lang="en" dirty="0">
                          <a:latin typeface="Century Gothic" panose="020B0502020202020204" pitchFamily="34" charset="0"/>
                        </a:rPr>
                        <a:t> </a:t>
                      </a:r>
                      <a:endParaRPr dirty="0">
                        <a:latin typeface="Century Gothic" panose="020B0502020202020204" pitchFamily="34" charset="0"/>
                      </a:endParaRPr>
                    </a:p>
                    <a:p>
                      <a:pPr marL="0" lvl="0" indent="0" algn="ctr" rtl="0">
                        <a:lnSpc>
                          <a:spcPct val="115000"/>
                        </a:lnSpc>
                        <a:spcBef>
                          <a:spcPts val="0"/>
                        </a:spcBef>
                        <a:spcAft>
                          <a:spcPts val="0"/>
                        </a:spcAft>
                        <a:buNone/>
                      </a:pPr>
                      <a:r>
                        <a:rPr lang="en" dirty="0">
                          <a:latin typeface="Century Gothic" panose="020B0502020202020204" pitchFamily="34" charset="0"/>
                        </a:rPr>
                        <a:t> </a:t>
                      </a:r>
                      <a:endParaRPr dirty="0">
                        <a:latin typeface="Century Gothic" panose="020B0502020202020204" pitchFamily="34" charset="0"/>
                      </a:endParaRPr>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r h="380075">
                <a:tc gridSpan="2">
                  <a:txBody>
                    <a:bodyPr/>
                    <a:lstStyle/>
                    <a:p>
                      <a:pPr marL="0" lvl="0" indent="0" algn="ctr" rtl="0">
                        <a:lnSpc>
                          <a:spcPct val="115000"/>
                        </a:lnSpc>
                        <a:spcBef>
                          <a:spcPts val="0"/>
                        </a:spcBef>
                        <a:spcAft>
                          <a:spcPts val="0"/>
                        </a:spcAft>
                        <a:buNone/>
                      </a:pPr>
                      <a:r>
                        <a:rPr lang="en" dirty="0">
                          <a:latin typeface="Century Gothic" panose="020B0502020202020204" pitchFamily="34" charset="0"/>
                        </a:rPr>
                        <a:t>Life of Frederick Douglass</a:t>
                      </a:r>
                      <a:endParaRPr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tc hMerge="1">
                  <a:txBody>
                    <a:bodyPr/>
                    <a:lstStyle/>
                    <a:p>
                      <a:endParaRPr lang="en-US"/>
                    </a:p>
                  </a:txBody>
                  <a:tcPr/>
                </a:tc>
                <a:extLst>
                  <a:ext uri="{0D108BD9-81ED-4DB2-BD59-A6C34878D82A}">
                    <a16:rowId xmlns:a16="http://schemas.microsoft.com/office/drawing/2014/main" val="10002"/>
                  </a:ext>
                </a:extLst>
              </a:tr>
              <a:tr h="380075">
                <a:tc gridSpan="2">
                  <a:txBody>
                    <a:bodyPr/>
                    <a:lstStyle/>
                    <a:p>
                      <a:pPr marL="0" lvl="0" indent="0" algn="ctr" rtl="0">
                        <a:lnSpc>
                          <a:spcPct val="115000"/>
                        </a:lnSpc>
                        <a:spcBef>
                          <a:spcPts val="0"/>
                        </a:spcBef>
                        <a:spcAft>
                          <a:spcPts val="0"/>
                        </a:spcAft>
                        <a:buNone/>
                      </a:pPr>
                      <a:r>
                        <a:rPr lang="en" dirty="0">
                          <a:latin typeface="Century Gothic" panose="020B0502020202020204" pitchFamily="34" charset="0"/>
                        </a:rPr>
                        <a:t> </a:t>
                      </a:r>
                      <a:endParaRPr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hMerge="1">
                  <a:txBody>
                    <a:bodyPr/>
                    <a:lstStyle/>
                    <a:p>
                      <a:endParaRPr lang="en-US"/>
                    </a:p>
                  </a:txBody>
                  <a:tcPr/>
                </a:tc>
                <a:extLst>
                  <a:ext uri="{0D108BD9-81ED-4DB2-BD59-A6C34878D82A}">
                    <a16:rowId xmlns:a16="http://schemas.microsoft.com/office/drawing/2014/main" val="10003"/>
                  </a:ext>
                </a:extLst>
              </a:tr>
              <a:tr h="380075">
                <a:tc gridSpan="2">
                  <a:txBody>
                    <a:bodyPr/>
                    <a:lstStyle/>
                    <a:p>
                      <a:pPr marL="0" lvl="0" indent="0" algn="ctr" rtl="0">
                        <a:lnSpc>
                          <a:spcPct val="115000"/>
                        </a:lnSpc>
                        <a:spcBef>
                          <a:spcPts val="0"/>
                        </a:spcBef>
                        <a:spcAft>
                          <a:spcPts val="0"/>
                        </a:spcAft>
                        <a:buNone/>
                      </a:pPr>
                      <a:r>
                        <a:rPr lang="en" dirty="0">
                          <a:latin typeface="Century Gothic" panose="020B0502020202020204" pitchFamily="34" charset="0"/>
                        </a:rPr>
                        <a:t>Vocabulary</a:t>
                      </a:r>
                      <a:endParaRPr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tc hMerge="1">
                  <a:txBody>
                    <a:bodyPr/>
                    <a:lstStyle/>
                    <a:p>
                      <a:endParaRPr lang="en-US"/>
                    </a:p>
                  </a:txBody>
                  <a:tcPr/>
                </a:tc>
                <a:extLst>
                  <a:ext uri="{0D108BD9-81ED-4DB2-BD59-A6C34878D82A}">
                    <a16:rowId xmlns:a16="http://schemas.microsoft.com/office/drawing/2014/main" val="10004"/>
                  </a:ext>
                </a:extLst>
              </a:tr>
              <a:tr h="950225">
                <a:tc>
                  <a:txBody>
                    <a:bodyPr/>
                    <a:lstStyle/>
                    <a:p>
                      <a:pPr marL="0" lvl="0" indent="0" algn="l" rtl="0">
                        <a:lnSpc>
                          <a:spcPct val="100000"/>
                        </a:lnSpc>
                        <a:spcBef>
                          <a:spcPts val="0"/>
                        </a:spcBef>
                        <a:spcAft>
                          <a:spcPts val="0"/>
                        </a:spcAft>
                        <a:buNone/>
                      </a:pPr>
                      <a:r>
                        <a:rPr lang="en">
                          <a:latin typeface="Century Gothic" panose="020B0502020202020204" pitchFamily="34" charset="0"/>
                        </a:rPr>
                        <a:t>Triangular slave trade</a:t>
                      </a:r>
                      <a:endParaRPr>
                        <a:latin typeface="Century Gothic" panose="020B0502020202020204" pitchFamily="34" charset="0"/>
                      </a:endParaRPr>
                    </a:p>
                    <a:p>
                      <a:pPr marL="0" lvl="0" indent="0" algn="l" rtl="0">
                        <a:lnSpc>
                          <a:spcPct val="100000"/>
                        </a:lnSpc>
                        <a:spcBef>
                          <a:spcPts val="0"/>
                        </a:spcBef>
                        <a:spcAft>
                          <a:spcPts val="0"/>
                        </a:spcAft>
                        <a:buNone/>
                      </a:pPr>
                      <a:r>
                        <a:rPr lang="en">
                          <a:latin typeface="Century Gothic" panose="020B0502020202020204" pitchFamily="34" charset="0"/>
                        </a:rPr>
                        <a:t>Abolitionist</a:t>
                      </a:r>
                      <a:endParaRPr>
                        <a:latin typeface="Century Gothic" panose="020B0502020202020204" pitchFamily="34" charset="0"/>
                      </a:endParaRPr>
                    </a:p>
                    <a:p>
                      <a:pPr marL="0" lvl="0" indent="0" algn="l" rtl="0">
                        <a:lnSpc>
                          <a:spcPct val="100000"/>
                        </a:lnSpc>
                        <a:spcBef>
                          <a:spcPts val="0"/>
                        </a:spcBef>
                        <a:spcAft>
                          <a:spcPts val="0"/>
                        </a:spcAft>
                        <a:buNone/>
                      </a:pPr>
                      <a:r>
                        <a:rPr lang="en">
                          <a:latin typeface="Century Gothic" panose="020B0502020202020204" pitchFamily="34" charset="0"/>
                        </a:rPr>
                        <a:t>System</a:t>
                      </a:r>
                      <a:endParaRPr>
                        <a:latin typeface="Century Gothic" panose="020B0502020202020204" pitchFamily="34" charset="0"/>
                      </a:endParaRPr>
                    </a:p>
                    <a:p>
                      <a:pPr marL="0" lvl="0" indent="0" algn="l" rtl="0">
                        <a:lnSpc>
                          <a:spcPct val="100000"/>
                        </a:lnSpc>
                        <a:spcBef>
                          <a:spcPts val="0"/>
                        </a:spcBef>
                        <a:spcAft>
                          <a:spcPts val="0"/>
                        </a:spcAft>
                        <a:buNone/>
                      </a:pPr>
                      <a:r>
                        <a:rPr lang="en">
                          <a:latin typeface="Century Gothic" panose="020B0502020202020204" pitchFamily="34" charset="0"/>
                        </a:rPr>
                        <a:t>Enforced labor</a:t>
                      </a:r>
                      <a:endParaRPr>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lvl="0" indent="0" algn="l" rtl="0">
                        <a:lnSpc>
                          <a:spcPct val="100000"/>
                        </a:lnSpc>
                        <a:spcBef>
                          <a:spcPts val="0"/>
                        </a:spcBef>
                        <a:spcAft>
                          <a:spcPts val="0"/>
                        </a:spcAft>
                        <a:buNone/>
                      </a:pPr>
                      <a:r>
                        <a:rPr lang="en" dirty="0">
                          <a:latin typeface="Century Gothic" panose="020B0502020202020204" pitchFamily="34" charset="0"/>
                        </a:rPr>
                        <a:t>Plantation</a:t>
                      </a:r>
                      <a:endParaRPr dirty="0">
                        <a:latin typeface="Century Gothic" panose="020B0502020202020204" pitchFamily="34" charset="0"/>
                      </a:endParaRPr>
                    </a:p>
                    <a:p>
                      <a:pPr marL="0" lvl="0" indent="0" algn="l" rtl="0">
                        <a:lnSpc>
                          <a:spcPct val="100000"/>
                        </a:lnSpc>
                        <a:spcBef>
                          <a:spcPts val="0"/>
                        </a:spcBef>
                        <a:spcAft>
                          <a:spcPts val="0"/>
                        </a:spcAft>
                        <a:buNone/>
                      </a:pPr>
                      <a:r>
                        <a:rPr lang="en" dirty="0">
                          <a:latin typeface="Century Gothic" panose="020B0502020202020204" pitchFamily="34" charset="0"/>
                        </a:rPr>
                        <a:t>Crops</a:t>
                      </a:r>
                      <a:endParaRPr dirty="0">
                        <a:latin typeface="Century Gothic" panose="020B0502020202020204" pitchFamily="34" charset="0"/>
                      </a:endParaRPr>
                    </a:p>
                    <a:p>
                      <a:pPr marL="0" lvl="0" indent="0" algn="l" rtl="0">
                        <a:lnSpc>
                          <a:spcPct val="100000"/>
                        </a:lnSpc>
                        <a:spcBef>
                          <a:spcPts val="0"/>
                        </a:spcBef>
                        <a:spcAft>
                          <a:spcPts val="0"/>
                        </a:spcAft>
                        <a:buNone/>
                      </a:pPr>
                      <a:r>
                        <a:rPr lang="en" dirty="0">
                          <a:latin typeface="Century Gothic" panose="020B0502020202020204" pitchFamily="34" charset="0"/>
                        </a:rPr>
                        <a:t>Racial Inequality</a:t>
                      </a:r>
                      <a:endParaRPr dirty="0">
                        <a:latin typeface="Century Gothic" panose="020B0502020202020204" pitchFamily="34" charset="0"/>
                      </a:endParaRPr>
                    </a:p>
                  </a:txBody>
                  <a:tcPr marL="68575" marR="68575" marT="91425" marB="91425">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5"/>
                  </a:ext>
                </a:extLst>
              </a:tr>
            </a:tbl>
          </a:graphicData>
        </a:graphic>
      </p:graphicFrame>
      <p:pic>
        <p:nvPicPr>
          <p:cNvPr id="7" name="Google Shape;169;p29"/>
          <p:cNvPicPr preferRelativeResize="0"/>
          <p:nvPr/>
        </p:nvPicPr>
        <p:blipFill>
          <a:blip r:embed="rId3">
            <a:alphaModFix/>
          </a:blip>
          <a:stretch>
            <a:fillRect/>
          </a:stretch>
        </p:blipFill>
        <p:spPr>
          <a:xfrm>
            <a:off x="8044076" y="104650"/>
            <a:ext cx="982025" cy="1202975"/>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37"/>
        <p:cNvGrpSpPr/>
        <p:nvPr/>
      </p:nvGrpSpPr>
      <p:grpSpPr>
        <a:xfrm>
          <a:off x="0" y="0"/>
          <a:ext cx="0" cy="0"/>
          <a:chOff x="0" y="0"/>
          <a:chExt cx="0" cy="0"/>
        </a:xfrm>
      </p:grpSpPr>
      <p:sp>
        <p:nvSpPr>
          <p:cNvPr id="238" name="Google Shape;238;p37"/>
          <p:cNvSpPr txBox="1">
            <a:spLocks noGrp="1"/>
          </p:cNvSpPr>
          <p:nvPr>
            <p:ph type="title"/>
          </p:nvPr>
        </p:nvSpPr>
        <p:spPr>
          <a:xfrm>
            <a:off x="152400" y="247200"/>
            <a:ext cx="8679900" cy="5742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600"/>
              <a:t>Let’s analyze the “Abolition” text</a:t>
            </a:r>
            <a:endParaRPr sz="3600">
              <a:latin typeface="Century Gothic"/>
              <a:ea typeface="Century Gothic"/>
              <a:cs typeface="Century Gothic"/>
              <a:sym typeface="Century Gothic"/>
            </a:endParaRPr>
          </a:p>
        </p:txBody>
      </p:sp>
      <p:graphicFrame>
        <p:nvGraphicFramePr>
          <p:cNvPr id="240" name="Google Shape;240;p37"/>
          <p:cNvGraphicFramePr/>
          <p:nvPr>
            <p:extLst>
              <p:ext uri="{D42A27DB-BD31-4B8C-83A1-F6EECF244321}">
                <p14:modId xmlns:p14="http://schemas.microsoft.com/office/powerpoint/2010/main" val="2224459726"/>
              </p:ext>
            </p:extLst>
          </p:nvPr>
        </p:nvGraphicFramePr>
        <p:xfrm>
          <a:off x="247600" y="1307625"/>
          <a:ext cx="8679900" cy="3205714"/>
        </p:xfrm>
        <a:graphic>
          <a:graphicData uri="http://schemas.openxmlformats.org/drawingml/2006/table">
            <a:tbl>
              <a:tblPr>
                <a:noFill/>
                <a:tableStyleId>{00460E24-E539-4DD2-8F7B-789938EC0EE0}</a:tableStyleId>
              </a:tblPr>
              <a:tblGrid>
                <a:gridCol w="6165775">
                  <a:extLst>
                    <a:ext uri="{9D8B030D-6E8A-4147-A177-3AD203B41FA5}">
                      <a16:colId xmlns:a16="http://schemas.microsoft.com/office/drawing/2014/main" val="20000"/>
                    </a:ext>
                  </a:extLst>
                </a:gridCol>
                <a:gridCol w="2514125">
                  <a:extLst>
                    <a:ext uri="{9D8B030D-6E8A-4147-A177-3AD203B41FA5}">
                      <a16:colId xmlns:a16="http://schemas.microsoft.com/office/drawing/2014/main" val="20001"/>
                    </a:ext>
                  </a:extLst>
                </a:gridCol>
              </a:tblGrid>
              <a:tr h="857150">
                <a:tc>
                  <a:txBody>
                    <a:bodyPr/>
                    <a:lstStyle/>
                    <a:p>
                      <a:pPr marL="0" lvl="0" indent="0" algn="l" rtl="0">
                        <a:lnSpc>
                          <a:spcPct val="90000"/>
                        </a:lnSpc>
                        <a:spcBef>
                          <a:spcPts val="0"/>
                        </a:spcBef>
                        <a:spcAft>
                          <a:spcPts val="0"/>
                        </a:spcAft>
                        <a:buNone/>
                      </a:pPr>
                      <a:r>
                        <a:rPr lang="en" sz="1600" dirty="0">
                          <a:solidFill>
                            <a:schemeClr val="dk1"/>
                          </a:solidFill>
                          <a:latin typeface="Century Gothic"/>
                          <a:ea typeface="Century Gothic"/>
                          <a:cs typeface="Century Gothic"/>
                          <a:sym typeface="Century Gothic"/>
                        </a:rPr>
                        <a:t>What is the difference between ending the slave trade and ending slavery?</a:t>
                      </a:r>
                      <a:endParaRPr dirty="0"/>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lgn="l" rtl="0">
                        <a:spcBef>
                          <a:spcPts val="0"/>
                        </a:spcBef>
                        <a:spcAft>
                          <a:spcPts val="0"/>
                        </a:spcAft>
                        <a:buNone/>
                      </a:pPr>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0"/>
                  </a:ext>
                </a:extLst>
              </a:tr>
              <a:tr h="1170175">
                <a:tc>
                  <a:txBody>
                    <a:bodyPr/>
                    <a:lstStyle/>
                    <a:p>
                      <a:pPr marL="0" lvl="0" indent="0" algn="l" rtl="0">
                        <a:lnSpc>
                          <a:spcPct val="90000"/>
                        </a:lnSpc>
                        <a:spcBef>
                          <a:spcPts val="0"/>
                        </a:spcBef>
                        <a:spcAft>
                          <a:spcPts val="0"/>
                        </a:spcAft>
                        <a:buNone/>
                      </a:pPr>
                      <a:r>
                        <a:rPr lang="en" sz="1600" dirty="0">
                          <a:solidFill>
                            <a:schemeClr val="dk1"/>
                          </a:solidFill>
                          <a:latin typeface="Century Gothic"/>
                          <a:ea typeface="Century Gothic"/>
                          <a:cs typeface="Century Gothic"/>
                          <a:sym typeface="Century Gothic"/>
                        </a:rPr>
                        <a:t>Those who defended slavery used various arguments.  In the text, Hammond is quoted twice.  What two reasons does he give in arguing that slavery should continue? </a:t>
                      </a:r>
                      <a:endParaRPr dirty="0"/>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lgn="l" rtl="0">
                        <a:spcBef>
                          <a:spcPts val="0"/>
                        </a:spcBef>
                        <a:spcAft>
                          <a:spcPts val="0"/>
                        </a:spcAft>
                        <a:buNone/>
                      </a:pPr>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r h="1178389">
                <a:tc>
                  <a:txBody>
                    <a:bodyPr/>
                    <a:lstStyle/>
                    <a:p>
                      <a:pPr marL="0" lvl="0" indent="0" algn="l" rtl="0">
                        <a:lnSpc>
                          <a:spcPct val="90000"/>
                        </a:lnSpc>
                        <a:spcBef>
                          <a:spcPts val="0"/>
                        </a:spcBef>
                        <a:spcAft>
                          <a:spcPts val="0"/>
                        </a:spcAft>
                        <a:buNone/>
                      </a:pPr>
                      <a:r>
                        <a:rPr lang="en" sz="1600" dirty="0">
                          <a:solidFill>
                            <a:schemeClr val="dk1"/>
                          </a:solidFill>
                          <a:latin typeface="Century Gothic"/>
                          <a:ea typeface="Century Gothic"/>
                          <a:cs typeface="Century Gothic"/>
                          <a:sym typeface="Century Gothic"/>
                        </a:rPr>
                        <a:t>What argument is Garrison making in the last paragraph?  How does this quote connect to the wide agreement among abolitionists that slavery should end immediately and without compensation for slave owners?</a:t>
                      </a:r>
                      <a:endParaRPr dirty="0"/>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lgn="l" rtl="0">
                        <a:spcBef>
                          <a:spcPts val="0"/>
                        </a:spcBef>
                        <a:spcAft>
                          <a:spcPts val="0"/>
                        </a:spcAft>
                        <a:buNone/>
                      </a:pPr>
                      <a:endParaRPr dirty="0"/>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2"/>
                  </a:ext>
                </a:extLst>
              </a:tr>
            </a:tbl>
          </a:graphicData>
        </a:graphic>
      </p:graphicFrame>
      <p:pic>
        <p:nvPicPr>
          <p:cNvPr id="5" name="Google Shape;169;p29"/>
          <p:cNvPicPr preferRelativeResize="0"/>
          <p:nvPr/>
        </p:nvPicPr>
        <p:blipFill>
          <a:blip r:embed="rId3">
            <a:alphaModFix/>
          </a:blip>
          <a:stretch>
            <a:fillRect/>
          </a:stretch>
        </p:blipFill>
        <p:spPr>
          <a:xfrm>
            <a:off x="8044076" y="104650"/>
            <a:ext cx="982025" cy="1202975"/>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44"/>
        <p:cNvGrpSpPr/>
        <p:nvPr/>
      </p:nvGrpSpPr>
      <p:grpSpPr>
        <a:xfrm>
          <a:off x="0" y="0"/>
          <a:ext cx="0" cy="0"/>
          <a:chOff x="0" y="0"/>
          <a:chExt cx="0" cy="0"/>
        </a:xfrm>
      </p:grpSpPr>
      <p:sp>
        <p:nvSpPr>
          <p:cNvPr id="245" name="Google Shape;245;p38"/>
          <p:cNvSpPr txBox="1">
            <a:spLocks noGrp="1"/>
          </p:cNvSpPr>
          <p:nvPr>
            <p:ph type="title"/>
          </p:nvPr>
        </p:nvSpPr>
        <p:spPr>
          <a:xfrm>
            <a:off x="264075" y="302925"/>
            <a:ext cx="8679900" cy="5742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600" dirty="0"/>
              <a:t>Let’s add to our Historical Context anchor chart</a:t>
            </a:r>
            <a:endParaRPr sz="2600" dirty="0">
              <a:latin typeface="Century Gothic"/>
              <a:ea typeface="Century Gothic"/>
              <a:cs typeface="Century Gothic"/>
              <a:sym typeface="Century Gothic"/>
            </a:endParaRPr>
          </a:p>
        </p:txBody>
      </p:sp>
      <p:graphicFrame>
        <p:nvGraphicFramePr>
          <p:cNvPr id="247" name="Google Shape;247;p38"/>
          <p:cNvGraphicFramePr/>
          <p:nvPr>
            <p:extLst>
              <p:ext uri="{D42A27DB-BD31-4B8C-83A1-F6EECF244321}">
                <p14:modId xmlns:p14="http://schemas.microsoft.com/office/powerpoint/2010/main" val="4029231282"/>
              </p:ext>
            </p:extLst>
          </p:nvPr>
        </p:nvGraphicFramePr>
        <p:xfrm>
          <a:off x="344357" y="1075400"/>
          <a:ext cx="5308050" cy="3583365"/>
        </p:xfrm>
        <a:graphic>
          <a:graphicData uri="http://schemas.openxmlformats.org/drawingml/2006/table">
            <a:tbl>
              <a:tblPr>
                <a:noFill/>
                <a:tableStyleId>{9DF9D83E-5FC3-41A2-987D-E490595C8F6C}</a:tableStyleId>
              </a:tblPr>
              <a:tblGrid>
                <a:gridCol w="2643700">
                  <a:extLst>
                    <a:ext uri="{9D8B030D-6E8A-4147-A177-3AD203B41FA5}">
                      <a16:colId xmlns:a16="http://schemas.microsoft.com/office/drawing/2014/main" val="20000"/>
                    </a:ext>
                  </a:extLst>
                </a:gridCol>
                <a:gridCol w="2664350">
                  <a:extLst>
                    <a:ext uri="{9D8B030D-6E8A-4147-A177-3AD203B41FA5}">
                      <a16:colId xmlns:a16="http://schemas.microsoft.com/office/drawing/2014/main" val="20001"/>
                    </a:ext>
                  </a:extLst>
                </a:gridCol>
              </a:tblGrid>
              <a:tr h="415625">
                <a:tc>
                  <a:txBody>
                    <a:bodyPr/>
                    <a:lstStyle/>
                    <a:p>
                      <a:pPr marL="0" lvl="0" indent="0" algn="ctr" rtl="0">
                        <a:lnSpc>
                          <a:spcPct val="115000"/>
                        </a:lnSpc>
                        <a:spcBef>
                          <a:spcPts val="0"/>
                        </a:spcBef>
                        <a:spcAft>
                          <a:spcPts val="0"/>
                        </a:spcAft>
                        <a:buNone/>
                      </a:pPr>
                      <a:r>
                        <a:rPr lang="en" dirty="0">
                          <a:latin typeface="Century Gothic" panose="020B0502020202020204" pitchFamily="34" charset="0"/>
                        </a:rPr>
                        <a:t>Slavery</a:t>
                      </a:r>
                      <a:endParaRPr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tc>
                  <a:txBody>
                    <a:bodyPr/>
                    <a:lstStyle/>
                    <a:p>
                      <a:pPr marL="0" lvl="0" indent="0" algn="ctr" rtl="0">
                        <a:lnSpc>
                          <a:spcPct val="115000"/>
                        </a:lnSpc>
                        <a:spcBef>
                          <a:spcPts val="0"/>
                        </a:spcBef>
                        <a:spcAft>
                          <a:spcPts val="0"/>
                        </a:spcAft>
                        <a:buNone/>
                      </a:pPr>
                      <a:r>
                        <a:rPr lang="en">
                          <a:latin typeface="Century Gothic" panose="020B0502020202020204" pitchFamily="34" charset="0"/>
                        </a:rPr>
                        <a:t>Debate over Slavery</a:t>
                      </a:r>
                      <a:endParaRPr>
                        <a:latin typeface="Century Gothic" panose="020B0502020202020204" pitchFamily="34" charset="0"/>
                      </a:endParaRPr>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extLst>
                  <a:ext uri="{0D108BD9-81ED-4DB2-BD59-A6C34878D82A}">
                    <a16:rowId xmlns:a16="http://schemas.microsoft.com/office/drawing/2014/main" val="10000"/>
                  </a:ext>
                </a:extLst>
              </a:tr>
              <a:tr h="1028025">
                <a:tc>
                  <a:txBody>
                    <a:bodyPr/>
                    <a:lstStyle/>
                    <a:p>
                      <a:pPr marL="0" lvl="0" indent="0" algn="ctr" rtl="0">
                        <a:lnSpc>
                          <a:spcPct val="115000"/>
                        </a:lnSpc>
                        <a:spcBef>
                          <a:spcPts val="0"/>
                        </a:spcBef>
                        <a:spcAft>
                          <a:spcPts val="0"/>
                        </a:spcAft>
                        <a:buNone/>
                      </a:pPr>
                      <a:r>
                        <a:rPr lang="en" dirty="0">
                          <a:latin typeface="Century Gothic" panose="020B0502020202020204" pitchFamily="34" charset="0"/>
                        </a:rPr>
                        <a:t> </a:t>
                      </a:r>
                      <a:endParaRPr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lvl="0" indent="0" algn="l" rtl="0">
                        <a:lnSpc>
                          <a:spcPct val="115000"/>
                        </a:lnSpc>
                        <a:spcBef>
                          <a:spcPts val="0"/>
                        </a:spcBef>
                        <a:spcAft>
                          <a:spcPts val="0"/>
                        </a:spcAft>
                        <a:buNone/>
                      </a:pPr>
                      <a:r>
                        <a:rPr lang="en" dirty="0">
                          <a:latin typeface="Century Gothic" panose="020B0502020202020204" pitchFamily="34" charset="0"/>
                        </a:rPr>
                        <a:t> </a:t>
                      </a:r>
                      <a:endParaRPr dirty="0">
                        <a:latin typeface="Century Gothic" panose="020B0502020202020204" pitchFamily="34" charset="0"/>
                      </a:endParaRPr>
                    </a:p>
                    <a:p>
                      <a:pPr marL="0" lvl="0" indent="0" algn="ctr" rtl="0">
                        <a:lnSpc>
                          <a:spcPct val="115000"/>
                        </a:lnSpc>
                        <a:spcBef>
                          <a:spcPts val="0"/>
                        </a:spcBef>
                        <a:spcAft>
                          <a:spcPts val="0"/>
                        </a:spcAft>
                        <a:buNone/>
                      </a:pPr>
                      <a:r>
                        <a:rPr lang="en" dirty="0">
                          <a:latin typeface="Century Gothic" panose="020B0502020202020204" pitchFamily="34" charset="0"/>
                        </a:rPr>
                        <a:t> </a:t>
                      </a:r>
                      <a:endParaRPr dirty="0">
                        <a:latin typeface="Century Gothic" panose="020B0502020202020204" pitchFamily="34" charset="0"/>
                      </a:endParaRPr>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r h="380075">
                <a:tc gridSpan="2">
                  <a:txBody>
                    <a:bodyPr/>
                    <a:lstStyle/>
                    <a:p>
                      <a:pPr marL="0" lvl="0" indent="0" algn="ctr" rtl="0">
                        <a:lnSpc>
                          <a:spcPct val="115000"/>
                        </a:lnSpc>
                        <a:spcBef>
                          <a:spcPts val="0"/>
                        </a:spcBef>
                        <a:spcAft>
                          <a:spcPts val="0"/>
                        </a:spcAft>
                        <a:buNone/>
                      </a:pPr>
                      <a:r>
                        <a:rPr lang="en" dirty="0">
                          <a:latin typeface="Century Gothic" panose="020B0502020202020204" pitchFamily="34" charset="0"/>
                        </a:rPr>
                        <a:t>Life of Frederick Douglass</a:t>
                      </a:r>
                      <a:endParaRPr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tc hMerge="1">
                  <a:txBody>
                    <a:bodyPr/>
                    <a:lstStyle/>
                    <a:p>
                      <a:endParaRPr lang="en-US"/>
                    </a:p>
                  </a:txBody>
                  <a:tcPr/>
                </a:tc>
                <a:extLst>
                  <a:ext uri="{0D108BD9-81ED-4DB2-BD59-A6C34878D82A}">
                    <a16:rowId xmlns:a16="http://schemas.microsoft.com/office/drawing/2014/main" val="10002"/>
                  </a:ext>
                </a:extLst>
              </a:tr>
              <a:tr h="380075">
                <a:tc gridSpan="2">
                  <a:txBody>
                    <a:bodyPr/>
                    <a:lstStyle/>
                    <a:p>
                      <a:pPr marL="0" lvl="0" indent="0" algn="ctr" rtl="0">
                        <a:lnSpc>
                          <a:spcPct val="115000"/>
                        </a:lnSpc>
                        <a:spcBef>
                          <a:spcPts val="0"/>
                        </a:spcBef>
                        <a:spcAft>
                          <a:spcPts val="0"/>
                        </a:spcAft>
                        <a:buNone/>
                      </a:pPr>
                      <a:r>
                        <a:rPr lang="en" dirty="0">
                          <a:latin typeface="Century Gothic" panose="020B0502020202020204" pitchFamily="34" charset="0"/>
                        </a:rPr>
                        <a:t> </a:t>
                      </a:r>
                      <a:endParaRPr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hMerge="1">
                  <a:txBody>
                    <a:bodyPr/>
                    <a:lstStyle/>
                    <a:p>
                      <a:endParaRPr lang="en-US"/>
                    </a:p>
                  </a:txBody>
                  <a:tcPr/>
                </a:tc>
                <a:extLst>
                  <a:ext uri="{0D108BD9-81ED-4DB2-BD59-A6C34878D82A}">
                    <a16:rowId xmlns:a16="http://schemas.microsoft.com/office/drawing/2014/main" val="10003"/>
                  </a:ext>
                </a:extLst>
              </a:tr>
              <a:tr h="380075">
                <a:tc gridSpan="2">
                  <a:txBody>
                    <a:bodyPr/>
                    <a:lstStyle/>
                    <a:p>
                      <a:pPr marL="0" lvl="0" indent="0" algn="ctr" rtl="0">
                        <a:lnSpc>
                          <a:spcPct val="115000"/>
                        </a:lnSpc>
                        <a:spcBef>
                          <a:spcPts val="0"/>
                        </a:spcBef>
                        <a:spcAft>
                          <a:spcPts val="0"/>
                        </a:spcAft>
                        <a:buNone/>
                      </a:pPr>
                      <a:r>
                        <a:rPr lang="en" dirty="0">
                          <a:latin typeface="Century Gothic" panose="020B0502020202020204" pitchFamily="34" charset="0"/>
                        </a:rPr>
                        <a:t>Vocabulary</a:t>
                      </a:r>
                      <a:endParaRPr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tc hMerge="1">
                  <a:txBody>
                    <a:bodyPr/>
                    <a:lstStyle/>
                    <a:p>
                      <a:endParaRPr lang="en-US"/>
                    </a:p>
                  </a:txBody>
                  <a:tcPr/>
                </a:tc>
                <a:extLst>
                  <a:ext uri="{0D108BD9-81ED-4DB2-BD59-A6C34878D82A}">
                    <a16:rowId xmlns:a16="http://schemas.microsoft.com/office/drawing/2014/main" val="10004"/>
                  </a:ext>
                </a:extLst>
              </a:tr>
              <a:tr h="950225">
                <a:tc>
                  <a:txBody>
                    <a:bodyPr/>
                    <a:lstStyle/>
                    <a:p>
                      <a:pPr marL="0" lvl="0" indent="0" algn="l" rtl="0">
                        <a:lnSpc>
                          <a:spcPct val="100000"/>
                        </a:lnSpc>
                        <a:spcBef>
                          <a:spcPts val="0"/>
                        </a:spcBef>
                        <a:spcAft>
                          <a:spcPts val="0"/>
                        </a:spcAft>
                        <a:buNone/>
                      </a:pPr>
                      <a:r>
                        <a:rPr lang="en" dirty="0">
                          <a:latin typeface="Century Gothic" panose="020B0502020202020204" pitchFamily="34" charset="0"/>
                        </a:rPr>
                        <a:t>Triangular slave trade</a:t>
                      </a:r>
                      <a:endParaRPr dirty="0">
                        <a:latin typeface="Century Gothic" panose="020B0502020202020204" pitchFamily="34" charset="0"/>
                      </a:endParaRPr>
                    </a:p>
                    <a:p>
                      <a:pPr marL="0" lvl="0" indent="0" algn="l" rtl="0">
                        <a:lnSpc>
                          <a:spcPct val="100000"/>
                        </a:lnSpc>
                        <a:spcBef>
                          <a:spcPts val="0"/>
                        </a:spcBef>
                        <a:spcAft>
                          <a:spcPts val="0"/>
                        </a:spcAft>
                        <a:buNone/>
                      </a:pPr>
                      <a:r>
                        <a:rPr lang="en" dirty="0">
                          <a:latin typeface="Century Gothic" panose="020B0502020202020204" pitchFamily="34" charset="0"/>
                        </a:rPr>
                        <a:t>Abolitionist</a:t>
                      </a:r>
                      <a:endParaRPr dirty="0">
                        <a:latin typeface="Century Gothic" panose="020B0502020202020204" pitchFamily="34" charset="0"/>
                      </a:endParaRPr>
                    </a:p>
                    <a:p>
                      <a:pPr marL="0" lvl="0" indent="0" algn="l" rtl="0">
                        <a:lnSpc>
                          <a:spcPct val="100000"/>
                        </a:lnSpc>
                        <a:spcBef>
                          <a:spcPts val="0"/>
                        </a:spcBef>
                        <a:spcAft>
                          <a:spcPts val="0"/>
                        </a:spcAft>
                        <a:buNone/>
                      </a:pPr>
                      <a:r>
                        <a:rPr lang="en" dirty="0">
                          <a:latin typeface="Century Gothic" panose="020B0502020202020204" pitchFamily="34" charset="0"/>
                        </a:rPr>
                        <a:t>System</a:t>
                      </a:r>
                      <a:endParaRPr dirty="0">
                        <a:latin typeface="Century Gothic" panose="020B0502020202020204" pitchFamily="34" charset="0"/>
                      </a:endParaRPr>
                    </a:p>
                    <a:p>
                      <a:pPr marL="0" lvl="0" indent="0" algn="l" rtl="0">
                        <a:lnSpc>
                          <a:spcPct val="100000"/>
                        </a:lnSpc>
                        <a:spcBef>
                          <a:spcPts val="0"/>
                        </a:spcBef>
                        <a:spcAft>
                          <a:spcPts val="0"/>
                        </a:spcAft>
                        <a:buNone/>
                      </a:pPr>
                      <a:r>
                        <a:rPr lang="en" dirty="0">
                          <a:latin typeface="Century Gothic" panose="020B0502020202020204" pitchFamily="34" charset="0"/>
                        </a:rPr>
                        <a:t>Enforced labor</a:t>
                      </a:r>
                      <a:endParaRPr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lvl="0" indent="0" algn="l" rtl="0">
                        <a:lnSpc>
                          <a:spcPct val="100000"/>
                        </a:lnSpc>
                        <a:spcBef>
                          <a:spcPts val="0"/>
                        </a:spcBef>
                        <a:spcAft>
                          <a:spcPts val="0"/>
                        </a:spcAft>
                        <a:buNone/>
                      </a:pPr>
                      <a:r>
                        <a:rPr lang="en" dirty="0">
                          <a:latin typeface="Century Gothic" panose="020B0502020202020204" pitchFamily="34" charset="0"/>
                        </a:rPr>
                        <a:t>Plantation</a:t>
                      </a:r>
                      <a:endParaRPr dirty="0">
                        <a:latin typeface="Century Gothic" panose="020B0502020202020204" pitchFamily="34" charset="0"/>
                      </a:endParaRPr>
                    </a:p>
                    <a:p>
                      <a:pPr marL="0" lvl="0" indent="0" algn="l" rtl="0">
                        <a:lnSpc>
                          <a:spcPct val="100000"/>
                        </a:lnSpc>
                        <a:spcBef>
                          <a:spcPts val="0"/>
                        </a:spcBef>
                        <a:spcAft>
                          <a:spcPts val="0"/>
                        </a:spcAft>
                        <a:buNone/>
                      </a:pPr>
                      <a:r>
                        <a:rPr lang="en" dirty="0">
                          <a:latin typeface="Century Gothic" panose="020B0502020202020204" pitchFamily="34" charset="0"/>
                        </a:rPr>
                        <a:t>Crops</a:t>
                      </a:r>
                      <a:endParaRPr dirty="0">
                        <a:latin typeface="Century Gothic" panose="020B0502020202020204" pitchFamily="34" charset="0"/>
                      </a:endParaRPr>
                    </a:p>
                    <a:p>
                      <a:pPr marL="0" lvl="0" indent="0" algn="l" rtl="0">
                        <a:lnSpc>
                          <a:spcPct val="100000"/>
                        </a:lnSpc>
                        <a:spcBef>
                          <a:spcPts val="0"/>
                        </a:spcBef>
                        <a:spcAft>
                          <a:spcPts val="0"/>
                        </a:spcAft>
                        <a:buNone/>
                      </a:pPr>
                      <a:r>
                        <a:rPr lang="en" dirty="0">
                          <a:latin typeface="Century Gothic" panose="020B0502020202020204" pitchFamily="34" charset="0"/>
                        </a:rPr>
                        <a:t>Racial Inequality</a:t>
                      </a:r>
                      <a:endParaRPr dirty="0">
                        <a:latin typeface="Century Gothic" panose="020B0502020202020204" pitchFamily="34" charset="0"/>
                      </a:endParaRPr>
                    </a:p>
                  </a:txBody>
                  <a:tcPr marL="68575" marR="68575" marT="91425" marB="91425">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5"/>
                  </a:ext>
                </a:extLst>
              </a:tr>
            </a:tbl>
          </a:graphicData>
        </a:graphic>
      </p:graphicFrame>
      <p:sp>
        <p:nvSpPr>
          <p:cNvPr id="248" name="Google Shape;248;p38"/>
          <p:cNvSpPr txBox="1"/>
          <p:nvPr/>
        </p:nvSpPr>
        <p:spPr>
          <a:xfrm>
            <a:off x="5910950" y="1633500"/>
            <a:ext cx="2921400" cy="2442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400" b="1">
                <a:latin typeface="Century Gothic"/>
                <a:ea typeface="Century Gothic"/>
                <a:cs typeface="Century Gothic"/>
                <a:sym typeface="Century Gothic"/>
              </a:rPr>
              <a:t>Turn and Talk:</a:t>
            </a:r>
            <a:endParaRPr sz="2400" b="1">
              <a:latin typeface="Century Gothic"/>
              <a:ea typeface="Century Gothic"/>
              <a:cs typeface="Century Gothic"/>
              <a:sym typeface="Century Gothic"/>
            </a:endParaRPr>
          </a:p>
          <a:p>
            <a:pPr marL="0" lvl="0" indent="0" algn="l" rtl="0">
              <a:spcBef>
                <a:spcPts val="0"/>
              </a:spcBef>
              <a:spcAft>
                <a:spcPts val="0"/>
              </a:spcAft>
              <a:buNone/>
            </a:pPr>
            <a:endParaRPr sz="2400">
              <a:latin typeface="Century Gothic"/>
              <a:ea typeface="Century Gothic"/>
              <a:cs typeface="Century Gothic"/>
              <a:sym typeface="Century Gothic"/>
            </a:endParaRPr>
          </a:p>
          <a:p>
            <a:pPr marL="0" lvl="0" indent="0" algn="l" rtl="0">
              <a:spcBef>
                <a:spcPts val="0"/>
              </a:spcBef>
              <a:spcAft>
                <a:spcPts val="0"/>
              </a:spcAft>
              <a:buNone/>
            </a:pPr>
            <a:r>
              <a:rPr lang="en" sz="2400">
                <a:latin typeface="Century Gothic"/>
                <a:ea typeface="Century Gothic"/>
                <a:cs typeface="Century Gothic"/>
                <a:sym typeface="Century Gothic"/>
              </a:rPr>
              <a:t>What is one thing you will add to the Debate over Slavery section?</a:t>
            </a:r>
            <a:endParaRPr sz="2400">
              <a:latin typeface="Century Gothic"/>
              <a:ea typeface="Century Gothic"/>
              <a:cs typeface="Century Gothic"/>
              <a:sym typeface="Century Gothic"/>
            </a:endParaRPr>
          </a:p>
        </p:txBody>
      </p:sp>
      <p:pic>
        <p:nvPicPr>
          <p:cNvPr id="249" name="Google Shape;249;p38"/>
          <p:cNvPicPr preferRelativeResize="0"/>
          <p:nvPr/>
        </p:nvPicPr>
        <p:blipFill>
          <a:blip r:embed="rId3">
            <a:alphaModFix/>
          </a:blip>
          <a:stretch>
            <a:fillRect/>
          </a:stretch>
        </p:blipFill>
        <p:spPr>
          <a:xfrm>
            <a:off x="8469085" y="4456704"/>
            <a:ext cx="496661" cy="500525"/>
          </a:xfrm>
          <a:prstGeom prst="rect">
            <a:avLst/>
          </a:prstGeom>
          <a:noFill/>
          <a:ln>
            <a:noFill/>
          </a:ln>
        </p:spPr>
      </p:pic>
      <p:pic>
        <p:nvPicPr>
          <p:cNvPr id="7" name="Google Shape;169;p29"/>
          <p:cNvPicPr preferRelativeResize="0"/>
          <p:nvPr/>
        </p:nvPicPr>
        <p:blipFill>
          <a:blip r:embed="rId4">
            <a:alphaModFix/>
          </a:blip>
          <a:stretch>
            <a:fillRect/>
          </a:stretch>
        </p:blipFill>
        <p:spPr>
          <a:xfrm>
            <a:off x="8044076" y="104650"/>
            <a:ext cx="982025" cy="1202975"/>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53"/>
        <p:cNvGrpSpPr/>
        <p:nvPr/>
      </p:nvGrpSpPr>
      <p:grpSpPr>
        <a:xfrm>
          <a:off x="0" y="0"/>
          <a:ext cx="0" cy="0"/>
          <a:chOff x="0" y="0"/>
          <a:chExt cx="0" cy="0"/>
        </a:xfrm>
      </p:grpSpPr>
      <p:sp>
        <p:nvSpPr>
          <p:cNvPr id="254" name="Google Shape;254;p39"/>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255" name="Google Shape;255;p39"/>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400">
                <a:latin typeface="Century Gothic"/>
                <a:ea typeface="Century Gothic"/>
                <a:cs typeface="Century Gothic"/>
                <a:sym typeface="Century Gothic"/>
              </a:rPr>
              <a:t>Homework</a:t>
            </a:r>
            <a:endParaRPr sz="3400">
              <a:latin typeface="Century Gothic"/>
              <a:ea typeface="Century Gothic"/>
              <a:cs typeface="Century Gothic"/>
              <a:sym typeface="Century Gothic"/>
            </a:endParaRPr>
          </a:p>
        </p:txBody>
      </p:sp>
      <p:sp>
        <p:nvSpPr>
          <p:cNvPr id="256" name="Google Shape;256;p39"/>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l" rtl="0">
              <a:lnSpc>
                <a:spcPct val="115000"/>
              </a:lnSpc>
              <a:spcBef>
                <a:spcPts val="0"/>
              </a:spcBef>
              <a:spcAft>
                <a:spcPts val="0"/>
              </a:spcAft>
              <a:buNone/>
            </a:pPr>
            <a:r>
              <a:rPr lang="en" sz="3000" dirty="0"/>
              <a:t>Add three more ideas to the Debate over Slavery section of your </a:t>
            </a:r>
            <a:r>
              <a:rPr lang="en" sz="3000" b="1" dirty="0"/>
              <a:t>Historical Context Anchor Chart</a:t>
            </a:r>
            <a:r>
              <a:rPr lang="en" sz="3000" dirty="0"/>
              <a:t>.</a:t>
            </a:r>
            <a:endParaRPr sz="3000" dirty="0"/>
          </a:p>
          <a:p>
            <a:pPr marL="0" lvl="0" indent="0" algn="l" rtl="0">
              <a:spcBef>
                <a:spcPts val="800"/>
              </a:spcBef>
              <a:spcAft>
                <a:spcPts val="0"/>
              </a:spcAft>
              <a:buNone/>
            </a:pPr>
            <a:endParaRPr sz="3000" dirty="0"/>
          </a:p>
        </p:txBody>
      </p:sp>
      <p:pic>
        <p:nvPicPr>
          <p:cNvPr id="6" name="Google Shape;169;p29"/>
          <p:cNvPicPr preferRelativeResize="0"/>
          <p:nvPr/>
        </p:nvPicPr>
        <p:blipFill>
          <a:blip r:embed="rId3">
            <a:alphaModFix/>
          </a:blip>
          <a:stretch>
            <a:fillRect/>
          </a:stretch>
        </p:blipFill>
        <p:spPr>
          <a:xfrm>
            <a:off x="8044076" y="104650"/>
            <a:ext cx="982025" cy="1202975"/>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61"/>
        <p:cNvGrpSpPr/>
        <p:nvPr/>
      </p:nvGrpSpPr>
      <p:grpSpPr>
        <a:xfrm>
          <a:off x="0" y="0"/>
          <a:ext cx="0" cy="0"/>
          <a:chOff x="0" y="0"/>
          <a:chExt cx="0" cy="0"/>
        </a:xfrm>
      </p:grpSpPr>
      <p:sp>
        <p:nvSpPr>
          <p:cNvPr id="262" name="Google Shape;262;p40"/>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263" name="Google Shape;263;p40"/>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400">
                <a:latin typeface="Century Gothic"/>
                <a:ea typeface="Century Gothic"/>
                <a:cs typeface="Century Gothic"/>
                <a:sym typeface="Century Gothic"/>
              </a:rPr>
              <a:t>Small Group Block</a:t>
            </a:r>
            <a:endParaRPr sz="3400">
              <a:latin typeface="Century Gothic"/>
              <a:ea typeface="Century Gothic"/>
              <a:cs typeface="Century Gothic"/>
              <a:sym typeface="Century Gothic"/>
            </a:endParaRPr>
          </a:p>
        </p:txBody>
      </p:sp>
      <p:graphicFrame>
        <p:nvGraphicFramePr>
          <p:cNvPr id="264" name="Google Shape;264;p40"/>
          <p:cNvGraphicFramePr/>
          <p:nvPr/>
        </p:nvGraphicFramePr>
        <p:xfrm>
          <a:off x="577191" y="1248212"/>
          <a:ext cx="7989600" cy="3230175"/>
        </p:xfrm>
        <a:graphic>
          <a:graphicData uri="http://schemas.openxmlformats.org/drawingml/2006/table">
            <a:tbl>
              <a:tblPr firstRow="1" bandRow="1">
                <a:noFill/>
                <a:tableStyleId>{E9F3942C-7D1D-40E9-8BAC-86F0A85FE90A}</a:tableStyleId>
              </a:tblPr>
              <a:tblGrid>
                <a:gridCol w="2799450">
                  <a:extLst>
                    <a:ext uri="{9D8B030D-6E8A-4147-A177-3AD203B41FA5}">
                      <a16:colId xmlns:a16="http://schemas.microsoft.com/office/drawing/2014/main" val="20000"/>
                    </a:ext>
                  </a:extLst>
                </a:gridCol>
                <a:gridCol w="2526950">
                  <a:extLst>
                    <a:ext uri="{9D8B030D-6E8A-4147-A177-3AD203B41FA5}">
                      <a16:colId xmlns:a16="http://schemas.microsoft.com/office/drawing/2014/main" val="20001"/>
                    </a:ext>
                  </a:extLst>
                </a:gridCol>
                <a:gridCol w="2663200">
                  <a:extLst>
                    <a:ext uri="{9D8B030D-6E8A-4147-A177-3AD203B41FA5}">
                      <a16:colId xmlns:a16="http://schemas.microsoft.com/office/drawing/2014/main" val="20002"/>
                    </a:ext>
                  </a:extLst>
                </a:gridCol>
              </a:tblGrid>
              <a:tr h="408675">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Activities for Today:</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How Long?</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What groups?</a:t>
                      </a: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0"/>
                  </a:ext>
                </a:extLst>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Smooth reading </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1"/>
                  </a:ext>
                </a:extLst>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Reading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2"/>
                  </a:ext>
                </a:extLst>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Writing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3"/>
                  </a:ext>
                </a:extLst>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a:latin typeface="Century Gothic"/>
                          <a:ea typeface="Century Gothic"/>
                          <a:cs typeface="Century Gothic"/>
                          <a:sym typeface="Century Gothic"/>
                        </a:rPr>
                        <a:t>Preparing for Next Class</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4"/>
                  </a:ext>
                </a:extLst>
              </a:tr>
            </a:tbl>
          </a:graphicData>
        </a:graphic>
      </p:graphicFrame>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6A6565-367B-4F38-925A-8A7974A3BABF}"/>
              </a:ext>
            </a:extLst>
          </p:cNvPr>
          <p:cNvSpPr>
            <a:spLocks noGrp="1"/>
          </p:cNvSpPr>
          <p:nvPr>
            <p:ph type="title"/>
          </p:nvPr>
        </p:nvSpPr>
        <p:spPr>
          <a:xfrm>
            <a:off x="311700" y="966287"/>
            <a:ext cx="8520600" cy="2026363"/>
          </a:xfrm>
        </p:spPr>
        <p:txBody>
          <a:bodyPr/>
          <a:lstStyle/>
          <a:p>
            <a:pPr algn="just"/>
            <a:r>
              <a:rPr lang="en-US" sz="3000" i="1"/>
              <a:t>Frederick Douglass: Last Day  of </a:t>
            </a:r>
            <a:br>
              <a:rPr lang="en-US" sz="3000" i="1"/>
            </a:br>
            <a:r>
              <a:rPr lang="en-US" sz="3000" i="1"/>
              <a:t>Slavery, </a:t>
            </a:r>
            <a:r>
              <a:rPr lang="en-US" sz="3000"/>
              <a:t>by William Miller and illustrated by Cedric Lucas, 1995.  </a:t>
            </a:r>
            <a:r>
              <a:rPr lang="en-US" sz="3000" i="1"/>
              <a:t> P</a:t>
            </a:r>
            <a:r>
              <a:rPr lang="en-US" sz="3000"/>
              <a:t>ermission has been arranged with LEE &amp; LOW BOOKS INC., 95 Madison Ave., New York, NY 10016.</a:t>
            </a:r>
            <a:endParaRPr lang="en-US"/>
          </a:p>
        </p:txBody>
      </p:sp>
    </p:spTree>
    <p:extLst>
      <p:ext uri="{BB962C8B-B14F-4D97-AF65-F5344CB8AC3E}">
        <p14:creationId xmlns:p14="http://schemas.microsoft.com/office/powerpoint/2010/main" val="157864356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41"/>
        <p:cNvGrpSpPr/>
        <p:nvPr/>
      </p:nvGrpSpPr>
      <p:grpSpPr>
        <a:xfrm>
          <a:off x="0" y="0"/>
          <a:ext cx="0" cy="0"/>
          <a:chOff x="0" y="0"/>
          <a:chExt cx="0" cy="0"/>
        </a:xfrm>
      </p:grpSpPr>
      <p:sp>
        <p:nvSpPr>
          <p:cNvPr id="142" name="Google Shape;142;p26"/>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43" name="Google Shape;143;p26"/>
          <p:cNvSpPr txBox="1"/>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3400">
                <a:solidFill>
                  <a:srgbClr val="000000"/>
                </a:solidFill>
                <a:latin typeface="Century Gothic"/>
                <a:ea typeface="Century Gothic"/>
                <a:cs typeface="Century Gothic"/>
                <a:sym typeface="Century Gothic"/>
              </a:rPr>
              <a:t>Grade </a:t>
            </a:r>
            <a:r>
              <a:rPr lang="en" sz="3400">
                <a:latin typeface="Century Gothic"/>
                <a:ea typeface="Century Gothic"/>
                <a:cs typeface="Century Gothic"/>
                <a:sym typeface="Century Gothic"/>
              </a:rPr>
              <a:t>7</a:t>
            </a:r>
            <a:r>
              <a:rPr lang="en" sz="3400">
                <a:solidFill>
                  <a:srgbClr val="000000"/>
                </a:solidFill>
                <a:latin typeface="Century Gothic"/>
                <a:ea typeface="Century Gothic"/>
                <a:cs typeface="Century Gothic"/>
                <a:sym typeface="Century Gothic"/>
              </a:rPr>
              <a:t>: Module </a:t>
            </a:r>
            <a:r>
              <a:rPr lang="en" sz="3400">
                <a:latin typeface="Century Gothic"/>
                <a:ea typeface="Century Gothic"/>
                <a:cs typeface="Century Gothic"/>
                <a:sym typeface="Century Gothic"/>
              </a:rPr>
              <a:t>3</a:t>
            </a:r>
            <a:r>
              <a:rPr lang="en" sz="3400">
                <a:solidFill>
                  <a:srgbClr val="000000"/>
                </a:solidFill>
                <a:latin typeface="Century Gothic"/>
                <a:ea typeface="Century Gothic"/>
                <a:cs typeface="Century Gothic"/>
                <a:sym typeface="Century Gothic"/>
              </a:rPr>
              <a:t>: Unit </a:t>
            </a:r>
            <a:r>
              <a:rPr lang="en" sz="3400">
                <a:latin typeface="Century Gothic"/>
                <a:ea typeface="Century Gothic"/>
                <a:cs typeface="Century Gothic"/>
                <a:sym typeface="Century Gothic"/>
              </a:rPr>
              <a:t>1</a:t>
            </a:r>
            <a:r>
              <a:rPr lang="en" sz="3400">
                <a:solidFill>
                  <a:srgbClr val="000000"/>
                </a:solidFill>
                <a:latin typeface="Century Gothic"/>
                <a:ea typeface="Century Gothic"/>
                <a:cs typeface="Century Gothic"/>
                <a:sym typeface="Century Gothic"/>
              </a:rPr>
              <a:t>: Lesson </a:t>
            </a:r>
            <a:r>
              <a:rPr lang="en" sz="3400">
                <a:latin typeface="Century Gothic"/>
                <a:ea typeface="Century Gothic"/>
                <a:cs typeface="Century Gothic"/>
                <a:sym typeface="Century Gothic"/>
              </a:rPr>
              <a:t>4</a:t>
            </a:r>
            <a:endParaRPr sz="3400">
              <a:solidFill>
                <a:srgbClr val="000000"/>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sz="1800" b="1">
                <a:solidFill>
                  <a:srgbClr val="000000"/>
                </a:solidFill>
                <a:latin typeface="Century Gothic"/>
                <a:ea typeface="Century Gothic"/>
                <a:cs typeface="Century Gothic"/>
                <a:sym typeface="Century Gothic"/>
              </a:rPr>
              <a:t>Teacher slide, before teaching.</a:t>
            </a:r>
            <a:endParaRPr sz="600" b="1">
              <a:latin typeface="Century Gothic"/>
              <a:ea typeface="Century Gothic"/>
              <a:cs typeface="Century Gothic"/>
              <a:sym typeface="Century Gothic"/>
            </a:endParaRPr>
          </a:p>
        </p:txBody>
      </p:sp>
      <p:sp>
        <p:nvSpPr>
          <p:cNvPr id="144" name="Google Shape;144;p26"/>
          <p:cNvSpPr txBox="1">
            <a:spLocks noGrp="1"/>
          </p:cNvSpPr>
          <p:nvPr>
            <p:ph type="body" idx="1"/>
          </p:nvPr>
        </p:nvSpPr>
        <p:spPr>
          <a:xfrm>
            <a:off x="381975" y="1158325"/>
            <a:ext cx="8520600" cy="3474300"/>
          </a:xfrm>
          <a:prstGeom prst="rect">
            <a:avLst/>
          </a:prstGeom>
        </p:spPr>
        <p:txBody>
          <a:bodyPr spcFirstLastPara="1" wrap="square" lIns="68575" tIns="34275" rIns="68575" bIns="34275" anchor="t" anchorCtr="0">
            <a:noAutofit/>
          </a:bodyPr>
          <a:lstStyle/>
          <a:p>
            <a:pPr marL="0" lvl="0" indent="0" algn="l" rtl="0">
              <a:lnSpc>
                <a:spcPct val="90000"/>
              </a:lnSpc>
              <a:spcBef>
                <a:spcPts val="800"/>
              </a:spcBef>
              <a:spcAft>
                <a:spcPts val="0"/>
              </a:spcAft>
              <a:buClr>
                <a:schemeClr val="dk1"/>
              </a:buClr>
              <a:buSzPts val="2500"/>
              <a:buFont typeface="Arial"/>
              <a:buNone/>
            </a:pPr>
            <a:r>
              <a:rPr lang="en" sz="1400" b="1">
                <a:solidFill>
                  <a:schemeClr val="dk1"/>
                </a:solidFill>
                <a:latin typeface="Century Gothic"/>
                <a:ea typeface="Century Gothic"/>
                <a:cs typeface="Century Gothic"/>
                <a:sym typeface="Century Gothic"/>
              </a:rPr>
              <a:t>Preparing for Lesson #</a:t>
            </a:r>
            <a:r>
              <a:rPr lang="en" sz="1400" b="1"/>
              <a:t>4</a:t>
            </a:r>
            <a:endParaRPr sz="1400"/>
          </a:p>
          <a:p>
            <a:pPr marL="0" lvl="0" indent="0" algn="l" rtl="0">
              <a:lnSpc>
                <a:spcPct val="90000"/>
              </a:lnSpc>
              <a:spcBef>
                <a:spcPts val="800"/>
              </a:spcBef>
              <a:spcAft>
                <a:spcPts val="0"/>
              </a:spcAft>
              <a:buClr>
                <a:schemeClr val="dk1"/>
              </a:buClr>
              <a:buSzPts val="2500"/>
              <a:buFont typeface="Arial"/>
              <a:buNone/>
            </a:pPr>
            <a:r>
              <a:rPr lang="en" sz="1400">
                <a:solidFill>
                  <a:schemeClr val="dk1"/>
                </a:solidFill>
                <a:latin typeface="Century Gothic"/>
                <a:ea typeface="Century Gothic"/>
                <a:cs typeface="Century Gothic"/>
                <a:sym typeface="Century Gothic"/>
              </a:rPr>
              <a:t>Materials and classroom preparation:</a:t>
            </a:r>
            <a:endParaRPr sz="1400"/>
          </a:p>
        </p:txBody>
      </p:sp>
      <p:sp>
        <p:nvSpPr>
          <p:cNvPr id="145" name="Google Shape;145;p26"/>
          <p:cNvSpPr txBox="1"/>
          <p:nvPr/>
        </p:nvSpPr>
        <p:spPr>
          <a:xfrm>
            <a:off x="381975" y="1954050"/>
            <a:ext cx="8450400" cy="2861700"/>
          </a:xfrm>
          <a:prstGeom prst="rect">
            <a:avLst/>
          </a:prstGeom>
          <a:noFill/>
          <a:ln>
            <a:noFill/>
          </a:ln>
        </p:spPr>
        <p:txBody>
          <a:bodyPr spcFirstLastPara="1" wrap="square" lIns="91425" tIns="91425" rIns="91425" bIns="91425" anchor="ctr" anchorCtr="0">
            <a:noAutofit/>
          </a:bodyPr>
          <a:lstStyle/>
          <a:p>
            <a:pPr marL="457200" lvl="0" indent="-317500" algn="l" rtl="0">
              <a:spcBef>
                <a:spcPts val="0"/>
              </a:spcBef>
              <a:spcAft>
                <a:spcPts val="0"/>
              </a:spcAft>
              <a:buClr>
                <a:schemeClr val="dk1"/>
              </a:buClr>
              <a:buSzPts val="1400"/>
              <a:buFont typeface="Century Gothic"/>
              <a:buChar char="●"/>
            </a:pPr>
            <a:r>
              <a:rPr lang="en" b="1" dirty="0">
                <a:solidFill>
                  <a:schemeClr val="dk1"/>
                </a:solidFill>
                <a:latin typeface="Century Gothic"/>
                <a:ea typeface="Century Gothic"/>
                <a:cs typeface="Century Gothic"/>
                <a:sym typeface="Century Gothic"/>
              </a:rPr>
              <a:t>Historical Context anchor chart, student version </a:t>
            </a:r>
            <a:r>
              <a:rPr lang="en" dirty="0">
                <a:solidFill>
                  <a:schemeClr val="dk1"/>
                </a:solidFill>
                <a:latin typeface="Century Gothic"/>
                <a:ea typeface="Century Gothic"/>
                <a:cs typeface="Century Gothic"/>
                <a:sym typeface="Century Gothic"/>
              </a:rPr>
              <a:t>(one per student)</a:t>
            </a:r>
            <a:endParaRPr dirty="0">
              <a:solidFill>
                <a:schemeClr val="dk1"/>
              </a:solidFill>
              <a:latin typeface="Century Gothic"/>
              <a:ea typeface="Century Gothic"/>
              <a:cs typeface="Century Gothic"/>
              <a:sym typeface="Century Gothic"/>
            </a:endParaRPr>
          </a:p>
          <a:p>
            <a:pPr marL="457200" lvl="0" indent="-317500" algn="l" rtl="0">
              <a:spcBef>
                <a:spcPts val="0"/>
              </a:spcBef>
              <a:spcAft>
                <a:spcPts val="0"/>
              </a:spcAft>
              <a:buClr>
                <a:schemeClr val="dk1"/>
              </a:buClr>
              <a:buSzPts val="1400"/>
              <a:buFont typeface="Century Gothic"/>
              <a:buChar char="●"/>
            </a:pPr>
            <a:r>
              <a:rPr lang="en" dirty="0">
                <a:solidFill>
                  <a:schemeClr val="dk1"/>
                </a:solidFill>
                <a:latin typeface="Century Gothic"/>
                <a:ea typeface="Century Gothic"/>
                <a:cs typeface="Century Gothic"/>
                <a:sym typeface="Century Gothic"/>
              </a:rPr>
              <a:t>“Slave Trade” text (from Lesson 3)</a:t>
            </a:r>
            <a:endParaRPr dirty="0">
              <a:solidFill>
                <a:schemeClr val="dk1"/>
              </a:solidFill>
              <a:latin typeface="Century Gothic"/>
              <a:ea typeface="Century Gothic"/>
              <a:cs typeface="Century Gothic"/>
              <a:sym typeface="Century Gothic"/>
            </a:endParaRPr>
          </a:p>
          <a:p>
            <a:pPr marL="457200" lvl="0" indent="-317500" algn="l" rtl="0">
              <a:spcBef>
                <a:spcPts val="0"/>
              </a:spcBef>
              <a:spcAft>
                <a:spcPts val="0"/>
              </a:spcAft>
              <a:buClr>
                <a:schemeClr val="dk1"/>
              </a:buClr>
              <a:buSzPts val="1400"/>
              <a:buFont typeface="Century Gothic"/>
              <a:buChar char="●"/>
            </a:pPr>
            <a:r>
              <a:rPr lang="en" b="1" dirty="0">
                <a:solidFill>
                  <a:schemeClr val="dk1"/>
                </a:solidFill>
                <a:latin typeface="Century Gothic"/>
                <a:ea typeface="Century Gothic"/>
                <a:cs typeface="Century Gothic"/>
                <a:sym typeface="Century Gothic"/>
              </a:rPr>
              <a:t>“Slave Trade” Text Dependent Questions </a:t>
            </a:r>
            <a:r>
              <a:rPr lang="en" dirty="0">
                <a:solidFill>
                  <a:schemeClr val="dk1"/>
                </a:solidFill>
                <a:latin typeface="Century Gothic"/>
                <a:ea typeface="Century Gothic"/>
                <a:cs typeface="Century Gothic"/>
                <a:sym typeface="Century Gothic"/>
              </a:rPr>
              <a:t>(from Lesson 3)</a:t>
            </a:r>
            <a:endParaRPr dirty="0">
              <a:solidFill>
                <a:schemeClr val="dk1"/>
              </a:solidFill>
              <a:latin typeface="Century Gothic"/>
              <a:ea typeface="Century Gothic"/>
              <a:cs typeface="Century Gothic"/>
              <a:sym typeface="Century Gothic"/>
            </a:endParaRPr>
          </a:p>
          <a:p>
            <a:pPr marL="457200" lvl="0" indent="-317500" algn="l" rtl="0">
              <a:spcBef>
                <a:spcPts val="0"/>
              </a:spcBef>
              <a:spcAft>
                <a:spcPts val="0"/>
              </a:spcAft>
              <a:buClr>
                <a:schemeClr val="dk1"/>
              </a:buClr>
              <a:buSzPts val="1400"/>
              <a:buFont typeface="Century Gothic"/>
              <a:buChar char="●"/>
            </a:pPr>
            <a:r>
              <a:rPr lang="en" dirty="0">
                <a:solidFill>
                  <a:schemeClr val="dk1"/>
                </a:solidFill>
                <a:latin typeface="Century Gothic"/>
                <a:ea typeface="Century Gothic"/>
                <a:cs typeface="Century Gothic"/>
                <a:sym typeface="Century Gothic"/>
              </a:rPr>
              <a:t>Analyzing Images: Slavery in America (from Lesson 3)</a:t>
            </a:r>
            <a:endParaRPr dirty="0">
              <a:solidFill>
                <a:schemeClr val="dk1"/>
              </a:solidFill>
              <a:latin typeface="Century Gothic"/>
              <a:ea typeface="Century Gothic"/>
              <a:cs typeface="Century Gothic"/>
              <a:sym typeface="Century Gothic"/>
            </a:endParaRPr>
          </a:p>
          <a:p>
            <a:pPr marL="457200" lvl="0" indent="-317500" algn="l" rtl="0">
              <a:spcBef>
                <a:spcPts val="0"/>
              </a:spcBef>
              <a:spcAft>
                <a:spcPts val="0"/>
              </a:spcAft>
              <a:buClr>
                <a:schemeClr val="dk1"/>
              </a:buClr>
              <a:buSzPts val="1400"/>
              <a:buFont typeface="Century Gothic"/>
              <a:buChar char="●"/>
            </a:pPr>
            <a:r>
              <a:rPr lang="en" b="1" dirty="0">
                <a:solidFill>
                  <a:schemeClr val="dk1"/>
                </a:solidFill>
                <a:latin typeface="Century Gothic"/>
                <a:ea typeface="Century Gothic"/>
                <a:cs typeface="Century Gothic"/>
                <a:sym typeface="Century Gothic"/>
              </a:rPr>
              <a:t>Historical Context anchor chart </a:t>
            </a:r>
            <a:r>
              <a:rPr lang="en" dirty="0">
                <a:solidFill>
                  <a:schemeClr val="dk1"/>
                </a:solidFill>
                <a:latin typeface="Century Gothic"/>
                <a:ea typeface="Century Gothic"/>
                <a:cs typeface="Century Gothic"/>
                <a:sym typeface="Century Gothic"/>
              </a:rPr>
              <a:t>(begun in Lesson 2; see </a:t>
            </a:r>
            <a:r>
              <a:rPr lang="en" b="1" dirty="0">
                <a:solidFill>
                  <a:schemeClr val="dk1"/>
                </a:solidFill>
                <a:latin typeface="Century Gothic"/>
                <a:ea typeface="Century Gothic"/>
                <a:cs typeface="Century Gothic"/>
                <a:sym typeface="Century Gothic"/>
              </a:rPr>
              <a:t>“for teacher reference” version in supporting materials</a:t>
            </a:r>
            <a:r>
              <a:rPr lang="en" dirty="0">
                <a:solidFill>
                  <a:schemeClr val="dk1"/>
                </a:solidFill>
                <a:latin typeface="Century Gothic"/>
                <a:ea typeface="Century Gothic"/>
                <a:cs typeface="Century Gothic"/>
                <a:sym typeface="Century Gothic"/>
              </a:rPr>
              <a:t>)</a:t>
            </a:r>
            <a:endParaRPr dirty="0">
              <a:solidFill>
                <a:schemeClr val="dk1"/>
              </a:solidFill>
              <a:latin typeface="Century Gothic"/>
              <a:ea typeface="Century Gothic"/>
              <a:cs typeface="Century Gothic"/>
              <a:sym typeface="Century Gothic"/>
            </a:endParaRPr>
          </a:p>
          <a:p>
            <a:pPr marL="457200" lvl="0" indent="-317500" algn="l" rtl="0">
              <a:spcBef>
                <a:spcPts val="0"/>
              </a:spcBef>
              <a:spcAft>
                <a:spcPts val="0"/>
              </a:spcAft>
              <a:buClr>
                <a:schemeClr val="dk1"/>
              </a:buClr>
              <a:buSzPts val="1400"/>
              <a:buFont typeface="Century Gothic"/>
              <a:buChar char="●"/>
            </a:pPr>
            <a:r>
              <a:rPr lang="en" dirty="0">
                <a:solidFill>
                  <a:schemeClr val="dk1"/>
                </a:solidFill>
                <a:latin typeface="Century Gothic"/>
                <a:ea typeface="Century Gothic"/>
                <a:cs typeface="Century Gothic"/>
                <a:sym typeface="Century Gothic"/>
              </a:rPr>
              <a:t>“Abolition” text from </a:t>
            </a:r>
            <a:r>
              <a:rPr lang="en" i="1" dirty="0">
                <a:solidFill>
                  <a:schemeClr val="dk1"/>
                </a:solidFill>
                <a:latin typeface="Century Gothic"/>
                <a:ea typeface="Century Gothic"/>
                <a:cs typeface="Century Gothic"/>
                <a:sym typeface="Century Gothic"/>
              </a:rPr>
              <a:t>Freedom: A History of US</a:t>
            </a:r>
            <a:r>
              <a:rPr lang="en" dirty="0">
                <a:solidFill>
                  <a:schemeClr val="dk1"/>
                </a:solidFill>
                <a:latin typeface="Century Gothic"/>
                <a:ea typeface="Century Gothic"/>
                <a:cs typeface="Century Gothic"/>
                <a:sym typeface="Century Gothic"/>
              </a:rPr>
              <a:t>, Webisode 5 (From Lesson 4)</a:t>
            </a:r>
            <a:endParaRPr dirty="0">
              <a:solidFill>
                <a:schemeClr val="dk1"/>
              </a:solidFill>
              <a:latin typeface="Century Gothic"/>
              <a:ea typeface="Century Gothic"/>
              <a:cs typeface="Century Gothic"/>
              <a:sym typeface="Century Gothic"/>
            </a:endParaRPr>
          </a:p>
          <a:p>
            <a:pPr marL="457200" lvl="0" indent="-317500" algn="l" rtl="0">
              <a:spcBef>
                <a:spcPts val="0"/>
              </a:spcBef>
              <a:spcAft>
                <a:spcPts val="0"/>
              </a:spcAft>
              <a:buClr>
                <a:schemeClr val="dk1"/>
              </a:buClr>
              <a:buSzPts val="1400"/>
              <a:buFont typeface="Century Gothic"/>
              <a:buChar char="●"/>
            </a:pPr>
            <a:r>
              <a:rPr lang="en" b="1" dirty="0">
                <a:solidFill>
                  <a:schemeClr val="dk1"/>
                </a:solidFill>
                <a:latin typeface="Century Gothic"/>
                <a:ea typeface="Century Gothic"/>
                <a:cs typeface="Century Gothic"/>
                <a:sym typeface="Century Gothic"/>
              </a:rPr>
              <a:t>“Abolition” Text Dependent Questions (answers, for teacher reference) </a:t>
            </a:r>
            <a:r>
              <a:rPr lang="en" dirty="0">
                <a:solidFill>
                  <a:schemeClr val="dk1"/>
                </a:solidFill>
                <a:latin typeface="Century Gothic"/>
                <a:ea typeface="Century Gothic"/>
                <a:cs typeface="Century Gothic"/>
                <a:sym typeface="Century Gothic"/>
              </a:rPr>
              <a:t>(from Lesson 3)</a:t>
            </a:r>
            <a:endParaRPr dirty="0">
              <a:solidFill>
                <a:schemeClr val="dk1"/>
              </a:solidFill>
              <a:latin typeface="Century Gothic"/>
              <a:ea typeface="Century Gothic"/>
              <a:cs typeface="Century Gothic"/>
              <a:sym typeface="Century Gothic"/>
            </a:endParaRPr>
          </a:p>
          <a:p>
            <a:pPr marL="457200" lvl="0" indent="-317500" algn="l" rtl="0">
              <a:spcBef>
                <a:spcPts val="0"/>
              </a:spcBef>
              <a:spcAft>
                <a:spcPts val="0"/>
              </a:spcAft>
              <a:buClr>
                <a:schemeClr val="dk1"/>
              </a:buClr>
              <a:buSzPts val="1400"/>
              <a:buFont typeface="Century Gothic"/>
              <a:buChar char="●"/>
            </a:pPr>
            <a:r>
              <a:rPr lang="en" b="1" dirty="0">
                <a:solidFill>
                  <a:schemeClr val="dk1"/>
                </a:solidFill>
                <a:latin typeface="Century Gothic"/>
                <a:ea typeface="Century Gothic"/>
                <a:cs typeface="Century Gothic"/>
                <a:sym typeface="Century Gothic"/>
              </a:rPr>
              <a:t>Abolition Text Dependent Questions, Part 2 </a:t>
            </a:r>
            <a:r>
              <a:rPr lang="en" dirty="0">
                <a:solidFill>
                  <a:schemeClr val="dk1"/>
                </a:solidFill>
                <a:latin typeface="Century Gothic"/>
                <a:ea typeface="Century Gothic"/>
                <a:cs typeface="Century Gothic"/>
                <a:sym typeface="Century Gothic"/>
              </a:rPr>
              <a:t>(one per student)</a:t>
            </a:r>
            <a:endParaRPr dirty="0">
              <a:solidFill>
                <a:schemeClr val="dk1"/>
              </a:solidFill>
              <a:latin typeface="Century Gothic"/>
              <a:ea typeface="Century Gothic"/>
              <a:cs typeface="Century Gothic"/>
              <a:sym typeface="Century Gothic"/>
            </a:endParaRPr>
          </a:p>
          <a:p>
            <a:pPr marL="457200" lvl="0" indent="-317500" algn="l" rtl="0">
              <a:spcBef>
                <a:spcPts val="0"/>
              </a:spcBef>
              <a:spcAft>
                <a:spcPts val="0"/>
              </a:spcAft>
              <a:buClr>
                <a:schemeClr val="dk1"/>
              </a:buClr>
              <a:buSzPts val="1400"/>
              <a:buFont typeface="Century Gothic"/>
              <a:buChar char="●"/>
            </a:pPr>
            <a:r>
              <a:rPr lang="en" b="1" dirty="0">
                <a:solidFill>
                  <a:schemeClr val="dk1"/>
                </a:solidFill>
                <a:latin typeface="Century Gothic"/>
                <a:ea typeface="Century Gothic"/>
                <a:cs typeface="Century Gothic"/>
                <a:sym typeface="Century Gothic"/>
              </a:rPr>
              <a:t> “Abolition” Text: Close Reading Guide (for teacher reference)</a:t>
            </a:r>
            <a:endParaRPr b="1" dirty="0">
              <a:solidFill>
                <a:schemeClr val="dk1"/>
              </a:solidFill>
              <a:latin typeface="Century Gothic"/>
              <a:ea typeface="Century Gothic"/>
              <a:cs typeface="Century Gothic"/>
              <a:sym typeface="Century Gothic"/>
            </a:endParaRPr>
          </a:p>
          <a:p>
            <a:pPr marL="457200" lvl="0" indent="-317500" algn="l" rtl="0">
              <a:spcBef>
                <a:spcPts val="0"/>
              </a:spcBef>
              <a:spcAft>
                <a:spcPts val="0"/>
              </a:spcAft>
              <a:buClr>
                <a:schemeClr val="dk1"/>
              </a:buClr>
              <a:buSzPts val="1400"/>
              <a:buFont typeface="Century Gothic"/>
              <a:buChar char="●"/>
            </a:pPr>
            <a:r>
              <a:rPr lang="en" dirty="0">
                <a:solidFill>
                  <a:schemeClr val="dk1"/>
                </a:solidFill>
                <a:latin typeface="Century Gothic"/>
                <a:ea typeface="Century Gothic"/>
                <a:cs typeface="Century Gothic"/>
                <a:sym typeface="Century Gothic"/>
              </a:rPr>
              <a:t>Equity sticks</a:t>
            </a:r>
            <a:endParaRPr dirty="0">
              <a:solidFill>
                <a:schemeClr val="dk1"/>
              </a:solidFill>
              <a:latin typeface="Century Gothic"/>
              <a:ea typeface="Century Gothic"/>
              <a:cs typeface="Century Gothic"/>
              <a:sym typeface="Century Gothic"/>
            </a:endParaRPr>
          </a:p>
          <a:p>
            <a:pPr marL="457200" lvl="0" indent="-317500" algn="l" rtl="0">
              <a:spcBef>
                <a:spcPts val="0"/>
              </a:spcBef>
              <a:spcAft>
                <a:spcPts val="0"/>
              </a:spcAft>
              <a:buClr>
                <a:schemeClr val="dk1"/>
              </a:buClr>
              <a:buSzPts val="1400"/>
              <a:buFont typeface="Century Gothic"/>
              <a:buChar char="●"/>
            </a:pPr>
            <a:r>
              <a:rPr lang="en" dirty="0">
                <a:solidFill>
                  <a:schemeClr val="dk1"/>
                </a:solidFill>
                <a:latin typeface="Century Gothic"/>
                <a:ea typeface="Century Gothic"/>
                <a:cs typeface="Century Gothic"/>
                <a:sym typeface="Century Gothic"/>
              </a:rPr>
              <a:t>Three images related to the abolition movement (one to display; teacher created, see Teaching Notes)</a:t>
            </a:r>
            <a:endParaRPr dirty="0">
              <a:solidFill>
                <a:schemeClr val="dk1"/>
              </a:solidFill>
              <a:latin typeface="Century Gothic"/>
              <a:ea typeface="Century Gothic"/>
              <a:cs typeface="Century Gothic"/>
              <a:sym typeface="Century Gothic"/>
            </a:endParaRPr>
          </a:p>
          <a:p>
            <a:pPr marL="457200" lvl="0" indent="-304800" algn="l" rtl="0">
              <a:spcBef>
                <a:spcPts val="0"/>
              </a:spcBef>
              <a:spcAft>
                <a:spcPts val="0"/>
              </a:spcAft>
              <a:buSzPts val="1200"/>
              <a:buFont typeface="Century Gothic"/>
              <a:buChar char="●"/>
            </a:pPr>
            <a:r>
              <a:rPr lang="en" dirty="0">
                <a:solidFill>
                  <a:schemeClr val="dk1"/>
                </a:solidFill>
                <a:latin typeface="Century Gothic"/>
                <a:ea typeface="Century Gothic"/>
                <a:cs typeface="Century Gothic"/>
                <a:sym typeface="Century Gothic"/>
              </a:rPr>
              <a:t>Document camera</a:t>
            </a:r>
            <a:br>
              <a:rPr lang="en" sz="1200" dirty="0">
                <a:latin typeface="Century Gothic"/>
                <a:ea typeface="Century Gothic"/>
                <a:cs typeface="Century Gothic"/>
                <a:sym typeface="Century Gothic"/>
              </a:rPr>
            </a:br>
            <a:endParaRPr sz="1200" dirty="0">
              <a:latin typeface="Century Gothic"/>
              <a:ea typeface="Century Gothic"/>
              <a:cs typeface="Century Gothic"/>
              <a:sym typeface="Century Gothic"/>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49"/>
        <p:cNvGrpSpPr/>
        <p:nvPr/>
      </p:nvGrpSpPr>
      <p:grpSpPr>
        <a:xfrm>
          <a:off x="0" y="0"/>
          <a:ext cx="0" cy="0"/>
          <a:chOff x="0" y="0"/>
          <a:chExt cx="0" cy="0"/>
        </a:xfrm>
      </p:grpSpPr>
      <p:sp>
        <p:nvSpPr>
          <p:cNvPr id="150" name="Google Shape;150;p27"/>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51" name="Google Shape;151;p27"/>
          <p:cNvSpPr txBox="1"/>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3400">
                <a:solidFill>
                  <a:srgbClr val="000000"/>
                </a:solidFill>
                <a:latin typeface="Century Gothic"/>
                <a:ea typeface="Century Gothic"/>
                <a:cs typeface="Century Gothic"/>
                <a:sym typeface="Century Gothic"/>
              </a:rPr>
              <a:t>Grade </a:t>
            </a:r>
            <a:r>
              <a:rPr lang="en" sz="3400">
                <a:latin typeface="Century Gothic"/>
                <a:ea typeface="Century Gothic"/>
                <a:cs typeface="Century Gothic"/>
                <a:sym typeface="Century Gothic"/>
              </a:rPr>
              <a:t>7</a:t>
            </a:r>
            <a:r>
              <a:rPr lang="en" sz="3400">
                <a:solidFill>
                  <a:srgbClr val="000000"/>
                </a:solidFill>
                <a:latin typeface="Century Gothic"/>
                <a:ea typeface="Century Gothic"/>
                <a:cs typeface="Century Gothic"/>
                <a:sym typeface="Century Gothic"/>
              </a:rPr>
              <a:t>: Module </a:t>
            </a:r>
            <a:r>
              <a:rPr lang="en" sz="3400">
                <a:latin typeface="Century Gothic"/>
                <a:ea typeface="Century Gothic"/>
                <a:cs typeface="Century Gothic"/>
                <a:sym typeface="Century Gothic"/>
              </a:rPr>
              <a:t>3</a:t>
            </a:r>
            <a:r>
              <a:rPr lang="en" sz="3400">
                <a:solidFill>
                  <a:srgbClr val="000000"/>
                </a:solidFill>
                <a:latin typeface="Century Gothic"/>
                <a:ea typeface="Century Gothic"/>
                <a:cs typeface="Century Gothic"/>
                <a:sym typeface="Century Gothic"/>
              </a:rPr>
              <a:t>: Unit </a:t>
            </a:r>
            <a:r>
              <a:rPr lang="en" sz="3400">
                <a:latin typeface="Century Gothic"/>
                <a:ea typeface="Century Gothic"/>
                <a:cs typeface="Century Gothic"/>
                <a:sym typeface="Century Gothic"/>
              </a:rPr>
              <a:t>1</a:t>
            </a:r>
            <a:r>
              <a:rPr lang="en" sz="3400">
                <a:solidFill>
                  <a:srgbClr val="000000"/>
                </a:solidFill>
                <a:latin typeface="Century Gothic"/>
                <a:ea typeface="Century Gothic"/>
                <a:cs typeface="Century Gothic"/>
                <a:sym typeface="Century Gothic"/>
              </a:rPr>
              <a:t>: Lesson </a:t>
            </a:r>
            <a:r>
              <a:rPr lang="en" sz="3400">
                <a:latin typeface="Century Gothic"/>
                <a:ea typeface="Century Gothic"/>
                <a:cs typeface="Century Gothic"/>
                <a:sym typeface="Century Gothic"/>
              </a:rPr>
              <a:t>4</a:t>
            </a:r>
            <a:endParaRPr sz="3400">
              <a:solidFill>
                <a:srgbClr val="000000"/>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sz="1800" b="1">
                <a:solidFill>
                  <a:srgbClr val="000000"/>
                </a:solidFill>
                <a:latin typeface="Century Gothic"/>
                <a:ea typeface="Century Gothic"/>
                <a:cs typeface="Century Gothic"/>
                <a:sym typeface="Century Gothic"/>
              </a:rPr>
              <a:t>Teacher slide, before teaching.</a:t>
            </a:r>
            <a:endParaRPr sz="1800">
              <a:solidFill>
                <a:srgbClr val="000000"/>
              </a:solidFill>
              <a:latin typeface="Century Gothic"/>
              <a:ea typeface="Century Gothic"/>
              <a:cs typeface="Century Gothic"/>
              <a:sym typeface="Century Gothic"/>
            </a:endParaRPr>
          </a:p>
        </p:txBody>
      </p:sp>
      <p:sp>
        <p:nvSpPr>
          <p:cNvPr id="152" name="Google Shape;152;p27"/>
          <p:cNvSpPr txBox="1"/>
          <p:nvPr/>
        </p:nvSpPr>
        <p:spPr>
          <a:xfrm>
            <a:off x="311700" y="1123700"/>
            <a:ext cx="8520600" cy="37419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1800" b="1" dirty="0">
                <a:solidFill>
                  <a:srgbClr val="000000"/>
                </a:solidFill>
                <a:latin typeface="Century Gothic"/>
                <a:ea typeface="Century Gothic"/>
                <a:cs typeface="Century Gothic"/>
                <a:sym typeface="Century Gothic"/>
              </a:rPr>
              <a:t>Preparing for Lesson #</a:t>
            </a:r>
            <a:r>
              <a:rPr lang="en" sz="1800" b="1" dirty="0">
                <a:latin typeface="Century Gothic"/>
                <a:ea typeface="Century Gothic"/>
                <a:cs typeface="Century Gothic"/>
                <a:sym typeface="Century Gothic"/>
              </a:rPr>
              <a:t>4</a:t>
            </a:r>
            <a:endParaRPr sz="600" i="1" dirty="0">
              <a:latin typeface="Century Gothic"/>
              <a:ea typeface="Century Gothic"/>
              <a:cs typeface="Century Gothic"/>
              <a:sym typeface="Century Gothic"/>
            </a:endParaRPr>
          </a:p>
          <a:p>
            <a:pPr marL="0" lvl="0" indent="0" algn="l" rtl="0">
              <a:lnSpc>
                <a:spcPct val="90000"/>
              </a:lnSpc>
              <a:spcBef>
                <a:spcPts val="1000"/>
              </a:spcBef>
              <a:spcAft>
                <a:spcPts val="0"/>
              </a:spcAft>
              <a:buNone/>
            </a:pPr>
            <a:endParaRPr sz="1800" dirty="0">
              <a:solidFill>
                <a:schemeClr val="dk1"/>
              </a:solidFill>
              <a:latin typeface="Century Gothic"/>
              <a:ea typeface="Century Gothic"/>
              <a:cs typeface="Century Gothic"/>
              <a:sym typeface="Century Gothic"/>
            </a:endParaRPr>
          </a:p>
          <a:p>
            <a:pPr marL="0" lvl="0" indent="0" algn="l" rtl="0">
              <a:lnSpc>
                <a:spcPct val="90000"/>
              </a:lnSpc>
              <a:spcBef>
                <a:spcPts val="1000"/>
              </a:spcBef>
              <a:spcAft>
                <a:spcPts val="0"/>
              </a:spcAft>
              <a:buNone/>
            </a:pPr>
            <a:r>
              <a:rPr lang="en" sz="1800" dirty="0">
                <a:solidFill>
                  <a:schemeClr val="dk1"/>
                </a:solidFill>
                <a:latin typeface="Century Gothic"/>
                <a:ea typeface="Century Gothic"/>
                <a:cs typeface="Century Gothic"/>
                <a:sym typeface="Century Gothic"/>
              </a:rPr>
              <a:t>Before students come, please prepare by doing these things:</a:t>
            </a:r>
            <a:endParaRPr sz="1800" dirty="0">
              <a:solidFill>
                <a:schemeClr val="dk1"/>
              </a:solidFill>
              <a:latin typeface="Century Gothic"/>
              <a:ea typeface="Century Gothic"/>
              <a:cs typeface="Century Gothic"/>
              <a:sym typeface="Century Gothic"/>
            </a:endParaRPr>
          </a:p>
          <a:p>
            <a:pPr marL="457200" lvl="0" indent="-342900" algn="l" rtl="0">
              <a:lnSpc>
                <a:spcPct val="90000"/>
              </a:lnSpc>
              <a:spcBef>
                <a:spcPts val="1000"/>
              </a:spcBef>
              <a:spcAft>
                <a:spcPts val="0"/>
              </a:spcAft>
              <a:buSzPts val="1800"/>
              <a:buFont typeface="Century Gothic"/>
              <a:buChar char="●"/>
            </a:pPr>
            <a:r>
              <a:rPr lang="en" sz="1800" dirty="0">
                <a:solidFill>
                  <a:schemeClr val="dk1"/>
                </a:solidFill>
                <a:latin typeface="Century Gothic"/>
                <a:ea typeface="Century Gothic"/>
                <a:cs typeface="Century Gothic"/>
                <a:sym typeface="Century Gothic"/>
              </a:rPr>
              <a:t>Read “</a:t>
            </a:r>
            <a:r>
              <a:rPr lang="en" sz="1800" i="1" dirty="0">
                <a:solidFill>
                  <a:schemeClr val="dk1"/>
                </a:solidFill>
                <a:latin typeface="Century Gothic"/>
                <a:ea typeface="Century Gothic"/>
                <a:cs typeface="Century Gothic"/>
                <a:sym typeface="Century Gothic"/>
              </a:rPr>
              <a:t>The Slave Trade</a:t>
            </a:r>
            <a:r>
              <a:rPr lang="en" sz="1800" dirty="0">
                <a:solidFill>
                  <a:schemeClr val="dk1"/>
                </a:solidFill>
                <a:latin typeface="Century Gothic"/>
                <a:ea typeface="Century Gothic"/>
                <a:cs typeface="Century Gothic"/>
                <a:sym typeface="Century Gothic"/>
              </a:rPr>
              <a:t>” and “</a:t>
            </a:r>
            <a:r>
              <a:rPr lang="en" sz="1800" i="1" dirty="0">
                <a:solidFill>
                  <a:schemeClr val="dk1"/>
                </a:solidFill>
                <a:latin typeface="Century Gothic"/>
                <a:ea typeface="Century Gothic"/>
                <a:cs typeface="Century Gothic"/>
                <a:sym typeface="Century Gothic"/>
              </a:rPr>
              <a:t>Abolition</a:t>
            </a:r>
            <a:r>
              <a:rPr lang="en" sz="1800" dirty="0">
                <a:solidFill>
                  <a:schemeClr val="dk1"/>
                </a:solidFill>
                <a:latin typeface="Century Gothic"/>
                <a:ea typeface="Century Gothic"/>
                <a:cs typeface="Century Gothic"/>
                <a:sym typeface="Century Gothic"/>
              </a:rPr>
              <a:t>” texts from </a:t>
            </a:r>
            <a:r>
              <a:rPr lang="en" sz="1800" i="1" dirty="0">
                <a:solidFill>
                  <a:schemeClr val="dk1"/>
                </a:solidFill>
                <a:latin typeface="Century Gothic"/>
                <a:ea typeface="Century Gothic"/>
                <a:cs typeface="Century Gothic"/>
                <a:sym typeface="Century Gothic"/>
              </a:rPr>
              <a:t>Freedom: A History of US</a:t>
            </a:r>
            <a:r>
              <a:rPr lang="en" sz="1800" dirty="0">
                <a:solidFill>
                  <a:schemeClr val="dk1"/>
                </a:solidFill>
                <a:latin typeface="Century Gothic"/>
                <a:ea typeface="Century Gothic"/>
                <a:cs typeface="Century Gothic"/>
                <a:sym typeface="Century Gothic"/>
              </a:rPr>
              <a:t>, Webisode 5 – A Fatal Contradiction.</a:t>
            </a:r>
            <a:endParaRPr sz="1800" dirty="0">
              <a:solidFill>
                <a:schemeClr val="dk1"/>
              </a:solidFill>
              <a:latin typeface="Century Gothic"/>
              <a:ea typeface="Century Gothic"/>
              <a:cs typeface="Century Gothic"/>
              <a:sym typeface="Century Gothic"/>
            </a:endParaRPr>
          </a:p>
          <a:p>
            <a:pPr marL="457200" lvl="0" indent="-342900" algn="l" rtl="0">
              <a:lnSpc>
                <a:spcPct val="90000"/>
              </a:lnSpc>
              <a:spcBef>
                <a:spcPts val="0"/>
              </a:spcBef>
              <a:spcAft>
                <a:spcPts val="0"/>
              </a:spcAft>
              <a:buClr>
                <a:schemeClr val="dk1"/>
              </a:buClr>
              <a:buSzPts val="1800"/>
              <a:buFont typeface="Century Gothic"/>
              <a:buChar char="●"/>
            </a:pPr>
            <a:r>
              <a:rPr lang="en" sz="1800" dirty="0">
                <a:solidFill>
                  <a:schemeClr val="dk1"/>
                </a:solidFill>
                <a:latin typeface="Century Gothic"/>
                <a:ea typeface="Century Gothic"/>
                <a:cs typeface="Century Gothic"/>
                <a:sym typeface="Century Gothic"/>
              </a:rPr>
              <a:t>Review the teacher guides with suggested responses.</a:t>
            </a:r>
            <a:endParaRPr sz="1800" dirty="0">
              <a:solidFill>
                <a:schemeClr val="dk1"/>
              </a:solidFill>
              <a:latin typeface="Century Gothic"/>
              <a:ea typeface="Century Gothic"/>
              <a:cs typeface="Century Gothic"/>
              <a:sym typeface="Century Gothic"/>
            </a:endParaRPr>
          </a:p>
          <a:p>
            <a:pPr marL="457200" lvl="0" indent="0" algn="l" rtl="0">
              <a:lnSpc>
                <a:spcPct val="90000"/>
              </a:lnSpc>
              <a:spcBef>
                <a:spcPts val="1000"/>
              </a:spcBef>
              <a:spcAft>
                <a:spcPts val="0"/>
              </a:spcAft>
              <a:buNone/>
            </a:pPr>
            <a:endParaRPr sz="1800" dirty="0">
              <a:solidFill>
                <a:schemeClr val="dk1"/>
              </a:solidFill>
              <a:latin typeface="Century Gothic"/>
              <a:ea typeface="Century Gothic"/>
              <a:cs typeface="Century Gothic"/>
              <a:sym typeface="Century Gothic"/>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156"/>
        <p:cNvGrpSpPr/>
        <p:nvPr/>
      </p:nvGrpSpPr>
      <p:grpSpPr>
        <a:xfrm>
          <a:off x="0" y="0"/>
          <a:ext cx="0" cy="0"/>
          <a:chOff x="0" y="0"/>
          <a:chExt cx="0" cy="0"/>
        </a:xfrm>
      </p:grpSpPr>
      <p:pic>
        <p:nvPicPr>
          <p:cNvPr id="157" name="Google Shape;157;p28"/>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158" name="Google Shape;158;p28"/>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sp>
        <p:nvSpPr>
          <p:cNvPr id="159" name="Google Shape;159;p28"/>
          <p:cNvSpPr txBox="1">
            <a:spLocks noGrp="1"/>
          </p:cNvSpPr>
          <p:nvPr>
            <p:ph type="ctrTitle"/>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rgbClr val="404040"/>
              </a:buClr>
              <a:buSzPts val="3000"/>
              <a:buFont typeface="Century Gothic"/>
              <a:buNone/>
            </a:pPr>
            <a:r>
              <a:rPr lang="en" sz="3000" b="1" i="0" u="none" strike="noStrike" cap="none">
                <a:solidFill>
                  <a:srgbClr val="404040"/>
                </a:solidFill>
                <a:latin typeface="Century Gothic"/>
                <a:ea typeface="Century Gothic"/>
                <a:cs typeface="Century Gothic"/>
                <a:sym typeface="Century Gothic"/>
              </a:rPr>
              <a:t>Grade </a:t>
            </a:r>
            <a:r>
              <a:rPr lang="en" sz="3000" b="1">
                <a:solidFill>
                  <a:srgbClr val="404040"/>
                </a:solidFill>
                <a:latin typeface="Century Gothic"/>
                <a:ea typeface="Century Gothic"/>
                <a:cs typeface="Century Gothic"/>
                <a:sym typeface="Century Gothic"/>
              </a:rPr>
              <a:t>7</a:t>
            </a:r>
            <a:r>
              <a:rPr lang="en" sz="3000" b="1" i="0" u="none" strike="noStrike" cap="none">
                <a:solidFill>
                  <a:srgbClr val="404040"/>
                </a:solidFill>
                <a:latin typeface="Century Gothic"/>
                <a:ea typeface="Century Gothic"/>
                <a:cs typeface="Century Gothic"/>
                <a:sym typeface="Century Gothic"/>
              </a:rPr>
              <a:t>: Module </a:t>
            </a:r>
            <a:r>
              <a:rPr lang="en" sz="3000" b="1">
                <a:solidFill>
                  <a:srgbClr val="404040"/>
                </a:solidFill>
                <a:latin typeface="Century Gothic"/>
                <a:ea typeface="Century Gothic"/>
                <a:cs typeface="Century Gothic"/>
                <a:sym typeface="Century Gothic"/>
              </a:rPr>
              <a:t>3</a:t>
            </a:r>
            <a:r>
              <a:rPr lang="en" sz="3000" b="1" i="0" u="none" strike="noStrike" cap="none">
                <a:solidFill>
                  <a:srgbClr val="404040"/>
                </a:solidFill>
                <a:latin typeface="Century Gothic"/>
                <a:ea typeface="Century Gothic"/>
                <a:cs typeface="Century Gothic"/>
                <a:sym typeface="Century Gothic"/>
              </a:rPr>
              <a:t>: </a:t>
            </a:r>
            <a:br>
              <a:rPr lang="en" sz="3000" b="1" i="0" u="none" strike="noStrike" cap="none">
                <a:solidFill>
                  <a:srgbClr val="404040"/>
                </a:solidFill>
                <a:latin typeface="Century Gothic"/>
                <a:ea typeface="Century Gothic"/>
                <a:cs typeface="Century Gothic"/>
                <a:sym typeface="Century Gothic"/>
              </a:rPr>
            </a:br>
            <a:r>
              <a:rPr lang="en" sz="3000" b="1" i="0" u="none" strike="noStrike" cap="none">
                <a:solidFill>
                  <a:srgbClr val="404040"/>
                </a:solidFill>
                <a:latin typeface="Century Gothic"/>
                <a:ea typeface="Century Gothic"/>
                <a:cs typeface="Century Gothic"/>
                <a:sym typeface="Century Gothic"/>
              </a:rPr>
              <a:t>Unit </a:t>
            </a:r>
            <a:r>
              <a:rPr lang="en" sz="3000" b="1">
                <a:solidFill>
                  <a:srgbClr val="404040"/>
                </a:solidFill>
                <a:latin typeface="Century Gothic"/>
                <a:ea typeface="Century Gothic"/>
                <a:cs typeface="Century Gothic"/>
                <a:sym typeface="Century Gothic"/>
              </a:rPr>
              <a:t>1</a:t>
            </a:r>
            <a:r>
              <a:rPr lang="en" sz="3000" b="1" i="0" u="none" strike="noStrike" cap="none">
                <a:solidFill>
                  <a:srgbClr val="404040"/>
                </a:solidFill>
                <a:latin typeface="Century Gothic"/>
                <a:ea typeface="Century Gothic"/>
                <a:cs typeface="Century Gothic"/>
                <a:sym typeface="Century Gothic"/>
              </a:rPr>
              <a:t>: Lesson </a:t>
            </a:r>
            <a:r>
              <a:rPr lang="en" sz="3000" b="1">
                <a:solidFill>
                  <a:srgbClr val="404040"/>
                </a:solidFill>
                <a:latin typeface="Century Gothic"/>
                <a:ea typeface="Century Gothic"/>
                <a:cs typeface="Century Gothic"/>
                <a:sym typeface="Century Gothic"/>
              </a:rPr>
              <a:t>4</a:t>
            </a:r>
            <a:endParaRPr sz="3000" b="0" i="0" u="none" strike="noStrike" cap="none">
              <a:solidFill>
                <a:srgbClr val="404040"/>
              </a:solidFill>
              <a:latin typeface="Calibri"/>
              <a:ea typeface="Calibri"/>
              <a:cs typeface="Calibri"/>
              <a:sym typeface="Calibri"/>
            </a:endParaRPr>
          </a:p>
        </p:txBody>
      </p:sp>
      <p:pic>
        <p:nvPicPr>
          <p:cNvPr id="160" name="Google Shape;160;p28"/>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161" name="Google Shape;161;p28"/>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65"/>
        <p:cNvGrpSpPr/>
        <p:nvPr/>
      </p:nvGrpSpPr>
      <p:grpSpPr>
        <a:xfrm>
          <a:off x="0" y="0"/>
          <a:ext cx="0" cy="0"/>
          <a:chOff x="0" y="0"/>
          <a:chExt cx="0" cy="0"/>
        </a:xfrm>
      </p:grpSpPr>
      <p:sp>
        <p:nvSpPr>
          <p:cNvPr id="166" name="Google Shape;166;p29"/>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67" name="Google Shape;167;p29"/>
          <p:cNvSpPr txBox="1"/>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3400" b="1" dirty="0">
                <a:solidFill>
                  <a:srgbClr val="000000"/>
                </a:solidFill>
                <a:latin typeface="Century Gothic"/>
                <a:ea typeface="Century Gothic"/>
                <a:cs typeface="Century Gothic"/>
                <a:sym typeface="Century Gothic"/>
              </a:rPr>
              <a:t>Hello, Students!</a:t>
            </a:r>
            <a:endParaRPr sz="3400" b="1" dirty="0">
              <a:solidFill>
                <a:srgbClr val="000000"/>
              </a:solidFill>
              <a:latin typeface="Century Gothic"/>
              <a:ea typeface="Century Gothic"/>
              <a:cs typeface="Century Gothic"/>
              <a:sym typeface="Century Gothic"/>
            </a:endParaRPr>
          </a:p>
        </p:txBody>
      </p:sp>
      <p:sp>
        <p:nvSpPr>
          <p:cNvPr id="168" name="Google Shape;168;p29"/>
          <p:cNvSpPr txBox="1"/>
          <p:nvPr/>
        </p:nvSpPr>
        <p:spPr>
          <a:xfrm>
            <a:off x="311700" y="1108150"/>
            <a:ext cx="8520600" cy="3416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2400" dirty="0">
              <a:latin typeface="Century Gothic"/>
              <a:ea typeface="Century Gothic"/>
              <a:cs typeface="Century Gothic"/>
              <a:sym typeface="Century Gothic"/>
            </a:endParaRPr>
          </a:p>
          <a:p>
            <a:pPr marL="0" lvl="0" indent="0" algn="l" rtl="0">
              <a:spcBef>
                <a:spcPts val="0"/>
              </a:spcBef>
              <a:spcAft>
                <a:spcPts val="0"/>
              </a:spcAft>
              <a:buNone/>
            </a:pPr>
            <a:r>
              <a:rPr lang="en" sz="2400" dirty="0">
                <a:latin typeface="Century Gothic"/>
                <a:ea typeface="Century Gothic"/>
                <a:cs typeface="Century Gothic"/>
                <a:sym typeface="Century Gothic"/>
              </a:rPr>
              <a:t>What are we learning and doing today?</a:t>
            </a:r>
            <a:endParaRPr sz="2400" dirty="0">
              <a:latin typeface="Century Gothic"/>
              <a:ea typeface="Century Gothic"/>
              <a:cs typeface="Century Gothic"/>
              <a:sym typeface="Century Gothic"/>
            </a:endParaRPr>
          </a:p>
          <a:p>
            <a:pPr marL="0" lvl="0" indent="0" algn="l" rtl="0">
              <a:spcBef>
                <a:spcPts val="0"/>
              </a:spcBef>
              <a:spcAft>
                <a:spcPts val="0"/>
              </a:spcAft>
              <a:buNone/>
            </a:pPr>
            <a:endParaRPr sz="2400" dirty="0">
              <a:latin typeface="Century Gothic"/>
              <a:ea typeface="Century Gothic"/>
              <a:cs typeface="Century Gothic"/>
              <a:sym typeface="Century Gothic"/>
            </a:endParaRPr>
          </a:p>
          <a:p>
            <a:pPr marL="457200" lvl="0" indent="-381000" algn="l" rtl="0">
              <a:spcBef>
                <a:spcPts val="0"/>
              </a:spcBef>
              <a:spcAft>
                <a:spcPts val="0"/>
              </a:spcAft>
              <a:buSzPts val="2400"/>
              <a:buFont typeface="Century Gothic"/>
              <a:buChar char="●"/>
            </a:pPr>
            <a:r>
              <a:rPr lang="en" sz="2400" dirty="0">
                <a:latin typeface="Century Gothic"/>
                <a:ea typeface="Century Gothic"/>
                <a:cs typeface="Century Gothic"/>
                <a:sym typeface="Century Gothic"/>
              </a:rPr>
              <a:t>Review homework and learning targets</a:t>
            </a:r>
            <a:endParaRPr sz="2400" dirty="0">
              <a:latin typeface="Century Gothic"/>
              <a:ea typeface="Century Gothic"/>
              <a:cs typeface="Century Gothic"/>
              <a:sym typeface="Century Gothic"/>
            </a:endParaRPr>
          </a:p>
          <a:p>
            <a:pPr marL="457200" lvl="0" indent="-381000" algn="l" rtl="0">
              <a:spcBef>
                <a:spcPts val="0"/>
              </a:spcBef>
              <a:spcAft>
                <a:spcPts val="0"/>
              </a:spcAft>
              <a:buSzPts val="2400"/>
              <a:buFont typeface="Century Gothic"/>
              <a:buChar char="●"/>
            </a:pPr>
            <a:r>
              <a:rPr lang="en" sz="2400" dirty="0">
                <a:latin typeface="Century Gothic"/>
                <a:ea typeface="Century Gothic"/>
                <a:cs typeface="Century Gothic"/>
                <a:sym typeface="Century Gothic"/>
              </a:rPr>
              <a:t>Review “Abolition” text</a:t>
            </a:r>
            <a:endParaRPr sz="2400" dirty="0">
              <a:latin typeface="Century Gothic"/>
              <a:ea typeface="Century Gothic"/>
              <a:cs typeface="Century Gothic"/>
              <a:sym typeface="Century Gothic"/>
            </a:endParaRPr>
          </a:p>
          <a:p>
            <a:pPr marL="457200" lvl="0" indent="-381000" algn="l" rtl="0">
              <a:spcBef>
                <a:spcPts val="0"/>
              </a:spcBef>
              <a:spcAft>
                <a:spcPts val="0"/>
              </a:spcAft>
              <a:buSzPts val="2400"/>
              <a:buFont typeface="Century Gothic"/>
              <a:buChar char="●"/>
            </a:pPr>
            <a:r>
              <a:rPr lang="en" sz="2400" dirty="0">
                <a:solidFill>
                  <a:schemeClr val="dk1"/>
                </a:solidFill>
                <a:latin typeface="Century Gothic"/>
                <a:ea typeface="Century Gothic"/>
                <a:cs typeface="Century Gothic"/>
                <a:sym typeface="Century Gothic"/>
              </a:rPr>
              <a:t>Add to </a:t>
            </a:r>
            <a:r>
              <a:rPr lang="en" sz="2400" b="1" dirty="0">
                <a:solidFill>
                  <a:schemeClr val="dk1"/>
                </a:solidFill>
                <a:latin typeface="Century Gothic"/>
                <a:ea typeface="Century Gothic"/>
                <a:cs typeface="Century Gothic"/>
                <a:sym typeface="Century Gothic"/>
              </a:rPr>
              <a:t>Historical Context anchor chart</a:t>
            </a:r>
            <a:endParaRPr sz="2400" b="1" dirty="0">
              <a:solidFill>
                <a:schemeClr val="dk1"/>
              </a:solidFill>
              <a:latin typeface="Century Gothic"/>
              <a:ea typeface="Century Gothic"/>
              <a:cs typeface="Century Gothic"/>
              <a:sym typeface="Century Gothic"/>
            </a:endParaRPr>
          </a:p>
          <a:p>
            <a:pPr marL="914400" lvl="0" indent="0" algn="l" rtl="0">
              <a:spcBef>
                <a:spcPts val="0"/>
              </a:spcBef>
              <a:spcAft>
                <a:spcPts val="0"/>
              </a:spcAft>
              <a:buNone/>
            </a:pPr>
            <a:endParaRPr sz="2400" dirty="0">
              <a:latin typeface="Century Gothic"/>
              <a:ea typeface="Century Gothic"/>
              <a:cs typeface="Century Gothic"/>
              <a:sym typeface="Century Gothic"/>
            </a:endParaRPr>
          </a:p>
          <a:p>
            <a:pPr marL="914400" lvl="0" indent="0" algn="l" rtl="0">
              <a:spcBef>
                <a:spcPts val="0"/>
              </a:spcBef>
              <a:spcAft>
                <a:spcPts val="0"/>
              </a:spcAft>
              <a:buNone/>
            </a:pPr>
            <a:endParaRPr sz="2400" dirty="0">
              <a:latin typeface="Century Gothic"/>
              <a:ea typeface="Century Gothic"/>
              <a:cs typeface="Century Gothic"/>
              <a:sym typeface="Century Gothic"/>
            </a:endParaRPr>
          </a:p>
          <a:p>
            <a:pPr marL="0" lvl="0" indent="0" algn="l" rtl="0">
              <a:spcBef>
                <a:spcPts val="0"/>
              </a:spcBef>
              <a:spcAft>
                <a:spcPts val="0"/>
              </a:spcAft>
              <a:buNone/>
            </a:pPr>
            <a:endParaRPr sz="1800" dirty="0">
              <a:latin typeface="Century Gothic"/>
              <a:ea typeface="Century Gothic"/>
              <a:cs typeface="Century Gothic"/>
              <a:sym typeface="Century Gothic"/>
            </a:endParaRPr>
          </a:p>
        </p:txBody>
      </p:sp>
      <p:pic>
        <p:nvPicPr>
          <p:cNvPr id="169" name="Google Shape;169;p29"/>
          <p:cNvPicPr preferRelativeResize="0"/>
          <p:nvPr/>
        </p:nvPicPr>
        <p:blipFill>
          <a:blip r:embed="rId3">
            <a:alphaModFix/>
          </a:blip>
          <a:stretch>
            <a:fillRect/>
          </a:stretch>
        </p:blipFill>
        <p:spPr>
          <a:xfrm>
            <a:off x="8044076" y="104650"/>
            <a:ext cx="982025" cy="1202975"/>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73"/>
        <p:cNvGrpSpPr/>
        <p:nvPr/>
      </p:nvGrpSpPr>
      <p:grpSpPr>
        <a:xfrm>
          <a:off x="0" y="0"/>
          <a:ext cx="0" cy="0"/>
          <a:chOff x="0" y="0"/>
          <a:chExt cx="0" cy="0"/>
        </a:xfrm>
      </p:grpSpPr>
      <p:sp>
        <p:nvSpPr>
          <p:cNvPr id="174" name="Google Shape;174;p30"/>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75" name="Google Shape;175;p30"/>
          <p:cNvSpPr txBox="1">
            <a:spLocks noGrp="1"/>
          </p:cNvSpPr>
          <p:nvPr>
            <p:ph type="title"/>
          </p:nvPr>
        </p:nvSpPr>
        <p:spPr>
          <a:xfrm>
            <a:off x="152400" y="334175"/>
            <a:ext cx="86799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400"/>
              <a:t>Let’s add to our Historical Context anchor chart</a:t>
            </a:r>
            <a:endParaRPr sz="2400">
              <a:latin typeface="Century Gothic"/>
              <a:ea typeface="Century Gothic"/>
              <a:cs typeface="Century Gothic"/>
              <a:sym typeface="Century Gothic"/>
            </a:endParaRPr>
          </a:p>
        </p:txBody>
      </p:sp>
      <p:sp>
        <p:nvSpPr>
          <p:cNvPr id="176" name="Google Shape;176;p30"/>
          <p:cNvSpPr txBox="1">
            <a:spLocks noGrp="1"/>
          </p:cNvSpPr>
          <p:nvPr>
            <p:ph type="body" idx="1"/>
          </p:nvPr>
        </p:nvSpPr>
        <p:spPr>
          <a:xfrm>
            <a:off x="311700" y="1152325"/>
            <a:ext cx="8618100" cy="3416400"/>
          </a:xfrm>
          <a:prstGeom prst="rect">
            <a:avLst/>
          </a:prstGeom>
        </p:spPr>
        <p:txBody>
          <a:bodyPr spcFirstLastPara="1" wrap="square" lIns="68575" tIns="34275" rIns="68575" bIns="34275" anchor="t" anchorCtr="0">
            <a:noAutofit/>
          </a:bodyPr>
          <a:lstStyle/>
          <a:p>
            <a:pPr marL="0" lvl="0" indent="0" algn="l" rtl="0">
              <a:lnSpc>
                <a:spcPct val="145454"/>
              </a:lnSpc>
              <a:spcBef>
                <a:spcPts val="0"/>
              </a:spcBef>
              <a:spcAft>
                <a:spcPts val="0"/>
              </a:spcAft>
              <a:buNone/>
            </a:pPr>
            <a:endParaRPr sz="1800"/>
          </a:p>
          <a:p>
            <a:pPr marL="0" lvl="0" indent="0" algn="l" rtl="0">
              <a:lnSpc>
                <a:spcPct val="145454"/>
              </a:lnSpc>
              <a:spcBef>
                <a:spcPts val="0"/>
              </a:spcBef>
              <a:spcAft>
                <a:spcPts val="0"/>
              </a:spcAft>
              <a:buClr>
                <a:schemeClr val="dk1"/>
              </a:buClr>
              <a:buSzPts val="1100"/>
              <a:buFont typeface="Arial"/>
              <a:buNone/>
            </a:pPr>
            <a:endParaRPr sz="1800"/>
          </a:p>
          <a:p>
            <a:pPr marL="457200" lvl="0" indent="0" algn="l" rtl="0">
              <a:lnSpc>
                <a:spcPct val="145454"/>
              </a:lnSpc>
              <a:spcBef>
                <a:spcPts val="0"/>
              </a:spcBef>
              <a:spcAft>
                <a:spcPts val="0"/>
              </a:spcAft>
              <a:buNone/>
            </a:pPr>
            <a:endParaRPr sz="1800"/>
          </a:p>
          <a:p>
            <a:pPr marL="0" lvl="0" indent="0" algn="l" rtl="0">
              <a:lnSpc>
                <a:spcPct val="145454"/>
              </a:lnSpc>
              <a:spcBef>
                <a:spcPts val="0"/>
              </a:spcBef>
              <a:spcAft>
                <a:spcPts val="0"/>
              </a:spcAft>
              <a:buNone/>
            </a:pPr>
            <a:endParaRPr sz="1400"/>
          </a:p>
          <a:p>
            <a:pPr marL="0" lvl="0" indent="0" algn="l" rtl="0">
              <a:lnSpc>
                <a:spcPct val="145454"/>
              </a:lnSpc>
              <a:spcBef>
                <a:spcPts val="0"/>
              </a:spcBef>
              <a:spcAft>
                <a:spcPts val="0"/>
              </a:spcAft>
              <a:buClr>
                <a:schemeClr val="dk1"/>
              </a:buClr>
              <a:buSzPts val="1100"/>
              <a:buFont typeface="Arial"/>
              <a:buNone/>
            </a:pPr>
            <a:endParaRPr sz="1400"/>
          </a:p>
          <a:p>
            <a:pPr marL="457200" lvl="0" indent="0" algn="l" rtl="0">
              <a:spcBef>
                <a:spcPts val="800"/>
              </a:spcBef>
              <a:spcAft>
                <a:spcPts val="0"/>
              </a:spcAft>
              <a:buNone/>
            </a:pPr>
            <a:endParaRPr sz="2400"/>
          </a:p>
        </p:txBody>
      </p:sp>
      <p:graphicFrame>
        <p:nvGraphicFramePr>
          <p:cNvPr id="178" name="Google Shape;178;p30"/>
          <p:cNvGraphicFramePr/>
          <p:nvPr>
            <p:extLst>
              <p:ext uri="{D42A27DB-BD31-4B8C-83A1-F6EECF244321}">
                <p14:modId xmlns:p14="http://schemas.microsoft.com/office/powerpoint/2010/main" val="4265386529"/>
              </p:ext>
            </p:extLst>
          </p:nvPr>
        </p:nvGraphicFramePr>
        <p:xfrm>
          <a:off x="311700" y="1076400"/>
          <a:ext cx="8520600" cy="3392119"/>
        </p:xfrm>
        <a:graphic>
          <a:graphicData uri="http://schemas.openxmlformats.org/drawingml/2006/table">
            <a:tbl>
              <a:tblPr>
                <a:noFill/>
                <a:tableStyleId>{9DF9D83E-5FC3-41A2-987D-E490595C8F6C}</a:tableStyleId>
              </a:tblPr>
              <a:tblGrid>
                <a:gridCol w="4243725">
                  <a:extLst>
                    <a:ext uri="{9D8B030D-6E8A-4147-A177-3AD203B41FA5}">
                      <a16:colId xmlns:a16="http://schemas.microsoft.com/office/drawing/2014/main" val="20000"/>
                    </a:ext>
                  </a:extLst>
                </a:gridCol>
                <a:gridCol w="4276875">
                  <a:extLst>
                    <a:ext uri="{9D8B030D-6E8A-4147-A177-3AD203B41FA5}">
                      <a16:colId xmlns:a16="http://schemas.microsoft.com/office/drawing/2014/main" val="20001"/>
                    </a:ext>
                  </a:extLst>
                </a:gridCol>
              </a:tblGrid>
              <a:tr h="418775">
                <a:tc>
                  <a:txBody>
                    <a:bodyPr/>
                    <a:lstStyle/>
                    <a:p>
                      <a:pPr marL="0" lvl="0" indent="0" algn="ctr" rtl="0">
                        <a:lnSpc>
                          <a:spcPct val="115000"/>
                        </a:lnSpc>
                        <a:spcBef>
                          <a:spcPts val="0"/>
                        </a:spcBef>
                        <a:spcAft>
                          <a:spcPts val="0"/>
                        </a:spcAft>
                        <a:buNone/>
                      </a:pPr>
                      <a:r>
                        <a:rPr lang="en" dirty="0">
                          <a:latin typeface="Century Gothic" panose="020B0502020202020204" pitchFamily="34" charset="0"/>
                        </a:rPr>
                        <a:t>Slavery</a:t>
                      </a:r>
                      <a:endParaRPr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tc>
                  <a:txBody>
                    <a:bodyPr/>
                    <a:lstStyle/>
                    <a:p>
                      <a:pPr marL="0" lvl="0" indent="0" algn="ctr" rtl="0">
                        <a:lnSpc>
                          <a:spcPct val="115000"/>
                        </a:lnSpc>
                        <a:spcBef>
                          <a:spcPts val="0"/>
                        </a:spcBef>
                        <a:spcAft>
                          <a:spcPts val="0"/>
                        </a:spcAft>
                        <a:buNone/>
                      </a:pPr>
                      <a:r>
                        <a:rPr lang="en">
                          <a:latin typeface="Century Gothic" panose="020B0502020202020204" pitchFamily="34" charset="0"/>
                        </a:rPr>
                        <a:t>Debate over Slavery</a:t>
                      </a:r>
                      <a:endParaRPr>
                        <a:latin typeface="Century Gothic" panose="020B0502020202020204" pitchFamily="34" charset="0"/>
                      </a:endParaRPr>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extLst>
                  <a:ext uri="{0D108BD9-81ED-4DB2-BD59-A6C34878D82A}">
                    <a16:rowId xmlns:a16="http://schemas.microsoft.com/office/drawing/2014/main" val="10000"/>
                  </a:ext>
                </a:extLst>
              </a:tr>
              <a:tr h="824929">
                <a:tc>
                  <a:txBody>
                    <a:bodyPr/>
                    <a:lstStyle/>
                    <a:p>
                      <a:pPr marL="0" lvl="0" indent="0" algn="ctr" rtl="0">
                        <a:lnSpc>
                          <a:spcPct val="115000"/>
                        </a:lnSpc>
                        <a:spcBef>
                          <a:spcPts val="0"/>
                        </a:spcBef>
                        <a:spcAft>
                          <a:spcPts val="0"/>
                        </a:spcAft>
                        <a:buNone/>
                      </a:pPr>
                      <a:r>
                        <a:rPr lang="en" dirty="0">
                          <a:latin typeface="Century Gothic" panose="020B0502020202020204" pitchFamily="34" charset="0"/>
                        </a:rPr>
                        <a:t> </a:t>
                      </a:r>
                      <a:endParaRPr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lvl="0" indent="0" algn="l" rtl="0">
                        <a:lnSpc>
                          <a:spcPct val="115000"/>
                        </a:lnSpc>
                        <a:spcBef>
                          <a:spcPts val="0"/>
                        </a:spcBef>
                        <a:spcAft>
                          <a:spcPts val="0"/>
                        </a:spcAft>
                        <a:buNone/>
                      </a:pPr>
                      <a:r>
                        <a:rPr lang="en" dirty="0">
                          <a:latin typeface="Century Gothic" panose="020B0502020202020204" pitchFamily="34" charset="0"/>
                        </a:rPr>
                        <a:t> </a:t>
                      </a:r>
                      <a:endParaRPr dirty="0">
                        <a:latin typeface="Century Gothic" panose="020B0502020202020204" pitchFamily="34" charset="0"/>
                      </a:endParaRPr>
                    </a:p>
                    <a:p>
                      <a:pPr marL="0" lvl="0" indent="0" algn="ctr" rtl="0">
                        <a:lnSpc>
                          <a:spcPct val="115000"/>
                        </a:lnSpc>
                        <a:spcBef>
                          <a:spcPts val="0"/>
                        </a:spcBef>
                        <a:spcAft>
                          <a:spcPts val="0"/>
                        </a:spcAft>
                        <a:buNone/>
                      </a:pPr>
                      <a:r>
                        <a:rPr lang="en" dirty="0">
                          <a:latin typeface="Century Gothic" panose="020B0502020202020204" pitchFamily="34" charset="0"/>
                        </a:rPr>
                        <a:t> </a:t>
                      </a:r>
                      <a:endParaRPr dirty="0">
                        <a:latin typeface="Century Gothic" panose="020B0502020202020204" pitchFamily="34" charset="0"/>
                      </a:endParaRPr>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r h="382975">
                <a:tc gridSpan="2">
                  <a:txBody>
                    <a:bodyPr/>
                    <a:lstStyle/>
                    <a:p>
                      <a:pPr marL="0" lvl="0" indent="0" algn="ctr" rtl="0">
                        <a:lnSpc>
                          <a:spcPct val="115000"/>
                        </a:lnSpc>
                        <a:spcBef>
                          <a:spcPts val="0"/>
                        </a:spcBef>
                        <a:spcAft>
                          <a:spcPts val="0"/>
                        </a:spcAft>
                        <a:buNone/>
                      </a:pPr>
                      <a:r>
                        <a:rPr lang="en" dirty="0">
                          <a:latin typeface="Century Gothic" panose="020B0502020202020204" pitchFamily="34" charset="0"/>
                        </a:rPr>
                        <a:t>Life of Frederick Douglass</a:t>
                      </a:r>
                      <a:endParaRPr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tc hMerge="1">
                  <a:txBody>
                    <a:bodyPr/>
                    <a:lstStyle/>
                    <a:p>
                      <a:endParaRPr lang="en-US"/>
                    </a:p>
                  </a:txBody>
                  <a:tcPr/>
                </a:tc>
                <a:extLst>
                  <a:ext uri="{0D108BD9-81ED-4DB2-BD59-A6C34878D82A}">
                    <a16:rowId xmlns:a16="http://schemas.microsoft.com/office/drawing/2014/main" val="10002"/>
                  </a:ext>
                </a:extLst>
              </a:tr>
              <a:tr h="382975">
                <a:tc gridSpan="2">
                  <a:txBody>
                    <a:bodyPr/>
                    <a:lstStyle/>
                    <a:p>
                      <a:pPr marL="0" lvl="0" indent="0" algn="ctr" rtl="0">
                        <a:lnSpc>
                          <a:spcPct val="115000"/>
                        </a:lnSpc>
                        <a:spcBef>
                          <a:spcPts val="0"/>
                        </a:spcBef>
                        <a:spcAft>
                          <a:spcPts val="0"/>
                        </a:spcAft>
                        <a:buNone/>
                      </a:pPr>
                      <a:r>
                        <a:rPr lang="en" dirty="0">
                          <a:latin typeface="Century Gothic" panose="020B0502020202020204" pitchFamily="34" charset="0"/>
                        </a:rPr>
                        <a:t> </a:t>
                      </a:r>
                      <a:endParaRPr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hMerge="1">
                  <a:txBody>
                    <a:bodyPr/>
                    <a:lstStyle/>
                    <a:p>
                      <a:endParaRPr lang="en-US"/>
                    </a:p>
                  </a:txBody>
                  <a:tcPr/>
                </a:tc>
                <a:extLst>
                  <a:ext uri="{0D108BD9-81ED-4DB2-BD59-A6C34878D82A}">
                    <a16:rowId xmlns:a16="http://schemas.microsoft.com/office/drawing/2014/main" val="10003"/>
                  </a:ext>
                </a:extLst>
              </a:tr>
              <a:tr h="382975">
                <a:tc gridSpan="2">
                  <a:txBody>
                    <a:bodyPr/>
                    <a:lstStyle/>
                    <a:p>
                      <a:pPr marL="0" lvl="0" indent="0" algn="ctr" rtl="0">
                        <a:lnSpc>
                          <a:spcPct val="115000"/>
                        </a:lnSpc>
                        <a:spcBef>
                          <a:spcPts val="0"/>
                        </a:spcBef>
                        <a:spcAft>
                          <a:spcPts val="0"/>
                        </a:spcAft>
                        <a:buNone/>
                      </a:pPr>
                      <a:r>
                        <a:rPr lang="en" dirty="0">
                          <a:latin typeface="Century Gothic" panose="020B0502020202020204" pitchFamily="34" charset="0"/>
                        </a:rPr>
                        <a:t>Vocabulary</a:t>
                      </a:r>
                      <a:endParaRPr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tc hMerge="1">
                  <a:txBody>
                    <a:bodyPr/>
                    <a:lstStyle/>
                    <a:p>
                      <a:endParaRPr lang="en-US"/>
                    </a:p>
                  </a:txBody>
                  <a:tcPr/>
                </a:tc>
                <a:extLst>
                  <a:ext uri="{0D108BD9-81ED-4DB2-BD59-A6C34878D82A}">
                    <a16:rowId xmlns:a16="http://schemas.microsoft.com/office/drawing/2014/main" val="10004"/>
                  </a:ext>
                </a:extLst>
              </a:tr>
              <a:tr h="924075">
                <a:tc>
                  <a:txBody>
                    <a:bodyPr/>
                    <a:lstStyle/>
                    <a:p>
                      <a:pPr marL="0" lvl="0" indent="0" algn="l" rtl="0">
                        <a:lnSpc>
                          <a:spcPct val="100000"/>
                        </a:lnSpc>
                        <a:spcBef>
                          <a:spcPts val="0"/>
                        </a:spcBef>
                        <a:spcAft>
                          <a:spcPts val="0"/>
                        </a:spcAft>
                        <a:buNone/>
                      </a:pPr>
                      <a:r>
                        <a:rPr lang="en">
                          <a:latin typeface="Century Gothic" panose="020B0502020202020204" pitchFamily="34" charset="0"/>
                        </a:rPr>
                        <a:t>Triangular slave trade</a:t>
                      </a:r>
                      <a:endParaRPr>
                        <a:latin typeface="Century Gothic" panose="020B0502020202020204" pitchFamily="34" charset="0"/>
                      </a:endParaRPr>
                    </a:p>
                    <a:p>
                      <a:pPr marL="0" lvl="0" indent="0" algn="l" rtl="0">
                        <a:lnSpc>
                          <a:spcPct val="100000"/>
                        </a:lnSpc>
                        <a:spcBef>
                          <a:spcPts val="0"/>
                        </a:spcBef>
                        <a:spcAft>
                          <a:spcPts val="0"/>
                        </a:spcAft>
                        <a:buNone/>
                      </a:pPr>
                      <a:r>
                        <a:rPr lang="en">
                          <a:latin typeface="Century Gothic" panose="020B0502020202020204" pitchFamily="34" charset="0"/>
                        </a:rPr>
                        <a:t>Abolitionist</a:t>
                      </a:r>
                      <a:endParaRPr>
                        <a:latin typeface="Century Gothic" panose="020B0502020202020204" pitchFamily="34" charset="0"/>
                      </a:endParaRPr>
                    </a:p>
                    <a:p>
                      <a:pPr marL="0" lvl="0" indent="0" algn="l" rtl="0">
                        <a:lnSpc>
                          <a:spcPct val="100000"/>
                        </a:lnSpc>
                        <a:spcBef>
                          <a:spcPts val="0"/>
                        </a:spcBef>
                        <a:spcAft>
                          <a:spcPts val="0"/>
                        </a:spcAft>
                        <a:buNone/>
                      </a:pPr>
                      <a:r>
                        <a:rPr lang="en">
                          <a:latin typeface="Century Gothic" panose="020B0502020202020204" pitchFamily="34" charset="0"/>
                        </a:rPr>
                        <a:t>System</a:t>
                      </a:r>
                      <a:endParaRPr>
                        <a:latin typeface="Century Gothic" panose="020B0502020202020204" pitchFamily="34" charset="0"/>
                      </a:endParaRPr>
                    </a:p>
                    <a:p>
                      <a:pPr marL="0" lvl="0" indent="0" algn="l" rtl="0">
                        <a:lnSpc>
                          <a:spcPct val="100000"/>
                        </a:lnSpc>
                        <a:spcBef>
                          <a:spcPts val="0"/>
                        </a:spcBef>
                        <a:spcAft>
                          <a:spcPts val="0"/>
                        </a:spcAft>
                        <a:buNone/>
                      </a:pPr>
                      <a:r>
                        <a:rPr lang="en">
                          <a:latin typeface="Century Gothic" panose="020B0502020202020204" pitchFamily="34" charset="0"/>
                        </a:rPr>
                        <a:t>Enforced labor</a:t>
                      </a:r>
                      <a:endParaRPr>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lvl="0" indent="0" algn="l" rtl="0">
                        <a:lnSpc>
                          <a:spcPct val="100000"/>
                        </a:lnSpc>
                        <a:spcBef>
                          <a:spcPts val="0"/>
                        </a:spcBef>
                        <a:spcAft>
                          <a:spcPts val="0"/>
                        </a:spcAft>
                        <a:buNone/>
                      </a:pPr>
                      <a:r>
                        <a:rPr lang="en" dirty="0">
                          <a:latin typeface="Century Gothic" panose="020B0502020202020204" pitchFamily="34" charset="0"/>
                        </a:rPr>
                        <a:t>Plantation</a:t>
                      </a:r>
                      <a:endParaRPr dirty="0">
                        <a:latin typeface="Century Gothic" panose="020B0502020202020204" pitchFamily="34" charset="0"/>
                      </a:endParaRPr>
                    </a:p>
                    <a:p>
                      <a:pPr marL="0" lvl="0" indent="0" algn="l" rtl="0">
                        <a:lnSpc>
                          <a:spcPct val="100000"/>
                        </a:lnSpc>
                        <a:spcBef>
                          <a:spcPts val="0"/>
                        </a:spcBef>
                        <a:spcAft>
                          <a:spcPts val="0"/>
                        </a:spcAft>
                        <a:buNone/>
                      </a:pPr>
                      <a:r>
                        <a:rPr lang="en" dirty="0">
                          <a:latin typeface="Century Gothic" panose="020B0502020202020204" pitchFamily="34" charset="0"/>
                        </a:rPr>
                        <a:t>Crops</a:t>
                      </a:r>
                      <a:endParaRPr dirty="0">
                        <a:latin typeface="Century Gothic" panose="020B0502020202020204" pitchFamily="34" charset="0"/>
                      </a:endParaRPr>
                    </a:p>
                    <a:p>
                      <a:pPr marL="0" lvl="0" indent="0" algn="l" rtl="0">
                        <a:lnSpc>
                          <a:spcPct val="100000"/>
                        </a:lnSpc>
                        <a:spcBef>
                          <a:spcPts val="0"/>
                        </a:spcBef>
                        <a:spcAft>
                          <a:spcPts val="0"/>
                        </a:spcAft>
                        <a:buNone/>
                      </a:pPr>
                      <a:r>
                        <a:rPr lang="en" dirty="0">
                          <a:latin typeface="Century Gothic" panose="020B0502020202020204" pitchFamily="34" charset="0"/>
                        </a:rPr>
                        <a:t>Racial Inequality</a:t>
                      </a:r>
                      <a:endParaRPr dirty="0">
                        <a:latin typeface="Century Gothic" panose="020B0502020202020204" pitchFamily="34" charset="0"/>
                      </a:endParaRPr>
                    </a:p>
                  </a:txBody>
                  <a:tcPr marL="68575" marR="68575" marT="91425" marB="91425">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5"/>
                  </a:ext>
                </a:extLst>
              </a:tr>
            </a:tbl>
          </a:graphicData>
        </a:graphic>
      </p:graphicFrame>
      <p:pic>
        <p:nvPicPr>
          <p:cNvPr id="7" name="Google Shape;169;p29"/>
          <p:cNvPicPr preferRelativeResize="0"/>
          <p:nvPr/>
        </p:nvPicPr>
        <p:blipFill>
          <a:blip r:embed="rId3">
            <a:alphaModFix/>
          </a:blip>
          <a:stretch>
            <a:fillRect/>
          </a:stretch>
        </p:blipFill>
        <p:spPr>
          <a:xfrm>
            <a:off x="8044076" y="104650"/>
            <a:ext cx="982025" cy="1202975"/>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82"/>
        <p:cNvGrpSpPr/>
        <p:nvPr/>
      </p:nvGrpSpPr>
      <p:grpSpPr>
        <a:xfrm>
          <a:off x="0" y="0"/>
          <a:ext cx="0" cy="0"/>
          <a:chOff x="0" y="0"/>
          <a:chExt cx="0" cy="0"/>
        </a:xfrm>
      </p:grpSpPr>
      <p:sp>
        <p:nvSpPr>
          <p:cNvPr id="183" name="Google Shape;183;p3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84" name="Google Shape;184;p31"/>
          <p:cNvSpPr txBox="1">
            <a:spLocks noGrp="1"/>
          </p:cNvSpPr>
          <p:nvPr>
            <p:ph type="title"/>
          </p:nvPr>
        </p:nvSpPr>
        <p:spPr>
          <a:xfrm>
            <a:off x="346201" y="342138"/>
            <a:ext cx="86799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600" dirty="0"/>
              <a:t>Let’s review our learning target</a:t>
            </a:r>
            <a:endParaRPr sz="3600" dirty="0">
              <a:latin typeface="Century Gothic"/>
              <a:ea typeface="Century Gothic"/>
              <a:cs typeface="Century Gothic"/>
              <a:sym typeface="Century Gothic"/>
            </a:endParaRPr>
          </a:p>
        </p:txBody>
      </p:sp>
      <p:sp>
        <p:nvSpPr>
          <p:cNvPr id="185" name="Google Shape;185;p31"/>
          <p:cNvSpPr txBox="1">
            <a:spLocks noGrp="1"/>
          </p:cNvSpPr>
          <p:nvPr>
            <p:ph type="body" idx="1"/>
          </p:nvPr>
        </p:nvSpPr>
        <p:spPr>
          <a:xfrm>
            <a:off x="311700" y="1152325"/>
            <a:ext cx="8618100" cy="3416400"/>
          </a:xfrm>
          <a:prstGeom prst="rect">
            <a:avLst/>
          </a:prstGeom>
        </p:spPr>
        <p:txBody>
          <a:bodyPr spcFirstLastPara="1" wrap="square" lIns="68575" tIns="34275" rIns="68575" bIns="34275" anchor="t" anchorCtr="0">
            <a:noAutofit/>
          </a:bodyPr>
          <a:lstStyle/>
          <a:p>
            <a:pPr marL="457200" lvl="0" indent="0" algn="l" rtl="0">
              <a:spcBef>
                <a:spcPts val="800"/>
              </a:spcBef>
              <a:spcAft>
                <a:spcPts val="0"/>
              </a:spcAft>
              <a:buNone/>
            </a:pPr>
            <a:endParaRPr sz="2400" dirty="0"/>
          </a:p>
          <a:p>
            <a:pPr marL="457200" lvl="0" indent="0" algn="l" rtl="0">
              <a:spcBef>
                <a:spcPts val="800"/>
              </a:spcBef>
              <a:spcAft>
                <a:spcPts val="0"/>
              </a:spcAft>
              <a:buNone/>
            </a:pPr>
            <a:r>
              <a:rPr lang="en" sz="2400" dirty="0"/>
              <a:t>I can draw conclusions about the abolition movement in America and cite specific textual evidence to support them.</a:t>
            </a:r>
            <a:endParaRPr sz="2400" dirty="0"/>
          </a:p>
        </p:txBody>
      </p:sp>
      <p:pic>
        <p:nvPicPr>
          <p:cNvPr id="6" name="Google Shape;169;p29"/>
          <p:cNvPicPr preferRelativeResize="0"/>
          <p:nvPr/>
        </p:nvPicPr>
        <p:blipFill>
          <a:blip r:embed="rId3">
            <a:alphaModFix/>
          </a:blip>
          <a:stretch>
            <a:fillRect/>
          </a:stretch>
        </p:blipFill>
        <p:spPr>
          <a:xfrm>
            <a:off x="8044076" y="104650"/>
            <a:ext cx="982025" cy="1202975"/>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90"/>
        <p:cNvGrpSpPr/>
        <p:nvPr/>
      </p:nvGrpSpPr>
      <p:grpSpPr>
        <a:xfrm>
          <a:off x="0" y="0"/>
          <a:ext cx="0" cy="0"/>
          <a:chOff x="0" y="0"/>
          <a:chExt cx="0" cy="0"/>
        </a:xfrm>
      </p:grpSpPr>
      <p:sp>
        <p:nvSpPr>
          <p:cNvPr id="191" name="Google Shape;191;p32"/>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92" name="Google Shape;192;p32"/>
          <p:cNvSpPr txBox="1">
            <a:spLocks noGrp="1"/>
          </p:cNvSpPr>
          <p:nvPr>
            <p:ph type="title"/>
          </p:nvPr>
        </p:nvSpPr>
        <p:spPr>
          <a:xfrm>
            <a:off x="152400" y="247200"/>
            <a:ext cx="8679900" cy="5742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600"/>
              <a:t>Let’s analyze some images</a:t>
            </a:r>
            <a:endParaRPr sz="3600">
              <a:latin typeface="Century Gothic"/>
              <a:ea typeface="Century Gothic"/>
              <a:cs typeface="Century Gothic"/>
              <a:sym typeface="Century Gothic"/>
            </a:endParaRPr>
          </a:p>
        </p:txBody>
      </p:sp>
      <p:sp>
        <p:nvSpPr>
          <p:cNvPr id="193" name="Google Shape;193;p32"/>
          <p:cNvSpPr txBox="1">
            <a:spLocks noGrp="1"/>
          </p:cNvSpPr>
          <p:nvPr>
            <p:ph type="body" idx="1"/>
          </p:nvPr>
        </p:nvSpPr>
        <p:spPr>
          <a:xfrm>
            <a:off x="2683875" y="3309375"/>
            <a:ext cx="3440700" cy="1448400"/>
          </a:xfrm>
          <a:prstGeom prst="rect">
            <a:avLst/>
          </a:prstGeom>
        </p:spPr>
        <p:txBody>
          <a:bodyPr spcFirstLastPara="1" wrap="square" lIns="68575" tIns="34275" rIns="68575" bIns="34275" anchor="t" anchorCtr="0">
            <a:noAutofit/>
          </a:bodyPr>
          <a:lstStyle/>
          <a:p>
            <a:pPr marL="457200" lvl="0" indent="-342900" algn="l" rtl="0">
              <a:lnSpc>
                <a:spcPct val="115000"/>
              </a:lnSpc>
              <a:spcBef>
                <a:spcPts val="0"/>
              </a:spcBef>
              <a:spcAft>
                <a:spcPts val="0"/>
              </a:spcAft>
              <a:buSzPts val="1800"/>
              <a:buFont typeface="Century Gothic"/>
              <a:buAutoNum type="arabicPeriod"/>
            </a:pPr>
            <a:r>
              <a:rPr lang="en" sz="1800" dirty="0"/>
              <a:t>What do you see?  </a:t>
            </a:r>
          </a:p>
          <a:p>
            <a:pPr marL="457200" lvl="0" indent="-342900" algn="l" rtl="0">
              <a:lnSpc>
                <a:spcPct val="115000"/>
              </a:lnSpc>
              <a:spcBef>
                <a:spcPts val="0"/>
              </a:spcBef>
              <a:spcAft>
                <a:spcPts val="0"/>
              </a:spcAft>
              <a:buSzPts val="1800"/>
              <a:buFont typeface="Century Gothic"/>
              <a:buAutoNum type="arabicPeriod"/>
            </a:pPr>
            <a:endParaRPr lang="en" sz="1000" dirty="0"/>
          </a:p>
          <a:p>
            <a:pPr marL="457200" lvl="0" indent="-342900" algn="l" rtl="0">
              <a:lnSpc>
                <a:spcPct val="115000"/>
              </a:lnSpc>
              <a:spcBef>
                <a:spcPts val="0"/>
              </a:spcBef>
              <a:spcAft>
                <a:spcPts val="0"/>
              </a:spcAft>
              <a:buSzPts val="1800"/>
              <a:buFont typeface="Century Gothic"/>
              <a:buAutoNum type="arabicPeriod"/>
            </a:pPr>
            <a:r>
              <a:rPr lang="en" sz="1800" dirty="0"/>
              <a:t>How does the image connect to the abolition movement?</a:t>
            </a:r>
            <a:endParaRPr sz="1800" dirty="0"/>
          </a:p>
          <a:p>
            <a:pPr marL="0" lvl="0" indent="0" algn="l" rtl="0">
              <a:spcBef>
                <a:spcPts val="800"/>
              </a:spcBef>
              <a:spcAft>
                <a:spcPts val="0"/>
              </a:spcAft>
              <a:buNone/>
            </a:pPr>
            <a:endParaRPr sz="1800" dirty="0"/>
          </a:p>
          <a:p>
            <a:pPr marL="457200" lvl="0" indent="0" algn="l" rtl="0">
              <a:spcBef>
                <a:spcPts val="800"/>
              </a:spcBef>
              <a:spcAft>
                <a:spcPts val="0"/>
              </a:spcAft>
              <a:buNone/>
            </a:pPr>
            <a:endParaRPr sz="2400" dirty="0"/>
          </a:p>
          <a:p>
            <a:pPr marL="457200" lvl="0" indent="0" algn="l" rtl="0">
              <a:spcBef>
                <a:spcPts val="800"/>
              </a:spcBef>
              <a:spcAft>
                <a:spcPts val="0"/>
              </a:spcAft>
              <a:buNone/>
            </a:pPr>
            <a:endParaRPr sz="2400" dirty="0"/>
          </a:p>
        </p:txBody>
      </p:sp>
      <p:pic>
        <p:nvPicPr>
          <p:cNvPr id="195" name="Google Shape;195;p32"/>
          <p:cNvPicPr preferRelativeResize="0"/>
          <p:nvPr/>
        </p:nvPicPr>
        <p:blipFill>
          <a:blip r:embed="rId3">
            <a:alphaModFix/>
          </a:blip>
          <a:stretch>
            <a:fillRect/>
          </a:stretch>
        </p:blipFill>
        <p:spPr>
          <a:xfrm>
            <a:off x="215300" y="963175"/>
            <a:ext cx="2284675" cy="3794700"/>
          </a:xfrm>
          <a:prstGeom prst="rect">
            <a:avLst/>
          </a:prstGeom>
          <a:noFill/>
          <a:ln>
            <a:noFill/>
          </a:ln>
        </p:spPr>
      </p:pic>
      <p:pic>
        <p:nvPicPr>
          <p:cNvPr id="196" name="Google Shape;196;p32"/>
          <p:cNvPicPr preferRelativeResize="0"/>
          <p:nvPr/>
        </p:nvPicPr>
        <p:blipFill>
          <a:blip r:embed="rId4">
            <a:alphaModFix/>
          </a:blip>
          <a:stretch>
            <a:fillRect/>
          </a:stretch>
        </p:blipFill>
        <p:spPr>
          <a:xfrm>
            <a:off x="2683875" y="963175"/>
            <a:ext cx="3240200" cy="2224943"/>
          </a:xfrm>
          <a:prstGeom prst="rect">
            <a:avLst/>
          </a:prstGeom>
          <a:noFill/>
          <a:ln>
            <a:noFill/>
          </a:ln>
        </p:spPr>
      </p:pic>
      <p:pic>
        <p:nvPicPr>
          <p:cNvPr id="197" name="Google Shape;197;p32"/>
          <p:cNvPicPr preferRelativeResize="0"/>
          <p:nvPr/>
        </p:nvPicPr>
        <p:blipFill>
          <a:blip r:embed="rId5">
            <a:alphaModFix/>
          </a:blip>
          <a:stretch>
            <a:fillRect/>
          </a:stretch>
        </p:blipFill>
        <p:spPr>
          <a:xfrm>
            <a:off x="6124404" y="1625525"/>
            <a:ext cx="2629271" cy="2943200"/>
          </a:xfrm>
          <a:prstGeom prst="rect">
            <a:avLst/>
          </a:prstGeom>
          <a:noFill/>
          <a:ln>
            <a:noFill/>
          </a:ln>
        </p:spPr>
      </p:pic>
      <p:sp>
        <p:nvSpPr>
          <p:cNvPr id="198" name="Google Shape;198;p32"/>
          <p:cNvSpPr txBox="1"/>
          <p:nvPr/>
        </p:nvSpPr>
        <p:spPr>
          <a:xfrm>
            <a:off x="2683875" y="963175"/>
            <a:ext cx="5263800" cy="405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solidFill>
                  <a:srgbClr val="FFFFFF"/>
                </a:solidFill>
              </a:rPr>
              <a:t>The Philadelphia Anti-Slavery Society</a:t>
            </a:r>
            <a:endParaRPr>
              <a:solidFill>
                <a:srgbClr val="FFFFFF"/>
              </a:solidFill>
            </a:endParaRPr>
          </a:p>
        </p:txBody>
      </p:sp>
      <p:pic>
        <p:nvPicPr>
          <p:cNvPr id="10" name="Google Shape;169;p29"/>
          <p:cNvPicPr preferRelativeResize="0"/>
          <p:nvPr/>
        </p:nvPicPr>
        <p:blipFill>
          <a:blip r:embed="rId6">
            <a:alphaModFix/>
          </a:blip>
          <a:stretch>
            <a:fillRect/>
          </a:stretch>
        </p:blipFill>
        <p:spPr>
          <a:xfrm>
            <a:off x="8044076" y="104650"/>
            <a:ext cx="982025" cy="1202975"/>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02"/>
        <p:cNvGrpSpPr/>
        <p:nvPr/>
      </p:nvGrpSpPr>
      <p:grpSpPr>
        <a:xfrm>
          <a:off x="0" y="0"/>
          <a:ext cx="0" cy="0"/>
          <a:chOff x="0" y="0"/>
          <a:chExt cx="0" cy="0"/>
        </a:xfrm>
      </p:grpSpPr>
      <p:sp>
        <p:nvSpPr>
          <p:cNvPr id="203" name="Google Shape;203;p3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sz="2400" b="1" dirty="0"/>
          </a:p>
          <a:p>
            <a:pPr marL="177800" marR="0" lvl="0" indent="-38100" algn="l" rtl="0">
              <a:lnSpc>
                <a:spcPct val="90000"/>
              </a:lnSpc>
              <a:spcBef>
                <a:spcPts val="0"/>
              </a:spcBef>
              <a:spcAft>
                <a:spcPts val="0"/>
              </a:spcAft>
              <a:buClr>
                <a:schemeClr val="dk1"/>
              </a:buClr>
              <a:buSzPts val="2100"/>
              <a:buFont typeface="Arial"/>
              <a:buNone/>
            </a:pPr>
            <a:r>
              <a:rPr lang="en" sz="2400" b="1" dirty="0"/>
              <a:t>Turn and Talk with a partner:</a:t>
            </a:r>
            <a:endParaRPr sz="2400" b="1" dirty="0"/>
          </a:p>
          <a:p>
            <a:pPr marL="177800" marR="0" lvl="0" indent="-38100" algn="l" rtl="0">
              <a:lnSpc>
                <a:spcPct val="90000"/>
              </a:lnSpc>
              <a:spcBef>
                <a:spcPts val="0"/>
              </a:spcBef>
              <a:spcAft>
                <a:spcPts val="0"/>
              </a:spcAft>
              <a:buClr>
                <a:schemeClr val="dk1"/>
              </a:buClr>
              <a:buSzPts val="2100"/>
              <a:buFont typeface="Arial"/>
              <a:buNone/>
            </a:pPr>
            <a:endParaRPr sz="2400" b="1" dirty="0"/>
          </a:p>
          <a:p>
            <a:pPr marL="457200" marR="0" lvl="0" indent="-381000" algn="l" rtl="0">
              <a:lnSpc>
                <a:spcPct val="90000"/>
              </a:lnSpc>
              <a:spcBef>
                <a:spcPts val="0"/>
              </a:spcBef>
              <a:spcAft>
                <a:spcPts val="0"/>
              </a:spcAft>
              <a:buSzPts val="2400"/>
              <a:buChar char="•"/>
            </a:pPr>
            <a:r>
              <a:rPr lang="en" sz="2400" dirty="0"/>
              <a:t>Discuss your responses to </a:t>
            </a:r>
            <a:r>
              <a:rPr lang="en" sz="2400" b="1" dirty="0"/>
              <a:t>“Abolition” Text-Dependent Questions, Part 1</a:t>
            </a:r>
            <a:endParaRPr sz="2400" b="1" dirty="0"/>
          </a:p>
          <a:p>
            <a:pPr marL="139700" marR="0" lvl="0" indent="0" algn="l" rtl="0">
              <a:lnSpc>
                <a:spcPct val="90000"/>
              </a:lnSpc>
              <a:spcBef>
                <a:spcPts val="0"/>
              </a:spcBef>
              <a:spcAft>
                <a:spcPts val="0"/>
              </a:spcAft>
              <a:buClr>
                <a:schemeClr val="dk1"/>
              </a:buClr>
              <a:buSzPts val="2100"/>
              <a:buFont typeface="Arial"/>
              <a:buNone/>
            </a:pPr>
            <a:endParaRPr dirty="0"/>
          </a:p>
        </p:txBody>
      </p:sp>
      <p:sp>
        <p:nvSpPr>
          <p:cNvPr id="204" name="Google Shape;204;p33"/>
          <p:cNvSpPr txBox="1">
            <a:spLocks noGrp="1"/>
          </p:cNvSpPr>
          <p:nvPr>
            <p:ph type="title"/>
          </p:nvPr>
        </p:nvSpPr>
        <p:spPr>
          <a:xfrm>
            <a:off x="346201" y="327381"/>
            <a:ext cx="8679900" cy="5742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600" dirty="0"/>
              <a:t>Let’s discuss the homework</a:t>
            </a:r>
            <a:endParaRPr sz="3600" dirty="0">
              <a:latin typeface="Century Gothic"/>
              <a:ea typeface="Century Gothic"/>
              <a:cs typeface="Century Gothic"/>
              <a:sym typeface="Century Gothic"/>
            </a:endParaRPr>
          </a:p>
        </p:txBody>
      </p:sp>
      <p:sp>
        <p:nvSpPr>
          <p:cNvPr id="206" name="Google Shape;206;p33"/>
          <p:cNvSpPr txBox="1"/>
          <p:nvPr/>
        </p:nvSpPr>
        <p:spPr>
          <a:xfrm>
            <a:off x="2683875" y="963175"/>
            <a:ext cx="5263800" cy="405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solidFill>
                  <a:srgbClr val="FFFFFF"/>
                </a:solidFill>
              </a:rPr>
              <a:t>The Philadelphia Anti-Slavery Society</a:t>
            </a:r>
            <a:endParaRPr>
              <a:solidFill>
                <a:srgbClr val="FFFFFF"/>
              </a:solidFill>
            </a:endParaRPr>
          </a:p>
        </p:txBody>
      </p:sp>
      <p:pic>
        <p:nvPicPr>
          <p:cNvPr id="207" name="Google Shape;207;p33"/>
          <p:cNvPicPr preferRelativeResize="0"/>
          <p:nvPr/>
        </p:nvPicPr>
        <p:blipFill>
          <a:blip r:embed="rId3">
            <a:alphaModFix/>
          </a:blip>
          <a:stretch>
            <a:fillRect/>
          </a:stretch>
        </p:blipFill>
        <p:spPr>
          <a:xfrm>
            <a:off x="8485414" y="4428095"/>
            <a:ext cx="504257" cy="532236"/>
          </a:xfrm>
          <a:prstGeom prst="rect">
            <a:avLst/>
          </a:prstGeom>
          <a:noFill/>
          <a:ln>
            <a:noFill/>
          </a:ln>
        </p:spPr>
      </p:pic>
      <p:pic>
        <p:nvPicPr>
          <p:cNvPr id="7" name="Google Shape;169;p29"/>
          <p:cNvPicPr preferRelativeResize="0"/>
          <p:nvPr/>
        </p:nvPicPr>
        <p:blipFill>
          <a:blip r:embed="rId4">
            <a:alphaModFix/>
          </a:blip>
          <a:stretch>
            <a:fillRect/>
          </a:stretch>
        </p:blipFill>
        <p:spPr>
          <a:xfrm>
            <a:off x="8044076" y="104650"/>
            <a:ext cx="982025" cy="1202975"/>
          </a:xfrm>
          <a:prstGeom prst="rect">
            <a:avLst/>
          </a:prstGeom>
          <a:noFill/>
          <a:ln>
            <a:noFill/>
          </a:ln>
        </p:spPr>
      </p:pic>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9" ma:contentTypeDescription="Create a new document." ma:contentTypeScope="" ma:versionID="7baa7c92bc2510e8cd0a4e6098220145">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eff59267048b5e8d168f74a9a89882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element ref="ns2:MediaServiceDateTaken" minOccurs="0"/>
                <xsd:element ref="ns2:MediaServiceAutoTags"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AF50A80F-1246-4288-A275-3235D4700D88}">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CF28A190-9094-46BE-BC4E-5D6DBA60861C}">
  <ds:schemaRefs>
    <ds:schemaRef ds:uri="http://schemas.microsoft.com/sharepoint/v3/contenttype/forms"/>
  </ds:schemaRefs>
</ds:datastoreItem>
</file>

<file path=customXml/itemProps3.xml><?xml version="1.0" encoding="utf-8"?>
<ds:datastoreItem xmlns:ds="http://schemas.openxmlformats.org/officeDocument/2006/customXml" ds:itemID="{1DDC2FDC-0380-49AE-8ECC-FC8A0F748340}"/>
</file>

<file path=docProps/app.xml><?xml version="1.0" encoding="utf-8"?>
<Properties xmlns="http://schemas.openxmlformats.org/officeDocument/2006/extended-properties" xmlns:vt="http://schemas.openxmlformats.org/officeDocument/2006/docPropsVTypes">
  <TotalTime>18</TotalTime>
  <Words>4149</Words>
  <Application>Microsoft Office PowerPoint</Application>
  <PresentationFormat>On-screen Show (16:9)</PresentationFormat>
  <Paragraphs>399</Paragraphs>
  <Slides>17</Slides>
  <Notes>16</Notes>
  <HiddenSlides>0</HiddenSlides>
  <MMClips>0</MMClips>
  <ScaleCrop>false</ScaleCrop>
  <HeadingPairs>
    <vt:vector size="4" baseType="variant">
      <vt:variant>
        <vt:lpstr>Theme</vt:lpstr>
      </vt:variant>
      <vt:variant>
        <vt:i4>2</vt:i4>
      </vt:variant>
      <vt:variant>
        <vt:lpstr>Slide Titles</vt:lpstr>
      </vt:variant>
      <vt:variant>
        <vt:i4>17</vt:i4>
      </vt:variant>
    </vt:vector>
  </HeadingPairs>
  <TitlesOfParts>
    <vt:vector size="19" baseType="lpstr">
      <vt:lpstr>Simple Light</vt:lpstr>
      <vt:lpstr>Office Theme</vt:lpstr>
      <vt:lpstr>PowerPoint Presentation</vt:lpstr>
      <vt:lpstr>PowerPoint Presentation</vt:lpstr>
      <vt:lpstr>PowerPoint Presentation</vt:lpstr>
      <vt:lpstr>Grade 7: Module 3:  Unit 1: Lesson 4</vt:lpstr>
      <vt:lpstr>PowerPoint Presentation</vt:lpstr>
      <vt:lpstr>Let’s add to our Historical Context anchor chart</vt:lpstr>
      <vt:lpstr>Let’s review our learning target</vt:lpstr>
      <vt:lpstr>Let’s analyze some images</vt:lpstr>
      <vt:lpstr>Let’s discuss the homework</vt:lpstr>
      <vt:lpstr>Let’s review some of the questions</vt:lpstr>
      <vt:lpstr>Let’s think about how we read</vt:lpstr>
      <vt:lpstr>Let’s add to the Historical Context anchor chart</vt:lpstr>
      <vt:lpstr>Let’s analyze the “Abolition” text</vt:lpstr>
      <vt:lpstr>Let’s add to our Historical Context anchor chart</vt:lpstr>
      <vt:lpstr>Homework</vt:lpstr>
      <vt:lpstr>Small Group Block</vt:lpstr>
      <vt:lpstr>Frederick Douglass: Last Day  of  Slavery, by William Miller and illustrated by Cedric Lucas, 1995.   Permission has been arranged with LEE &amp; LOW BOOKS INC., 95 Madison Ave., New York, NY 10016.</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nbravo</dc:creator>
  <cp:lastModifiedBy>Alexander Specht</cp:lastModifiedBy>
  <cp:revision>9</cp:revision>
  <dcterms:modified xsi:type="dcterms:W3CDTF">2019-03-25T19:47:25Z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y fmtid="{D5CDD505-2E9C-101B-9397-08002B2CF9AE}" pid="3" name="AuthorIds_UIVersion_512">
    <vt:lpwstr>625</vt:lpwstr>
  </property>
</Properties>
</file>