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
      <p:font typeface="Georgia" panose="02040502050405020303" pitchFamily="18"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721F375-01AC-499F-8C73-4AAE2A36EDB0}">
  <a:tblStyle styleId="{3721F375-01AC-499F-8C73-4AAE2A36EDB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1460872-3282-4958-8C78-03676174C82C}"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300" autoAdjust="0"/>
  </p:normalViewPr>
  <p:slideViewPr>
    <p:cSldViewPr snapToGrid="0">
      <p:cViewPr varScale="1">
        <p:scale>
          <a:sx n="102" d="100"/>
          <a:sy n="102" d="100"/>
        </p:scale>
        <p:origin x="-1288" y="-104"/>
      </p:cViewPr>
      <p:guideLst>
        <p:guide orient="horz" pos="1620"/>
        <p:guide pos="2880"/>
      </p:guideLst>
    </p:cSldViewPr>
  </p:slideViewPr>
  <p:notesTextViewPr>
    <p:cViewPr>
      <p:scale>
        <a:sx n="1" d="1"/>
        <a:sy n="1" d="1"/>
      </p:scale>
      <p:origin x="0" y="126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1.fntdata"/><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font" Target="fonts/font9.fntdata"/><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9A9650BB-50F0-45D8-BD15-76DD16990AB4}"/>
    <pc:docChg chg="addSld">
      <pc:chgData name="Jennifer Snapp" userId="S::jennifer.snapp@detroitk12.org::42622253-5fe4-47d2-9c8f-1ef2d995c939" providerId="AD" clId="Web-{9A9650BB-50F0-45D8-BD15-76DD16990AB4}" dt="2019-03-25T19:31:23.558" v="0"/>
      <pc:docMkLst>
        <pc:docMk/>
      </pc:docMkLst>
      <pc:sldChg chg="add">
        <pc:chgData name="Jennifer Snapp" userId="S::jennifer.snapp@detroitk12.org::42622253-5fe4-47d2-9c8f-1ef2d995c939" providerId="AD" clId="Web-{9A9650BB-50F0-45D8-BD15-76DD16990AB4}" dt="2019-03-25T19:31:23.558" v="0"/>
        <pc:sldMkLst>
          <pc:docMk/>
          <pc:sldMk cId="3188487859" sldId="274"/>
        </pc:sldMkLst>
      </pc:sldChg>
      <pc:sldMasterChg chg="addSldLayout">
        <pc:chgData name="Jennifer Snapp" userId="S::jennifer.snapp@detroitk12.org::42622253-5fe4-47d2-9c8f-1ef2d995c939" providerId="AD" clId="Web-{9A9650BB-50F0-45D8-BD15-76DD16990AB4}" dt="2019-03-25T19:31:23.558" v="0"/>
        <pc:sldMasterMkLst>
          <pc:docMk/>
          <pc:sldMasterMk cId="0" sldId="2147483671"/>
        </pc:sldMasterMkLst>
        <pc:sldLayoutChg chg="add replId">
          <pc:chgData name="Jennifer Snapp" userId="S::jennifer.snapp@detroitk12.org::42622253-5fe4-47d2-9c8f-1ef2d995c939" providerId="AD" clId="Web-{9A9650BB-50F0-45D8-BD15-76DD16990AB4}" dt="2019-03-25T19:31:23.558" v="0"/>
          <pc:sldLayoutMkLst>
            <pc:docMk/>
            <pc:sldMasterMk cId="0" sldId="2147483671"/>
            <pc:sldLayoutMk cId="2266622459"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3865483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analyze Douglass’s purpose in the </a:t>
            </a:r>
            <a:r>
              <a:rPr lang="en" sz="1200" i="1" dirty="0">
                <a:solidFill>
                  <a:schemeClr val="dk1"/>
                </a:solidFill>
                <a:latin typeface="Calibri"/>
                <a:ea typeface="Calibri"/>
                <a:cs typeface="Calibri"/>
                <a:sym typeface="Calibri"/>
              </a:rPr>
              <a:t>Narrative.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begin the lesson by reviewing answers to the Excerpt 5 third read questions. The third read questions and answers can be used as formative assessment data for the standards assessed on the </a:t>
            </a:r>
            <a:r>
              <a:rPr lang="en" sz="1200" b="1" dirty="0">
                <a:solidFill>
                  <a:schemeClr val="dk1"/>
                </a:solidFill>
                <a:latin typeface="Calibri"/>
                <a:ea typeface="Calibri"/>
                <a:cs typeface="Calibri"/>
                <a:sym typeface="Calibri"/>
              </a:rPr>
              <a:t>Mid-Unit 2 Assessment </a:t>
            </a:r>
            <a:r>
              <a:rPr lang="en" sz="1200" dirty="0">
                <a:solidFill>
                  <a:schemeClr val="dk1"/>
                </a:solidFill>
                <a:latin typeface="Calibri"/>
                <a:ea typeface="Calibri"/>
                <a:cs typeface="Calibri"/>
                <a:sym typeface="Calibri"/>
              </a:rPr>
              <a:t>Part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continue to work on RI.7.6 by completing the </a:t>
            </a:r>
            <a:r>
              <a:rPr lang="en" sz="1200" b="1" dirty="0">
                <a:solidFill>
                  <a:schemeClr val="dk1"/>
                </a:solidFill>
                <a:latin typeface="Calibri"/>
                <a:ea typeface="Calibri"/>
                <a:cs typeface="Calibri"/>
                <a:sym typeface="Calibri"/>
              </a:rPr>
              <a:t>Excerpt 5 Analysis note-catcher </a:t>
            </a:r>
            <a:r>
              <a:rPr lang="en" sz="1200" dirty="0">
                <a:solidFill>
                  <a:schemeClr val="dk1"/>
                </a:solidFill>
                <a:latin typeface="Calibri"/>
                <a:ea typeface="Calibri"/>
                <a:cs typeface="Calibri"/>
                <a:sym typeface="Calibri"/>
              </a:rPr>
              <a:t>in their standing groups.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this lesson, each group member should have taken on each of the three excerpt analysis roles. This work is critical in order to have the content and skills needed to complete the </a:t>
            </a:r>
            <a:r>
              <a:rPr lang="en" sz="1200" b="1" dirty="0">
                <a:solidFill>
                  <a:schemeClr val="dk1"/>
                </a:solidFill>
                <a:latin typeface="Calibri"/>
                <a:ea typeface="Calibri"/>
                <a:cs typeface="Calibri"/>
                <a:sym typeface="Calibri"/>
              </a:rPr>
              <a:t>End of Unit 2 Assessment </a:t>
            </a:r>
            <a:r>
              <a:rPr lang="en" sz="1200" dirty="0">
                <a:solidFill>
                  <a:schemeClr val="dk1"/>
                </a:solidFill>
                <a:latin typeface="Calibri"/>
                <a:ea typeface="Calibri"/>
                <a:cs typeface="Calibri"/>
                <a:sym typeface="Calibri"/>
              </a:rPr>
              <a:t>(the essay about Douglass’ position in the </a:t>
            </a:r>
            <a:r>
              <a:rPr lang="en" sz="1200" i="1" dirty="0">
                <a:solidFill>
                  <a:schemeClr val="dk1"/>
                </a:solidFill>
                <a:latin typeface="Calibri"/>
                <a:ea typeface="Calibri"/>
                <a:cs typeface="Calibri"/>
                <a:sym typeface="Calibri"/>
              </a:rPr>
              <a:t>Narrative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homework, students complete a short constructed response on Excerpt 5. They review feedback from the Excerpt 4 short constructed response in the Closing and Assessment in preparation for their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Assess students’ Excerpt 4 constructed response using the </a:t>
            </a:r>
            <a:r>
              <a:rPr lang="en" sz="1200" b="1" dirty="0">
                <a:solidFill>
                  <a:schemeClr val="dk1"/>
                </a:solidFill>
                <a:latin typeface="Calibri"/>
                <a:ea typeface="Calibri"/>
                <a:cs typeface="Calibri"/>
                <a:sym typeface="Calibri"/>
              </a:rPr>
              <a:t>Short Constructed Response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5 Analysis note-catcher (answers, for teacher reference)</a:t>
            </a:r>
            <a:r>
              <a:rPr lang="en" sz="1200" dirty="0">
                <a:solidFill>
                  <a:schemeClr val="dk1"/>
                </a:solidFill>
                <a:latin typeface="Calibri"/>
                <a:ea typeface="Calibri"/>
                <a:cs typeface="Calibri"/>
                <a:sym typeface="Calibri"/>
              </a:rPr>
              <a:t>.</a:t>
            </a:r>
            <a:endParaRPr sz="1200" dirty="0">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64074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4459678837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5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5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graphic organizers or recording forms, consider using a document camera to visually display the document for students who struggle with auditory processing.</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tone is referring Douglass’s feelings.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share his or her response. Encourage students to provide examples from the excerpt and point the class to the paragraph in which the evidence appears.</a:t>
            </a:r>
            <a:endParaRPr sz="1200" dirty="0">
              <a:latin typeface="Calibri"/>
              <a:ea typeface="Calibri"/>
              <a:cs typeface="Calibri"/>
              <a:sym typeface="Calibri"/>
            </a:endParaRPr>
          </a:p>
          <a:p>
            <a:pPr marL="9144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step 2, listen for</a:t>
            </a:r>
            <a:r>
              <a:rPr lang="en" dirty="0">
                <a:solidFill>
                  <a:schemeClr val="dk1"/>
                </a:solidFill>
              </a:rPr>
              <a:t>  “Inspiration to despair,” “hope to hopeless,” or “excited to withdrawn.”</a:t>
            </a:r>
            <a:endParaRPr dirty="0">
              <a:solidFill>
                <a:schemeClr val="dk1"/>
              </a:solidFill>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listen in and provide assistance, or consider working with a few struggling readers.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08" name="Google Shape;208;g4459678837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26185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459678837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6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5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graphic organizers or recording forms, consider using a document camera to visually display the document for students who struggle with auditory processing.</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 student to read the purpose question and answers.</a:t>
            </a:r>
            <a:endParaRPr sz="1200" dirty="0">
              <a:latin typeface="Calibri"/>
              <a:ea typeface="Calibri"/>
              <a:cs typeface="Calibri"/>
              <a:sym typeface="Calibri"/>
            </a:endParaRPr>
          </a:p>
          <a:p>
            <a:pPr marL="9144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listen in and provide assistance, or consider working with a few struggling readers.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17" name="Google Shape;217;g4459678837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9305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32cc0715c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Excerpt 5 Analysis Note-catcher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like the </a:t>
            </a:r>
            <a:r>
              <a:rPr lang="en" sz="1200" b="1" dirty="0">
                <a:solidFill>
                  <a:schemeClr val="dk1"/>
                </a:solidFill>
                <a:latin typeface="Calibri"/>
                <a:ea typeface="Calibri"/>
                <a:cs typeface="Calibri"/>
                <a:sym typeface="Calibri"/>
              </a:rPr>
              <a:t>Excerpt Analysis note-catcher </a:t>
            </a:r>
            <a:r>
              <a:rPr lang="en" sz="1200" dirty="0">
                <a:solidFill>
                  <a:schemeClr val="dk1"/>
                </a:solidFill>
                <a:latin typeface="Calibri"/>
                <a:ea typeface="Calibri"/>
                <a:cs typeface="Calibri"/>
                <a:sym typeface="Calibri"/>
              </a:rPr>
              <a:t>provide the necessary scaffolding that is especially critical for learners with lower levels of language proficiency and/or learning, and for engaging students more actively.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Excerpt 5 Analysis note-catcher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Name several things students did well when completing their </a:t>
            </a:r>
            <a:r>
              <a:rPr lang="en" sz="1200" b="1" dirty="0">
                <a:solidFill>
                  <a:schemeClr val="dk1"/>
                </a:solidFill>
                <a:latin typeface="Calibri"/>
                <a:ea typeface="Calibri"/>
                <a:cs typeface="Calibri"/>
                <a:sym typeface="Calibri"/>
              </a:rPr>
              <a:t>Excerpt 4 Analysis note-catchers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recognize the note-catcher.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6" name="Google Shape;226;g432cc0715c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771949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459678837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Excerpt 5 Analysis Note-catcher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the opportunity to discuss answers to questions in small groups before asking them to share with the whole group can ensure that all students are able to contribute to the whole group debrief.</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to make the groups ahead of time and add the numbers 1,2,3 into the chart on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switch roles again today, and that after today they should have taken on each of the three roles.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the displayed </a:t>
            </a:r>
            <a:r>
              <a:rPr lang="en" sz="1200" b="1" dirty="0">
                <a:solidFill>
                  <a:schemeClr val="dk1"/>
                </a:solidFill>
                <a:latin typeface="Calibri"/>
                <a:ea typeface="Calibri"/>
                <a:cs typeface="Calibri"/>
                <a:sym typeface="Calibri"/>
              </a:rPr>
              <a:t>excerpt analysis role assignments</a:t>
            </a:r>
            <a:r>
              <a:rPr lang="en" sz="1200" dirty="0">
                <a:solidFill>
                  <a:schemeClr val="dk1"/>
                </a:solidFill>
                <a:latin typeface="Calibri"/>
                <a:ea typeface="Calibri"/>
                <a:cs typeface="Calibri"/>
                <a:sym typeface="Calibri"/>
              </a:rPr>
              <a:t>. Then, ask them to</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join their small groups and listen for further directions.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move to their groups quickly and quietly.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35" name="Google Shape;235;g4459678837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18267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459678837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3-4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Small Groups</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Excerpt 5 Analysis Note-catcher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benefit from working in mixed-ability groupings. This allows students to work with peers who have different skill sets and different styles of working.</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Group Work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a:t>
            </a:r>
            <a:r>
              <a:rPr lang="en" sz="1200" i="1" dirty="0">
                <a:solidFill>
                  <a:schemeClr val="dk1"/>
                </a:solidFill>
                <a:latin typeface="Calibri"/>
                <a:ea typeface="Calibri"/>
                <a:cs typeface="Calibri"/>
                <a:sym typeface="Calibri"/>
              </a:rPr>
              <a:t>“Decide with your group one thing on the </a:t>
            </a:r>
            <a:r>
              <a:rPr lang="en" sz="1200" b="1" i="1" dirty="0">
                <a:solidFill>
                  <a:schemeClr val="dk1"/>
                </a:solidFill>
                <a:latin typeface="Calibri"/>
                <a:ea typeface="Calibri"/>
                <a:cs typeface="Calibri"/>
                <a:sym typeface="Calibri"/>
              </a:rPr>
              <a:t>Group Work anchor chart </a:t>
            </a:r>
            <a:r>
              <a:rPr lang="en" sz="1200" i="1" dirty="0">
                <a:solidFill>
                  <a:schemeClr val="dk1"/>
                </a:solidFill>
                <a:latin typeface="Calibri"/>
                <a:ea typeface="Calibri"/>
                <a:cs typeface="Calibri"/>
                <a:sym typeface="Calibri"/>
              </a:rPr>
              <a:t>that you have been doing well and one thing you want to improve upon.”</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honest reflection in the groups.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43" name="Google Shape;243;g4459678837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621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459678837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25-30 minutes  (this slide, 20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Excerpt 5 Analysis Note-catcher (25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find the </a:t>
            </a:r>
            <a:r>
              <a:rPr lang="en" sz="1200" b="1" dirty="0">
                <a:solidFill>
                  <a:schemeClr val="dk1"/>
                </a:solidFill>
                <a:latin typeface="Calibri"/>
                <a:ea typeface="Calibri"/>
                <a:cs typeface="Calibri"/>
                <a:sym typeface="Calibri"/>
              </a:rPr>
              <a:t>Excerpt 5:  Analysis note-catcher (answers, for teacher reference)</a:t>
            </a:r>
            <a:r>
              <a:rPr lang="en" sz="1200" dirty="0">
                <a:solidFill>
                  <a:schemeClr val="dk1"/>
                </a:solidFill>
                <a:latin typeface="Calibri"/>
                <a:ea typeface="Calibri"/>
                <a:cs typeface="Calibri"/>
                <a:sym typeface="Calibri"/>
              </a:rPr>
              <a:t> helpful in guiding students.  However, remember that there are many possible ways to complete this note-catcher; this material is only meant to model what one possibility would look like, not to include all possible answers.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excerpt analysis roles</a:t>
            </a:r>
            <a:r>
              <a:rPr lang="en" sz="1200" dirty="0">
                <a:solidFill>
                  <a:schemeClr val="dk1"/>
                </a:solidFill>
                <a:latin typeface="Calibri"/>
                <a:ea typeface="Calibri"/>
                <a:cs typeface="Calibri"/>
                <a:sym typeface="Calibri"/>
              </a:rPr>
              <a:t> and ask students to give you a thumbs-up when they know their role.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Scan the room for thumbs that are down and be sure to visit those groups first.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circulating, ask each group what they are working on to improve their group work.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most groups have finished their independent roles, remind students that each one of them needs to share the work they did, provide and listen to feedback from their group members, and fill out the rest of the </a:t>
            </a:r>
            <a:r>
              <a:rPr lang="en" sz="1200" b="1" dirty="0">
                <a:solidFill>
                  <a:schemeClr val="dk1"/>
                </a:solidFill>
                <a:latin typeface="Calibri"/>
                <a:ea typeface="Calibri"/>
                <a:cs typeface="Calibri"/>
                <a:sym typeface="Calibri"/>
              </a:rPr>
              <a:t>Excerpt 5 note-catcher.</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actively engaged with their groups.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1" name="Google Shape;251;g4459678837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75469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28b6d490f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Closing and Assessment A. Preview 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find </a:t>
            </a:r>
            <a:r>
              <a:rPr lang="en" sz="1200" b="1" dirty="0">
                <a:solidFill>
                  <a:schemeClr val="dk1"/>
                </a:solidFill>
                <a:latin typeface="Calibri"/>
                <a:ea typeface="Calibri"/>
                <a:cs typeface="Calibri"/>
                <a:sym typeface="Calibri"/>
              </a:rPr>
              <a:t>Excerpt 5 constructed response (answers, for teacher reference)</a:t>
            </a:r>
            <a:r>
              <a:rPr lang="en" sz="1200" dirty="0">
                <a:solidFill>
                  <a:schemeClr val="dk1"/>
                </a:solidFill>
                <a:latin typeface="Calibri"/>
                <a:ea typeface="Calibri"/>
                <a:cs typeface="Calibri"/>
                <a:sym typeface="Calibri"/>
              </a:rPr>
              <a:t> in the supporting materials.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the </a:t>
            </a:r>
            <a:r>
              <a:rPr lang="en" sz="1200" b="1" dirty="0">
                <a:solidFill>
                  <a:schemeClr val="dk1"/>
                </a:solidFill>
                <a:latin typeface="Calibri"/>
                <a:ea typeface="Calibri"/>
                <a:cs typeface="Calibri"/>
                <a:sym typeface="Calibri"/>
              </a:rPr>
              <a:t>Excerpt 4 constructed response</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Short Constructed Response Rubric</a:t>
            </a:r>
            <a:r>
              <a:rPr lang="en" sz="1200" dirty="0">
                <a:solidFill>
                  <a:schemeClr val="dk1"/>
                </a:solidFill>
                <a:latin typeface="Calibri"/>
                <a:ea typeface="Calibri"/>
                <a:cs typeface="Calibri"/>
                <a:sym typeface="Calibri"/>
              </a:rPr>
              <a:t> to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look at their feedback and note what they are doing well and what they need to work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there are common errors, debrief them as needed with the class.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to preview the homework:</a:t>
            </a:r>
            <a:r>
              <a:rPr lang="en" sz="1200" b="1" dirty="0">
                <a:solidFill>
                  <a:schemeClr val="dk1"/>
                </a:solidFill>
                <a:latin typeface="Calibri"/>
                <a:ea typeface="Calibri"/>
                <a:cs typeface="Calibri"/>
                <a:sym typeface="Calibri"/>
              </a:rPr>
              <a:t> Excerpt 5 constructed response</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is their last opportunity to practice this type of writing before the </a:t>
            </a:r>
            <a:r>
              <a:rPr lang="en" sz="1200" b="1" dirty="0">
                <a:solidFill>
                  <a:schemeClr val="dk1"/>
                </a:solidFill>
                <a:latin typeface="Calibri"/>
                <a:ea typeface="Calibri"/>
                <a:cs typeface="Calibri"/>
                <a:sym typeface="Calibri"/>
              </a:rPr>
              <a:t>End of Unit 2 Assessment. </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reviewing their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understanding of the homework prompt.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58" name="Google Shape;258;g428b6d490f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48343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459678837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
        <p:nvSpPr>
          <p:cNvPr id="267" name="Google Shape;267;g4459678837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2814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75" name="Google Shape;275;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63974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Close Reading Guide, Third Read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and one to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Analysis note-catcher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Analysis note-catcher (answers,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constructed response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constructed response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5 Text and Questions:  An Escape Attempt </a:t>
            </a:r>
            <a:r>
              <a:rPr lang="en" sz="1200" dirty="0">
                <a:solidFill>
                  <a:schemeClr val="dk1"/>
                </a:solidFill>
                <a:latin typeface="Calibri"/>
                <a:ea typeface="Calibri"/>
                <a:cs typeface="Calibri"/>
                <a:sym typeface="Calibri"/>
              </a:rPr>
              <a:t>(from Lesson 9)</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analysis role assignments </a:t>
            </a:r>
            <a:r>
              <a:rPr lang="en" sz="1200" dirty="0">
                <a:solidFill>
                  <a:schemeClr val="dk1"/>
                </a:solidFill>
                <a:latin typeface="Calibri"/>
                <a:ea typeface="Calibri"/>
                <a:cs typeface="Calibri"/>
                <a:sym typeface="Calibri"/>
              </a:rPr>
              <a:t>(from Lesson 4;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Group Work anchor chart </a:t>
            </a:r>
            <a:r>
              <a:rPr lang="en" sz="1200" dirty="0">
                <a:solidFill>
                  <a:schemeClr val="dk1"/>
                </a:solidFill>
                <a:latin typeface="Calibri"/>
                <a:ea typeface="Calibri"/>
                <a:cs typeface="Calibri"/>
                <a:sym typeface="Calibri"/>
              </a:rPr>
              <a:t>(begun in Lesson 4)</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analysis roles</a:t>
            </a:r>
            <a:r>
              <a:rPr lang="en" sz="1200" dirty="0">
                <a:solidFill>
                  <a:schemeClr val="dk1"/>
                </a:solidFill>
                <a:latin typeface="Calibri"/>
                <a:ea typeface="Calibri"/>
                <a:cs typeface="Calibri"/>
                <a:sym typeface="Calibri"/>
              </a:rPr>
              <a:t> (from Lesson 4;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4 constructed response </a:t>
            </a:r>
            <a:r>
              <a:rPr lang="en" sz="1200" dirty="0">
                <a:solidFill>
                  <a:schemeClr val="dk1"/>
                </a:solidFill>
                <a:latin typeface="Calibri"/>
                <a:ea typeface="Calibri"/>
                <a:cs typeface="Calibri"/>
                <a:sym typeface="Calibri"/>
              </a:rPr>
              <a:t>(from Lesson 8; returned in this lesson with teacher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a:t>
            </a:r>
            <a:r>
              <a:rPr lang="en" sz="1200" b="1" dirty="0">
                <a:solidFill>
                  <a:schemeClr val="dk1"/>
                </a:solidFill>
                <a:latin typeface="Calibri"/>
                <a:ea typeface="Calibri"/>
                <a:cs typeface="Calibri"/>
                <a:sym typeface="Calibri"/>
              </a:rPr>
              <a:t>rt Constructed Response Rubric </a:t>
            </a:r>
            <a:r>
              <a:rPr lang="en" sz="1200" dirty="0">
                <a:solidFill>
                  <a:schemeClr val="dk1"/>
                </a:solidFill>
                <a:latin typeface="Calibri"/>
                <a:ea typeface="Calibri"/>
                <a:cs typeface="Calibri"/>
                <a:sym typeface="Calibri"/>
              </a:rPr>
              <a:t>(from Unit 1, Lesson 8;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49140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Excerpt 5 Analysis note-catcher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08879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826005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3904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5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graphic organizers or recording forms, consider using a document camera to visually display the document for students who struggle with auditory processing.</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students to take out </a:t>
            </a:r>
            <a:r>
              <a:rPr lang="en" sz="1200" b="1" dirty="0">
                <a:latin typeface="Calibri"/>
                <a:ea typeface="Calibri"/>
                <a:cs typeface="Calibri"/>
                <a:sym typeface="Calibri"/>
              </a:rPr>
              <a:t>Excerpt 5 text and questions:  An Escape Attempt</a:t>
            </a:r>
            <a:r>
              <a:rPr lang="en" sz="1200" dirty="0">
                <a:latin typeface="Calibri"/>
                <a:ea typeface="Calibri"/>
                <a:cs typeface="Calibri"/>
                <a:sym typeface="Calibri"/>
              </a:rPr>
              <a:t> and check their answers against the slide of the </a:t>
            </a:r>
            <a:r>
              <a:rPr lang="en" sz="1200" b="1" dirty="0">
                <a:latin typeface="Calibri"/>
                <a:ea typeface="Calibri"/>
                <a:cs typeface="Calibri"/>
                <a:sym typeface="Calibri"/>
              </a:rPr>
              <a:t>Excerpt 5 Close Reading Guide, Third Read. </a:t>
            </a:r>
            <a:r>
              <a:rPr lang="en" sz="1200" dirty="0">
                <a:latin typeface="Calibri"/>
                <a:ea typeface="Calibri"/>
                <a:cs typeface="Calibri"/>
                <a:sym typeface="Calibri"/>
              </a:rPr>
              <a:t>Tell them not to change their original answers, however, because those will be used as formative data.</a:t>
            </a:r>
            <a:endParaRPr sz="1200" dirty="0">
              <a:latin typeface="Calibri"/>
              <a:ea typeface="Calibri"/>
              <a:cs typeface="Calibri"/>
              <a:sym typeface="Calibri"/>
            </a:endParaRPr>
          </a:p>
          <a:p>
            <a:pPr marL="9144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accuracy in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7540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45967883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5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graphic organizers or recording forms, consider using a document camera to visually display the document for students who struggle with auditory processing.</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Review this question by having a volunteer read the sentence from the text and the prompt.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the tone is the feeling or attitude created by the words.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students to share their answers and push them to explain how these words impact the tone of the paragraph.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students that to figure out the impact on tone, often it is helpful to identify the overall tone or feeling first. Often the tone is overwhelmingly negative or positive.</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tone does Douglass mostly use in the narrative?”</a:t>
            </a:r>
            <a:endParaRPr sz="1200" i="1"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say: “The answer is D, personification. I know this because slavery is being compared to a monster that is feasting on slaves and wearing their blood. The tone is dark and disturbing.”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“Mostly negative because he describes the difficulties slaves go through,” or “Sometimes positive when he describes moments where freedom seems attainable.”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listen in and provide assistance, or consider working with a few struggling readers.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1" name="Google Shape;181;g445967883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82794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459678837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5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graphic organizers or recording forms, consider using a document camera to visually display the document for students who struggle with auditory processing.</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 student to read the question and answer.</a:t>
            </a:r>
            <a:endParaRPr sz="1200" dirty="0">
              <a:latin typeface="Calibri"/>
              <a:ea typeface="Calibri"/>
              <a:cs typeface="Calibri"/>
              <a:sym typeface="Calibri"/>
            </a:endParaRPr>
          </a:p>
          <a:p>
            <a:pPr marL="9144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accuracy in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listen in and provide assistance, or consider working with a few struggling readers.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0" name="Google Shape;190;g4459678837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10827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4459678837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Reviewing Excerpt 5 Third Read Questions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reviewing graphic organizers or recording forms, consider using a document camera to visually display the document for students who struggle with auditory processing.</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a student to read the question and answer.</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have similar answers in their own work.</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listen in and provide assistance, or consider working with a few struggling readers.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9" name="Google Shape;199;g4459678837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56937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266622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4.jp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520600" cy="28332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Char char="●"/>
            </a:pPr>
            <a:r>
              <a:rPr lang="en" sz="1800"/>
              <a:t>This lesson will take approximately 45 -55 minutes to complete. </a:t>
            </a:r>
            <a:endParaRPr sz="1800"/>
          </a:p>
          <a:p>
            <a:pPr marL="457200" lvl="0" indent="-342900" algn="l" rtl="0">
              <a:spcBef>
                <a:spcPts val="0"/>
              </a:spcBef>
              <a:spcAft>
                <a:spcPts val="0"/>
              </a:spcAft>
              <a:buSzPts val="1800"/>
              <a:buChar char="●"/>
            </a:pPr>
            <a:r>
              <a:rPr lang="en" sz="1800"/>
              <a:t>The purpose of today’s lesson is to analyze Douglass’s purpose in the </a:t>
            </a:r>
            <a:r>
              <a:rPr lang="en" sz="1800" i="1"/>
              <a:t>Narrative.</a:t>
            </a:r>
            <a:endParaRPr sz="1800" i="1"/>
          </a:p>
          <a:p>
            <a:pPr marL="0" lvl="0" indent="0" algn="l" rtl="0">
              <a:spcBef>
                <a:spcPts val="1000"/>
              </a:spcBef>
              <a:spcAft>
                <a:spcPts val="0"/>
              </a:spcAft>
              <a:buNone/>
            </a:pPr>
            <a:endParaRPr sz="1800" b="1"/>
          </a:p>
          <a:p>
            <a:pPr marL="0" lvl="0" indent="0" algn="l" rtl="0">
              <a:spcBef>
                <a:spcPts val="1000"/>
              </a:spcBef>
              <a:spcAft>
                <a:spcPts val="0"/>
              </a:spcAft>
              <a:buNone/>
            </a:pPr>
            <a:r>
              <a:rPr lang="en" sz="1800" b="1"/>
              <a:t>The Learning Target for students today are:</a:t>
            </a:r>
            <a:endParaRPr sz="800" b="1"/>
          </a:p>
          <a:p>
            <a:pPr marL="457200" lvl="0" indent="-342900" algn="l" rtl="0">
              <a:spcBef>
                <a:spcPts val="1000"/>
              </a:spcBef>
              <a:spcAft>
                <a:spcPts val="0"/>
              </a:spcAft>
              <a:buSzPts val="1800"/>
              <a:buChar char="●"/>
            </a:pPr>
            <a:r>
              <a:rPr lang="en" sz="1800"/>
              <a:t>I can analyze how specific sections of </a:t>
            </a:r>
            <a:r>
              <a:rPr lang="en" sz="1800" i="1"/>
              <a:t>Narrative of the Life of Frederick Douglass</a:t>
            </a:r>
            <a:r>
              <a:rPr lang="en" sz="1800"/>
              <a:t>  convey Douglass’s position on slavery.</a:t>
            </a:r>
            <a:endParaRPr sz="1800"/>
          </a:p>
          <a:p>
            <a:pPr marL="457200" lvl="0" indent="-342900" algn="l" rtl="0">
              <a:spcBef>
                <a:spcPts val="0"/>
              </a:spcBef>
              <a:spcAft>
                <a:spcPts val="0"/>
              </a:spcAft>
              <a:buSzPts val="1800"/>
              <a:buChar char="●"/>
            </a:pPr>
            <a:r>
              <a:rPr lang="en" sz="1800"/>
              <a:t>I can identify the components of a narrative arc to summarize a story.</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1" name="Google Shape;211;p34"/>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10</a:t>
            </a:r>
            <a:endParaRPr sz="3000">
              <a:latin typeface="Century Gothic"/>
              <a:ea typeface="Century Gothic"/>
              <a:cs typeface="Century Gothic"/>
              <a:sym typeface="Century Gothic"/>
            </a:endParaRPr>
          </a:p>
        </p:txBody>
      </p:sp>
      <p:sp>
        <p:nvSpPr>
          <p:cNvPr id="212" name="Google Shape;212;p34"/>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214" name="Google Shape;214;p34"/>
          <p:cNvGraphicFramePr/>
          <p:nvPr>
            <p:extLst>
              <p:ext uri="{D42A27DB-BD31-4B8C-83A1-F6EECF244321}">
                <p14:modId xmlns:p14="http://schemas.microsoft.com/office/powerpoint/2010/main" val="2307141693"/>
              </p:ext>
            </p:extLst>
          </p:nvPr>
        </p:nvGraphicFramePr>
        <p:xfrm>
          <a:off x="113713" y="1369225"/>
          <a:ext cx="8918150" cy="2912240"/>
        </p:xfrm>
        <a:graphic>
          <a:graphicData uri="http://schemas.openxmlformats.org/drawingml/2006/table">
            <a:tbl>
              <a:tblPr>
                <a:noFill/>
                <a:tableStyleId>{3721F375-01AC-499F-8C73-4AAE2A36EDB0}</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29250">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25564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10</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15900" lvl="0" indent="-21590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5.  How does Douglass’s tone change from the beginning of the excerpt to the end? Provide several examples to support your idea.</a:t>
                      </a:r>
                      <a:endParaRPr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 </a:t>
                      </a:r>
                      <a:endParaRPr b="1">
                        <a:solidFill>
                          <a:schemeClr val="dk1"/>
                        </a:solidFill>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a:solidFill>
                            <a:schemeClr val="dk1"/>
                          </a:solidFill>
                          <a:latin typeface="Century Gothic"/>
                          <a:ea typeface="Century Gothic"/>
                          <a:cs typeface="Century Gothic"/>
                          <a:sym typeface="Century Gothic"/>
                        </a:rPr>
                        <a:t>Douglass at first is inspired by his desire to teach others to read and later to help slaves escape. Both of these tasks put him at risk first and foremost, but he cares more about helping others get freedom. Douglass’s mood then turns sour when he realizes the escape plan is ruined. He is devastated and feels trapped once he is put in jail. The mood goes from inspired to hopeless.</a:t>
                      </a:r>
                      <a:endParaRPr b="1">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0" name="Google Shape;220;p35"/>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Douglass’s overall purpose</a:t>
            </a:r>
            <a:endParaRPr sz="3000">
              <a:latin typeface="Century Gothic"/>
              <a:ea typeface="Century Gothic"/>
              <a:cs typeface="Century Gothic"/>
              <a:sym typeface="Century Gothic"/>
            </a:endParaRPr>
          </a:p>
        </p:txBody>
      </p:sp>
      <p:sp>
        <p:nvSpPr>
          <p:cNvPr id="221" name="Google Shape;221;p35"/>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223" name="Google Shape;223;p35"/>
          <p:cNvGraphicFramePr/>
          <p:nvPr>
            <p:extLst>
              <p:ext uri="{D42A27DB-BD31-4B8C-83A1-F6EECF244321}">
                <p14:modId xmlns:p14="http://schemas.microsoft.com/office/powerpoint/2010/main" val="486181340"/>
              </p:ext>
            </p:extLst>
          </p:nvPr>
        </p:nvGraphicFramePr>
        <p:xfrm>
          <a:off x="113713" y="1369225"/>
          <a:ext cx="8918150" cy="3221612"/>
        </p:xfrm>
        <a:graphic>
          <a:graphicData uri="http://schemas.openxmlformats.org/drawingml/2006/table">
            <a:tbl>
              <a:tblPr>
                <a:noFill/>
                <a:tableStyleId>{3721F375-01AC-499F-8C73-4AAE2A36EDB0}</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29250">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25564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Whole Excerpt</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Purpose: How does this excerpt support the two positions Douglass held about slavery that are listed below?</a:t>
                      </a:r>
                      <a:endParaRPr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 </a:t>
                      </a:r>
                      <a:endParaRPr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Slavery is terrible for slaves</a:t>
                      </a:r>
                      <a:endParaRPr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Slavery was so terrible that slave would risk death to be free. Slaves would be punished for trying to be free.</a:t>
                      </a:r>
                      <a:endParaRPr>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Slavery corrupts slave holders</a:t>
                      </a:r>
                      <a:endParaRPr b="1">
                        <a:solidFill>
                          <a:schemeClr val="dk1"/>
                        </a:solidFill>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a:solidFill>
                            <a:schemeClr val="dk1"/>
                          </a:solidFill>
                          <a:latin typeface="Century Gothic"/>
                          <a:ea typeface="Century Gothic"/>
                          <a:cs typeface="Century Gothic"/>
                          <a:sym typeface="Century Gothic"/>
                        </a:rPr>
                        <a:t>Less relevant here.</a:t>
                      </a:r>
                      <a:endParaRPr b="1">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6"/>
          <p:cNvSpPr txBox="1">
            <a:spLocks noGrp="1"/>
          </p:cNvSpPr>
          <p:nvPr>
            <p:ph type="title"/>
          </p:nvPr>
        </p:nvSpPr>
        <p:spPr>
          <a:xfrm>
            <a:off x="183700" y="214325"/>
            <a:ext cx="8108700" cy="946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complete </a:t>
            </a:r>
            <a:r>
              <a:rPr lang="en" sz="3000" b="1" dirty="0"/>
              <a:t>Excerpt 5 Expert Analysis note-catcher</a:t>
            </a:r>
            <a:endParaRPr sz="3000" b="1" dirty="0">
              <a:sym typeface="Century Gothic"/>
            </a:endParaRPr>
          </a:p>
        </p:txBody>
      </p:sp>
      <p:sp>
        <p:nvSpPr>
          <p:cNvPr id="230" name="Google Shape;230;p36"/>
          <p:cNvSpPr txBox="1"/>
          <p:nvPr/>
        </p:nvSpPr>
        <p:spPr>
          <a:xfrm>
            <a:off x="319050" y="1299175"/>
            <a:ext cx="8505900" cy="316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p:txBody>
      </p:sp>
      <p:pic>
        <p:nvPicPr>
          <p:cNvPr id="231" name="Google Shape;231;p36"/>
          <p:cNvPicPr preferRelativeResize="0"/>
          <p:nvPr/>
        </p:nvPicPr>
        <p:blipFill>
          <a:blip r:embed="rId3">
            <a:alphaModFix/>
          </a:blip>
          <a:stretch>
            <a:fillRect/>
          </a:stretch>
        </p:blipFill>
        <p:spPr>
          <a:xfrm>
            <a:off x="319050" y="1494264"/>
            <a:ext cx="3806601" cy="3259861"/>
          </a:xfrm>
          <a:prstGeom prst="rect">
            <a:avLst/>
          </a:prstGeom>
          <a:noFill/>
          <a:ln>
            <a:noFill/>
          </a:ln>
        </p:spPr>
      </p:pic>
      <p:pic>
        <p:nvPicPr>
          <p:cNvPr id="232" name="Google Shape;232;p36"/>
          <p:cNvPicPr preferRelativeResize="0"/>
          <p:nvPr/>
        </p:nvPicPr>
        <p:blipFill>
          <a:blip r:embed="rId4">
            <a:alphaModFix/>
          </a:blip>
          <a:stretch>
            <a:fillRect/>
          </a:stretch>
        </p:blipFill>
        <p:spPr>
          <a:xfrm>
            <a:off x="5153414" y="1518100"/>
            <a:ext cx="3492860" cy="3162600"/>
          </a:xfrm>
          <a:prstGeom prst="rect">
            <a:avLst/>
          </a:prstGeom>
          <a:noFill/>
          <a:ln>
            <a:noFill/>
          </a:ln>
        </p:spPr>
      </p:pic>
      <p:pic>
        <p:nvPicPr>
          <p:cNvPr id="7" name="Google Shape;169;p29"/>
          <p:cNvPicPr preferRelativeResize="0"/>
          <p:nvPr/>
        </p:nvPicPr>
        <p:blipFill>
          <a:blip r:embed="rId5">
            <a:alphaModFix/>
          </a:blip>
          <a:stretch>
            <a:fillRect/>
          </a:stretch>
        </p:blipFill>
        <p:spPr>
          <a:xfrm>
            <a:off x="8196944" y="71993"/>
            <a:ext cx="872701" cy="100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7"/>
          <p:cNvSpPr txBox="1">
            <a:spLocks noGrp="1"/>
          </p:cNvSpPr>
          <p:nvPr>
            <p:ph type="title"/>
          </p:nvPr>
        </p:nvSpPr>
        <p:spPr>
          <a:xfrm>
            <a:off x="336100" y="3802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name our group roles</a:t>
            </a:r>
            <a:endParaRPr sz="3000" dirty="0">
              <a:latin typeface="Century Gothic"/>
              <a:ea typeface="Century Gothic"/>
              <a:cs typeface="Century Gothic"/>
              <a:sym typeface="Century Gothic"/>
            </a:endParaRPr>
          </a:p>
        </p:txBody>
      </p:sp>
      <p:sp>
        <p:nvSpPr>
          <p:cNvPr id="239" name="Google Shape;239;p37"/>
          <p:cNvSpPr txBox="1"/>
          <p:nvPr/>
        </p:nvSpPr>
        <p:spPr>
          <a:xfrm>
            <a:off x="-912725" y="1152325"/>
            <a:ext cx="8505900" cy="3162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p:txBody>
      </p:sp>
      <p:graphicFrame>
        <p:nvGraphicFramePr>
          <p:cNvPr id="240" name="Google Shape;240;p37"/>
          <p:cNvGraphicFramePr/>
          <p:nvPr>
            <p:extLst>
              <p:ext uri="{D42A27DB-BD31-4B8C-83A1-F6EECF244321}">
                <p14:modId xmlns:p14="http://schemas.microsoft.com/office/powerpoint/2010/main" val="1869740649"/>
              </p:ext>
            </p:extLst>
          </p:nvPr>
        </p:nvGraphicFramePr>
        <p:xfrm>
          <a:off x="808975" y="1551175"/>
          <a:ext cx="7282500" cy="2654325"/>
        </p:xfrm>
        <a:graphic>
          <a:graphicData uri="http://schemas.openxmlformats.org/drawingml/2006/table">
            <a:tbl>
              <a:tblPr>
                <a:noFill/>
                <a:tableStyleId>{3721F375-01AC-499F-8C73-4AAE2A36EDB0}</a:tableStyleId>
              </a:tblPr>
              <a:tblGrid>
                <a:gridCol w="3590525">
                  <a:extLst>
                    <a:ext uri="{9D8B030D-6E8A-4147-A177-3AD203B41FA5}">
                      <a16:colId xmlns:a16="http://schemas.microsoft.com/office/drawing/2014/main" val="20000"/>
                    </a:ext>
                  </a:extLst>
                </a:gridCol>
                <a:gridCol w="3691975">
                  <a:extLst>
                    <a:ext uri="{9D8B030D-6E8A-4147-A177-3AD203B41FA5}">
                      <a16:colId xmlns:a16="http://schemas.microsoft.com/office/drawing/2014/main" val="20001"/>
                    </a:ext>
                  </a:extLst>
                </a:gridCol>
              </a:tblGrid>
              <a:tr h="600750">
                <a:tc>
                  <a:txBody>
                    <a:bodyPr/>
                    <a:lstStyle/>
                    <a:p>
                      <a:pPr marL="0" lvl="0" indent="0" algn="l" rtl="0">
                        <a:lnSpc>
                          <a:spcPct val="145454"/>
                        </a:lnSpc>
                        <a:spcBef>
                          <a:spcPts val="200"/>
                        </a:spcBef>
                        <a:spcAft>
                          <a:spcPts val="200"/>
                        </a:spcAft>
                        <a:buNone/>
                      </a:pPr>
                      <a:r>
                        <a:rPr lang="en" sz="1400" b="1" dirty="0">
                          <a:latin typeface="Century Gothic"/>
                          <a:ea typeface="Century Gothic"/>
                          <a:cs typeface="Century Gothic"/>
                          <a:sym typeface="Century Gothic"/>
                        </a:rPr>
                        <a:t>Role</a:t>
                      </a:r>
                      <a:endParaRPr sz="1400" b="1" dirty="0">
                        <a:latin typeface="Century Gothic"/>
                        <a:ea typeface="Century Gothic"/>
                        <a:cs typeface="Century Gothic"/>
                        <a:sym typeface="Century Gothic"/>
                      </a:endParaRPr>
                    </a:p>
                  </a:txBody>
                  <a:tcPr marL="68575" marR="68575" marT="91425" marB="914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lnSpc>
                          <a:spcPct val="145454"/>
                        </a:lnSpc>
                        <a:spcBef>
                          <a:spcPts val="200"/>
                        </a:spcBef>
                        <a:spcAft>
                          <a:spcPts val="200"/>
                        </a:spcAft>
                        <a:buNone/>
                      </a:pPr>
                      <a:r>
                        <a:rPr lang="en" sz="1400" b="1" dirty="0">
                          <a:latin typeface="Century Gothic"/>
                          <a:ea typeface="Century Gothic"/>
                          <a:cs typeface="Century Gothic"/>
                          <a:sym typeface="Century Gothic"/>
                        </a:rPr>
                        <a:t>Students with number</a:t>
                      </a:r>
                      <a:endParaRPr sz="1400" b="1" dirty="0">
                        <a:latin typeface="Century Gothic"/>
                        <a:ea typeface="Century Gothic"/>
                        <a:cs typeface="Century Gothic"/>
                        <a:sym typeface="Century Gothic"/>
                      </a:endParaRPr>
                    </a:p>
                  </a:txBody>
                  <a:tcPr marL="68575" marR="68575" marT="91425" marB="914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684525">
                <a:tc>
                  <a:txBody>
                    <a:bodyPr/>
                    <a:lstStyle/>
                    <a:p>
                      <a:pPr marL="0" lvl="0" indent="0" algn="l" rtl="0">
                        <a:lnSpc>
                          <a:spcPct val="145454"/>
                        </a:lnSpc>
                        <a:spcBef>
                          <a:spcPts val="200"/>
                        </a:spcBef>
                        <a:spcAft>
                          <a:spcPts val="200"/>
                        </a:spcAft>
                        <a:buNone/>
                      </a:pPr>
                      <a:r>
                        <a:rPr lang="en" sz="1400" dirty="0">
                          <a:latin typeface="Century Gothic"/>
                          <a:ea typeface="Century Gothic"/>
                          <a:cs typeface="Century Gothic"/>
                          <a:sym typeface="Century Gothic"/>
                        </a:rPr>
                        <a:t>Narrative arc</a:t>
                      </a:r>
                      <a:endParaRPr sz="1400" dirty="0">
                        <a:latin typeface="Century Gothic"/>
                        <a:ea typeface="Century Gothic"/>
                        <a:cs typeface="Century Gothic"/>
                        <a:sym typeface="Century Gothic"/>
                      </a:endParaRPr>
                    </a:p>
                  </a:txBody>
                  <a:tcPr marL="68575" marR="68575" marT="91425" marB="914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lnSpc>
                          <a:spcPct val="145454"/>
                        </a:lnSpc>
                        <a:spcBef>
                          <a:spcPts val="200"/>
                        </a:spcBef>
                        <a:spcAft>
                          <a:spcPts val="200"/>
                        </a:spcAft>
                        <a:buNone/>
                      </a:pP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68575" marR="68575" marT="91425" marB="914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84525">
                <a:tc>
                  <a:txBody>
                    <a:bodyPr/>
                    <a:lstStyle/>
                    <a:p>
                      <a:pPr marL="0" lvl="0" indent="0" algn="l" rtl="0">
                        <a:lnSpc>
                          <a:spcPct val="145454"/>
                        </a:lnSpc>
                        <a:spcBef>
                          <a:spcPts val="200"/>
                        </a:spcBef>
                        <a:spcAft>
                          <a:spcPts val="200"/>
                        </a:spcAft>
                        <a:buNone/>
                      </a:pPr>
                      <a:r>
                        <a:rPr lang="en" sz="1400" dirty="0">
                          <a:latin typeface="Century Gothic"/>
                          <a:ea typeface="Century Gothic"/>
                          <a:cs typeface="Century Gothic"/>
                          <a:sym typeface="Century Gothic"/>
                        </a:rPr>
                        <a:t>Explain slavery corrupts slave owners</a:t>
                      </a:r>
                      <a:endParaRPr sz="1400" dirty="0">
                        <a:latin typeface="Century Gothic"/>
                        <a:ea typeface="Century Gothic"/>
                        <a:cs typeface="Century Gothic"/>
                        <a:sym typeface="Century Gothic"/>
                      </a:endParaRPr>
                    </a:p>
                  </a:txBody>
                  <a:tcPr marL="68575" marR="68575" marT="91425" marB="914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lnSpc>
                          <a:spcPct val="145454"/>
                        </a:lnSpc>
                        <a:spcBef>
                          <a:spcPts val="200"/>
                        </a:spcBef>
                        <a:spcAft>
                          <a:spcPts val="200"/>
                        </a:spcAft>
                        <a:buNone/>
                      </a:pP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68575" marR="68575" marT="91425" marB="914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84525">
                <a:tc>
                  <a:txBody>
                    <a:bodyPr/>
                    <a:lstStyle/>
                    <a:p>
                      <a:pPr marL="0" lvl="0" indent="0" algn="l" rtl="0">
                        <a:lnSpc>
                          <a:spcPct val="145454"/>
                        </a:lnSpc>
                        <a:spcBef>
                          <a:spcPts val="200"/>
                        </a:spcBef>
                        <a:spcAft>
                          <a:spcPts val="200"/>
                        </a:spcAft>
                        <a:buNone/>
                      </a:pPr>
                      <a:r>
                        <a:rPr lang="en" sz="1400">
                          <a:latin typeface="Century Gothic"/>
                          <a:ea typeface="Century Gothic"/>
                          <a:cs typeface="Century Gothic"/>
                          <a:sym typeface="Century Gothic"/>
                        </a:rPr>
                        <a:t>Explain slavery is terrible for slaves</a:t>
                      </a:r>
                      <a:endParaRPr sz="1400">
                        <a:latin typeface="Century Gothic"/>
                        <a:ea typeface="Century Gothic"/>
                        <a:cs typeface="Century Gothic"/>
                        <a:sym typeface="Century Gothic"/>
                      </a:endParaRPr>
                    </a:p>
                  </a:txBody>
                  <a:tcPr marL="68575" marR="68575" marT="91425" marB="914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algn="l" rtl="0">
                        <a:lnSpc>
                          <a:spcPct val="145454"/>
                        </a:lnSpc>
                        <a:spcBef>
                          <a:spcPts val="200"/>
                        </a:spcBef>
                        <a:spcAft>
                          <a:spcPts val="200"/>
                        </a:spcAft>
                        <a:buNone/>
                      </a:pP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68575" marR="68575" marT="91425" marB="914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6"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8"/>
          <p:cNvSpPr txBox="1">
            <a:spLocks noGrp="1"/>
          </p:cNvSpPr>
          <p:nvPr>
            <p:ph type="title"/>
          </p:nvPr>
        </p:nvSpPr>
        <p:spPr>
          <a:xfrm>
            <a:off x="379642"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turn and talk with your group</a:t>
            </a:r>
            <a:endParaRPr sz="3000">
              <a:latin typeface="Century Gothic"/>
              <a:ea typeface="Century Gothic"/>
              <a:cs typeface="Century Gothic"/>
              <a:sym typeface="Century Gothic"/>
            </a:endParaRPr>
          </a:p>
        </p:txBody>
      </p:sp>
      <p:sp>
        <p:nvSpPr>
          <p:cNvPr id="247" name="Google Shape;247;p38"/>
          <p:cNvSpPr txBox="1"/>
          <p:nvPr/>
        </p:nvSpPr>
        <p:spPr>
          <a:xfrm>
            <a:off x="4827300" y="1299175"/>
            <a:ext cx="3997800" cy="316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b="1" dirty="0">
                <a:solidFill>
                  <a:schemeClr val="dk1"/>
                </a:solidFill>
                <a:latin typeface="Century Gothic"/>
                <a:ea typeface="Century Gothic"/>
                <a:cs typeface="Century Gothic"/>
                <a:sym typeface="Century Gothic"/>
              </a:rPr>
              <a:t>Turn and talk:</a:t>
            </a:r>
            <a:endParaRPr sz="2400"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6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dirty="0">
                <a:solidFill>
                  <a:schemeClr val="dk1"/>
                </a:solidFill>
                <a:latin typeface="Century Gothic"/>
                <a:ea typeface="Century Gothic"/>
                <a:cs typeface="Century Gothic"/>
                <a:sym typeface="Century Gothic"/>
              </a:rPr>
              <a:t>Decide with your group </a:t>
            </a:r>
            <a:r>
              <a:rPr lang="en" sz="2400" b="1" dirty="0">
                <a:solidFill>
                  <a:schemeClr val="dk1"/>
                </a:solidFill>
                <a:latin typeface="Century Gothic"/>
                <a:ea typeface="Century Gothic"/>
                <a:cs typeface="Century Gothic"/>
                <a:sym typeface="Century Gothic"/>
              </a:rPr>
              <a:t>one thing</a:t>
            </a:r>
            <a:r>
              <a:rPr lang="en" sz="2400" dirty="0">
                <a:solidFill>
                  <a:schemeClr val="dk1"/>
                </a:solidFill>
                <a:latin typeface="Century Gothic"/>
                <a:ea typeface="Century Gothic"/>
                <a:cs typeface="Century Gothic"/>
                <a:sym typeface="Century Gothic"/>
              </a:rPr>
              <a:t> on the </a:t>
            </a:r>
            <a:r>
              <a:rPr lang="en" sz="2400" b="1" dirty="0">
                <a:solidFill>
                  <a:schemeClr val="dk1"/>
                </a:solidFill>
                <a:latin typeface="Century Gothic"/>
                <a:ea typeface="Century Gothic"/>
                <a:cs typeface="Century Gothic"/>
                <a:sym typeface="Century Gothic"/>
              </a:rPr>
              <a:t>Group Work anchor chart </a:t>
            </a:r>
            <a:r>
              <a:rPr lang="en" sz="2400" dirty="0">
                <a:solidFill>
                  <a:schemeClr val="dk1"/>
                </a:solidFill>
                <a:latin typeface="Century Gothic"/>
                <a:ea typeface="Century Gothic"/>
                <a:cs typeface="Century Gothic"/>
                <a:sym typeface="Century Gothic"/>
              </a:rPr>
              <a:t>that you have been </a:t>
            </a:r>
            <a:r>
              <a:rPr lang="en" sz="2400" b="1" dirty="0">
                <a:solidFill>
                  <a:schemeClr val="dk1"/>
                </a:solidFill>
                <a:latin typeface="Century Gothic"/>
                <a:ea typeface="Century Gothic"/>
                <a:cs typeface="Century Gothic"/>
                <a:sym typeface="Century Gothic"/>
              </a:rPr>
              <a:t>doing well</a:t>
            </a:r>
            <a:r>
              <a:rPr lang="en" sz="2400" dirty="0">
                <a:solidFill>
                  <a:schemeClr val="dk1"/>
                </a:solidFill>
                <a:latin typeface="Century Gothic"/>
                <a:ea typeface="Century Gothic"/>
                <a:cs typeface="Century Gothic"/>
                <a:sym typeface="Century Gothic"/>
              </a:rPr>
              <a:t> and </a:t>
            </a:r>
            <a:r>
              <a:rPr lang="en" sz="2400" b="1" dirty="0">
                <a:solidFill>
                  <a:schemeClr val="dk1"/>
                </a:solidFill>
                <a:latin typeface="Century Gothic"/>
                <a:ea typeface="Century Gothic"/>
                <a:cs typeface="Century Gothic"/>
                <a:sym typeface="Century Gothic"/>
              </a:rPr>
              <a:t>one thing</a:t>
            </a:r>
            <a:r>
              <a:rPr lang="en" sz="2400" dirty="0">
                <a:solidFill>
                  <a:schemeClr val="dk1"/>
                </a:solidFill>
                <a:latin typeface="Century Gothic"/>
                <a:ea typeface="Century Gothic"/>
                <a:cs typeface="Century Gothic"/>
                <a:sym typeface="Century Gothic"/>
              </a:rPr>
              <a:t> you want to </a:t>
            </a:r>
            <a:r>
              <a:rPr lang="en" sz="2400" b="1" dirty="0">
                <a:solidFill>
                  <a:schemeClr val="dk1"/>
                </a:solidFill>
                <a:latin typeface="Century Gothic"/>
                <a:ea typeface="Century Gothic"/>
                <a:cs typeface="Century Gothic"/>
                <a:sym typeface="Century Gothic"/>
              </a:rPr>
              <a:t>improve upon</a:t>
            </a:r>
            <a:r>
              <a:rPr lang="en"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p:txBody>
      </p:sp>
      <p:graphicFrame>
        <p:nvGraphicFramePr>
          <p:cNvPr id="248" name="Google Shape;248;p38"/>
          <p:cNvGraphicFramePr/>
          <p:nvPr>
            <p:extLst>
              <p:ext uri="{D42A27DB-BD31-4B8C-83A1-F6EECF244321}">
                <p14:modId xmlns:p14="http://schemas.microsoft.com/office/powerpoint/2010/main" val="2972992000"/>
              </p:ext>
            </p:extLst>
          </p:nvPr>
        </p:nvGraphicFramePr>
        <p:xfrm>
          <a:off x="552575" y="1299088"/>
          <a:ext cx="3652250" cy="3162600"/>
        </p:xfrm>
        <a:graphic>
          <a:graphicData uri="http://schemas.openxmlformats.org/drawingml/2006/table">
            <a:tbl>
              <a:tblPr>
                <a:noFill/>
                <a:tableStyleId>{3721F375-01AC-499F-8C73-4AAE2A36EDB0}</a:tableStyleId>
              </a:tblPr>
              <a:tblGrid>
                <a:gridCol w="3652250">
                  <a:extLst>
                    <a:ext uri="{9D8B030D-6E8A-4147-A177-3AD203B41FA5}">
                      <a16:colId xmlns:a16="http://schemas.microsoft.com/office/drawing/2014/main" val="20000"/>
                    </a:ext>
                  </a:extLst>
                </a:gridCol>
              </a:tblGrid>
              <a:tr h="451800">
                <a:tc>
                  <a:txBody>
                    <a:bodyPr/>
                    <a:lstStyle/>
                    <a:p>
                      <a:pPr marL="501650" lvl="0" indent="-285750" algn="l" rtl="0">
                        <a:lnSpc>
                          <a:spcPct val="145454"/>
                        </a:lnSpc>
                        <a:spcBef>
                          <a:spcPts val="0"/>
                        </a:spcBef>
                        <a:spcAft>
                          <a:spcPts val="0"/>
                        </a:spcAft>
                        <a:buFont typeface="Arial" panose="020B0604020202020204" pitchFamily="34" charset="0"/>
                        <a:buChar char="•"/>
                      </a:pPr>
                      <a:r>
                        <a:rPr lang="en" dirty="0"/>
                        <a:t>Help each other get started.</a:t>
                      </a:r>
                      <a:endParaRPr dirty="0"/>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51800">
                <a:tc>
                  <a:txBody>
                    <a:bodyPr/>
                    <a:lstStyle/>
                    <a:p>
                      <a:pPr marL="501650" lvl="0" indent="-285750" algn="l" rtl="0">
                        <a:lnSpc>
                          <a:spcPct val="145454"/>
                        </a:lnSpc>
                        <a:spcBef>
                          <a:spcPts val="0"/>
                        </a:spcBef>
                        <a:spcAft>
                          <a:spcPts val="0"/>
                        </a:spcAft>
                        <a:buFont typeface="Arial" panose="020B0604020202020204" pitchFamily="34" charset="0"/>
                        <a:buChar char="•"/>
                      </a:pPr>
                      <a:r>
                        <a:rPr lang="en" dirty="0"/>
                        <a:t>Share the workload.</a:t>
                      </a:r>
                      <a:endParaRPr dirty="0"/>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51800">
                <a:tc>
                  <a:txBody>
                    <a:bodyPr/>
                    <a:lstStyle/>
                    <a:p>
                      <a:pPr marL="501650" lvl="0" indent="-285750" algn="l" rtl="0">
                        <a:lnSpc>
                          <a:spcPct val="145454"/>
                        </a:lnSpc>
                        <a:spcBef>
                          <a:spcPts val="0"/>
                        </a:spcBef>
                        <a:spcAft>
                          <a:spcPts val="0"/>
                        </a:spcAft>
                        <a:buFont typeface="Arial" panose="020B0604020202020204" pitchFamily="34" charset="0"/>
                        <a:buChar char="•"/>
                      </a:pPr>
                      <a:r>
                        <a:rPr lang="en" dirty="0"/>
                        <a:t>Check over each other’s work.</a:t>
                      </a:r>
                      <a:endParaRPr dirty="0"/>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51800">
                <a:tc>
                  <a:txBody>
                    <a:bodyPr/>
                    <a:lstStyle/>
                    <a:p>
                      <a:pPr marL="501650" lvl="0" indent="-285750" algn="l" rtl="0">
                        <a:lnSpc>
                          <a:spcPct val="145454"/>
                        </a:lnSpc>
                        <a:spcBef>
                          <a:spcPts val="0"/>
                        </a:spcBef>
                        <a:spcAft>
                          <a:spcPts val="0"/>
                        </a:spcAft>
                        <a:buFont typeface="Arial" panose="020B0604020202020204" pitchFamily="34" charset="0"/>
                        <a:buChar char="•"/>
                      </a:pPr>
                      <a:r>
                        <a:rPr lang="en" dirty="0"/>
                        <a:t>Speak respectfully.</a:t>
                      </a:r>
                      <a:endParaRPr dirty="0"/>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51800">
                <a:tc>
                  <a:txBody>
                    <a:bodyPr/>
                    <a:lstStyle/>
                    <a:p>
                      <a:pPr marL="501650" lvl="0" indent="-285750" algn="l" rtl="0">
                        <a:lnSpc>
                          <a:spcPct val="145454"/>
                        </a:lnSpc>
                        <a:spcBef>
                          <a:spcPts val="0"/>
                        </a:spcBef>
                        <a:spcAft>
                          <a:spcPts val="0"/>
                        </a:spcAft>
                        <a:buFont typeface="Arial" panose="020B0604020202020204" pitchFamily="34" charset="0"/>
                        <a:buChar char="•"/>
                      </a:pPr>
                      <a:r>
                        <a:rPr lang="en" dirty="0"/>
                        <a:t>Keep talk on topic.</a:t>
                      </a:r>
                      <a:endParaRPr dirty="0"/>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51800">
                <a:tc>
                  <a:txBody>
                    <a:bodyPr/>
                    <a:lstStyle/>
                    <a:p>
                      <a:pPr marL="501650" lvl="0" indent="-285750" algn="l" rtl="0">
                        <a:lnSpc>
                          <a:spcPct val="145454"/>
                        </a:lnSpc>
                        <a:spcBef>
                          <a:spcPts val="0"/>
                        </a:spcBef>
                        <a:spcAft>
                          <a:spcPts val="0"/>
                        </a:spcAft>
                        <a:buFont typeface="Arial" panose="020B0604020202020204" pitchFamily="34" charset="0"/>
                        <a:buChar char="•"/>
                      </a:pPr>
                      <a:r>
                        <a:rPr lang="en" dirty="0"/>
                        <a:t>Find and fix mistakes together.</a:t>
                      </a:r>
                      <a:endParaRPr dirty="0"/>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51800">
                <a:tc>
                  <a:txBody>
                    <a:bodyPr/>
                    <a:lstStyle/>
                    <a:p>
                      <a:pPr marL="501650" lvl="0" indent="-285750" algn="l" rtl="0">
                        <a:lnSpc>
                          <a:spcPct val="145454"/>
                        </a:lnSpc>
                        <a:spcBef>
                          <a:spcPts val="0"/>
                        </a:spcBef>
                        <a:spcAft>
                          <a:spcPts val="0"/>
                        </a:spcAft>
                        <a:buFont typeface="Arial" panose="020B0604020202020204" pitchFamily="34" charset="0"/>
                        <a:buChar char="•"/>
                      </a:pPr>
                      <a:r>
                        <a:rPr lang="en" dirty="0"/>
                        <a:t>Use time well.</a:t>
                      </a:r>
                      <a:endParaRPr dirty="0"/>
                    </a:p>
                  </a:txBody>
                  <a:tcPr marL="73025" marR="73025" marT="73025" marB="73025">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6"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9"/>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fill out our </a:t>
            </a:r>
            <a:r>
              <a:rPr lang="en" sz="3000" b="1" dirty="0"/>
              <a:t>Excerpt 5 note</a:t>
            </a:r>
            <a:r>
              <a:rPr lang="en-US" sz="3000" b="1" dirty="0"/>
              <a:t>-</a:t>
            </a:r>
            <a:r>
              <a:rPr lang="en" sz="3000" b="1" dirty="0"/>
              <a:t>catcher</a:t>
            </a:r>
            <a:endParaRPr sz="3000" b="1" dirty="0">
              <a:sym typeface="Century Gothic"/>
            </a:endParaRPr>
          </a:p>
        </p:txBody>
      </p:sp>
      <p:pic>
        <p:nvPicPr>
          <p:cNvPr id="255" name="Google Shape;255;p39"/>
          <p:cNvPicPr preferRelativeResize="0"/>
          <p:nvPr/>
        </p:nvPicPr>
        <p:blipFill>
          <a:blip r:embed="rId3">
            <a:alphaModFix/>
          </a:blip>
          <a:stretch>
            <a:fillRect/>
          </a:stretch>
        </p:blipFill>
        <p:spPr>
          <a:xfrm>
            <a:off x="2201788" y="909700"/>
            <a:ext cx="4740424" cy="3929000"/>
          </a:xfrm>
          <a:prstGeom prst="rect">
            <a:avLst/>
          </a:prstGeom>
          <a:noFill/>
          <a:ln>
            <a:noFill/>
          </a:ln>
        </p:spPr>
      </p:pic>
      <p:pic>
        <p:nvPicPr>
          <p:cNvPr id="5" name="Google Shape;169;p29"/>
          <p:cNvPicPr preferRelativeResize="0"/>
          <p:nvPr/>
        </p:nvPicPr>
        <p:blipFill>
          <a:blip r:embed="rId4">
            <a:alphaModFix/>
          </a:blip>
          <a:stretch>
            <a:fillRect/>
          </a:stretch>
        </p:blipFill>
        <p:spPr>
          <a:xfrm>
            <a:off x="8196944" y="71993"/>
            <a:ext cx="872701" cy="100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1" name="Google Shape;26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Let’s preview our h</a:t>
            </a:r>
            <a:r>
              <a:rPr lang="en" sz="3400">
                <a:latin typeface="Century Gothic"/>
                <a:ea typeface="Century Gothic"/>
                <a:cs typeface="Century Gothic"/>
                <a:sym typeface="Century Gothic"/>
              </a:rPr>
              <a:t>omework</a:t>
            </a:r>
            <a:endParaRPr sz="3400">
              <a:latin typeface="Century Gothic"/>
              <a:ea typeface="Century Gothic"/>
              <a:cs typeface="Century Gothic"/>
              <a:sym typeface="Century Gothic"/>
            </a:endParaRPr>
          </a:p>
        </p:txBody>
      </p:sp>
      <p:sp>
        <p:nvSpPr>
          <p:cNvPr id="262" name="Google Shape;262;p40"/>
          <p:cNvSpPr txBox="1">
            <a:spLocks noGrp="1"/>
          </p:cNvSpPr>
          <p:nvPr>
            <p:ph type="body" idx="1"/>
          </p:nvPr>
        </p:nvSpPr>
        <p:spPr>
          <a:xfrm>
            <a:off x="311700" y="1292725"/>
            <a:ext cx="80502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600"/>
          </a:p>
          <a:p>
            <a:pPr marL="0" lvl="0" indent="0" algn="ctr" rtl="0">
              <a:spcBef>
                <a:spcPts val="800"/>
              </a:spcBef>
              <a:spcAft>
                <a:spcPts val="0"/>
              </a:spcAft>
              <a:buNone/>
            </a:pPr>
            <a:endParaRPr sz="3600"/>
          </a:p>
        </p:txBody>
      </p:sp>
      <p:sp>
        <p:nvSpPr>
          <p:cNvPr id="264" name="Google Shape;264;p40"/>
          <p:cNvSpPr txBox="1"/>
          <p:nvPr/>
        </p:nvSpPr>
        <p:spPr>
          <a:xfrm>
            <a:off x="311700" y="1400175"/>
            <a:ext cx="8713800" cy="2775000"/>
          </a:xfrm>
          <a:prstGeom prst="rect">
            <a:avLst/>
          </a:prstGeom>
          <a:noFill/>
          <a:ln>
            <a:noFill/>
          </a:ln>
        </p:spPr>
        <p:txBody>
          <a:bodyPr spcFirstLastPara="1" wrap="square" lIns="91425" tIns="91425" rIns="91425" bIns="91425" anchor="ctr" anchorCtr="0">
            <a:noAutofit/>
          </a:bodyPr>
          <a:lstStyle/>
          <a:p>
            <a:pPr marL="1092200" lvl="0" indent="-1092200" algn="l" rtl="0">
              <a:lnSpc>
                <a:spcPct val="145454"/>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1092200" lvl="0" indent="-1092200" algn="l" rtl="0">
              <a:lnSpc>
                <a:spcPct val="145454"/>
              </a:lnSpc>
              <a:spcBef>
                <a:spcPts val="0"/>
              </a:spcBef>
              <a:spcAft>
                <a:spcPts val="0"/>
              </a:spcAft>
              <a:buNone/>
            </a:pPr>
            <a:r>
              <a:rPr lang="en" sz="1800" dirty="0">
                <a:solidFill>
                  <a:schemeClr val="dk1"/>
                </a:solidFill>
                <a:latin typeface="Century Gothic"/>
                <a:ea typeface="Century Gothic"/>
                <a:cs typeface="Century Gothic"/>
                <a:sym typeface="Century Gothic"/>
              </a:rPr>
              <a:t>Reread Excerpt 5 from </a:t>
            </a:r>
            <a:r>
              <a:rPr lang="en" sz="1800" i="1" dirty="0">
                <a:solidFill>
                  <a:schemeClr val="dk1"/>
                </a:solidFill>
                <a:latin typeface="Century Gothic"/>
                <a:ea typeface="Century Gothic"/>
                <a:cs typeface="Century Gothic"/>
                <a:sym typeface="Century Gothic"/>
              </a:rPr>
              <a:t>Narrative of the Life of Frederick Douglass.</a:t>
            </a: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1092200" lvl="0" indent="-1092200" algn="l" rtl="0">
              <a:lnSpc>
                <a:spcPct val="145454"/>
              </a:lnSpc>
              <a:spcBef>
                <a:spcPts val="0"/>
              </a:spcBef>
              <a:spcAft>
                <a:spcPts val="0"/>
              </a:spcAft>
              <a:buNone/>
            </a:pPr>
            <a:r>
              <a:rPr lang="en" sz="1800" dirty="0">
                <a:solidFill>
                  <a:schemeClr val="dk1"/>
                </a:solidFill>
                <a:latin typeface="Century Gothic"/>
                <a:ea typeface="Century Gothic"/>
                <a:cs typeface="Century Gothic"/>
                <a:sym typeface="Century Gothic"/>
              </a:rPr>
              <a:t>Answer the questions:</a:t>
            </a:r>
            <a:endParaRPr lang="en-US" sz="1800" dirty="0">
              <a:solidFill>
                <a:schemeClr val="dk1"/>
              </a:solidFill>
              <a:latin typeface="Century Gothic"/>
              <a:ea typeface="Century Gothic"/>
              <a:cs typeface="Century Gothic"/>
              <a:sym typeface="Century Gothic"/>
            </a:endParaRPr>
          </a:p>
          <a:p>
            <a:pPr marL="1092200" lvl="0" indent="-1092200" algn="l" rtl="0">
              <a:lnSpc>
                <a:spcPct val="145454"/>
              </a:lnSpc>
              <a:spcBef>
                <a:spcPts val="0"/>
              </a:spcBef>
              <a:spcAft>
                <a:spcPts val="0"/>
              </a:spcAft>
              <a:buNone/>
            </a:pPr>
            <a:r>
              <a:rPr lang="en" sz="1800" dirty="0">
                <a:solidFill>
                  <a:schemeClr val="dk1"/>
                </a:solidFill>
                <a:latin typeface="Century Gothic"/>
                <a:ea typeface="Century Gothic"/>
                <a:cs typeface="Century Gothic"/>
                <a:sym typeface="Century Gothic"/>
              </a:rPr>
              <a:t>How does Frederick Douglass show leadership in this</a:t>
            </a:r>
            <a:endParaRPr sz="1800" dirty="0">
              <a:solidFill>
                <a:schemeClr val="dk1"/>
              </a:solidFill>
              <a:latin typeface="Century Gothic"/>
              <a:ea typeface="Century Gothic"/>
              <a:cs typeface="Century Gothic"/>
              <a:sym typeface="Century Gothic"/>
            </a:endParaRPr>
          </a:p>
          <a:p>
            <a:pPr marL="1092200" lvl="0" indent="-1092200" algn="l" rtl="0">
              <a:lnSpc>
                <a:spcPct val="145454"/>
              </a:lnSpc>
              <a:spcBef>
                <a:spcPts val="0"/>
              </a:spcBef>
              <a:spcAft>
                <a:spcPts val="0"/>
              </a:spcAft>
              <a:buNone/>
            </a:pPr>
            <a:r>
              <a:rPr lang="en" sz="1800" dirty="0">
                <a:solidFill>
                  <a:schemeClr val="dk1"/>
                </a:solidFill>
                <a:latin typeface="Century Gothic"/>
                <a:ea typeface="Century Gothic"/>
                <a:cs typeface="Century Gothic"/>
                <a:sym typeface="Century Gothic"/>
              </a:rPr>
              <a:t>excerpt? </a:t>
            </a:r>
            <a:endParaRPr sz="1800" dirty="0">
              <a:solidFill>
                <a:schemeClr val="dk1"/>
              </a:solidFill>
              <a:latin typeface="Century Gothic"/>
              <a:ea typeface="Century Gothic"/>
              <a:cs typeface="Century Gothic"/>
              <a:sym typeface="Century Gothic"/>
            </a:endParaRPr>
          </a:p>
          <a:p>
            <a:pPr marL="1092200" lvl="0" indent="-1092200" algn="l" rtl="0">
              <a:lnSpc>
                <a:spcPct val="145454"/>
              </a:lnSpc>
              <a:spcBef>
                <a:spcPts val="0"/>
              </a:spcBef>
              <a:spcAft>
                <a:spcPts val="0"/>
              </a:spcAft>
              <a:buNone/>
            </a:pPr>
            <a:r>
              <a:rPr lang="en" sz="1800" dirty="0">
                <a:solidFill>
                  <a:schemeClr val="dk1"/>
                </a:solidFill>
                <a:latin typeface="Century Gothic"/>
                <a:ea typeface="Century Gothic"/>
                <a:cs typeface="Century Gothic"/>
                <a:sym typeface="Century Gothic"/>
              </a:rPr>
              <a:t>What motivates him to take on these leadership roles? </a:t>
            </a:r>
            <a:endParaRPr sz="1800" dirty="0">
              <a:solidFill>
                <a:schemeClr val="dk1"/>
              </a:solidFill>
              <a:latin typeface="Century Gothic"/>
              <a:ea typeface="Century Gothic"/>
              <a:cs typeface="Century Gothic"/>
              <a:sym typeface="Century Gothic"/>
            </a:endParaRPr>
          </a:p>
          <a:p>
            <a:pPr marL="1092200" lvl="0" indent="-1092200" algn="l" rtl="0">
              <a:lnSpc>
                <a:spcPct val="145454"/>
              </a:lnSpc>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What specific examples from the text support your thinking?</a:t>
            </a:r>
            <a:endParaRPr sz="1800" dirty="0">
              <a:solidFill>
                <a:schemeClr val="dk1"/>
              </a:solidFill>
              <a:latin typeface="Century Gothic"/>
              <a:ea typeface="Century Gothic"/>
              <a:cs typeface="Century Gothic"/>
              <a:sym typeface="Century Gothic"/>
            </a:endParaRPr>
          </a:p>
          <a:p>
            <a:pPr marL="1092200" lvl="0" indent="-1092200" algn="l" rtl="0">
              <a:lnSpc>
                <a:spcPct val="145454"/>
              </a:lnSpc>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1100" dirty="0"/>
              <a:t> </a:t>
            </a:r>
            <a:endParaRPr sz="1100" dirty="0"/>
          </a:p>
        </p:txBody>
      </p:sp>
      <p:pic>
        <p:nvPicPr>
          <p:cNvPr id="7"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0" name="Google Shape;270;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71" name="Google Shape;271;p41"/>
          <p:cNvSpPr txBox="1">
            <a:spLocks noGrp="1"/>
          </p:cNvSpPr>
          <p:nvPr>
            <p:ph type="body" idx="1"/>
          </p:nvPr>
        </p:nvSpPr>
        <p:spPr>
          <a:xfrm>
            <a:off x="311700" y="975725"/>
            <a:ext cx="8445600" cy="3733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ctr" rtl="0">
              <a:spcBef>
                <a:spcPts val="800"/>
              </a:spcBef>
              <a:spcAft>
                <a:spcPts val="0"/>
              </a:spcAft>
              <a:buNone/>
            </a:pPr>
            <a:r>
              <a:rPr lang="en" sz="2400" dirty="0"/>
              <a:t>Complete </a:t>
            </a:r>
            <a:r>
              <a:rPr lang="en" sz="2400" b="1" dirty="0"/>
              <a:t>Excerpt 5 constructed response</a:t>
            </a:r>
            <a:endParaRPr sz="2400" b="1" dirty="0"/>
          </a:p>
        </p:txBody>
      </p:sp>
      <p:pic>
        <p:nvPicPr>
          <p:cNvPr id="6"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8" name="Google Shape;278;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9" name="Google Shape;279;p42"/>
          <p:cNvGraphicFramePr/>
          <p:nvPr/>
        </p:nvGraphicFramePr>
        <p:xfrm>
          <a:off x="577191" y="1248212"/>
          <a:ext cx="7989600" cy="3230175"/>
        </p:xfrm>
        <a:graphic>
          <a:graphicData uri="http://schemas.openxmlformats.org/drawingml/2006/table">
            <a:tbl>
              <a:tblPr firstRow="1" bandRow="1">
                <a:noFill/>
                <a:tableStyleId>{C1460872-3282-4958-8C78-03676174C82C}</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6A6565-367B-4F38-925A-8A7974A3BABF}"/>
              </a:ext>
            </a:extLst>
          </p:cNvPr>
          <p:cNvSpPr>
            <a:spLocks noGrp="1"/>
          </p:cNvSpPr>
          <p:nvPr>
            <p:ph type="title"/>
          </p:nvPr>
        </p:nvSpPr>
        <p:spPr>
          <a:xfrm>
            <a:off x="311700" y="966287"/>
            <a:ext cx="8520600" cy="2026363"/>
          </a:xfrm>
        </p:spPr>
        <p:txBody>
          <a:bodyPr/>
          <a:lstStyle/>
          <a:p>
            <a:pPr algn="just"/>
            <a:r>
              <a:rPr lang="en-US" sz="3000" i="1"/>
              <a:t>Frederick Douglass: Last Day  of </a:t>
            </a:r>
            <a:br>
              <a:rPr lang="en-US" sz="3000" i="1"/>
            </a:br>
            <a:r>
              <a:rPr lang="en-US" sz="3000" i="1"/>
              <a:t>Slavery, </a:t>
            </a:r>
            <a:r>
              <a:rPr lang="en-US" sz="3000"/>
              <a:t>by William Miller and illustrated by Cedric Lucas, 1995.  </a:t>
            </a:r>
            <a:r>
              <a:rPr lang="en-US" sz="3000" i="1"/>
              <a:t> P</a:t>
            </a:r>
            <a:r>
              <a:rPr lang="en-US" sz="3000"/>
              <a:t>ermission has been arranged with LEE &amp; LOW BOOKS INC., 95 Madison Ave., New York, NY 10016.</a:t>
            </a:r>
            <a:endParaRPr lang="en-US"/>
          </a:p>
        </p:txBody>
      </p:sp>
    </p:spTree>
    <p:extLst>
      <p:ext uri="{BB962C8B-B14F-4D97-AF65-F5344CB8AC3E}">
        <p14:creationId xmlns:p14="http://schemas.microsoft.com/office/powerpoint/2010/main" val="31884878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10</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381900" y="1990069"/>
            <a:ext cx="8450400" cy="2326500"/>
          </a:xfrm>
          <a:prstGeom prst="rect">
            <a:avLst/>
          </a:prstGeom>
          <a:noFill/>
          <a:ln>
            <a:noFill/>
          </a:ln>
        </p:spPr>
        <p:txBody>
          <a:bodyPr spcFirstLastPara="1" wrap="square" lIns="91425" tIns="91425" rIns="91425" bIns="91425" anchor="ctr" anchorCtr="0">
            <a:noAutofit/>
          </a:bodyPr>
          <a:lstStyle/>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5 Text and Questions:  An Escape Attempt </a:t>
            </a:r>
            <a:r>
              <a:rPr lang="en" dirty="0">
                <a:solidFill>
                  <a:schemeClr val="dk1"/>
                </a:solidFill>
                <a:latin typeface="Century Gothic"/>
                <a:ea typeface="Century Gothic"/>
                <a:cs typeface="Century Gothic"/>
                <a:sym typeface="Century Gothic"/>
              </a:rPr>
              <a:t>(from Lesson 9)</a:t>
            </a:r>
            <a:endParaRPr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5 Close Reading Guide, Third Read </a:t>
            </a:r>
            <a:r>
              <a:rPr lang="en" dirty="0">
                <a:solidFill>
                  <a:schemeClr val="dk1"/>
                </a:solidFill>
                <a:latin typeface="Century Gothic"/>
                <a:ea typeface="Century Gothic"/>
                <a:cs typeface="Century Gothic"/>
                <a:sym typeface="Century Gothic"/>
              </a:rPr>
              <a:t>(</a:t>
            </a:r>
            <a:r>
              <a:rPr lang="en" b="1" dirty="0">
                <a:solidFill>
                  <a:schemeClr val="dk1"/>
                </a:solidFill>
                <a:latin typeface="Century Gothic"/>
                <a:ea typeface="Century Gothic"/>
                <a:cs typeface="Century Gothic"/>
                <a:sym typeface="Century Gothic"/>
              </a:rPr>
              <a:t>for</a:t>
            </a:r>
            <a:r>
              <a:rPr lang="en" dirty="0">
                <a:solidFill>
                  <a:schemeClr val="dk1"/>
                </a:solidFill>
                <a:latin typeface="Century Gothic"/>
                <a:ea typeface="Century Gothic"/>
                <a:cs typeface="Century Gothic"/>
                <a:sym typeface="Century Gothic"/>
              </a:rPr>
              <a:t> </a:t>
            </a:r>
            <a:r>
              <a:rPr lang="en" b="1" dirty="0">
                <a:solidFill>
                  <a:schemeClr val="dk1"/>
                </a:solidFill>
                <a:latin typeface="Century Gothic"/>
                <a:ea typeface="Century Gothic"/>
                <a:cs typeface="Century Gothic"/>
                <a:sym typeface="Century Gothic"/>
              </a:rPr>
              <a:t>teacher reference </a:t>
            </a:r>
            <a:r>
              <a:rPr lang="en" dirty="0">
                <a:solidFill>
                  <a:schemeClr val="dk1"/>
                </a:solidFill>
                <a:latin typeface="Century Gothic"/>
                <a:ea typeface="Century Gothic"/>
                <a:cs typeface="Century Gothic"/>
                <a:sym typeface="Century Gothic"/>
              </a:rPr>
              <a:t>and one to display) </a:t>
            </a:r>
            <a:endParaRPr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5 Analysis note-catcher </a:t>
            </a:r>
            <a:r>
              <a:rPr lang="en" dirty="0">
                <a:solidFill>
                  <a:schemeClr val="dk1"/>
                </a:solidFill>
                <a:latin typeface="Century Gothic"/>
                <a:ea typeface="Century Gothic"/>
                <a:cs typeface="Century Gothic"/>
                <a:sym typeface="Century Gothic"/>
              </a:rPr>
              <a:t>(one per student and one to display)</a:t>
            </a:r>
            <a:endParaRPr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analysis role assignments </a:t>
            </a:r>
            <a:r>
              <a:rPr lang="en" dirty="0">
                <a:solidFill>
                  <a:schemeClr val="dk1"/>
                </a:solidFill>
                <a:latin typeface="Century Gothic"/>
                <a:ea typeface="Century Gothic"/>
                <a:cs typeface="Century Gothic"/>
                <a:sym typeface="Century Gothic"/>
              </a:rPr>
              <a:t>(from Lesson 4; one to display)</a:t>
            </a:r>
            <a:endParaRPr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Group Work anchor chart </a:t>
            </a:r>
            <a:r>
              <a:rPr lang="en" dirty="0">
                <a:solidFill>
                  <a:schemeClr val="dk1"/>
                </a:solidFill>
                <a:latin typeface="Century Gothic"/>
                <a:ea typeface="Century Gothic"/>
                <a:cs typeface="Century Gothic"/>
                <a:sym typeface="Century Gothic"/>
              </a:rPr>
              <a:t>(begun in Lesson 4)</a:t>
            </a:r>
            <a:endParaRPr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analysis roles </a:t>
            </a:r>
            <a:r>
              <a:rPr lang="en" dirty="0">
                <a:solidFill>
                  <a:schemeClr val="dk1"/>
                </a:solidFill>
                <a:latin typeface="Century Gothic"/>
                <a:ea typeface="Century Gothic"/>
                <a:cs typeface="Century Gothic"/>
                <a:sym typeface="Century Gothic"/>
              </a:rPr>
              <a:t>(from Lesson 4; one for display)</a:t>
            </a:r>
            <a:endParaRPr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5 Analysis note-catcher (answers, for teacher reference)</a:t>
            </a:r>
            <a:endParaRPr b="1"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4 constructed response </a:t>
            </a:r>
            <a:r>
              <a:rPr lang="en" dirty="0">
                <a:solidFill>
                  <a:schemeClr val="dk1"/>
                </a:solidFill>
                <a:latin typeface="Century Gothic"/>
                <a:ea typeface="Century Gothic"/>
                <a:cs typeface="Century Gothic"/>
                <a:sym typeface="Century Gothic"/>
              </a:rPr>
              <a:t>(from Lesson 8; returned in this lesson with teacher feedback)</a:t>
            </a:r>
            <a:endParaRPr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Short Constructed Response Rubric </a:t>
            </a:r>
            <a:r>
              <a:rPr lang="en" dirty="0">
                <a:solidFill>
                  <a:schemeClr val="dk1"/>
                </a:solidFill>
                <a:latin typeface="Century Gothic"/>
                <a:ea typeface="Century Gothic"/>
                <a:cs typeface="Century Gothic"/>
                <a:sym typeface="Century Gothic"/>
              </a:rPr>
              <a:t>(from Unit 1, Lesson 8; one per student)</a:t>
            </a:r>
            <a:endParaRPr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5 constructed response </a:t>
            </a:r>
            <a:r>
              <a:rPr lang="en" dirty="0">
                <a:solidFill>
                  <a:schemeClr val="dk1"/>
                </a:solidFill>
                <a:latin typeface="Century Gothic"/>
                <a:ea typeface="Century Gothic"/>
                <a:cs typeface="Century Gothic"/>
                <a:sym typeface="Century Gothic"/>
              </a:rPr>
              <a:t>(one per student)</a:t>
            </a:r>
            <a:endParaRPr b="1" dirty="0">
              <a:solidFill>
                <a:schemeClr val="dk1"/>
              </a:solidFill>
              <a:latin typeface="Century Gothic"/>
              <a:ea typeface="Century Gothic"/>
              <a:cs typeface="Century Gothic"/>
              <a:sym typeface="Century Gothic"/>
            </a:endParaRPr>
          </a:p>
          <a:p>
            <a:pPr marL="457200" lvl="0" indent="-298450" algn="l" rtl="0">
              <a:spcBef>
                <a:spcPts val="0"/>
              </a:spcBef>
              <a:spcAft>
                <a:spcPts val="0"/>
              </a:spcAft>
              <a:buClr>
                <a:schemeClr val="dk1"/>
              </a:buClr>
              <a:buSzPts val="1100"/>
              <a:buFont typeface="Century Gothic"/>
              <a:buChar char="●"/>
            </a:pPr>
            <a:r>
              <a:rPr lang="en" b="1" dirty="0">
                <a:solidFill>
                  <a:schemeClr val="dk1"/>
                </a:solidFill>
                <a:latin typeface="Century Gothic"/>
                <a:ea typeface="Century Gothic"/>
                <a:cs typeface="Century Gothic"/>
                <a:sym typeface="Century Gothic"/>
              </a:rPr>
              <a:t>Excerpt 5 constructed response (answers, for teacher reference)</a:t>
            </a:r>
            <a:endParaRPr b="1"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10</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123700"/>
            <a:ext cx="8520600" cy="37419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endParaRPr sz="1800" b="1"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10</a:t>
            </a:r>
            <a:endParaRPr sz="18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Before students come, please prepare by doing this:</a:t>
            </a: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100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a:t>
            </a:r>
            <a:r>
              <a:rPr lang="en" sz="1800" b="1" dirty="0">
                <a:solidFill>
                  <a:schemeClr val="dk1"/>
                </a:solidFill>
                <a:latin typeface="Century Gothic"/>
                <a:ea typeface="Century Gothic"/>
                <a:cs typeface="Century Gothic"/>
                <a:sym typeface="Century Gothic"/>
              </a:rPr>
              <a:t>Excerpt 5 Analysis note-catcher (answers, for teacher reference).</a:t>
            </a:r>
            <a:endParaRPr sz="1800" b="1"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10</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dirty="0">
                <a:latin typeface="Century Gothic"/>
                <a:ea typeface="Century Gothic"/>
                <a:cs typeface="Century Gothic"/>
                <a:sym typeface="Century Gothic"/>
              </a:rPr>
              <a:t>What are we learning and doing today?</a:t>
            </a:r>
            <a:endParaRPr sz="2200" dirty="0">
              <a:latin typeface="Century Gothic"/>
              <a:ea typeface="Century Gothic"/>
              <a:cs typeface="Century Gothic"/>
              <a:sym typeface="Century Gothic"/>
            </a:endParaRPr>
          </a:p>
          <a:p>
            <a:pPr marL="0" lvl="0" indent="0" algn="l" rtl="0">
              <a:spcBef>
                <a:spcPts val="0"/>
              </a:spcBef>
              <a:spcAft>
                <a:spcPts val="0"/>
              </a:spcAft>
              <a:buNone/>
            </a:pPr>
            <a:endParaRPr sz="22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200" dirty="0">
                <a:latin typeface="Century Gothic"/>
                <a:ea typeface="Century Gothic"/>
                <a:cs typeface="Century Gothic"/>
                <a:sym typeface="Century Gothic"/>
              </a:rPr>
              <a:t>Review the answers to Excerpt 5 third read questions</a:t>
            </a:r>
            <a:endParaRPr sz="2200" dirty="0">
              <a:latin typeface="Century Gothic"/>
              <a:ea typeface="Century Gothic"/>
              <a:cs typeface="Century Gothic"/>
              <a:sym typeface="Century Gothic"/>
            </a:endParaRPr>
          </a:p>
          <a:p>
            <a:pPr marL="1371600" lvl="0" indent="0" algn="l" rtl="0">
              <a:spcBef>
                <a:spcPts val="0"/>
              </a:spcBef>
              <a:spcAft>
                <a:spcPts val="0"/>
              </a:spcAft>
              <a:buNone/>
            </a:pPr>
            <a:endParaRPr sz="22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200" b="1" dirty="0">
                <a:latin typeface="Century Gothic"/>
                <a:ea typeface="Century Gothic"/>
                <a:cs typeface="Century Gothic"/>
                <a:sym typeface="Century Gothic"/>
              </a:rPr>
              <a:t>Excerpt 5 Analysis note-catcher</a:t>
            </a:r>
            <a:endParaRPr sz="2200" b="1" dirty="0">
              <a:latin typeface="Century Gothic"/>
              <a:ea typeface="Century Gothic"/>
              <a:cs typeface="Century Gothic"/>
              <a:sym typeface="Century Gothic"/>
            </a:endParaRPr>
          </a:p>
          <a:p>
            <a:pPr marL="1371600" lvl="0" indent="0" algn="l" rtl="0">
              <a:spcBef>
                <a:spcPts val="0"/>
              </a:spcBef>
              <a:spcAft>
                <a:spcPts val="0"/>
              </a:spcAft>
              <a:buNone/>
            </a:pPr>
            <a:endParaRPr sz="22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200" dirty="0">
                <a:latin typeface="Century Gothic"/>
                <a:ea typeface="Century Gothic"/>
                <a:cs typeface="Century Gothic"/>
                <a:sym typeface="Century Gothic"/>
              </a:rPr>
              <a:t>Preview homework</a:t>
            </a:r>
            <a:endParaRPr sz="22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113725" y="337000"/>
            <a:ext cx="86181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Paragraph 1 third read </a:t>
            </a:r>
            <a:br>
              <a:rPr lang="en" sz="3000" dirty="0"/>
            </a:br>
            <a:r>
              <a:rPr lang="en" sz="3000" dirty="0"/>
              <a:t>questions </a:t>
            </a:r>
            <a:endParaRPr sz="3000" dirty="0">
              <a:latin typeface="Century Gothic"/>
              <a:ea typeface="Century Gothic"/>
              <a:cs typeface="Century Gothic"/>
              <a:sym typeface="Century Gothic"/>
            </a:endParaRPr>
          </a:p>
        </p:txBody>
      </p:sp>
      <p:sp>
        <p:nvSpPr>
          <p:cNvPr id="176" name="Google Shape;176;p30"/>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178" name="Google Shape;178;p30"/>
          <p:cNvGraphicFramePr/>
          <p:nvPr>
            <p:extLst>
              <p:ext uri="{D42A27DB-BD31-4B8C-83A1-F6EECF244321}">
                <p14:modId xmlns:p14="http://schemas.microsoft.com/office/powerpoint/2010/main" val="980569503"/>
              </p:ext>
            </p:extLst>
          </p:nvPr>
        </p:nvGraphicFramePr>
        <p:xfrm>
          <a:off x="151495" y="1209970"/>
          <a:ext cx="8918150" cy="3454109"/>
        </p:xfrm>
        <a:graphic>
          <a:graphicData uri="http://schemas.openxmlformats.org/drawingml/2006/table">
            <a:tbl>
              <a:tblPr>
                <a:noFill/>
                <a:tableStyleId>{3721F375-01AC-499F-8C73-4AAE2A36EDB0}</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43625">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6451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15900" lvl="0" indent="-215900" algn="l" rtl="0">
                        <a:lnSpc>
                          <a:spcPct val="145454"/>
                        </a:lnSpc>
                        <a:spcBef>
                          <a:spcPts val="0"/>
                        </a:spcBef>
                        <a:spcAft>
                          <a:spcPts val="0"/>
                        </a:spcAft>
                        <a:buClr>
                          <a:schemeClr val="dk1"/>
                        </a:buClr>
                        <a:buSzPts val="1100"/>
                        <a:buFont typeface="Arial"/>
                        <a:buNone/>
                      </a:pPr>
                      <a:r>
                        <a:rPr lang="en" sz="1300" b="1" dirty="0">
                          <a:solidFill>
                            <a:schemeClr val="dk1"/>
                          </a:solidFill>
                          <a:latin typeface="Century Gothic"/>
                          <a:ea typeface="Century Gothic"/>
                          <a:cs typeface="Century Gothic"/>
                          <a:sym typeface="Century Gothic"/>
                        </a:rPr>
                        <a:t>1.  Given some of Douglass’s concerns about escaping to freedom, what do you think may have prevented other slaves in the 1800s from attempting to escape from slavery? Use examples from the text.</a:t>
                      </a:r>
                      <a:endParaRPr sz="1300" b="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sz="1300" dirty="0">
                          <a:solidFill>
                            <a:schemeClr val="dk1"/>
                          </a:solidFill>
                          <a:latin typeface="Century Gothic"/>
                          <a:ea typeface="Century Gothic"/>
                          <a:cs typeface="Century Gothic"/>
                          <a:sym typeface="Century Gothic"/>
                        </a:rPr>
                        <a:t> </a:t>
                      </a:r>
                      <a:endParaRPr sz="1300" dirty="0">
                        <a:solidFill>
                          <a:schemeClr val="dk1"/>
                        </a:solidFill>
                        <a:latin typeface="Century Gothic"/>
                        <a:ea typeface="Century Gothic"/>
                        <a:cs typeface="Century Gothic"/>
                        <a:sym typeface="Century Gothic"/>
                      </a:endParaRPr>
                    </a:p>
                    <a:p>
                      <a:pPr marL="0" lvl="0" indent="0" algn="l" rtl="0">
                        <a:lnSpc>
                          <a:spcPct val="145454"/>
                        </a:lnSpc>
                        <a:spcBef>
                          <a:spcPts val="1000"/>
                        </a:spcBef>
                        <a:spcAft>
                          <a:spcPts val="400"/>
                        </a:spcAft>
                        <a:buNone/>
                      </a:pPr>
                      <a:r>
                        <a:rPr lang="en" sz="1300" dirty="0">
                          <a:solidFill>
                            <a:schemeClr val="dk1"/>
                          </a:solidFill>
                          <a:latin typeface="Century Gothic"/>
                          <a:ea typeface="Century Gothic"/>
                          <a:cs typeface="Century Gothic"/>
                          <a:sym typeface="Century Gothic"/>
                        </a:rPr>
                        <a:t>Slaves were likely intimidated by not knowing where to go if they escaped. Douglass states: “We could see no spot, this side of the ocean, where we could be free. We knew nothing about Canada. Our knowledge of the north did not extend farther than New York.” There was likely fear of the unknown and fear of not having a safe place to escape to. Even if they escaped, they could always be captured and returned to slavery.  </a:t>
                      </a:r>
                      <a:endParaRPr sz="1300" b="1" dirty="0">
                        <a:solidFill>
                          <a:schemeClr val="dk1"/>
                        </a:solidFill>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84" name="Google Shape;184;p31"/>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continue reviewing Paragraph 1 </a:t>
            </a:r>
            <a:endParaRPr sz="3000">
              <a:latin typeface="Century Gothic"/>
              <a:ea typeface="Century Gothic"/>
              <a:cs typeface="Century Gothic"/>
              <a:sym typeface="Century Gothic"/>
            </a:endParaRPr>
          </a:p>
        </p:txBody>
      </p:sp>
      <p:sp>
        <p:nvSpPr>
          <p:cNvPr id="185" name="Google Shape;185;p31"/>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187" name="Google Shape;187;p31"/>
          <p:cNvGraphicFramePr/>
          <p:nvPr>
            <p:extLst>
              <p:ext uri="{D42A27DB-BD31-4B8C-83A1-F6EECF244321}">
                <p14:modId xmlns:p14="http://schemas.microsoft.com/office/powerpoint/2010/main" val="3910965445"/>
              </p:ext>
            </p:extLst>
          </p:nvPr>
        </p:nvGraphicFramePr>
        <p:xfrm>
          <a:off x="113713" y="1000250"/>
          <a:ext cx="8918150" cy="3639339"/>
        </p:xfrm>
        <a:graphic>
          <a:graphicData uri="http://schemas.openxmlformats.org/drawingml/2006/table">
            <a:tbl>
              <a:tblPr>
                <a:noFill/>
                <a:tableStyleId>{3721F375-01AC-499F-8C73-4AAE2A36EDB0}</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43625">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6451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1</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28600" lvl="0" indent="-228600" algn="l" rtl="0">
                        <a:lnSpc>
                          <a:spcPct val="145454"/>
                        </a:lnSpc>
                        <a:spcBef>
                          <a:spcPts val="0"/>
                        </a:spcBef>
                        <a:spcAft>
                          <a:spcPts val="0"/>
                        </a:spcAft>
                        <a:buFont typeface="+mj-lt"/>
                        <a:buAutoNum type="arabicPeriod" startAt="2"/>
                      </a:pPr>
                      <a:r>
                        <a:rPr lang="en" sz="1200" b="1" dirty="0">
                          <a:latin typeface="Century Gothic"/>
                          <a:ea typeface="Century Gothic"/>
                          <a:cs typeface="Century Gothic"/>
                          <a:sym typeface="Century Gothic"/>
                        </a:rPr>
                        <a:t>What is Douglass describing when he writes, “its robes already crimsoned with the blood of millions, and even now feasting itself greedily upon our own flesh?</a:t>
                      </a:r>
                      <a:r>
                        <a:rPr lang="en-US" sz="1200" b="1" dirty="0">
                          <a:latin typeface="Century Gothic"/>
                          <a:ea typeface="Century Gothic"/>
                          <a:cs typeface="Century Gothic"/>
                          <a:sym typeface="Century Gothic"/>
                        </a:rPr>
                        <a:t>”</a:t>
                      </a:r>
                      <a:endParaRPr sz="1200" b="1" dirty="0">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endParaRPr sz="600" b="1" dirty="0">
                        <a:latin typeface="Century Gothic"/>
                        <a:ea typeface="Century Gothic"/>
                        <a:cs typeface="Century Gothic"/>
                        <a:sym typeface="Century Gothic"/>
                      </a:endParaRPr>
                    </a:p>
                    <a:p>
                      <a:pPr marL="0" lvl="0" indent="-215900" algn="l" rtl="0">
                        <a:lnSpc>
                          <a:spcPct val="145454"/>
                        </a:lnSpc>
                        <a:spcBef>
                          <a:spcPts val="0"/>
                        </a:spcBef>
                        <a:spcAft>
                          <a:spcPts val="0"/>
                        </a:spcAft>
                        <a:buNone/>
                      </a:pPr>
                      <a:r>
                        <a:rPr lang="en" sz="1200" b="1" dirty="0">
                          <a:latin typeface="Century Gothic"/>
                          <a:ea typeface="Century Gothic"/>
                          <a:cs typeface="Century Gothic"/>
                          <a:sym typeface="Century Gothic"/>
                        </a:rPr>
                        <a:t>What type of figurative language is Douglass using here and how does it impact the tone of the paragraph?</a:t>
                      </a:r>
                      <a:endParaRPr sz="1200" b="1" dirty="0">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endParaRPr sz="600" b="1" dirty="0">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r>
                        <a:rPr lang="en" sz="1200" dirty="0">
                          <a:latin typeface="Century Gothic"/>
                          <a:ea typeface="Century Gothic"/>
                          <a:cs typeface="Century Gothic"/>
                          <a:sym typeface="Century Gothic"/>
                        </a:rPr>
                        <a:t>    a.  Simile</a:t>
                      </a:r>
                      <a:endParaRPr sz="1200" dirty="0">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r>
                        <a:rPr lang="en" sz="1200" dirty="0">
                          <a:latin typeface="Century Gothic"/>
                          <a:ea typeface="Century Gothic"/>
                          <a:cs typeface="Century Gothic"/>
                          <a:sym typeface="Century Gothic"/>
                        </a:rPr>
                        <a:t>    b.  Metaphor</a:t>
                      </a:r>
                      <a:endParaRPr sz="1200" dirty="0">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r>
                        <a:rPr lang="en" sz="1200" dirty="0">
                          <a:latin typeface="Century Gothic"/>
                          <a:ea typeface="Century Gothic"/>
                          <a:cs typeface="Century Gothic"/>
                          <a:sym typeface="Century Gothic"/>
                        </a:rPr>
                        <a:t>    c.  Allusion</a:t>
                      </a:r>
                      <a:endParaRPr sz="1200" dirty="0">
                        <a:latin typeface="Century Gothic"/>
                        <a:ea typeface="Century Gothic"/>
                        <a:cs typeface="Century Gothic"/>
                        <a:sym typeface="Century Gothic"/>
                      </a:endParaRPr>
                    </a:p>
                    <a:p>
                      <a:pPr marL="215900" lvl="0" indent="-215900" algn="l" rtl="0">
                        <a:lnSpc>
                          <a:spcPct val="145454"/>
                        </a:lnSpc>
                        <a:spcBef>
                          <a:spcPts val="0"/>
                        </a:spcBef>
                        <a:spcAft>
                          <a:spcPts val="0"/>
                        </a:spcAft>
                        <a:buNone/>
                      </a:pPr>
                      <a:r>
                        <a:rPr lang="en" sz="1200" b="1" dirty="0">
                          <a:latin typeface="Century Gothic"/>
                          <a:ea typeface="Century Gothic"/>
                          <a:cs typeface="Century Gothic"/>
                          <a:sym typeface="Century Gothic"/>
                        </a:rPr>
                        <a:t>    d.  Personification</a:t>
                      </a:r>
                      <a:endParaRPr sz="1200" b="1"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b="1" dirty="0">
                          <a:latin typeface="Century Gothic"/>
                          <a:ea typeface="Century Gothic"/>
                          <a:cs typeface="Century Gothic"/>
                          <a:sym typeface="Century Gothic"/>
                        </a:rPr>
                        <a:t> </a:t>
                      </a:r>
                      <a:endParaRPr sz="600" b="1" dirty="0">
                        <a:latin typeface="Century Gothic"/>
                        <a:ea typeface="Century Gothic"/>
                        <a:cs typeface="Century Gothic"/>
                        <a:sym typeface="Century Gothic"/>
                      </a:endParaRPr>
                    </a:p>
                    <a:p>
                      <a:pPr marL="76200" lvl="0" indent="0" algn="l" rtl="0">
                        <a:lnSpc>
                          <a:spcPct val="145454"/>
                        </a:lnSpc>
                        <a:spcBef>
                          <a:spcPts val="0"/>
                        </a:spcBef>
                        <a:spcAft>
                          <a:spcPts val="0"/>
                        </a:spcAft>
                        <a:buNone/>
                      </a:pPr>
                      <a:r>
                        <a:rPr lang="en" sz="1200" dirty="0">
                          <a:latin typeface="Century Gothic"/>
                          <a:ea typeface="Century Gothic"/>
                          <a:cs typeface="Century Gothic"/>
                          <a:sym typeface="Century Gothic"/>
                        </a:rPr>
                        <a:t>The description of slavery as a being that wears bloodied robes and feasts upon the flesh of slaves is grotesque and makes the reader feel the pain and fear that slaves must endure.</a:t>
                      </a:r>
                      <a:endParaRPr sz="1200"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93" name="Google Shape;193;p32"/>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2 </a:t>
            </a:r>
            <a:endParaRPr sz="3000">
              <a:latin typeface="Century Gothic"/>
              <a:ea typeface="Century Gothic"/>
              <a:cs typeface="Century Gothic"/>
              <a:sym typeface="Century Gothic"/>
            </a:endParaRPr>
          </a:p>
        </p:txBody>
      </p:sp>
      <p:sp>
        <p:nvSpPr>
          <p:cNvPr id="194" name="Google Shape;194;p32"/>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196" name="Google Shape;196;p32"/>
          <p:cNvGraphicFramePr/>
          <p:nvPr>
            <p:extLst>
              <p:ext uri="{D42A27DB-BD31-4B8C-83A1-F6EECF244321}">
                <p14:modId xmlns:p14="http://schemas.microsoft.com/office/powerpoint/2010/main" val="2100181804"/>
              </p:ext>
            </p:extLst>
          </p:nvPr>
        </p:nvGraphicFramePr>
        <p:xfrm>
          <a:off x="113713" y="1369225"/>
          <a:ext cx="8918150" cy="2885675"/>
        </p:xfrm>
        <a:graphic>
          <a:graphicData uri="http://schemas.openxmlformats.org/drawingml/2006/table">
            <a:tbl>
              <a:tblPr>
                <a:noFill/>
                <a:tableStyleId>{3721F375-01AC-499F-8C73-4AAE2A36EDB0}</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29250">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25564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2</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215900" lvl="0" indent="-21590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3.  Why does Douglass so clearly explain the dangers of trying to escape? How does it convey his position about slavery?</a:t>
                      </a:r>
                      <a:endParaRPr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b="1">
                          <a:solidFill>
                            <a:schemeClr val="dk1"/>
                          </a:solidFill>
                          <a:latin typeface="Century Gothic"/>
                          <a:ea typeface="Century Gothic"/>
                          <a:cs typeface="Century Gothic"/>
                          <a:sym typeface="Century Gothic"/>
                        </a:rPr>
                        <a:t> </a:t>
                      </a:r>
                      <a:endParaRPr b="1">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By explaining the dangers of trying to escape, Douglass shows the bravery of slaves who were willing to risk their lives to be free. This shows how awful slavery was, because slaves would rather take the chance that they might die than continue to be slaves.</a:t>
                      </a:r>
                      <a:endParaRPr>
                        <a:solidFill>
                          <a:schemeClr val="dk1"/>
                        </a:solidFill>
                        <a:latin typeface="Century Gothic"/>
                        <a:ea typeface="Century Gothic"/>
                        <a:cs typeface="Century Gothic"/>
                        <a:sym typeface="Century Gothic"/>
                      </a:endParaRPr>
                    </a:p>
                    <a:p>
                      <a:pPr marL="76200" lvl="0" indent="0" algn="l" rtl="0">
                        <a:lnSpc>
                          <a:spcPct val="145454"/>
                        </a:lnSpc>
                        <a:spcBef>
                          <a:spcPts val="0"/>
                        </a:spcBef>
                        <a:spcAft>
                          <a:spcPts val="0"/>
                        </a:spcAft>
                        <a:buNone/>
                      </a:pPr>
                      <a:endParaRPr sz="120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2" name="Google Shape;202;p33"/>
          <p:cNvSpPr txBox="1">
            <a:spLocks noGrp="1"/>
          </p:cNvSpPr>
          <p:nvPr>
            <p:ph type="title"/>
          </p:nvPr>
        </p:nvSpPr>
        <p:spPr>
          <a:xfrm>
            <a:off x="183700" y="337000"/>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Paragraph 7</a:t>
            </a:r>
            <a:endParaRPr sz="3000">
              <a:latin typeface="Century Gothic"/>
              <a:ea typeface="Century Gothic"/>
              <a:cs typeface="Century Gothic"/>
              <a:sym typeface="Century Gothic"/>
            </a:endParaRPr>
          </a:p>
        </p:txBody>
      </p:sp>
      <p:sp>
        <p:nvSpPr>
          <p:cNvPr id="203" name="Google Shape;203;p33"/>
          <p:cNvSpPr txBox="1">
            <a:spLocks noGrp="1"/>
          </p:cNvSpPr>
          <p:nvPr>
            <p:ph type="body" idx="1"/>
          </p:nvPr>
        </p:nvSpPr>
        <p:spPr>
          <a:xfrm>
            <a:off x="311700" y="1305325"/>
            <a:ext cx="8618100" cy="3263400"/>
          </a:xfrm>
          <a:prstGeom prst="rect">
            <a:avLst/>
          </a:prstGeom>
        </p:spPr>
        <p:txBody>
          <a:bodyPr spcFirstLastPara="1" wrap="square" lIns="68575" tIns="34275" rIns="68575" bIns="34275" anchor="t" anchorCtr="0">
            <a:noAutofit/>
          </a:bodyPr>
          <a:lstStyle/>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None/>
            </a:pPr>
            <a:endParaRPr sz="2400"/>
          </a:p>
          <a:p>
            <a:pPr marL="0" lvl="0" indent="0" algn="l" rtl="0">
              <a:lnSpc>
                <a:spcPct val="145454"/>
              </a:lnSpc>
              <a:spcBef>
                <a:spcPts val="0"/>
              </a:spcBef>
              <a:spcAft>
                <a:spcPts val="0"/>
              </a:spcAft>
              <a:buClr>
                <a:schemeClr val="dk1"/>
              </a:buClr>
              <a:buSzPts val="1100"/>
              <a:buFont typeface="Arial"/>
              <a:buNone/>
            </a:pPr>
            <a:endParaRPr sz="1800"/>
          </a:p>
          <a:p>
            <a:pPr marL="457200" lvl="0" indent="0" algn="l" rtl="0">
              <a:lnSpc>
                <a:spcPct val="145454"/>
              </a:lnSpc>
              <a:spcBef>
                <a:spcPts val="0"/>
              </a:spcBef>
              <a:spcAft>
                <a:spcPts val="0"/>
              </a:spcAft>
              <a:buNone/>
            </a:pPr>
            <a:endParaRPr sz="1800"/>
          </a:p>
          <a:p>
            <a:pPr marL="0" lvl="0" indent="0" algn="l" rtl="0">
              <a:lnSpc>
                <a:spcPct val="145454"/>
              </a:lnSpc>
              <a:spcBef>
                <a:spcPts val="0"/>
              </a:spcBef>
              <a:spcAft>
                <a:spcPts val="0"/>
              </a:spcAft>
              <a:buNone/>
            </a:pPr>
            <a:endParaRPr sz="1400"/>
          </a:p>
          <a:p>
            <a:pPr marL="0" lvl="0" indent="0" algn="l" rtl="0">
              <a:lnSpc>
                <a:spcPct val="145454"/>
              </a:lnSpc>
              <a:spcBef>
                <a:spcPts val="0"/>
              </a:spcBef>
              <a:spcAft>
                <a:spcPts val="0"/>
              </a:spcAft>
              <a:buClr>
                <a:schemeClr val="dk1"/>
              </a:buClr>
              <a:buSzPts val="1100"/>
              <a:buFont typeface="Arial"/>
              <a:buNone/>
            </a:pPr>
            <a:endParaRPr sz="1400"/>
          </a:p>
          <a:p>
            <a:pPr marL="457200" lvl="0" indent="0" algn="l" rtl="0">
              <a:spcBef>
                <a:spcPts val="800"/>
              </a:spcBef>
              <a:spcAft>
                <a:spcPts val="0"/>
              </a:spcAft>
              <a:buNone/>
            </a:pPr>
            <a:endParaRPr sz="2400"/>
          </a:p>
        </p:txBody>
      </p:sp>
      <p:graphicFrame>
        <p:nvGraphicFramePr>
          <p:cNvPr id="205" name="Google Shape;205;p33"/>
          <p:cNvGraphicFramePr/>
          <p:nvPr>
            <p:extLst>
              <p:ext uri="{D42A27DB-BD31-4B8C-83A1-F6EECF244321}">
                <p14:modId xmlns:p14="http://schemas.microsoft.com/office/powerpoint/2010/main" val="2119614401"/>
              </p:ext>
            </p:extLst>
          </p:nvPr>
        </p:nvGraphicFramePr>
        <p:xfrm>
          <a:off x="113713" y="1369225"/>
          <a:ext cx="8918150" cy="3183004"/>
        </p:xfrm>
        <a:graphic>
          <a:graphicData uri="http://schemas.openxmlformats.org/drawingml/2006/table">
            <a:tbl>
              <a:tblPr>
                <a:noFill/>
                <a:tableStyleId>{3721F375-01AC-499F-8C73-4AAE2A36EDB0}</a:tableStyleId>
              </a:tblPr>
              <a:tblGrid>
                <a:gridCol w="1877400">
                  <a:extLst>
                    <a:ext uri="{9D8B030D-6E8A-4147-A177-3AD203B41FA5}">
                      <a16:colId xmlns:a16="http://schemas.microsoft.com/office/drawing/2014/main" val="20000"/>
                    </a:ext>
                  </a:extLst>
                </a:gridCol>
                <a:gridCol w="7040750">
                  <a:extLst>
                    <a:ext uri="{9D8B030D-6E8A-4147-A177-3AD203B41FA5}">
                      <a16:colId xmlns:a16="http://schemas.microsoft.com/office/drawing/2014/main" val="20001"/>
                    </a:ext>
                  </a:extLst>
                </a:gridCol>
              </a:tblGrid>
              <a:tr h="329250">
                <a:tc>
                  <a:txBody>
                    <a:bodyPr/>
                    <a:lstStyle/>
                    <a:p>
                      <a:pPr marL="76200" lvl="0" indent="0" algn="l" rtl="0">
                        <a:lnSpc>
                          <a:spcPct val="115000"/>
                        </a:lnSpc>
                        <a:spcBef>
                          <a:spcPts val="0"/>
                        </a:spcBef>
                        <a:spcAft>
                          <a:spcPts val="0"/>
                        </a:spcAft>
                        <a:buNone/>
                      </a:pPr>
                      <a:r>
                        <a:rPr lang="en" sz="1100" b="1" dirty="0">
                          <a:solidFill>
                            <a:srgbClr val="FFFFFF"/>
                          </a:solidFill>
                          <a:latin typeface="Century Gothic" panose="020B0502020202020204" pitchFamily="34" charset="0"/>
                          <a:ea typeface="Georgia"/>
                          <a:cs typeface="Georgia"/>
                          <a:sym typeface="Georgia"/>
                        </a:rPr>
                        <a:t>Questions</a:t>
                      </a:r>
                      <a:endParaRPr sz="1100" b="1" dirty="0">
                        <a:solidFill>
                          <a:srgbClr val="FFFFFF"/>
                        </a:solidFill>
                        <a:latin typeface="Century Gothic" panose="020B0502020202020204" pitchFamily="34" charset="0"/>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tc>
                  <a:txBody>
                    <a:bodyPr/>
                    <a:lstStyle/>
                    <a:p>
                      <a:pPr marL="76200" lvl="0" indent="0" algn="l" rtl="0">
                        <a:lnSpc>
                          <a:spcPct val="115000"/>
                        </a:lnSpc>
                        <a:spcBef>
                          <a:spcPts val="0"/>
                        </a:spcBef>
                        <a:spcAft>
                          <a:spcPts val="0"/>
                        </a:spcAft>
                        <a:buNone/>
                      </a:pPr>
                      <a:endParaRPr sz="1100" b="1">
                        <a:solidFill>
                          <a:srgbClr val="FFFFFF"/>
                        </a:solidFill>
                        <a:latin typeface="Georgia"/>
                        <a:ea typeface="Georgia"/>
                        <a:cs typeface="Georgia"/>
                        <a:sym typeface="Georgia"/>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7F7F7F"/>
                    </a:solidFill>
                  </a:tcPr>
                </a:tc>
                <a:extLst>
                  <a:ext uri="{0D108BD9-81ED-4DB2-BD59-A6C34878D82A}">
                    <a16:rowId xmlns:a16="http://schemas.microsoft.com/office/drawing/2014/main" val="10000"/>
                  </a:ext>
                </a:extLst>
              </a:tr>
              <a:tr h="2556425">
                <a:tc>
                  <a:txBody>
                    <a:bodyPr/>
                    <a:lstStyle/>
                    <a:p>
                      <a:pPr marL="0" lvl="0" indent="0" algn="l" rtl="0">
                        <a:lnSpc>
                          <a:spcPct val="115000"/>
                        </a:lnSpc>
                        <a:spcBef>
                          <a:spcPts val="0"/>
                        </a:spcBef>
                        <a:spcAft>
                          <a:spcPts val="0"/>
                        </a:spcAft>
                        <a:buNone/>
                      </a:pPr>
                      <a:r>
                        <a:rPr lang="en" sz="1200" b="1">
                          <a:latin typeface="Century Gothic"/>
                          <a:ea typeface="Century Gothic"/>
                          <a:cs typeface="Century Gothic"/>
                          <a:sym typeface="Century Gothic"/>
                        </a:rPr>
                        <a:t>Paragraph 7</a:t>
                      </a:r>
                      <a:endParaRPr sz="1200" b="1">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342900" lvl="0" indent="-342900" algn="l" rtl="0">
                        <a:lnSpc>
                          <a:spcPct val="145454"/>
                        </a:lnSpc>
                        <a:spcBef>
                          <a:spcPts val="0"/>
                        </a:spcBef>
                        <a:spcAft>
                          <a:spcPts val="0"/>
                        </a:spcAft>
                        <a:buFont typeface="+mj-lt"/>
                        <a:buAutoNum type="arabicPeriod" startAt="4"/>
                      </a:pPr>
                      <a:r>
                        <a:rPr lang="en" b="1" dirty="0">
                          <a:solidFill>
                            <a:schemeClr val="dk1"/>
                          </a:solidFill>
                          <a:latin typeface="Century Gothic"/>
                          <a:ea typeface="Century Gothic"/>
                          <a:cs typeface="Century Gothic"/>
                          <a:sym typeface="Century Gothic"/>
                        </a:rPr>
                        <a:t>What details does Douglass give to convey Henry’s bravery? Why does he make sure his audience sees Henry as brave?</a:t>
                      </a:r>
                      <a:endParaRPr b="1"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r>
                        <a:rPr lang="en" dirty="0">
                          <a:solidFill>
                            <a:schemeClr val="dk1"/>
                          </a:solidFill>
                          <a:latin typeface="Century Gothic"/>
                          <a:ea typeface="Century Gothic"/>
                          <a:cs typeface="Century Gothic"/>
                          <a:sym typeface="Century Gothic"/>
                        </a:rPr>
                        <a:t>Douglass describes how Henry spoke in a “firm tone” and had an attitude of “defiance,” even when facing armed constables. Finally, he physically attacked the constables, even though they had guns and he didn’t. This shows his bravery. By showing how brave Henry was, Douglass shows that slaves are worthy of respect and capable of making their own decisions. </a:t>
                      </a:r>
                      <a:endParaRPr dirty="0">
                        <a:solidFill>
                          <a:schemeClr val="dk1"/>
                        </a:solidFill>
                        <a:latin typeface="Century Gothic"/>
                        <a:ea typeface="Century Gothic"/>
                        <a:cs typeface="Century Gothic"/>
                        <a:sym typeface="Century Gothic"/>
                      </a:endParaRPr>
                    </a:p>
                    <a:p>
                      <a:pPr marL="76200" lvl="0" indent="0" algn="l" rtl="0">
                        <a:lnSpc>
                          <a:spcPct val="145454"/>
                        </a:lnSpc>
                        <a:spcBef>
                          <a:spcPts val="0"/>
                        </a:spcBef>
                        <a:spcAft>
                          <a:spcPts val="0"/>
                        </a:spcAft>
                        <a:buNone/>
                      </a:pPr>
                      <a:endParaRPr sz="1200" dirty="0">
                        <a:latin typeface="Century Gothic"/>
                        <a:ea typeface="Century Gothic"/>
                        <a:cs typeface="Century Gothic"/>
                        <a:sym typeface="Century Gothic"/>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7" name="Google Shape;169;p29"/>
          <p:cNvPicPr preferRelativeResize="0"/>
          <p:nvPr/>
        </p:nvPicPr>
        <p:blipFill>
          <a:blip r:embed="rId3">
            <a:alphaModFix/>
          </a:blip>
          <a:stretch>
            <a:fillRect/>
          </a:stretch>
        </p:blipFill>
        <p:spPr>
          <a:xfrm>
            <a:off x="8196944" y="71993"/>
            <a:ext cx="872701" cy="1003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734613E-66F1-4159-8041-153AA10F996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903118B2-1607-49D8-9E13-8F4F65B469D0}">
  <ds:schemaRefs>
    <ds:schemaRef ds:uri="http://schemas.microsoft.com/sharepoint/v3/contenttype/forms"/>
  </ds:schemaRefs>
</ds:datastoreItem>
</file>

<file path=customXml/itemProps3.xml><?xml version="1.0" encoding="utf-8"?>
<ds:datastoreItem xmlns:ds="http://schemas.openxmlformats.org/officeDocument/2006/customXml" ds:itemID="{D63D044C-2710-43D6-A577-1EC670031DEB}"/>
</file>

<file path=docProps/app.xml><?xml version="1.0" encoding="utf-8"?>
<Properties xmlns="http://schemas.openxmlformats.org/officeDocument/2006/extended-properties" xmlns:vt="http://schemas.openxmlformats.org/officeDocument/2006/docPropsVTypes">
  <TotalTime>35</TotalTime>
  <Words>3511</Words>
  <Application>Microsoft Office PowerPoint</Application>
  <PresentationFormat>On-screen Show (16:9)</PresentationFormat>
  <Paragraphs>439</Paragraphs>
  <Slides>19</Slides>
  <Notes>18</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Simple Light</vt:lpstr>
      <vt:lpstr>Office Theme</vt:lpstr>
      <vt:lpstr>PowerPoint Presentation</vt:lpstr>
      <vt:lpstr>PowerPoint Presentation</vt:lpstr>
      <vt:lpstr>PowerPoint Presentation</vt:lpstr>
      <vt:lpstr>Grade 7: Module 3:  Unit 2: Lesson 10</vt:lpstr>
      <vt:lpstr>PowerPoint Presentation</vt:lpstr>
      <vt:lpstr>Let’s review Paragraph 1 third read  questions </vt:lpstr>
      <vt:lpstr>Let’s continue reviewing Paragraph 1 </vt:lpstr>
      <vt:lpstr>Let’s review Paragraph 2 </vt:lpstr>
      <vt:lpstr>Let’s review Paragraph 7</vt:lpstr>
      <vt:lpstr>Let’s review Paragraph 10</vt:lpstr>
      <vt:lpstr>Let’s review Douglass’s overall purpose</vt:lpstr>
      <vt:lpstr>Let’s complete Excerpt 5 Expert Analysis note-catcher</vt:lpstr>
      <vt:lpstr>Let’s name our group roles</vt:lpstr>
      <vt:lpstr>Let’s turn and talk with your group</vt:lpstr>
      <vt:lpstr>Let’s fill out our Excerpt 5 note-catcher</vt:lpstr>
      <vt:lpstr>Let’s preview our homework</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7</cp:revision>
  <dcterms:modified xsi:type="dcterms:W3CDTF">2019-03-25T19:31:25Z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ies>
</file>