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92" r:id="rId4"/>
    <p:sldMasterId id="2147483693" r:id="rId5"/>
    <p:sldMasterId id="2147483694" r:id="rId6"/>
    <p:sldMasterId id="2147483695" r:id="rId7"/>
  </p:sldMasterIdLst>
  <p:notesMasterIdLst>
    <p:notesMasterId r:id="rId29"/>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6AEDF9-BC9D-5DF3-4D07-FB4D5050B909}" v="18" dt="2019-03-22T11:31:26.265"/>
  </p1510:revLst>
</p1510:revInfo>
</file>

<file path=ppt/tableStyles.xml><?xml version="1.0" encoding="utf-8"?>
<a:tblStyleLst xmlns:a="http://schemas.openxmlformats.org/drawingml/2006/main" def="{7CBEA471-FF31-4CC2-B6EB-3F170C777CB8}">
  <a:tblStyle styleId="{7CBEA471-FF31-4CC2-B6EB-3F170C777CB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2917" autoAdjust="0"/>
  </p:normalViewPr>
  <p:slideViewPr>
    <p:cSldViewPr snapToGrid="0">
      <p:cViewPr varScale="1">
        <p:scale>
          <a:sx n="65" d="100"/>
          <a:sy n="65" d="100"/>
        </p:scale>
        <p:origin x="1518"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4B584099-ADA1-4C49-B680-C7A5D685403F}"/>
    <pc:docChg chg="custSel modSld">
      <pc:chgData name="Jennifer Snapp" userId="42622253-5fe4-47d2-9c8f-1ef2d995c939" providerId="ADAL" clId="{4B584099-ADA1-4C49-B680-C7A5D685403F}" dt="2018-12-13T16:14:40.327" v="135" actId="20577"/>
      <pc:docMkLst>
        <pc:docMk/>
      </pc:docMkLst>
      <pc:sldChg chg="modSp">
        <pc:chgData name="Jennifer Snapp" userId="42622253-5fe4-47d2-9c8f-1ef2d995c939" providerId="ADAL" clId="{4B584099-ADA1-4C49-B680-C7A5D685403F}" dt="2018-12-13T16:14:40.327" v="135" actId="20577"/>
        <pc:sldMkLst>
          <pc:docMk/>
          <pc:sldMk cId="0" sldId="274"/>
        </pc:sldMkLst>
        <pc:spChg chg="mod">
          <ac:chgData name="Jennifer Snapp" userId="42622253-5fe4-47d2-9c8f-1ef2d995c939" providerId="ADAL" clId="{4B584099-ADA1-4C49-B680-C7A5D685403F}" dt="2018-12-13T16:14:40.327" v="135" actId="20577"/>
          <ac:spMkLst>
            <pc:docMk/>
            <pc:sldMk cId="0" sldId="274"/>
            <ac:spMk id="382" creationId="{00000000-0000-0000-0000-000000000000}"/>
          </ac:spMkLst>
        </pc:spChg>
      </pc:sldChg>
    </pc:docChg>
  </pc:docChgLst>
  <pc:docChgLst>
    <pc:chgData name="Natalie Ivey" userId="S::natalie.ivey@detroitk12.org::2c81a4b0-7596-4a42-b4da-e7aac4dfeff9" providerId="AD" clId="Web-{506AEDF9-BC9D-5DF3-4D07-FB4D5050B909}"/>
    <pc:docChg chg="modSld">
      <pc:chgData name="Natalie Ivey" userId="S::natalie.ivey@detroitk12.org::2c81a4b0-7596-4a42-b4da-e7aac4dfeff9" providerId="AD" clId="Web-{506AEDF9-BC9D-5DF3-4D07-FB4D5050B909}" dt="2019-03-22T11:32:26.255" v="56" actId="1076"/>
      <pc:docMkLst>
        <pc:docMk/>
      </pc:docMkLst>
      <pc:sldChg chg="addSp delSp modSp">
        <pc:chgData name="Natalie Ivey" userId="S::natalie.ivey@detroitk12.org::2c81a4b0-7596-4a42-b4da-e7aac4dfeff9" providerId="AD" clId="Web-{506AEDF9-BC9D-5DF3-4D07-FB4D5050B909}" dt="2019-03-22T11:32:26.255" v="56" actId="1076"/>
        <pc:sldMkLst>
          <pc:docMk/>
          <pc:sldMk cId="0" sldId="265"/>
        </pc:sldMkLst>
        <pc:spChg chg="add del mod">
          <ac:chgData name="Natalie Ivey" userId="S::natalie.ivey@detroitk12.org::2c81a4b0-7596-4a42-b4da-e7aac4dfeff9" providerId="AD" clId="Web-{506AEDF9-BC9D-5DF3-4D07-FB4D5050B909}" dt="2019-03-22T11:32:10.911" v="54"/>
          <ac:spMkLst>
            <pc:docMk/>
            <pc:sldMk cId="0" sldId="265"/>
            <ac:spMk id="4" creationId="{5CA34E0C-51BC-4C45-9631-40A5935D5B62}"/>
          </ac:spMkLst>
        </pc:spChg>
        <pc:spChg chg="add del mod">
          <ac:chgData name="Natalie Ivey" userId="S::natalie.ivey@detroitk12.org::2c81a4b0-7596-4a42-b4da-e7aac4dfeff9" providerId="AD" clId="Web-{506AEDF9-BC9D-5DF3-4D07-FB4D5050B909}" dt="2019-03-22T11:31:15.233" v="42"/>
          <ac:spMkLst>
            <pc:docMk/>
            <pc:sldMk cId="0" sldId="265"/>
            <ac:spMk id="5" creationId="{08EA16AB-C889-4FFD-B9CD-D8BFBB5957C4}"/>
          </ac:spMkLst>
        </pc:spChg>
        <pc:picChg chg="add del mod ord">
          <ac:chgData name="Natalie Ivey" userId="S::natalie.ivey@detroitk12.org::2c81a4b0-7596-4a42-b4da-e7aac4dfeff9" providerId="AD" clId="Web-{506AEDF9-BC9D-5DF3-4D07-FB4D5050B909}" dt="2019-03-22T11:32:00.098" v="52"/>
          <ac:picMkLst>
            <pc:docMk/>
            <pc:sldMk cId="0" sldId="265"/>
            <ac:picMk id="2" creationId="{523508FA-854E-44FD-872C-2BCE522D626D}"/>
          </ac:picMkLst>
        </pc:picChg>
        <pc:picChg chg="mod">
          <ac:chgData name="Natalie Ivey" userId="S::natalie.ivey@detroitk12.org::2c81a4b0-7596-4a42-b4da-e7aac4dfeff9" providerId="AD" clId="Web-{506AEDF9-BC9D-5DF3-4D07-FB4D5050B909}" dt="2019-03-22T11:32:26.255" v="56" actId="1076"/>
          <ac:picMkLst>
            <pc:docMk/>
            <pc:sldMk cId="0" sldId="265"/>
            <ac:picMk id="314" creationId="{00000000-0000-0000-0000-000000000000}"/>
          </ac:picMkLst>
        </pc:picChg>
        <pc:picChg chg="del">
          <ac:chgData name="Natalie Ivey" userId="S::natalie.ivey@detroitk12.org::2c81a4b0-7596-4a42-b4da-e7aac4dfeff9" providerId="AD" clId="Web-{506AEDF9-BC9D-5DF3-4D07-FB4D5050B909}" dt="2019-03-22T11:27:03.033" v="0"/>
          <ac:picMkLst>
            <pc:docMk/>
            <pc:sldMk cId="0" sldId="265"/>
            <ac:picMk id="315" creationId="{00000000-0000-0000-0000-000000000000}"/>
          </ac:picMkLst>
        </pc:picChg>
      </pc:sldChg>
    </pc:docChg>
  </pc:docChgLst>
  <pc:docChgLst>
    <pc:chgData name="Steven Benson" userId="7888f041-e9c4-484d-a793-6a135ed92492" providerId="ADAL" clId="{FED8A81D-445B-4A07-BC0C-88E3A7793EA6}"/>
    <pc:docChg chg="custSel modSld modMainMaster">
      <pc:chgData name="Steven Benson" userId="7888f041-e9c4-484d-a793-6a135ed92492" providerId="ADAL" clId="{FED8A81D-445B-4A07-BC0C-88E3A7793EA6}" dt="2018-09-24T19:53:38.306" v="25"/>
      <pc:docMkLst>
        <pc:docMk/>
      </pc:docMkLst>
      <pc:sldChg chg="addSp modSp">
        <pc:chgData name="Steven Benson" userId="7888f041-e9c4-484d-a793-6a135ed92492" providerId="ADAL" clId="{FED8A81D-445B-4A07-BC0C-88E3A7793EA6}" dt="2018-09-18T20:14:41.057" v="19" actId="1076"/>
        <pc:sldMkLst>
          <pc:docMk/>
          <pc:sldMk cId="0" sldId="264"/>
        </pc:sldMkLst>
        <pc:picChg chg="add mod">
          <ac:chgData name="Steven Benson" userId="7888f041-e9c4-484d-a793-6a135ed92492" providerId="ADAL" clId="{FED8A81D-445B-4A07-BC0C-88E3A7793EA6}" dt="2018-09-18T20:14:41.057" v="19" actId="1076"/>
          <ac:picMkLst>
            <pc:docMk/>
            <pc:sldMk cId="0" sldId="264"/>
            <ac:picMk id="3" creationId="{770D9029-EFDA-4A29-A2AD-68C5158D3F90}"/>
          </ac:picMkLst>
        </pc:picChg>
      </pc:sldChg>
      <pc:sldMasterChg chg="modSldLayout">
        <pc:chgData name="Steven Benson" userId="7888f041-e9c4-484d-a793-6a135ed92492" providerId="ADAL" clId="{FED8A81D-445B-4A07-BC0C-88E3A7793EA6}" dt="2018-09-18T20:14:00.713" v="15" actId="14100"/>
        <pc:sldMasterMkLst>
          <pc:docMk/>
          <pc:sldMasterMk cId="0" sldId="2147483692"/>
        </pc:sldMasterMkLst>
        <pc:sldLayoutChg chg="addSp modSp">
          <pc:chgData name="Steven Benson" userId="7888f041-e9c4-484d-a793-6a135ed92492" providerId="ADAL" clId="{FED8A81D-445B-4A07-BC0C-88E3A7793EA6}" dt="2018-09-18T20:14:00.713" v="15" actId="14100"/>
          <pc:sldLayoutMkLst>
            <pc:docMk/>
            <pc:sldMasterMk cId="0" sldId="2147483692"/>
            <pc:sldLayoutMk cId="0" sldId="2147483650"/>
          </pc:sldLayoutMkLst>
          <pc:picChg chg="add mod">
            <ac:chgData name="Steven Benson" userId="7888f041-e9c4-484d-a793-6a135ed92492" providerId="ADAL" clId="{FED8A81D-445B-4A07-BC0C-88E3A7793EA6}" dt="2018-09-18T20:14:00.713" v="15" actId="14100"/>
            <ac:picMkLst>
              <pc:docMk/>
              <pc:sldMasterMk cId="0" sldId="2147483692"/>
              <pc:sldLayoutMk cId="0" sldId="2147483650"/>
              <ac:picMk id="5" creationId="{7F49B9B5-41E8-4B3C-BA53-E7F3C0F187DA}"/>
            </ac:picMkLst>
          </pc:picChg>
          <pc:picChg chg="add mod">
            <ac:chgData name="Steven Benson" userId="7888f041-e9c4-484d-a793-6a135ed92492" providerId="ADAL" clId="{FED8A81D-445B-4A07-BC0C-88E3A7793EA6}" dt="2018-09-18T20:13:54.681" v="13" actId="14100"/>
            <ac:picMkLst>
              <pc:docMk/>
              <pc:sldMasterMk cId="0" sldId="2147483692"/>
              <pc:sldLayoutMk cId="0" sldId="2147483650"/>
              <ac:picMk id="6" creationId="{AC1C5932-33DF-4555-AEB4-F5B25874A1B7}"/>
            </ac:picMkLst>
          </pc:picChg>
          <pc:picChg chg="add mod">
            <ac:chgData name="Steven Benson" userId="7888f041-e9c4-484d-a793-6a135ed92492" providerId="ADAL" clId="{FED8A81D-445B-4A07-BC0C-88E3A7793EA6}" dt="2018-09-18T20:13:50.752" v="11" actId="14100"/>
            <ac:picMkLst>
              <pc:docMk/>
              <pc:sldMasterMk cId="0" sldId="2147483692"/>
              <pc:sldLayoutMk cId="0" sldId="2147483650"/>
              <ac:picMk id="7" creationId="{EC3768C1-EE11-4C5A-8763-D2679C707948}"/>
            </ac:picMkLst>
          </pc:picChg>
        </pc:sldLayoutChg>
      </pc:sldMasterChg>
      <pc:sldMasterChg chg="addSp delSp modSp">
        <pc:chgData name="Steven Benson" userId="7888f041-e9c4-484d-a793-6a135ed92492" providerId="ADAL" clId="{FED8A81D-445B-4A07-BC0C-88E3A7793EA6}" dt="2018-09-24T19:53:27.765" v="23" actId="14100"/>
        <pc:sldMasterMkLst>
          <pc:docMk/>
          <pc:sldMasterMk cId="0" sldId="2147483693"/>
        </pc:sldMasterMkLst>
        <pc:spChg chg="add del">
          <ac:chgData name="Steven Benson" userId="7888f041-e9c4-484d-a793-6a135ed92492" providerId="ADAL" clId="{FED8A81D-445B-4A07-BC0C-88E3A7793EA6}" dt="2018-09-24T19:53:15.204" v="21" actId="478"/>
          <ac:spMkLst>
            <pc:docMk/>
            <pc:sldMasterMk cId="0" sldId="2147483693"/>
            <ac:spMk id="2" creationId="{02F2FA36-20E5-4DC9-A167-BC688E9E38A9}"/>
          </ac:spMkLst>
        </pc:spChg>
        <pc:picChg chg="add mod">
          <ac:chgData name="Steven Benson" userId="7888f041-e9c4-484d-a793-6a135ed92492" providerId="ADAL" clId="{FED8A81D-445B-4A07-BC0C-88E3A7793EA6}" dt="2018-09-24T19:53:27.765" v="23" actId="14100"/>
          <ac:picMkLst>
            <pc:docMk/>
            <pc:sldMasterMk cId="0" sldId="2147483693"/>
            <ac:picMk id="8" creationId="{8AACEAE1-259A-4126-9F59-76F171B318BD}"/>
          </ac:picMkLst>
        </pc:picChg>
        <pc:picChg chg="add mod">
          <ac:chgData name="Steven Benson" userId="7888f041-e9c4-484d-a793-6a135ed92492" providerId="ADAL" clId="{FED8A81D-445B-4A07-BC0C-88E3A7793EA6}" dt="2018-09-24T19:53:27.765" v="23" actId="14100"/>
          <ac:picMkLst>
            <pc:docMk/>
            <pc:sldMasterMk cId="0" sldId="2147483693"/>
            <ac:picMk id="9" creationId="{956F820D-F957-4555-AB8A-49B0AF403EF4}"/>
          </ac:picMkLst>
        </pc:picChg>
        <pc:picChg chg="add mod">
          <ac:chgData name="Steven Benson" userId="7888f041-e9c4-484d-a793-6a135ed92492" providerId="ADAL" clId="{FED8A81D-445B-4A07-BC0C-88E3A7793EA6}" dt="2018-09-24T19:53:27.765" v="23" actId="14100"/>
          <ac:picMkLst>
            <pc:docMk/>
            <pc:sldMasterMk cId="0" sldId="2147483693"/>
            <ac:picMk id="10" creationId="{F4B4D25C-2772-404F-8177-06E58F9234CC}"/>
          </ac:picMkLst>
        </pc:picChg>
      </pc:sldMasterChg>
      <pc:sldMasterChg chg="addSp">
        <pc:chgData name="Steven Benson" userId="7888f041-e9c4-484d-a793-6a135ed92492" providerId="ADAL" clId="{FED8A81D-445B-4A07-BC0C-88E3A7793EA6}" dt="2018-09-24T19:53:33.302" v="24"/>
        <pc:sldMasterMkLst>
          <pc:docMk/>
          <pc:sldMasterMk cId="0" sldId="2147483694"/>
        </pc:sldMasterMkLst>
        <pc:picChg chg="add">
          <ac:chgData name="Steven Benson" userId="7888f041-e9c4-484d-a793-6a135ed92492" providerId="ADAL" clId="{FED8A81D-445B-4A07-BC0C-88E3A7793EA6}" dt="2018-09-24T19:53:33.302" v="24"/>
          <ac:picMkLst>
            <pc:docMk/>
            <pc:sldMasterMk cId="0" sldId="2147483694"/>
            <ac:picMk id="7" creationId="{D57AB1D3-D231-4134-8AC4-F2804D14AABD}"/>
          </ac:picMkLst>
        </pc:picChg>
        <pc:picChg chg="add">
          <ac:chgData name="Steven Benson" userId="7888f041-e9c4-484d-a793-6a135ed92492" providerId="ADAL" clId="{FED8A81D-445B-4A07-BC0C-88E3A7793EA6}" dt="2018-09-24T19:53:33.302" v="24"/>
          <ac:picMkLst>
            <pc:docMk/>
            <pc:sldMasterMk cId="0" sldId="2147483694"/>
            <ac:picMk id="8" creationId="{9811CC7F-354F-4C99-9F64-B1B34720A0D5}"/>
          </ac:picMkLst>
        </pc:picChg>
        <pc:picChg chg="add">
          <ac:chgData name="Steven Benson" userId="7888f041-e9c4-484d-a793-6a135ed92492" providerId="ADAL" clId="{FED8A81D-445B-4A07-BC0C-88E3A7793EA6}" dt="2018-09-24T19:53:33.302" v="24"/>
          <ac:picMkLst>
            <pc:docMk/>
            <pc:sldMasterMk cId="0" sldId="2147483694"/>
            <ac:picMk id="9" creationId="{53FAC223-DE71-4C8A-B8E5-082769932803}"/>
          </ac:picMkLst>
        </pc:picChg>
      </pc:sldMasterChg>
      <pc:sldMasterChg chg="addSp">
        <pc:chgData name="Steven Benson" userId="7888f041-e9c4-484d-a793-6a135ed92492" providerId="ADAL" clId="{FED8A81D-445B-4A07-BC0C-88E3A7793EA6}" dt="2018-09-24T19:53:38.306" v="25"/>
        <pc:sldMasterMkLst>
          <pc:docMk/>
          <pc:sldMasterMk cId="0" sldId="2147483695"/>
        </pc:sldMasterMkLst>
        <pc:picChg chg="add">
          <ac:chgData name="Steven Benson" userId="7888f041-e9c4-484d-a793-6a135ed92492" providerId="ADAL" clId="{FED8A81D-445B-4A07-BC0C-88E3A7793EA6}" dt="2018-09-24T19:53:38.306" v="25"/>
          <ac:picMkLst>
            <pc:docMk/>
            <pc:sldMasterMk cId="0" sldId="2147483695"/>
            <ac:picMk id="5" creationId="{7500C5E5-45CA-4A62-BDFA-168F69F6D590}"/>
          </ac:picMkLst>
        </pc:picChg>
        <pc:picChg chg="add">
          <ac:chgData name="Steven Benson" userId="7888f041-e9c4-484d-a793-6a135ed92492" providerId="ADAL" clId="{FED8A81D-445B-4A07-BC0C-88E3A7793EA6}" dt="2018-09-24T19:53:38.306" v="25"/>
          <ac:picMkLst>
            <pc:docMk/>
            <pc:sldMasterMk cId="0" sldId="2147483695"/>
            <ac:picMk id="6" creationId="{CDEFF33F-500D-4BAC-95C2-543DCD363808}"/>
          </ac:picMkLst>
        </pc:picChg>
        <pc:picChg chg="add">
          <ac:chgData name="Steven Benson" userId="7888f041-e9c4-484d-a793-6a135ed92492" providerId="ADAL" clId="{FED8A81D-445B-4A07-BC0C-88E3A7793EA6}" dt="2018-09-24T19:53:38.306" v="25"/>
          <ac:picMkLst>
            <pc:docMk/>
            <pc:sldMasterMk cId="0" sldId="2147483695"/>
            <ac:picMk id="7" creationId="{AAEC8BCF-EF02-43D5-A256-C9F28F0F924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900295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2#performance"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076093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792421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grouped ahead of time for the </a:t>
            </a:r>
            <a:r>
              <a:rPr lang="en" sz="1200" b="0" dirty="0">
                <a:solidFill>
                  <a:schemeClr val="dk1"/>
                </a:solidFill>
                <a:latin typeface="Calibri"/>
                <a:ea typeface="Calibri"/>
                <a:cs typeface="Calibri"/>
                <a:sym typeface="Calibri"/>
              </a:rPr>
              <a:t>Poster Walk</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all posters are displayed and created ahead of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Build up excitement for this module and unit by explaining that today, students will begin learning about a new topic that they will study and write about over the next several weeks.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Poster Walk posters</a:t>
            </a:r>
            <a:r>
              <a:rPr lang="en" sz="1200" dirty="0">
                <a:solidFill>
                  <a:schemeClr val="dk1"/>
                </a:solidFill>
                <a:latin typeface="Calibri"/>
                <a:ea typeface="Calibri"/>
                <a:cs typeface="Calibri"/>
                <a:sym typeface="Calibri"/>
              </a:rPr>
              <a:t> and the technology to display the slideshows around the classroom.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review briefly the </a:t>
            </a:r>
            <a:r>
              <a:rPr lang="en" sz="1200" b="1" dirty="0">
                <a:solidFill>
                  <a:schemeClr val="dk1"/>
                </a:solidFill>
                <a:latin typeface="Calibri"/>
                <a:ea typeface="Calibri"/>
                <a:cs typeface="Calibri"/>
                <a:sym typeface="Calibri"/>
              </a:rPr>
              <a:t>Directions for Poster Walk</a:t>
            </a:r>
            <a:r>
              <a:rPr lang="en" sz="1200" dirty="0">
                <a:solidFill>
                  <a:schemeClr val="dk1"/>
                </a:solidFill>
                <a:latin typeface="Calibri"/>
                <a:ea typeface="Calibri"/>
                <a:cs typeface="Calibri"/>
                <a:sym typeface="Calibri"/>
              </a:rPr>
              <a:t>, reminding students about expectations for group work and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they will be in groups of three to four and rotate through the</a:t>
            </a:r>
            <a:r>
              <a:rPr lang="en" sz="1200" b="1" dirty="0">
                <a:solidFill>
                  <a:schemeClr val="dk1"/>
                </a:solidFill>
                <a:latin typeface="Calibri"/>
                <a:ea typeface="Calibri"/>
                <a:cs typeface="Calibri"/>
                <a:sym typeface="Calibri"/>
              </a:rPr>
              <a:t> Poster Walk posters</a:t>
            </a:r>
            <a:r>
              <a:rPr lang="en" sz="1200" dirty="0">
                <a:solidFill>
                  <a:schemeClr val="dk1"/>
                </a:solidFill>
                <a:latin typeface="Calibri"/>
                <a:ea typeface="Calibri"/>
                <a:cs typeface="Calibri"/>
                <a:sym typeface="Calibri"/>
              </a:rPr>
              <a:t> to discuss the following question: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can you infer about animal defenses from the pictures and/or text on this poster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a:t>
            </a:r>
            <a:r>
              <a:rPr lang="en" sz="1200" i="1" dirty="0">
                <a:solidFill>
                  <a:schemeClr val="dk1"/>
                </a:solidFill>
                <a:latin typeface="Calibri"/>
                <a:ea typeface="Calibri"/>
                <a:cs typeface="Calibri"/>
                <a:sym typeface="Calibri"/>
              </a:rPr>
              <a:t> infer</a:t>
            </a:r>
            <a:r>
              <a:rPr lang="en" sz="1200" dirty="0">
                <a:solidFill>
                  <a:schemeClr val="dk1"/>
                </a:solidFill>
                <a:latin typeface="Calibri"/>
                <a:ea typeface="Calibri"/>
                <a:cs typeface="Calibri"/>
                <a:sym typeface="Calibri"/>
              </a:rPr>
              <a:t> and ask students to turn and talk to a partner, reviewing what it means to infer about something. (</a:t>
            </a:r>
            <a:r>
              <a:rPr lang="en" sz="1200" b="1" dirty="0">
                <a:solidFill>
                  <a:schemeClr val="dk1"/>
                </a:solidFill>
                <a:latin typeface="Calibri"/>
                <a:ea typeface="Calibri"/>
                <a:cs typeface="Calibri"/>
                <a:sym typeface="Calibri"/>
              </a:rPr>
              <a:t>You use what you know and what the text says to figure out something the author doesn’t specifically 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and provide an example as needed. Clarification: “</a:t>
            </a:r>
            <a:r>
              <a:rPr lang="en" sz="1200" i="1" dirty="0">
                <a:solidFill>
                  <a:schemeClr val="dk1"/>
                </a:solidFill>
                <a:latin typeface="Calibri"/>
                <a:ea typeface="Calibri"/>
                <a:cs typeface="Calibri"/>
                <a:sym typeface="Calibri"/>
              </a:rPr>
              <a:t>To make an inference, a reader uses what he or she already knows about a topic and combines it with the text he or she read to figure out something that the author does not explicitly tell the reader. It is a guess based on evidence.” </a:t>
            </a:r>
            <a:r>
              <a:rPr lang="en" sz="1200" dirty="0">
                <a:solidFill>
                  <a:schemeClr val="dk1"/>
                </a:solidFill>
                <a:latin typeface="Calibri"/>
                <a:ea typeface="Calibri"/>
                <a:cs typeface="Calibri"/>
                <a:sym typeface="Calibri"/>
              </a:rPr>
              <a:t>Example: </a:t>
            </a:r>
            <a:r>
              <a:rPr lang="en" sz="1200" i="1" dirty="0">
                <a:solidFill>
                  <a:schemeClr val="dk1"/>
                </a:solidFill>
                <a:latin typeface="Calibri"/>
                <a:ea typeface="Calibri"/>
                <a:cs typeface="Calibri"/>
                <a:sym typeface="Calibri"/>
              </a:rPr>
              <a:t>“If someone is crying, you might infer that he or she is sad.”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students and distribute markers. Indicate where each group will start and explain that there will be one recorder per group. (You may leave this open-ended and allow groups to visit as many charts as time allows or assign particular charts to each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begin. Give them 3 minutes to work on each chart, and then rotate. As students are writing, monitor for text-based inferences. If necessary, gently point participants to interesting comments and inferences, pushing students to cite evidence for their inferences.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of 15 minutes, invite students to go back to the poster where they began and read through all of the inferences and comments on their assigned poster. Explain that they should be thinking about what they notice and wonder about what has been written on their poster.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then invite each group to share out round-robin style what they noticed and wondered until all posters have been shared: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patterns or themes did you notice in all of the Poster Walk posters?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 noticed that many of the posters had animals on them, or I saw the word </a:t>
            </a:r>
            <a:r>
              <a:rPr lang="en" sz="1200" b="1" i="1" dirty="0">
                <a:solidFill>
                  <a:schemeClr val="dk1"/>
                </a:solidFill>
                <a:latin typeface="Calibri"/>
                <a:ea typeface="Calibri"/>
                <a:cs typeface="Calibri"/>
                <a:sym typeface="Calibri"/>
              </a:rPr>
              <a:t>defenses</a:t>
            </a:r>
            <a:r>
              <a:rPr lang="en" sz="1200" b="1" dirty="0">
                <a:solidFill>
                  <a:schemeClr val="dk1"/>
                </a:solidFill>
                <a:latin typeface="Calibri"/>
                <a:ea typeface="Calibri"/>
                <a:cs typeface="Calibri"/>
                <a:sym typeface="Calibri"/>
              </a:rPr>
              <a:t> repeated again and again.)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conversations while on the </a:t>
            </a:r>
            <a:r>
              <a:rPr lang="en" sz="1200" b="0" dirty="0">
                <a:solidFill>
                  <a:schemeClr val="dk1"/>
                </a:solidFill>
                <a:latin typeface="Calibri"/>
                <a:ea typeface="Calibri"/>
                <a:cs typeface="Calibri"/>
                <a:sym typeface="Calibri"/>
              </a:rPr>
              <a:t>Poster Walk </a:t>
            </a:r>
            <a:r>
              <a:rPr lang="en" sz="1200" dirty="0">
                <a:solidFill>
                  <a:schemeClr val="dk1"/>
                </a:solidFill>
                <a:latin typeface="Calibri"/>
                <a:ea typeface="Calibri"/>
                <a:cs typeface="Calibri"/>
                <a:sym typeface="Calibri"/>
              </a:rPr>
              <a:t>should be on task and show evidence of inferencing.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Provide students with a sentence starter or frame to aid in language production. For example: “In the photograph I see.... This makes me think that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Repeat the question: </a:t>
            </a:r>
            <a:r>
              <a:rPr lang="en" sz="1200" i="1" dirty="0">
                <a:latin typeface="Calibri"/>
                <a:ea typeface="Calibri"/>
                <a:cs typeface="Calibri"/>
                <a:sym typeface="Calibri"/>
              </a:rPr>
              <a:t>“What can you infer about animal defenses from the pictures and/or text on this poster?”</a:t>
            </a:r>
            <a:r>
              <a:rPr lang="en" sz="1200" dirty="0">
                <a:latin typeface="Calibri"/>
                <a:ea typeface="Calibri"/>
                <a:cs typeface="Calibri"/>
                <a:sym typeface="Calibri"/>
              </a:rPr>
              <a:t> Rephrase the question: </a:t>
            </a:r>
            <a:r>
              <a:rPr lang="en" sz="1200" i="1" dirty="0">
                <a:latin typeface="Calibri"/>
                <a:ea typeface="Calibri"/>
                <a:cs typeface="Calibri"/>
                <a:sym typeface="Calibri"/>
              </a:rPr>
              <a:t>“Read this poster. Look at the pictures. Think about the words and the pictures for a minute. What do you think the animal does to be safe?” </a:t>
            </a:r>
            <a:endParaRPr sz="1200" dirty="0">
              <a:latin typeface="Calibri"/>
              <a:ea typeface="Calibri"/>
              <a:cs typeface="Calibri"/>
              <a:sym typeface="Calibri"/>
            </a:endParaRPr>
          </a:p>
        </p:txBody>
      </p:sp>
    </p:spTree>
    <p:extLst>
      <p:ext uri="{BB962C8B-B14F-4D97-AF65-F5344CB8AC3E}">
        <p14:creationId xmlns:p14="http://schemas.microsoft.com/office/powerpoint/2010/main" val="587323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 to students: “</a:t>
            </a:r>
            <a:r>
              <a:rPr lang="en" sz="1200" i="1" dirty="0">
                <a:solidFill>
                  <a:schemeClr val="dk1"/>
                </a:solidFill>
                <a:latin typeface="Calibri"/>
                <a:ea typeface="Calibri"/>
                <a:cs typeface="Calibri"/>
                <a:sym typeface="Calibri"/>
              </a:rPr>
              <a:t>I can infer about animal defense mechanisms based on information in pictures and text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today they will infer about animal defense mechanisms, the topic the class will be studying for the next few weeks. They will use pictures and text to do this. Explain that the first word in the term ‘defense mechanism’, (defense) means to protect yourself or keep something or someone from getting hurt. The second word,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‘mechanism,’ means natural reaction in response to something else. So the term “defense mechanism” means how animals react to protect themselves from harm.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student volunteer to read the second learning target: </a:t>
            </a:r>
            <a:r>
              <a:rPr lang="en" sz="1200" b="1" i="0" dirty="0">
                <a:solidFill>
                  <a:schemeClr val="dk1"/>
                </a:solidFill>
                <a:latin typeface="Calibri"/>
                <a:ea typeface="Calibri"/>
                <a:cs typeface="Calibri"/>
                <a:sym typeface="Calibri"/>
              </a:rPr>
              <a:t>“I can support my inferences with details and examples from pictures and texts.”</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whenever they make an inference, they must support it with information from the text they are reading and thinking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give a quick thumbs-up, thumbs-down, or thumbs-sideways to indicate how well they understand today’s learning targets.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with their understanding of the gist of the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NOTE: The "thumbs-up" and related signals may be offensive in some cultures. Explain to ELLs that these signals are okay in the United States, or ask the class to devise signals that are acceptable to all cultures. </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5565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Animations reveal questions one at a time.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Tell students that the class will use these sticks as a way to call on students to participate during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importance of being respectful of everyone’s learning by asking: “</a:t>
            </a:r>
            <a:r>
              <a:rPr lang="en" sz="1200" i="1" dirty="0">
                <a:solidFill>
                  <a:schemeClr val="dk1"/>
                </a:solidFill>
                <a:latin typeface="Calibri"/>
                <a:ea typeface="Calibri"/>
                <a:cs typeface="Calibri"/>
                <a:sym typeface="Calibri"/>
              </a:rPr>
              <a:t>How can the class be respectful when others are sharing their thinking about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(We’ll actively listen to speakers by looking at them while they talk. Only one person will speak at a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the first question: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animals’ bodies and behaviors help them survive?” “What does survive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means to stay alive.)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think is meant by animals’ bodies and behaviors?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(Their bodies are how they physically look and are made, and their behaviors are how they act.)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scientists call what animals do to protect themselves and survive animal defense mechanisms, and in this module, they will learn about defense mechanisms of all kinds of animals.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the second question: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can writers use knowledge from their research to inform and entertain</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does it mean to inform?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means to teach someone about something.)</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mean to entertain?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means to do something for someone to enjoy.)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the word research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(It means you learn about something by reading.)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give an example of something that informs (</a:t>
            </a:r>
            <a:r>
              <a:rPr lang="en" sz="1200" b="1" dirty="0">
                <a:solidFill>
                  <a:schemeClr val="dk1"/>
                </a:solidFill>
                <a:latin typeface="Calibri"/>
                <a:ea typeface="Calibri"/>
                <a:cs typeface="Calibri"/>
                <a:sym typeface="Calibri"/>
              </a:rPr>
              <a:t>the nightly news</a:t>
            </a:r>
            <a:r>
              <a:rPr lang="en" sz="1200" dirty="0">
                <a:solidFill>
                  <a:schemeClr val="dk1"/>
                </a:solidFill>
                <a:latin typeface="Calibri"/>
                <a:ea typeface="Calibri"/>
                <a:cs typeface="Calibri"/>
                <a:sym typeface="Calibri"/>
              </a:rPr>
              <a:t>) and something that entertains (</a:t>
            </a:r>
            <a:r>
              <a:rPr lang="en" sz="1200" b="1" dirty="0">
                <a:solidFill>
                  <a:schemeClr val="dk1"/>
                </a:solidFill>
                <a:latin typeface="Calibri"/>
                <a:ea typeface="Calibri"/>
                <a:cs typeface="Calibri"/>
                <a:sym typeface="Calibri"/>
              </a:rPr>
              <a:t>a sitcom or movie</a:t>
            </a:r>
            <a:r>
              <a:rPr lang="en" sz="1200" dirty="0">
                <a:solidFill>
                  <a:schemeClr val="dk1"/>
                </a:solidFill>
                <a:latin typeface="Calibri"/>
                <a:ea typeface="Calibri"/>
                <a:cs typeface="Calibri"/>
                <a:sym typeface="Calibri"/>
              </a:rPr>
              <a:t>), and something that does both (</a:t>
            </a:r>
            <a:r>
              <a:rPr lang="en" sz="1200" b="1" dirty="0">
                <a:solidFill>
                  <a:schemeClr val="dk1"/>
                </a:solidFill>
                <a:latin typeface="Calibri"/>
                <a:ea typeface="Calibri"/>
                <a:cs typeface="Calibri"/>
                <a:sym typeface="Calibri"/>
              </a:rPr>
              <a:t>a nature show or a show about a period in history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written </a:t>
            </a:r>
            <a:r>
              <a:rPr lang="en" sz="1200" b="0" dirty="0">
                <a:solidFill>
                  <a:schemeClr val="dk1"/>
                </a:solidFill>
                <a:latin typeface="Calibri"/>
                <a:ea typeface="Calibri"/>
                <a:cs typeface="Calibri"/>
                <a:sym typeface="Calibri"/>
              </a:rPr>
              <a:t>performance task </a:t>
            </a:r>
            <a:r>
              <a:rPr lang="en" sz="1200" dirty="0">
                <a:solidFill>
                  <a:schemeClr val="dk1"/>
                </a:solidFill>
                <a:latin typeface="Calibri"/>
                <a:ea typeface="Calibri"/>
                <a:cs typeface="Calibri"/>
                <a:sym typeface="Calibri"/>
              </a:rPr>
              <a:t>for this module will have to inform and entertain their readers on the topic of animal defense mechanisms and that they will have an opportunity to learn about research during the study of this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first three sentences of the prompt. Invite students to give a thumbs-up if they have read a choose-your-own-adventure-type book before or a thumbs-down if they have not.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 choose-your-own-adventure is a story that has two possible endings and the reader decides what a character will do at certain points in the story. Tell students that they will learn more about this genre later in the module; for the time being, they just need to know they will research an animal and its defense mechanisms to write a narrative.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answer questions provided in the teacher actions.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careful with equity sticks.  Ensure that students who struggle or ELL students have plenty to time to think or take notes to process question language before they respond.  Allow opportunities for them to verbalize an answer with a partner who has more advanced language proficiency before responding to questions in front of the class.</a:t>
            </a:r>
            <a:endParaRPr sz="1200" dirty="0">
              <a:latin typeface="Calibri"/>
              <a:ea typeface="Calibri"/>
              <a:cs typeface="Calibri"/>
              <a:sym typeface="Calibri"/>
            </a:endParaRPr>
          </a:p>
        </p:txBody>
      </p:sp>
    </p:spTree>
    <p:extLst>
      <p:ext uri="{BB962C8B-B14F-4D97-AF65-F5344CB8AC3E}">
        <p14:creationId xmlns:p14="http://schemas.microsoft.com/office/powerpoint/2010/main" val="2535458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Emphasize the phrase “Contributing to a Better World”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the top of the anchor chart and inform students that this means putting learning to use to improve communities. Point out that it can be any community: for example, the classroom, school, or town.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habit of character recorded.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with an elbow partner and cold call students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share their responses with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applying your learning look like? What might you see when someone is applying what he or she has learned?</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Working to Contribute to a Better World anchor chart (example,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applying your learning sound like? What might you hear when someone is applying what he or she has learned?</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Working to Contribute to a Better World anchor chart (example,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responses in the appropriate column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t>
            </a:r>
            <a:r>
              <a:rPr lang="en" sz="1200" i="1" dirty="0">
                <a:solidFill>
                  <a:schemeClr val="dk1"/>
                </a:solidFill>
                <a:latin typeface="Calibri"/>
                <a:ea typeface="Calibri"/>
                <a:cs typeface="Calibri"/>
                <a:sym typeface="Calibri"/>
              </a:rPr>
              <a:t>contribute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apply learning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Invite students to add translations of the words in their home languages in a different color next to the target vocabulary.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again, remind students of the habit of character of focus: apply my learning. Explain that through the creation of their stories, they will be applying what they have learned about animal defense mechanisms.</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contributing to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Allow students to explore spelling and pronouncing aloud, synonyms, definitions, translations, collocations (words frequently used together), word clusters, and word maps to increase understanding of unfamiliar terms in this lesson.</a:t>
            </a:r>
            <a:endParaRPr sz="1200" dirty="0">
              <a:latin typeface="Calibri"/>
              <a:ea typeface="Calibri"/>
              <a:cs typeface="Calibri"/>
              <a:sym typeface="Calibri"/>
            </a:endParaRPr>
          </a:p>
        </p:txBody>
      </p:sp>
    </p:spTree>
    <p:extLst>
      <p:ext uri="{BB962C8B-B14F-4D97-AF65-F5344CB8AC3E}">
        <p14:creationId xmlns:p14="http://schemas.microsoft.com/office/powerpoint/2010/main" val="468044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d94b0693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a:t>
            </a:r>
            <a:r>
              <a:rPr lang="en-US" sz="1200" b="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research notebooks copied and bound ahead of time if not provided.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Invite students to look through their notebooks and think about what they notice and wonder about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do a quick</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Go-round in which each person shares in turn. Ask: “</a:t>
            </a:r>
            <a:r>
              <a:rPr lang="en" sz="1200" i="1" dirty="0">
                <a:solidFill>
                  <a:schemeClr val="dk1"/>
                </a:solidFill>
                <a:latin typeface="Calibri"/>
                <a:ea typeface="Calibri"/>
                <a:cs typeface="Calibri"/>
                <a:sym typeface="Calibri"/>
              </a:rPr>
              <a:t>What do you notice about the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Validate student responses and summarize what students noticed. This may sound something like: </a:t>
            </a:r>
            <a:r>
              <a:rPr lang="en" sz="1200" i="1" dirty="0">
                <a:solidFill>
                  <a:schemeClr val="dk1"/>
                </a:solidFill>
                <a:latin typeface="Calibri"/>
                <a:ea typeface="Calibri"/>
                <a:cs typeface="Calibri"/>
                <a:sym typeface="Calibri"/>
              </a:rPr>
              <a:t>“Great observations! I heard several of you say that you noticed there were several graphic organizers repeated throughout the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use the research notebook during the first unit to collect and document research about animal defense mechanisms. Tell students they will work with a new research notebook in Unit 2, and then later to write their choose-your-own-adventure narratives in Units 2 and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sharing what they wonder about the research notebook. Answer any clarifying questions and say that other things they are wondering about will be answered as they use the notebook</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research notebook</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580852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d94b069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d94b069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open to page 1 in their research notebooks, the </a:t>
            </a:r>
            <a:r>
              <a:rPr lang="en" sz="1200" b="0" dirty="0">
                <a:solidFill>
                  <a:schemeClr val="dk1"/>
                </a:solidFill>
                <a:latin typeface="Calibri"/>
                <a:ea typeface="Calibri"/>
                <a:cs typeface="Calibri"/>
                <a:sym typeface="Calibri"/>
              </a:rPr>
              <a:t>KWEL Chart: Animal Defense Mechanisms.</a:t>
            </a:r>
            <a:r>
              <a:rPr lang="en" sz="1200" dirty="0">
                <a:solidFill>
                  <a:schemeClr val="dk1"/>
                </a:solidFill>
                <a:latin typeface="Calibri"/>
                <a:ea typeface="Calibri"/>
                <a:cs typeface="Calibri"/>
                <a:sym typeface="Calibri"/>
              </a:rPr>
              <a:t> Focus students on the questions at the top of the chart and read them aloud as they read silently in their heads: “</a:t>
            </a:r>
            <a:r>
              <a:rPr lang="en" sz="1200" i="1" dirty="0">
                <a:solidFill>
                  <a:schemeClr val="dk1"/>
                </a:solidFill>
                <a:latin typeface="Calibri"/>
                <a:ea typeface="Calibri"/>
                <a:cs typeface="Calibri"/>
                <a:sym typeface="Calibri"/>
              </a:rPr>
              <a:t>How do animals’ bodies and behaviors help them survive?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KWEL table as needed (K = what we know or think we know, prior knowledge about the topic; W = what we want to know, our questions; E = evidence; and L = what we learned, answers to our questions, or information that confirms/refutes our prior knowledge; in the Source column, write the source of the information recorded on the chart).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the next several days, the class will record their knowledge, questions, and learning using this chart. Invite students to fill in the K column.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cold call several students to share out. Record students’ comments (both accurate and inaccurate) in the K column. For example, a student may share correct information such as: </a:t>
            </a:r>
            <a:r>
              <a:rPr lang="en" sz="1200" i="1" dirty="0">
                <a:solidFill>
                  <a:schemeClr val="dk1"/>
                </a:solidFill>
                <a:latin typeface="Calibri"/>
                <a:ea typeface="Calibri"/>
                <a:cs typeface="Calibri"/>
                <a:sym typeface="Calibri"/>
              </a:rPr>
              <a:t>“Venom is a defense mechanism of some snakes.”</a:t>
            </a:r>
            <a:r>
              <a:rPr lang="en" sz="1200" dirty="0">
                <a:solidFill>
                  <a:schemeClr val="dk1"/>
                </a:solidFill>
                <a:latin typeface="Calibri"/>
                <a:ea typeface="Calibri"/>
                <a:cs typeface="Calibri"/>
                <a:sym typeface="Calibri"/>
              </a:rPr>
              <a:t> Or a student might inaccurately say: </a:t>
            </a:r>
            <a:r>
              <a:rPr lang="en" sz="1200" i="1" dirty="0">
                <a:solidFill>
                  <a:schemeClr val="dk1"/>
                </a:solidFill>
                <a:latin typeface="Calibri"/>
                <a:ea typeface="Calibri"/>
                <a:cs typeface="Calibri"/>
                <a:sym typeface="Calibri"/>
              </a:rPr>
              <a:t>“Tigers use venom as a defense mechanism.”</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during this unit, they will continue to learn about animal defense mechanisms and will be looking for evidence from various texts to either confirm or revise their current knowledge. This chart will grow throughout the unit as a way to document class growth in their knowledge about animal defense mechanisms.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now think about what they are curious about regarding animal defense mechanisms. What do they want to learn about how animals protect themselves? Explain that this is questioning process that scientists go through as they research and discover new things. Without a deep sense of curiosity, scientists wouldn’t have any motivation to conduct experiments or research a topic. Scientists often ask “Why?” or “How come?” or “What if?” Scientists always ask questions as part of scientific research.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independently record at least three questions about what they want to know about animal defense mechanisms in the middle W column. If students do not have much background knowledge about this topic, they may not have many questions at this time. This is okay, because the class will revisit and record more on this chart as they read other texts. Reiterate that they will be looking for answers to these questions as they continue learning about animal defense mechanisms during this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appropriately completing the chart.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Graphic organizers engage students more actively and provide the necessary scaffolding especially critical for learners with lower levels of language proficiency and/or learning. For students needing additional support, provide a partially filled-in graphic organizer.</a:t>
            </a:r>
            <a:endParaRPr sz="1200" dirty="0">
              <a:latin typeface="Calibri"/>
              <a:ea typeface="Calibri"/>
              <a:cs typeface="Calibri"/>
              <a:sym typeface="Calibri"/>
            </a:endParaRPr>
          </a:p>
        </p:txBody>
      </p:sp>
    </p:spTree>
    <p:extLst>
      <p:ext uri="{BB962C8B-B14F-4D97-AF65-F5344CB8AC3E}">
        <p14:creationId xmlns:p14="http://schemas.microsoft.com/office/powerpoint/2010/main" val="2554429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fc641b157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3fc641b157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Launching Independent Reading</a:t>
            </a: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Suggested Slide Pacing</a:t>
            </a:r>
            <a:r>
              <a:rPr lang="en-US" sz="1200" b="1" dirty="0">
                <a:latin typeface="Calibri"/>
                <a:ea typeface="Calibri"/>
                <a:cs typeface="Calibri"/>
                <a:sym typeface="Calibri"/>
              </a:rPr>
              <a:t>:</a:t>
            </a:r>
            <a:r>
              <a:rPr lang="en-US" sz="1200" b="1" baseline="0" dirty="0">
                <a:latin typeface="Calibri"/>
                <a:ea typeface="Calibri"/>
                <a:cs typeface="Calibri"/>
                <a:sym typeface="Calibri"/>
              </a:rPr>
              <a:t> 20-</a:t>
            </a:r>
            <a:r>
              <a:rPr lang="en" sz="1200" b="1" dirty="0">
                <a:latin typeface="Calibri"/>
                <a:ea typeface="Calibri"/>
                <a:cs typeface="Calibri"/>
                <a:sym typeface="Calibri"/>
              </a:rPr>
              <a:t>25 minutes</a:t>
            </a:r>
            <a:endParaRPr sz="1200" b="1" dirty="0">
              <a:latin typeface="Calibri"/>
              <a:ea typeface="Calibri"/>
              <a:cs typeface="Calibri"/>
              <a:sym typeface="Calibri"/>
            </a:endParaRPr>
          </a:p>
          <a:p>
            <a:pPr marL="0" lvl="0" indent="0" rtl="0">
              <a:spcBef>
                <a:spcPts val="0"/>
              </a:spcBef>
              <a:spcAft>
                <a:spcPts val="0"/>
              </a:spcAft>
              <a:buNone/>
            </a:pPr>
            <a:endParaRPr lang="en-US"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Group/Individual or Partner</a:t>
            </a:r>
            <a:endParaRPr sz="1200" b="1"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Gather books ahead of time and have them nicely displayed around the room.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Spread out displays with books so student have space to browse them.</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 attention to learning target. Call on a student to read the learning target to the class.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Book Frenzy: Display various texts for student to peruse.  Ideally, the texts would include some of the titles from the </a:t>
            </a:r>
            <a:r>
              <a:rPr lang="en" sz="1200" b="1" dirty="0">
                <a:latin typeface="Calibri"/>
                <a:ea typeface="Calibri"/>
                <a:cs typeface="Calibri"/>
                <a:sym typeface="Calibri"/>
              </a:rPr>
              <a:t>K-5 Recommended Text List</a:t>
            </a:r>
            <a:r>
              <a:rPr lang="en" sz="1200" dirty="0">
                <a:latin typeface="Calibri"/>
                <a:ea typeface="Calibri"/>
                <a:cs typeface="Calibri"/>
                <a:sym typeface="Calibri"/>
              </a:rPr>
              <a:t> with diverse cultures and backgrounds represented.  Consider conducting brief teacher book talks on those titles related to the modules.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Give students time to browse the texts.  Make this fun!</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Encourage students to select a few titles and “test-drive” them. Test-driving involves reading the first few pages to determine which one they would like to continue reading.  Help students understand that for the text to be worth continuing students should be able to read the text with good fluency and understanding.  If none of them work, students can repeat this process, but they should not do this more than twice.</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Consider allowing partner selections, but keep in mind that each student needs his/her own copy of the text.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Once students have chosen their text, invite them to start reading silently.  Circulate to discuss texts with students</a:t>
            </a:r>
            <a:r>
              <a:rPr lang="en-US" sz="1200" dirty="0">
                <a:latin typeface="Calibri"/>
                <a:ea typeface="Calibri"/>
                <a:cs typeface="Calibri"/>
                <a:sym typeface="Calibri"/>
              </a:rPr>
              <a:t>.</a:t>
            </a:r>
          </a:p>
          <a:p>
            <a:pPr marL="152400" lvl="0" indent="0" rtl="0">
              <a:spcBef>
                <a:spcPts val="0"/>
              </a:spcBef>
              <a:spcAft>
                <a:spcPts val="0"/>
              </a:spcAft>
              <a:buSzPts val="1200"/>
              <a:buFont typeface="Calibri"/>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With texts that appear “too easy” for a student, understand that:</a:t>
            </a:r>
            <a:endParaRPr sz="120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latin typeface="Calibri"/>
                <a:ea typeface="Calibri"/>
                <a:cs typeface="Calibri"/>
                <a:sym typeface="Calibri"/>
              </a:rPr>
              <a:t>Vocabulary and knowledge can still grow with simple texts.</a:t>
            </a:r>
            <a:endParaRPr sz="120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latin typeface="Calibri"/>
                <a:ea typeface="Calibri"/>
                <a:cs typeface="Calibri"/>
                <a:sym typeface="Calibri"/>
              </a:rPr>
              <a:t>If reading is happening and the student is enjoying it, then that is a success.</a:t>
            </a:r>
            <a:endParaRPr sz="120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latin typeface="Calibri"/>
                <a:ea typeface="Calibri"/>
                <a:cs typeface="Calibri"/>
                <a:sym typeface="Calibri"/>
              </a:rPr>
              <a:t>If the student becomes increasingly interested in the topic, he or she will likely read more complex texts about it in order to satisfy a curiosity to know more.</a:t>
            </a:r>
            <a:endParaRPr sz="120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latin typeface="Calibri"/>
                <a:ea typeface="Calibri"/>
                <a:cs typeface="Calibri"/>
                <a:sym typeface="Calibri"/>
              </a:rPr>
              <a:t>If a student develops a pattern over a period of time of reading only less challenging texts:</a:t>
            </a:r>
            <a:endParaRPr sz="1200" dirty="0">
              <a:latin typeface="Calibri"/>
              <a:ea typeface="Calibri"/>
              <a:cs typeface="Calibri"/>
              <a:sym typeface="Calibri"/>
            </a:endParaRPr>
          </a:p>
          <a:p>
            <a:pPr marL="1371600" lvl="2" indent="-304800" rtl="0">
              <a:spcBef>
                <a:spcPts val="0"/>
              </a:spcBef>
              <a:spcAft>
                <a:spcPts val="0"/>
              </a:spcAft>
              <a:buSzPts val="1200"/>
              <a:buFont typeface="Calibri"/>
              <a:buChar char="■"/>
            </a:pPr>
            <a:r>
              <a:rPr lang="en" sz="1200" dirty="0">
                <a:latin typeface="Calibri"/>
                <a:ea typeface="Calibri"/>
                <a:cs typeface="Calibri"/>
                <a:sym typeface="Calibri"/>
              </a:rPr>
              <a:t> Guide the student toward other texts on a topic you know he or she likes or is related to what he or she is currently reading, rather than telling the student to change texts.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With texts that appear “too hard” for a student, understand that:</a:t>
            </a:r>
            <a:endParaRPr sz="120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latin typeface="Calibri"/>
                <a:ea typeface="Calibri"/>
                <a:cs typeface="Calibri"/>
                <a:sym typeface="Calibri"/>
              </a:rPr>
              <a:t>A student does not have one reading level, but has many depending on the topic and his or her knowledge of it. For example: A student may have deep knowledge about baseball and will be able to read more complex texts on this topic. The same student may have less knowledge about boats and will not be able to read texts on this topic that are as complex when first learning about the topic.</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When checking in with students, simply ask the student about his or her book:</a:t>
            </a:r>
            <a:endParaRPr sz="1200" dirty="0">
              <a:latin typeface="Calibri"/>
              <a:ea typeface="Calibri"/>
              <a:cs typeface="Calibri"/>
              <a:sym typeface="Calibri"/>
            </a:endParaRPr>
          </a:p>
          <a:p>
            <a:pPr marL="914400" lvl="0" indent="-304800" rtl="0">
              <a:spcBef>
                <a:spcPts val="0"/>
              </a:spcBef>
              <a:spcAft>
                <a:spcPts val="0"/>
              </a:spcAft>
              <a:buSzPts val="1200"/>
              <a:buFont typeface="Calibri"/>
              <a:buChar char="○"/>
            </a:pPr>
            <a:r>
              <a:rPr lang="en" sz="1200" dirty="0">
                <a:latin typeface="Calibri"/>
                <a:ea typeface="Calibri"/>
                <a:cs typeface="Calibri"/>
                <a:sym typeface="Calibri"/>
              </a:rPr>
              <a:t>If it sounds like he or she is getting something out of the book, the student should continue reading it.</a:t>
            </a:r>
            <a:endParaRPr sz="1200" dirty="0">
              <a:latin typeface="Calibri"/>
              <a:ea typeface="Calibri"/>
              <a:cs typeface="Calibri"/>
              <a:sym typeface="Calibri"/>
            </a:endParaRPr>
          </a:p>
          <a:p>
            <a:pPr marL="914400" lvl="0" indent="-304800" rtl="0">
              <a:spcBef>
                <a:spcPts val="0"/>
              </a:spcBef>
              <a:spcAft>
                <a:spcPts val="0"/>
              </a:spcAft>
              <a:buSzPts val="1200"/>
              <a:buFont typeface="Calibri"/>
              <a:buChar char="○"/>
            </a:pPr>
            <a:r>
              <a:rPr lang="en" sz="1200" dirty="0">
                <a:latin typeface="Calibri"/>
                <a:ea typeface="Calibri"/>
                <a:cs typeface="Calibri"/>
                <a:sym typeface="Calibri"/>
              </a:rPr>
              <a:t>If he or she cannot easily talk about the book, ask him or her to read a short section aloud. If the student cannot read with a degree of fluency, support him or her in finding a new text on the same topic. Only do so if the student cannot read with adequate fluency</a:t>
            </a:r>
            <a:r>
              <a:rPr lang="en-US" sz="1200" baseline="0" dirty="0">
                <a:latin typeface="Calibri"/>
                <a:ea typeface="Calibri"/>
                <a:cs typeface="Calibri"/>
                <a:sym typeface="Calibri"/>
              </a:rPr>
              <a:t> </a:t>
            </a:r>
            <a:r>
              <a:rPr lang="en" sz="1200" dirty="0">
                <a:latin typeface="Calibri"/>
                <a:ea typeface="Calibri"/>
                <a:cs typeface="Calibri"/>
                <a:sym typeface="Calibri"/>
              </a:rPr>
              <a:t>and he or she does not seem to be getting anything out of the book.</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551939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7042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fc641b1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fc641b1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Accountable Research Reading can be found in the </a:t>
            </a:r>
            <a:r>
              <a:rPr lang="en" sz="1200" b="1" dirty="0">
                <a:solidFill>
                  <a:schemeClr val="dk1"/>
                </a:solidFill>
                <a:latin typeface="Calibri"/>
                <a:ea typeface="Calibri"/>
                <a:cs typeface="Calibri"/>
                <a:sym typeface="Calibri"/>
              </a:rPr>
              <a:t>Teacher Supporting Materials Guide Homework Resources (for Families) </a:t>
            </a:r>
            <a:r>
              <a:rPr lang="en" sz="1200" dirty="0">
                <a:solidFill>
                  <a:schemeClr val="dk1"/>
                </a:solidFill>
                <a:latin typeface="Calibri"/>
                <a:ea typeface="Calibri"/>
                <a:cs typeface="Calibri"/>
                <a:sym typeface="Calibri"/>
              </a:rPr>
              <a:t>section and in the </a:t>
            </a:r>
            <a:r>
              <a:rPr lang="en" sz="1200" b="1" dirty="0">
                <a:solidFill>
                  <a:schemeClr val="dk1"/>
                </a:solidFill>
                <a:latin typeface="Calibri"/>
                <a:ea typeface="Calibri"/>
                <a:cs typeface="Calibri"/>
                <a:sym typeface="Calibri"/>
              </a:rPr>
              <a:t>Student Workbook Homework Resources (for Families) </a:t>
            </a:r>
            <a:r>
              <a:rPr lang="en" sz="1200" dirty="0">
                <a:solidFill>
                  <a:schemeClr val="dk1"/>
                </a:solidFill>
                <a:latin typeface="Calibri"/>
                <a:ea typeface="Calibri"/>
                <a:cs typeface="Calibri"/>
                <a:sym typeface="Calibri"/>
              </a:rPr>
              <a:t>section.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slides.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87913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dd924960a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dd924960a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In this module, the habit of character focus is working to contribute to a better world. Throughout the module, students will ‘collect’ characteristics of contributing to a better world on a </a:t>
            </a:r>
            <a:r>
              <a:rPr lang="en" sz="1200" b="1" dirty="0">
                <a:solidFill>
                  <a:schemeClr val="dk1"/>
                </a:solidFill>
                <a:latin typeface="Calibri"/>
                <a:ea typeface="Calibri"/>
                <a:cs typeface="Calibri"/>
                <a:sym typeface="Calibri"/>
              </a:rPr>
              <a:t>Working To Contribute to a Better World anchor chart.</a:t>
            </a:r>
            <a:r>
              <a:rPr lang="en" sz="1200" b="0" dirty="0">
                <a:solidFill>
                  <a:schemeClr val="dk1"/>
                </a:solidFill>
                <a:latin typeface="Calibri"/>
                <a:ea typeface="Calibri"/>
                <a:cs typeface="Calibri"/>
                <a:sym typeface="Calibri"/>
              </a:rPr>
              <a:t> The characteristic they collect in this lesson is: apply my learning when discussing the performance task.</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The research reading that students complete for homework will help build both their vocabulary and knowledge pertaining to animal defense mechanisms. By participating in this volume of reading over a span of time, students will develop a wide base of knowledge about the world and the words that help describe and make sense of it.</a:t>
            </a: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Supporting Materials Document for this lesson can be found here:</a:t>
            </a:r>
            <a:r>
              <a:rPr lang="en" sz="1200" baseline="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http://curriculum.eleducation.org/curriculum/ela/grade-4/module-2/unit-1/lesson-1</a:t>
            </a:r>
            <a:endParaRPr lang="en" sz="1200" u="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 </a:t>
            </a:r>
            <a:r>
              <a:rPr lang="en" sz="1200" u="sng" dirty="0">
                <a:solidFill>
                  <a:schemeClr val="accent5"/>
                </a:solidFill>
                <a:latin typeface="Calibri"/>
                <a:ea typeface="Calibri"/>
                <a:cs typeface="Calibri"/>
                <a:sym typeface="Calibri"/>
                <a:hlinkClick r:id="rId5"/>
              </a:rPr>
              <a:t>https://eleducation.org/resources/fifth-grade-writing-rubrics-and-checklists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5616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fc641b157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fc641b157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 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09438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dd924960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g3dd924960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ALL Block Teacher Guide and Supporting Materials document found here: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M2 U1: </a:t>
            </a:r>
            <a:r>
              <a:rPr lang="en" sz="1200" u="sng" dirty="0">
                <a:solidFill>
                  <a:schemeClr val="hlink"/>
                </a:solidFill>
                <a:latin typeface="Calibri"/>
                <a:ea typeface="Calibri"/>
                <a:cs typeface="Calibri"/>
                <a:sym typeface="Calibri"/>
                <a:hlinkClick r:id="rId3"/>
              </a:rPr>
              <a:t>http://curriculum.eleducation.org/sites/default/files/g4m2u1_all-block_091417.pdf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393" name="Google Shape;393;g3dd924960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6929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Performance task documents and materials can be viewed or downloaded at:  </a:t>
            </a:r>
            <a:r>
              <a:rPr lang="en" sz="1200" u="sng" dirty="0">
                <a:solidFill>
                  <a:schemeClr val="hlink"/>
                </a:solidFill>
                <a:latin typeface="Calibri"/>
                <a:ea typeface="Calibri"/>
                <a:cs typeface="Calibri"/>
                <a:sym typeface="Calibri"/>
                <a:hlinkClick r:id="rId4"/>
              </a:rPr>
              <a:t>http://curriculum.eleducation.org/curriculum/ela/grade-4/module-2#performance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Poster Walk posters and technology to play slideshows </a:t>
            </a:r>
            <a:r>
              <a:rPr lang="en" sz="1200" dirty="0">
                <a:solidFill>
                  <a:schemeClr val="dk1"/>
                </a:solidFill>
                <a:latin typeface="Calibri"/>
                <a:ea typeface="Calibri"/>
                <a:cs typeface="Calibri"/>
                <a:sym typeface="Calibri"/>
              </a:rPr>
              <a:t>(new; teacher-created; see supporting materials)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Poster Walk </a:t>
            </a:r>
            <a:r>
              <a:rPr lang="en" sz="1200" dirty="0">
                <a:solidFill>
                  <a:schemeClr val="dk1"/>
                </a:solidFill>
                <a:latin typeface="Calibri"/>
                <a:ea typeface="Calibri"/>
                <a:cs typeface="Calibri"/>
                <a:sym typeface="Calibri"/>
              </a:rPr>
              <a:t>(one to display;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Markers</a:t>
            </a:r>
            <a:r>
              <a:rPr lang="en" sz="1200" dirty="0">
                <a:solidFill>
                  <a:schemeClr val="dk1"/>
                </a:solidFill>
                <a:latin typeface="Calibri"/>
                <a:ea typeface="Calibri"/>
                <a:cs typeface="Calibri"/>
                <a:sym typeface="Calibri"/>
              </a:rPr>
              <a:t> (one different-colored marker per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(new; teacher-created; see Performance Task Overview)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 </a:t>
            </a:r>
            <a:r>
              <a:rPr lang="en" sz="1200" dirty="0">
                <a:solidFill>
                  <a:schemeClr val="dk1"/>
                </a:solidFill>
                <a:latin typeface="Calibri"/>
                <a:ea typeface="Calibri"/>
                <a:cs typeface="Calibri"/>
                <a:sym typeface="Calibri"/>
              </a:rPr>
              <a:t>(new; teacher-created and added to in Work Time A;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(example, for teacher reference;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(one per student and one to display; see Teaching Notes)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KWEL Chart: Animal Defense Mechanisms </a:t>
            </a:r>
            <a:r>
              <a:rPr lang="en" sz="1200" dirty="0">
                <a:solidFill>
                  <a:schemeClr val="dk1"/>
                </a:solidFill>
                <a:latin typeface="Calibri"/>
                <a:ea typeface="Calibri"/>
                <a:cs typeface="Calibri"/>
                <a:sym typeface="Calibri"/>
              </a:rPr>
              <a:t>(page 1 of Animal Defenses research notebook)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Unit 1 recommended texts</a:t>
            </a:r>
            <a:r>
              <a:rPr lang="en" sz="1200" dirty="0">
                <a:solidFill>
                  <a:schemeClr val="dk1"/>
                </a:solidFill>
                <a:latin typeface="Calibri"/>
                <a:ea typeface="Calibri"/>
                <a:cs typeface="Calibri"/>
                <a:sym typeface="Calibri"/>
              </a:rPr>
              <a:t> (see module overview documents)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Plans</a:t>
            </a:r>
            <a:r>
              <a:rPr lang="en" sz="1200" dirty="0">
                <a:solidFill>
                  <a:schemeClr val="dk1"/>
                </a:solidFill>
                <a:latin typeface="Calibri"/>
                <a:ea typeface="Calibri"/>
                <a:cs typeface="Calibri"/>
                <a:sym typeface="Calibri"/>
              </a:rPr>
              <a:t> (see Module 1 Appendix;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r>
              <a:rPr lang="en-US" sz="1200" baseline="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None</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that the teacher prepare the </a:t>
            </a:r>
            <a:r>
              <a:rPr lang="en" sz="1200" b="0" dirty="0">
                <a:solidFill>
                  <a:schemeClr val="dk1"/>
                </a:solidFill>
                <a:latin typeface="Calibri"/>
                <a:ea typeface="Calibri"/>
                <a:cs typeface="Calibri"/>
                <a:sym typeface="Calibri"/>
              </a:rPr>
              <a:t>poster walk </a:t>
            </a:r>
            <a:r>
              <a:rPr lang="en" sz="1200" dirty="0">
                <a:solidFill>
                  <a:schemeClr val="dk1"/>
                </a:solidFill>
                <a:latin typeface="Calibri"/>
                <a:ea typeface="Calibri"/>
                <a:cs typeface="Calibri"/>
                <a:sym typeface="Calibri"/>
              </a:rPr>
              <a:t>groups in advance.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Consider stapling these notebooks into packets for students prior to this lesson. You may have each student create a research folder for storing their notebooks and other notes, texts, and writing throughout the module.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an </a:t>
            </a:r>
            <a:r>
              <a:rPr lang="en" sz="1200" b="0" dirty="0">
                <a:solidFill>
                  <a:schemeClr val="dk1"/>
                </a:solidFill>
                <a:latin typeface="Calibri"/>
                <a:ea typeface="Calibri"/>
                <a:cs typeface="Calibri"/>
                <a:sym typeface="Calibri"/>
              </a:rPr>
              <a:t>equity stick </a:t>
            </a:r>
            <a:r>
              <a:rPr lang="en" sz="1200" dirty="0">
                <a:solidFill>
                  <a:schemeClr val="dk1"/>
                </a:solidFill>
                <a:latin typeface="Calibri"/>
                <a:ea typeface="Calibri"/>
                <a:cs typeface="Calibri"/>
                <a:sym typeface="Calibri"/>
              </a:rPr>
              <a:t>for each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2077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 </a:t>
            </a:r>
            <a:r>
              <a:rPr lang="en" sz="1200" u="sng">
                <a:solidFill>
                  <a:schemeClr val="hlink"/>
                </a:solidFill>
                <a:latin typeface="Calibri"/>
                <a:ea typeface="Calibri"/>
                <a:cs typeface="Calibri"/>
                <a:sym typeface="Calibri"/>
                <a:hlinkClick r:id="rId3"/>
              </a:rPr>
              <a:t>http://curriculum.eleducation.org/curriculum/ela/grade-4/module-2/unit-1</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4745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3852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d924960a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d924960a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Additional Support Considerations: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using the </a:t>
            </a:r>
            <a:r>
              <a:rPr lang="en" sz="1200" b="1">
                <a:solidFill>
                  <a:schemeClr val="dk1"/>
                </a:solidFill>
                <a:latin typeface="Calibri"/>
                <a:ea typeface="Calibri"/>
                <a:cs typeface="Calibri"/>
                <a:sym typeface="Calibri"/>
              </a:rPr>
              <a:t>Speaking and Listening Informal Assessment: Collaborative Discussion Checklist</a:t>
            </a:r>
            <a:r>
              <a:rPr lang="en" sz="1200">
                <a:solidFill>
                  <a:schemeClr val="dk1"/>
                </a:solidFill>
                <a:latin typeface="Calibri"/>
                <a:ea typeface="Calibri"/>
                <a:cs typeface="Calibri"/>
                <a:sym typeface="Calibri"/>
              </a:rPr>
              <a:t> during students’ small group discussions. See </a:t>
            </a:r>
            <a:r>
              <a:rPr lang="en" sz="1200" b="1">
                <a:solidFill>
                  <a:schemeClr val="dk1"/>
                </a:solidFill>
                <a:latin typeface="Calibri"/>
                <a:ea typeface="Calibri"/>
                <a:cs typeface="Calibri"/>
                <a:sym typeface="Calibri"/>
              </a:rPr>
              <a:t>Module 1 Appendix</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using the </a:t>
            </a:r>
            <a:r>
              <a:rPr lang="en" sz="1200" b="1">
                <a:solidFill>
                  <a:schemeClr val="dk1"/>
                </a:solidFill>
                <a:latin typeface="Calibri"/>
                <a:ea typeface="Calibri"/>
                <a:cs typeface="Calibri"/>
                <a:sym typeface="Calibri"/>
              </a:rPr>
              <a:t>Reading: Foundational Skills Informal Assessment: Reading Fluency Checklist</a:t>
            </a:r>
            <a:r>
              <a:rPr lang="en" sz="1200">
                <a:solidFill>
                  <a:schemeClr val="dk1"/>
                </a:solidFill>
                <a:latin typeface="Calibri"/>
                <a:ea typeface="Calibri"/>
                <a:cs typeface="Calibri"/>
                <a:sym typeface="Calibri"/>
              </a:rPr>
              <a:t> to gather baseline reading fluency data from students’ independent reading books in Closing and Assessment A. See </a:t>
            </a:r>
            <a:r>
              <a:rPr lang="en" sz="1200" b="1">
                <a:solidFill>
                  <a:schemeClr val="dk1"/>
                </a:solidFill>
                <a:latin typeface="Calibri"/>
                <a:ea typeface="Calibri"/>
                <a:cs typeface="Calibri"/>
                <a:sym typeface="Calibri"/>
              </a:rPr>
              <a:t>Module 1 Appendix</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using the </a:t>
            </a:r>
            <a:r>
              <a:rPr lang="en" sz="1200" b="1">
                <a:solidFill>
                  <a:schemeClr val="dk1"/>
                </a:solidFill>
                <a:latin typeface="Calibri"/>
                <a:ea typeface="Calibri"/>
                <a:cs typeface="Calibri"/>
                <a:sym typeface="Calibri"/>
              </a:rPr>
              <a:t>Reading: Foundational Skills Informal Assessment: Phonics and Word Recognition Checklist</a:t>
            </a:r>
            <a:r>
              <a:rPr lang="en" sz="1200">
                <a:solidFill>
                  <a:schemeClr val="dk1"/>
                </a:solidFill>
                <a:latin typeface="Calibri"/>
                <a:ea typeface="Calibri"/>
                <a:cs typeface="Calibri"/>
                <a:sym typeface="Calibri"/>
              </a:rPr>
              <a:t> (Grade 4) to informally assess students during the independent reading launch in Closing and Assessment A. See </a:t>
            </a:r>
            <a:r>
              <a:rPr lang="en" sz="1200" b="1">
                <a:solidFill>
                  <a:schemeClr val="dk1"/>
                </a:solidFill>
                <a:latin typeface="Calibri"/>
                <a:ea typeface="Calibri"/>
                <a:cs typeface="Calibri"/>
                <a:sym typeface="Calibri"/>
              </a:rPr>
              <a:t>Module 1 Appendix</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7024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f9780a95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3f9780a95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92" name="Google Shape;292;g3f9780a95d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182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f9780a95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3f9780a95d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99" name="Google Shape;299;g3f9780a95d_0_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0901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620270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3" name="Google Shape;133;p26"/>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4" name="Google Shape;134;p2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2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2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2"/>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3"/>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4"/>
          <a:stretch>
            <a:fillRect/>
          </a:stretch>
        </p:blipFill>
        <p:spPr>
          <a:xfrm>
            <a:off x="0" y="4568873"/>
            <a:ext cx="1207113" cy="57270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7"/>
        <p:cNvGrpSpPr/>
        <p:nvPr/>
      </p:nvGrpSpPr>
      <p:grpSpPr>
        <a:xfrm>
          <a:off x="0" y="0"/>
          <a:ext cx="0" cy="0"/>
          <a:chOff x="0" y="0"/>
          <a:chExt cx="0" cy="0"/>
        </a:xfrm>
      </p:grpSpPr>
      <p:sp>
        <p:nvSpPr>
          <p:cNvPr id="138" name="Google Shape;138;p27"/>
          <p:cNvSpPr txBox="1">
            <a:spLocks noGrp="1"/>
          </p:cNvSpPr>
          <p:nvPr>
            <p:ph type="ctrTitle"/>
          </p:nvPr>
        </p:nvSpPr>
        <p:spPr>
          <a:xfrm>
            <a:off x="685800" y="1597819"/>
            <a:ext cx="7772400" cy="11025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9" name="Google Shape;139;p2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40" name="Google Shape;140;p27"/>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27"/>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2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3"/>
        <p:cNvGrpSpPr/>
        <p:nvPr/>
      </p:nvGrpSpPr>
      <p:grpSpPr>
        <a:xfrm>
          <a:off x="0" y="0"/>
          <a:ext cx="0" cy="0"/>
          <a:chOff x="0" y="0"/>
          <a:chExt cx="0" cy="0"/>
        </a:xfrm>
      </p:grpSpPr>
      <p:sp>
        <p:nvSpPr>
          <p:cNvPr id="144" name="Google Shape;144;p28"/>
          <p:cNvSpPr txBox="1">
            <a:spLocks noGrp="1"/>
          </p:cNvSpPr>
          <p:nvPr>
            <p:ph type="title"/>
          </p:nvPr>
        </p:nvSpPr>
        <p:spPr>
          <a:xfrm>
            <a:off x="722313" y="3305175"/>
            <a:ext cx="7772400" cy="10215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5" name="Google Shape;145;p28"/>
          <p:cNvSpPr txBox="1">
            <a:spLocks noGrp="1"/>
          </p:cNvSpPr>
          <p:nvPr>
            <p:ph type="body" idx="1"/>
          </p:nvPr>
        </p:nvSpPr>
        <p:spPr>
          <a:xfrm>
            <a:off x="722313" y="2180035"/>
            <a:ext cx="7772400" cy="1125300"/>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46" name="Google Shape;146;p28"/>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28"/>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28"/>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1" name="Google Shape;151;p29"/>
          <p:cNvSpPr txBox="1">
            <a:spLocks noGrp="1"/>
          </p:cNvSpPr>
          <p:nvPr>
            <p:ph type="body" idx="1"/>
          </p:nvPr>
        </p:nvSpPr>
        <p:spPr>
          <a:xfrm>
            <a:off x="457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2" name="Google Shape;152;p29"/>
          <p:cNvSpPr txBox="1">
            <a:spLocks noGrp="1"/>
          </p:cNvSpPr>
          <p:nvPr>
            <p:ph type="body" idx="2"/>
          </p:nvPr>
        </p:nvSpPr>
        <p:spPr>
          <a:xfrm>
            <a:off x="4648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3" name="Google Shape;153;p29"/>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29"/>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p29"/>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6"/>
        <p:cNvGrpSpPr/>
        <p:nvPr/>
      </p:nvGrpSpPr>
      <p:grpSpPr>
        <a:xfrm>
          <a:off x="0" y="0"/>
          <a:ext cx="0" cy="0"/>
          <a:chOff x="0" y="0"/>
          <a:chExt cx="0" cy="0"/>
        </a:xfrm>
      </p:grpSpPr>
      <p:sp>
        <p:nvSpPr>
          <p:cNvPr id="157" name="Google Shape;157;p30"/>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8" name="Google Shape;158;p30"/>
          <p:cNvSpPr txBox="1">
            <a:spLocks noGrp="1"/>
          </p:cNvSpPr>
          <p:nvPr>
            <p:ph type="body" idx="1"/>
          </p:nvPr>
        </p:nvSpPr>
        <p:spPr>
          <a:xfrm>
            <a:off x="457200" y="1151335"/>
            <a:ext cx="4040100" cy="4800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9" name="Google Shape;159;p30"/>
          <p:cNvSpPr txBox="1">
            <a:spLocks noGrp="1"/>
          </p:cNvSpPr>
          <p:nvPr>
            <p:ph type="body" idx="2"/>
          </p:nvPr>
        </p:nvSpPr>
        <p:spPr>
          <a:xfrm>
            <a:off x="457200" y="1631156"/>
            <a:ext cx="4040100" cy="29634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60" name="Google Shape;160;p30"/>
          <p:cNvSpPr txBox="1">
            <a:spLocks noGrp="1"/>
          </p:cNvSpPr>
          <p:nvPr>
            <p:ph type="body" idx="3"/>
          </p:nvPr>
        </p:nvSpPr>
        <p:spPr>
          <a:xfrm>
            <a:off x="4645025" y="1151335"/>
            <a:ext cx="4041900" cy="4800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61" name="Google Shape;161;p30"/>
          <p:cNvSpPr txBox="1">
            <a:spLocks noGrp="1"/>
          </p:cNvSpPr>
          <p:nvPr>
            <p:ph type="body" idx="4"/>
          </p:nvPr>
        </p:nvSpPr>
        <p:spPr>
          <a:xfrm>
            <a:off x="4645025" y="1631156"/>
            <a:ext cx="4041900" cy="29634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62" name="Google Shape;162;p30"/>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3" name="Google Shape;163;p30"/>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4" name="Google Shape;164;p30"/>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67" name="Google Shape;167;p31"/>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8" name="Google Shape;168;p3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9" name="Google Shape;169;p3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0"/>
        <p:cNvGrpSpPr/>
        <p:nvPr/>
      </p:nvGrpSpPr>
      <p:grpSpPr>
        <a:xfrm>
          <a:off x="0" y="0"/>
          <a:ext cx="0" cy="0"/>
          <a:chOff x="0" y="0"/>
          <a:chExt cx="0" cy="0"/>
        </a:xfrm>
      </p:grpSpPr>
      <p:sp>
        <p:nvSpPr>
          <p:cNvPr id="171" name="Google Shape;171;p32"/>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2" name="Google Shape;172;p3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3" name="Google Shape;173;p3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2"/>
          <a:stretch>
            <a:fillRect/>
          </a:stretch>
        </p:blipFill>
        <p:spPr>
          <a:xfrm>
            <a:off x="8365808" y="4953549"/>
            <a:ext cx="762000" cy="174706"/>
          </a:xfrm>
          <a:prstGeom prst="rect">
            <a:avLst/>
          </a:prstGeom>
        </p:spPr>
      </p:pic>
      <p:pic>
        <p:nvPicPr>
          <p:cNvPr id="6" name="Picture 5">
            <a:extLst>
              <a:ext uri="{FF2B5EF4-FFF2-40B4-BE49-F238E27FC236}">
                <a16:creationId xmlns:a16="http://schemas.microsoft.com/office/drawing/2014/main" id="{AC1C5932-33DF-4555-AEB4-F5B25874A1B7}"/>
              </a:ext>
            </a:extLst>
          </p:cNvPr>
          <p:cNvPicPr>
            <a:picLocks noChangeAspect="1"/>
          </p:cNvPicPr>
          <p:nvPr userDrawn="1"/>
        </p:nvPicPr>
        <p:blipFill>
          <a:blip r:embed="rId3"/>
          <a:stretch>
            <a:fillRect/>
          </a:stretch>
        </p:blipFill>
        <p:spPr>
          <a:xfrm>
            <a:off x="3942079" y="4568874"/>
            <a:ext cx="1083733" cy="574625"/>
          </a:xfrm>
          <a:prstGeom prst="rect">
            <a:avLst/>
          </a:prstGeom>
        </p:spPr>
      </p:pic>
      <p:pic>
        <p:nvPicPr>
          <p:cNvPr id="7" name="Picture 6">
            <a:extLst>
              <a:ext uri="{FF2B5EF4-FFF2-40B4-BE49-F238E27FC236}">
                <a16:creationId xmlns:a16="http://schemas.microsoft.com/office/drawing/2014/main" id="{EC3768C1-EE11-4C5A-8763-D2679C707948}"/>
              </a:ext>
            </a:extLst>
          </p:cNvPr>
          <p:cNvPicPr>
            <a:picLocks noChangeAspect="1"/>
          </p:cNvPicPr>
          <p:nvPr userDrawn="1"/>
        </p:nvPicPr>
        <p:blipFill>
          <a:blip r:embed="rId4"/>
          <a:stretch>
            <a:fillRect/>
          </a:stretch>
        </p:blipFill>
        <p:spPr>
          <a:xfrm>
            <a:off x="0" y="4568873"/>
            <a:ext cx="1207113" cy="57270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Google Shape;175;p33"/>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6" name="Google Shape;176;p33"/>
          <p:cNvSpPr txBox="1">
            <a:spLocks noGrp="1"/>
          </p:cNvSpPr>
          <p:nvPr>
            <p:ph type="body" idx="1"/>
          </p:nvPr>
        </p:nvSpPr>
        <p:spPr>
          <a:xfrm>
            <a:off x="3575050" y="204788"/>
            <a:ext cx="5111700" cy="438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7" name="Google Shape;177;p33"/>
          <p:cNvSpPr txBox="1">
            <a:spLocks noGrp="1"/>
          </p:cNvSpPr>
          <p:nvPr>
            <p:ph type="body" idx="2"/>
          </p:nvPr>
        </p:nvSpPr>
        <p:spPr>
          <a:xfrm>
            <a:off x="457200" y="1076325"/>
            <a:ext cx="3008400" cy="35184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78" name="Google Shape;178;p3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Google Shape;179;p3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0" name="Google Shape;180;p3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1"/>
        <p:cNvGrpSpPr/>
        <p:nvPr/>
      </p:nvGrpSpPr>
      <p:grpSpPr>
        <a:xfrm>
          <a:off x="0" y="0"/>
          <a:ext cx="0" cy="0"/>
          <a:chOff x="0" y="0"/>
          <a:chExt cx="0" cy="0"/>
        </a:xfrm>
      </p:grpSpPr>
      <p:sp>
        <p:nvSpPr>
          <p:cNvPr id="182" name="Google Shape;182;p34"/>
          <p:cNvSpPr txBox="1">
            <a:spLocks noGrp="1"/>
          </p:cNvSpPr>
          <p:nvPr>
            <p:ph type="title"/>
          </p:nvPr>
        </p:nvSpPr>
        <p:spPr>
          <a:xfrm>
            <a:off x="1792288" y="3600450"/>
            <a:ext cx="5486400" cy="4251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83" name="Google Shape;183;p34"/>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84" name="Google Shape;184;p34"/>
          <p:cNvSpPr txBox="1">
            <a:spLocks noGrp="1"/>
          </p:cNvSpPr>
          <p:nvPr>
            <p:ph type="body" idx="1"/>
          </p:nvPr>
        </p:nvSpPr>
        <p:spPr>
          <a:xfrm>
            <a:off x="1792288" y="4025503"/>
            <a:ext cx="5486400" cy="6036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85" name="Google Shape;185;p3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6" name="Google Shape;186;p3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7" name="Google Shape;187;p3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Google Shape;189;p3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0" name="Google Shape;190;p35"/>
          <p:cNvSpPr txBox="1">
            <a:spLocks noGrp="1"/>
          </p:cNvSpPr>
          <p:nvPr>
            <p:ph type="body" idx="1"/>
          </p:nvPr>
        </p:nvSpPr>
        <p:spPr>
          <a:xfrm rot="5400000">
            <a:off x="2874750" y="-1217400"/>
            <a:ext cx="3394500"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1" name="Google Shape;191;p3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2" name="Google Shape;192;p3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3" name="Google Shape;193;p3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rot="5400000">
            <a:off x="5463750" y="1371628"/>
            <a:ext cx="4388700"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6" name="Google Shape;196;p36"/>
          <p:cNvSpPr txBox="1">
            <a:spLocks noGrp="1"/>
          </p:cNvSpPr>
          <p:nvPr>
            <p:ph type="body" idx="1"/>
          </p:nvPr>
        </p:nvSpPr>
        <p:spPr>
          <a:xfrm rot="5400000">
            <a:off x="1272750" y="-609572"/>
            <a:ext cx="4388700"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7" name="Google Shape;197;p3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8" name="Google Shape;198;p3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9" name="Google Shape;199;p3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4"/>
        <p:cNvGrpSpPr/>
        <p:nvPr/>
      </p:nvGrpSpPr>
      <p:grpSpPr>
        <a:xfrm>
          <a:off x="0" y="0"/>
          <a:ext cx="0" cy="0"/>
          <a:chOff x="0" y="0"/>
          <a:chExt cx="0" cy="0"/>
        </a:xfrm>
      </p:grpSpPr>
      <p:sp>
        <p:nvSpPr>
          <p:cNvPr id="205" name="Google Shape;205;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6" name="Google Shape;206;p3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7" name="Google Shape;207;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2"/>
          <a:stretch>
            <a:fillRect/>
          </a:stretch>
        </p:blipFill>
        <p:spPr>
          <a:xfrm>
            <a:off x="8365808" y="4953549"/>
            <a:ext cx="762000" cy="174706"/>
          </a:xfrm>
          <a:prstGeom prst="rect">
            <a:avLst/>
          </a:prstGeom>
        </p:spPr>
      </p:pic>
      <p:pic>
        <p:nvPicPr>
          <p:cNvPr id="6" name="Picture 5">
            <a:extLst>
              <a:ext uri="{FF2B5EF4-FFF2-40B4-BE49-F238E27FC236}">
                <a16:creationId xmlns:a16="http://schemas.microsoft.com/office/drawing/2014/main" id="{AC1C5932-33DF-4555-AEB4-F5B25874A1B7}"/>
              </a:ext>
            </a:extLst>
          </p:cNvPr>
          <p:cNvPicPr>
            <a:picLocks noChangeAspect="1"/>
          </p:cNvPicPr>
          <p:nvPr userDrawn="1"/>
        </p:nvPicPr>
        <p:blipFill>
          <a:blip r:embed="rId3"/>
          <a:stretch>
            <a:fillRect/>
          </a:stretch>
        </p:blipFill>
        <p:spPr>
          <a:xfrm>
            <a:off x="3942079" y="4568874"/>
            <a:ext cx="1083733" cy="574625"/>
          </a:xfrm>
          <a:prstGeom prst="rect">
            <a:avLst/>
          </a:prstGeom>
        </p:spPr>
      </p:pic>
      <p:pic>
        <p:nvPicPr>
          <p:cNvPr id="7" name="Picture 6">
            <a:extLst>
              <a:ext uri="{FF2B5EF4-FFF2-40B4-BE49-F238E27FC236}">
                <a16:creationId xmlns:a16="http://schemas.microsoft.com/office/drawing/2014/main" id="{EC3768C1-EE11-4C5A-8763-D2679C707948}"/>
              </a:ext>
            </a:extLst>
          </p:cNvPr>
          <p:cNvPicPr>
            <a:picLocks noChangeAspect="1"/>
          </p:cNvPicPr>
          <p:nvPr userDrawn="1"/>
        </p:nvPicPr>
        <p:blipFill>
          <a:blip r:embed="rId4"/>
          <a:stretch>
            <a:fillRect/>
          </a:stretch>
        </p:blipFill>
        <p:spPr>
          <a:xfrm>
            <a:off x="0" y="4568873"/>
            <a:ext cx="1207113" cy="572700"/>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8"/>
        <p:cNvGrpSpPr/>
        <p:nvPr/>
      </p:nvGrpSpPr>
      <p:grpSpPr>
        <a:xfrm>
          <a:off x="0" y="0"/>
          <a:ext cx="0" cy="0"/>
          <a:chOff x="0" y="0"/>
          <a:chExt cx="0" cy="0"/>
        </a:xfrm>
      </p:grpSpPr>
      <p:sp>
        <p:nvSpPr>
          <p:cNvPr id="209" name="Google Shape;209;p3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0" name="Google Shape;210;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1"/>
        <p:cNvGrpSpPr/>
        <p:nvPr/>
      </p:nvGrpSpPr>
      <p:grpSpPr>
        <a:xfrm>
          <a:off x="0" y="0"/>
          <a:ext cx="0" cy="0"/>
          <a:chOff x="0" y="0"/>
          <a:chExt cx="0" cy="0"/>
        </a:xfrm>
      </p:grpSpPr>
      <p:sp>
        <p:nvSpPr>
          <p:cNvPr id="212" name="Google Shape;212;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3" name="Google Shape;213;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4" name="Google Shape;214;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5"/>
        <p:cNvGrpSpPr/>
        <p:nvPr/>
      </p:nvGrpSpPr>
      <p:grpSpPr>
        <a:xfrm>
          <a:off x="0" y="0"/>
          <a:ext cx="0" cy="0"/>
          <a:chOff x="0" y="0"/>
          <a:chExt cx="0" cy="0"/>
        </a:xfrm>
      </p:grpSpPr>
      <p:sp>
        <p:nvSpPr>
          <p:cNvPr id="216" name="Google Shape;216;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4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8" name="Google Shape;218;p4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9" name="Google Shape;21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0"/>
        <p:cNvGrpSpPr/>
        <p:nvPr/>
      </p:nvGrpSpPr>
      <p:grpSpPr>
        <a:xfrm>
          <a:off x="0" y="0"/>
          <a:ext cx="0" cy="0"/>
          <a:chOff x="0" y="0"/>
          <a:chExt cx="0" cy="0"/>
        </a:xfrm>
      </p:grpSpPr>
      <p:sp>
        <p:nvSpPr>
          <p:cNvPr id="221" name="Google Shape;221;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2" name="Google Shape;222;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3"/>
        <p:cNvGrpSpPr/>
        <p:nvPr/>
      </p:nvGrpSpPr>
      <p:grpSpPr>
        <a:xfrm>
          <a:off x="0" y="0"/>
          <a:ext cx="0" cy="0"/>
          <a:chOff x="0" y="0"/>
          <a:chExt cx="0" cy="0"/>
        </a:xfrm>
      </p:grpSpPr>
      <p:sp>
        <p:nvSpPr>
          <p:cNvPr id="224" name="Google Shape;224;p4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5" name="Google Shape;225;p4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6" name="Google Shape;226;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7"/>
        <p:cNvGrpSpPr/>
        <p:nvPr/>
      </p:nvGrpSpPr>
      <p:grpSpPr>
        <a:xfrm>
          <a:off x="0" y="0"/>
          <a:ext cx="0" cy="0"/>
          <a:chOff x="0" y="0"/>
          <a:chExt cx="0" cy="0"/>
        </a:xfrm>
      </p:grpSpPr>
      <p:sp>
        <p:nvSpPr>
          <p:cNvPr id="228" name="Google Shape;228;p4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9" name="Google Shape;229;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0"/>
        <p:cNvGrpSpPr/>
        <p:nvPr/>
      </p:nvGrpSpPr>
      <p:grpSpPr>
        <a:xfrm>
          <a:off x="0" y="0"/>
          <a:ext cx="0" cy="0"/>
          <a:chOff x="0" y="0"/>
          <a:chExt cx="0" cy="0"/>
        </a:xfrm>
      </p:grpSpPr>
      <p:sp>
        <p:nvSpPr>
          <p:cNvPr id="231" name="Google Shape;231;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2" name="Google Shape;232;p4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33" name="Google Shape;233;p4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34" name="Google Shape;234;p4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5" name="Google Shape;235;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6"/>
        <p:cNvGrpSpPr/>
        <p:nvPr/>
      </p:nvGrpSpPr>
      <p:grpSpPr>
        <a:xfrm>
          <a:off x="0" y="0"/>
          <a:ext cx="0" cy="0"/>
          <a:chOff x="0" y="0"/>
          <a:chExt cx="0" cy="0"/>
        </a:xfrm>
      </p:grpSpPr>
      <p:sp>
        <p:nvSpPr>
          <p:cNvPr id="237" name="Google Shape;237;p4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8" name="Google Shape;238;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9"/>
        <p:cNvGrpSpPr/>
        <p:nvPr/>
      </p:nvGrpSpPr>
      <p:grpSpPr>
        <a:xfrm>
          <a:off x="0" y="0"/>
          <a:ext cx="0" cy="0"/>
          <a:chOff x="0" y="0"/>
          <a:chExt cx="0" cy="0"/>
        </a:xfrm>
      </p:grpSpPr>
      <p:sp>
        <p:nvSpPr>
          <p:cNvPr id="240" name="Google Shape;240;p4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41" name="Google Shape;241;p4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42" name="Google Shape;242;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3"/>
        <p:cNvGrpSpPr/>
        <p:nvPr/>
      </p:nvGrpSpPr>
      <p:grpSpPr>
        <a:xfrm>
          <a:off x="0" y="0"/>
          <a:ext cx="0" cy="0"/>
          <a:chOff x="0" y="0"/>
          <a:chExt cx="0" cy="0"/>
        </a:xfrm>
      </p:grpSpPr>
      <p:sp>
        <p:nvSpPr>
          <p:cNvPr id="244" name="Google Shape;244;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8" name="Picture 7">
            <a:extLst>
              <a:ext uri="{FF2B5EF4-FFF2-40B4-BE49-F238E27FC236}">
                <a16:creationId xmlns:a16="http://schemas.microsoft.com/office/drawing/2014/main" id="{8AACEAE1-259A-4126-9F59-76F171B318BD}"/>
              </a:ext>
            </a:extLst>
          </p:cNvPr>
          <p:cNvPicPr>
            <a:picLocks noChangeAspect="1"/>
          </p:cNvPicPr>
          <p:nvPr userDrawn="1"/>
        </p:nvPicPr>
        <p:blipFill>
          <a:blip r:embed="rId13"/>
          <a:stretch>
            <a:fillRect/>
          </a:stretch>
        </p:blipFill>
        <p:spPr>
          <a:xfrm>
            <a:off x="8365808" y="4958517"/>
            <a:ext cx="762000" cy="169738"/>
          </a:xfrm>
          <a:prstGeom prst="rect">
            <a:avLst/>
          </a:prstGeom>
        </p:spPr>
      </p:pic>
      <p:pic>
        <p:nvPicPr>
          <p:cNvPr id="9" name="Picture 8">
            <a:extLst>
              <a:ext uri="{FF2B5EF4-FFF2-40B4-BE49-F238E27FC236}">
                <a16:creationId xmlns:a16="http://schemas.microsoft.com/office/drawing/2014/main" id="{956F820D-F957-4555-AB8A-49B0AF403EF4}"/>
              </a:ext>
            </a:extLst>
          </p:cNvPr>
          <p:cNvPicPr>
            <a:picLocks noChangeAspect="1"/>
          </p:cNvPicPr>
          <p:nvPr userDrawn="1"/>
        </p:nvPicPr>
        <p:blipFill>
          <a:blip r:embed="rId14"/>
          <a:stretch>
            <a:fillRect/>
          </a:stretch>
        </p:blipFill>
        <p:spPr>
          <a:xfrm>
            <a:off x="3942079" y="4585213"/>
            <a:ext cx="1083733" cy="558286"/>
          </a:xfrm>
          <a:prstGeom prst="rect">
            <a:avLst/>
          </a:prstGeom>
        </p:spPr>
      </p:pic>
      <p:pic>
        <p:nvPicPr>
          <p:cNvPr id="10" name="Picture 9">
            <a:extLst>
              <a:ext uri="{FF2B5EF4-FFF2-40B4-BE49-F238E27FC236}">
                <a16:creationId xmlns:a16="http://schemas.microsoft.com/office/drawing/2014/main" id="{F4B4D25C-2772-404F-8177-06E58F9234CC}"/>
              </a:ext>
            </a:extLst>
          </p:cNvPr>
          <p:cNvPicPr>
            <a:picLocks noChangeAspect="1"/>
          </p:cNvPicPr>
          <p:nvPr userDrawn="1"/>
        </p:nvPicPr>
        <p:blipFill>
          <a:blip r:embed="rId15"/>
          <a:stretch>
            <a:fillRect/>
          </a:stretch>
        </p:blipFill>
        <p:spPr>
          <a:xfrm>
            <a:off x="0" y="4585157"/>
            <a:ext cx="1207113" cy="556416"/>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27" name="Google Shape;127;p25"/>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8" name="Google Shape;128;p2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2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p2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D57AB1D3-D231-4134-8AC4-F2804D14AABD}"/>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9811CC7F-354F-4C99-9F64-B1B34720A0D5}"/>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53FAC223-DE71-4C8A-B8E5-082769932803}"/>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0"/>
        <p:cNvGrpSpPr/>
        <p:nvPr/>
      </p:nvGrpSpPr>
      <p:grpSpPr>
        <a:xfrm>
          <a:off x="0" y="0"/>
          <a:ext cx="0" cy="0"/>
          <a:chOff x="0" y="0"/>
          <a:chExt cx="0" cy="0"/>
        </a:xfrm>
      </p:grpSpPr>
      <p:sp>
        <p:nvSpPr>
          <p:cNvPr id="201" name="Google Shape;201;p3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02" name="Google Shape;202;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203" name="Google Shape;203;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500C5E5-45CA-4A62-BDFA-168F69F6D590}"/>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6" name="Picture 5">
            <a:extLst>
              <a:ext uri="{FF2B5EF4-FFF2-40B4-BE49-F238E27FC236}">
                <a16:creationId xmlns:a16="http://schemas.microsoft.com/office/drawing/2014/main" id="{CDEFF33F-500D-4BAC-95C2-543DCD363808}"/>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7" name="Picture 6">
            <a:extLst>
              <a:ext uri="{FF2B5EF4-FFF2-40B4-BE49-F238E27FC236}">
                <a16:creationId xmlns:a16="http://schemas.microsoft.com/office/drawing/2014/main" id="{AAEC8BCF-EF02-43D5-A256-C9F28F0F924E}"/>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1</a:t>
            </a:r>
            <a:r>
              <a:rPr lang="en" sz="3400"/>
              <a:t>: Lesson </a:t>
            </a:r>
            <a:r>
              <a:rPr lang="en"/>
              <a:t>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50" name="Google Shape;250;p49"/>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lesson, students participate in a Poster Walk to preview </a:t>
            </a:r>
            <a:r>
              <a:rPr lang="en" sz="1600" i="1">
                <a:solidFill>
                  <a:schemeClr val="dk1"/>
                </a:solidFill>
              </a:rPr>
              <a:t>Venom</a:t>
            </a:r>
            <a:r>
              <a:rPr lang="en" sz="1600">
                <a:solidFill>
                  <a:schemeClr val="dk1"/>
                </a:solidFill>
              </a:rPr>
              <a:t> and </a:t>
            </a:r>
            <a:r>
              <a:rPr lang="en" sz="1600" i="1">
                <a:solidFill>
                  <a:schemeClr val="dk1"/>
                </a:solidFill>
              </a:rPr>
              <a:t>Animal Behavior: Animal Defenses</a:t>
            </a:r>
            <a:r>
              <a:rPr lang="en" sz="1600">
                <a:solidFill>
                  <a:schemeClr val="dk1"/>
                </a:solidFill>
              </a:rPr>
              <a:t> as a way to build schema on the topic of animal defenses.  Then, students consider the module’s performance task prompt to help focus their work. </a:t>
            </a:r>
            <a:endParaRPr sz="1600" i="1">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 can infer about animal defense mechanisms based on information in pictures and text.</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 can support my inferences with details and examples from pictures and texts.</a:t>
            </a:r>
            <a:endParaRPr sz="1600">
              <a:solidFill>
                <a:schemeClr val="dk1"/>
              </a:solidFill>
            </a:endParaRPr>
          </a:p>
          <a:p>
            <a:pPr marL="0" lvl="0" indent="0" rtl="0">
              <a:lnSpc>
                <a:spcPct val="90000"/>
              </a:lnSpc>
              <a:spcBef>
                <a:spcPts val="1000"/>
              </a:spcBef>
              <a:spcAft>
                <a:spcPts val="0"/>
              </a:spcAft>
              <a:buSzPts val="1100"/>
              <a:buNone/>
            </a:pPr>
            <a:r>
              <a:rPr lang="en" sz="1100">
                <a:solidFill>
                  <a:schemeClr val="dk1"/>
                </a:solidFill>
                <a:latin typeface="Arial"/>
                <a:ea typeface="Arial"/>
                <a:cs typeface="Arial"/>
                <a:sym typeface="Arial"/>
              </a:rPr>
              <a:t>						</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313" name="Google Shape;313;p58"/>
          <p:cNvSpPr txBox="1">
            <a:spLocks noGrp="1"/>
          </p:cNvSpPr>
          <p:nvPr>
            <p:ph type="body" idx="1"/>
          </p:nvPr>
        </p:nvSpPr>
        <p:spPr>
          <a:xfrm>
            <a:off x="3168375" y="1152475"/>
            <a:ext cx="56640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dirty="0">
                <a:solidFill>
                  <a:schemeClr val="dk1"/>
                </a:solidFill>
              </a:rPr>
              <a:t>Today we will start a wonderful journey as we become researchers of various animals and their defense mechanisms.  </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0" lvl="0" indent="0" rtl="0">
              <a:spcBef>
                <a:spcPts val="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Discovering our topic through a poster walk</a:t>
            </a:r>
            <a:r>
              <a:rPr lang="en-US"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Reviewing our learning targets</a:t>
            </a:r>
            <a:r>
              <a:rPr lang="en-US"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Preparing for research.</a:t>
            </a:r>
            <a:endParaRPr dirty="0">
              <a:solidFill>
                <a:schemeClr val="dk1"/>
              </a:solidFill>
            </a:endParaRPr>
          </a:p>
          <a:p>
            <a:pPr marL="0" lvl="0" indent="0">
              <a:lnSpc>
                <a:spcPct val="100000"/>
              </a:lnSpc>
              <a:spcBef>
                <a:spcPts val="0"/>
              </a:spcBef>
              <a:spcAft>
                <a:spcPts val="0"/>
              </a:spcAft>
              <a:buNone/>
            </a:pPr>
            <a:endParaRPr dirty="0"/>
          </a:p>
        </p:txBody>
      </p:sp>
      <p:pic>
        <p:nvPicPr>
          <p:cNvPr id="314" name="Google Shape;314;p58"/>
          <p:cNvPicPr preferRelativeResize="0"/>
          <p:nvPr/>
        </p:nvPicPr>
        <p:blipFill>
          <a:blip r:embed="rId3">
            <a:alphaModFix/>
          </a:blip>
          <a:stretch>
            <a:fillRect/>
          </a:stretch>
        </p:blipFill>
        <p:spPr>
          <a:xfrm>
            <a:off x="343960" y="175924"/>
            <a:ext cx="1790700" cy="25527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Poster Walk</a:t>
            </a:r>
            <a:endParaRPr/>
          </a:p>
        </p:txBody>
      </p:sp>
      <p:sp>
        <p:nvSpPr>
          <p:cNvPr id="321" name="Google Shape;321;p59"/>
          <p:cNvSpPr txBox="1">
            <a:spLocks noGrp="1"/>
          </p:cNvSpPr>
          <p:nvPr>
            <p:ph type="body" idx="1"/>
          </p:nvPr>
        </p:nvSpPr>
        <p:spPr>
          <a:xfrm>
            <a:off x="5429450" y="1152475"/>
            <a:ext cx="34029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i="1">
                <a:solidFill>
                  <a:schemeClr val="dk1"/>
                </a:solidFill>
              </a:rPr>
              <a:t>“What can you </a:t>
            </a:r>
            <a:r>
              <a:rPr lang="en" sz="2400" i="1" u="sng">
                <a:solidFill>
                  <a:schemeClr val="dk1"/>
                </a:solidFill>
              </a:rPr>
              <a:t>infer </a:t>
            </a:r>
            <a:r>
              <a:rPr lang="en" sz="2400" i="1">
                <a:solidFill>
                  <a:schemeClr val="dk1"/>
                </a:solidFill>
              </a:rPr>
              <a:t>about animal defenses from the pictures and/or text on this poster?”</a:t>
            </a:r>
            <a:endParaRPr sz="2400" i="1">
              <a:solidFill>
                <a:schemeClr val="dk1"/>
              </a:solidFill>
            </a:endParaRPr>
          </a:p>
          <a:p>
            <a:pPr marL="0" lvl="0" indent="0" rtl="0">
              <a:lnSpc>
                <a:spcPct val="90000"/>
              </a:lnSpc>
              <a:spcBef>
                <a:spcPts val="1000"/>
              </a:spcBef>
              <a:spcAft>
                <a:spcPts val="0"/>
              </a:spcAft>
              <a:buNone/>
            </a:pPr>
            <a:endParaRPr sz="2400"/>
          </a:p>
        </p:txBody>
      </p:sp>
      <p:pic>
        <p:nvPicPr>
          <p:cNvPr id="322" name="Google Shape;322;p59"/>
          <p:cNvPicPr preferRelativeResize="0"/>
          <p:nvPr/>
        </p:nvPicPr>
        <p:blipFill rotWithShape="1">
          <a:blip r:embed="rId3">
            <a:alphaModFix/>
          </a:blip>
          <a:srcRect l="27311" t="17347" r="31092" b="27598"/>
          <a:stretch/>
        </p:blipFill>
        <p:spPr>
          <a:xfrm>
            <a:off x="407250" y="1044151"/>
            <a:ext cx="4736451" cy="352472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328" name="Google Shape;328;p60"/>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endParaRPr sz="2400" b="1" u="sng">
              <a:solidFill>
                <a:schemeClr val="dk1"/>
              </a:solidFill>
            </a:endParaRPr>
          </a:p>
          <a:p>
            <a:pPr marL="457200" lvl="0" indent="-381000" rtl="0">
              <a:lnSpc>
                <a:spcPct val="90000"/>
              </a:lnSpc>
              <a:spcBef>
                <a:spcPts val="0"/>
              </a:spcBef>
              <a:spcAft>
                <a:spcPts val="0"/>
              </a:spcAft>
              <a:buClr>
                <a:schemeClr val="dk1"/>
              </a:buClr>
              <a:buSzPts val="2400"/>
              <a:buChar char="●"/>
            </a:pPr>
            <a:r>
              <a:rPr lang="en" sz="2400">
                <a:solidFill>
                  <a:schemeClr val="dk1"/>
                </a:solidFill>
              </a:rPr>
              <a:t>I can infer about animal </a:t>
            </a:r>
            <a:r>
              <a:rPr lang="en" sz="2400" u="sng">
                <a:solidFill>
                  <a:schemeClr val="dk1"/>
                </a:solidFill>
              </a:rPr>
              <a:t>defense mechanisms </a:t>
            </a:r>
            <a:r>
              <a:rPr lang="en" sz="2400">
                <a:solidFill>
                  <a:schemeClr val="dk1"/>
                </a:solidFill>
              </a:rPr>
              <a:t>based on information in pictures and text.</a:t>
            </a:r>
            <a:endParaRPr sz="2400">
              <a:solidFill>
                <a:schemeClr val="dk1"/>
              </a:solidFill>
            </a:endParaRPr>
          </a:p>
          <a:p>
            <a:pPr marL="457200" lvl="0" indent="-381000" rtl="0">
              <a:lnSpc>
                <a:spcPct val="90000"/>
              </a:lnSpc>
              <a:spcBef>
                <a:spcPts val="0"/>
              </a:spcBef>
              <a:spcAft>
                <a:spcPts val="0"/>
              </a:spcAft>
              <a:buClr>
                <a:schemeClr val="dk1"/>
              </a:buClr>
              <a:buSzPts val="2400"/>
              <a:buChar char="●"/>
            </a:pPr>
            <a:r>
              <a:rPr lang="en" sz="2400">
                <a:solidFill>
                  <a:schemeClr val="dk1"/>
                </a:solidFill>
              </a:rPr>
              <a:t>I can support my inferences with details and examples from pictures and texts.</a:t>
            </a:r>
            <a:endParaRPr sz="2400">
              <a:solidFill>
                <a:schemeClr val="dk1"/>
              </a:solidFill>
            </a:endParaRPr>
          </a:p>
        </p:txBody>
      </p:sp>
      <p:pic>
        <p:nvPicPr>
          <p:cNvPr id="329" name="Google Shape;329;p60"/>
          <p:cNvPicPr preferRelativeResize="0"/>
          <p:nvPr/>
        </p:nvPicPr>
        <p:blipFill>
          <a:blip r:embed="rId3">
            <a:alphaModFix/>
          </a:blip>
          <a:stretch>
            <a:fillRect/>
          </a:stretch>
        </p:blipFill>
        <p:spPr>
          <a:xfrm>
            <a:off x="7549993" y="4568875"/>
            <a:ext cx="626300" cy="47346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pic>
        <p:nvPicPr>
          <p:cNvPr id="337" name="Google Shape;337;p61"/>
          <p:cNvPicPr preferRelativeResize="0"/>
          <p:nvPr/>
        </p:nvPicPr>
        <p:blipFill>
          <a:blip r:embed="rId3">
            <a:alphaModFix/>
          </a:blip>
          <a:stretch>
            <a:fillRect/>
          </a:stretch>
        </p:blipFill>
        <p:spPr>
          <a:xfrm>
            <a:off x="7622293" y="4268715"/>
            <a:ext cx="630796" cy="600320"/>
          </a:xfrm>
          <a:prstGeom prst="rect">
            <a:avLst/>
          </a:prstGeom>
          <a:noFill/>
          <a:ln>
            <a:noFill/>
          </a:ln>
        </p:spPr>
      </p:pic>
      <p:sp>
        <p:nvSpPr>
          <p:cNvPr id="334" name="Google Shape;334;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Preparing To Research</a:t>
            </a:r>
            <a:endParaRPr i="1"/>
          </a:p>
        </p:txBody>
      </p:sp>
      <p:sp>
        <p:nvSpPr>
          <p:cNvPr id="335" name="Google Shape;335;p61"/>
          <p:cNvSpPr txBox="1">
            <a:spLocks noGrp="1"/>
          </p:cNvSpPr>
          <p:nvPr>
            <p:ph type="body" idx="1"/>
          </p:nvPr>
        </p:nvSpPr>
        <p:spPr>
          <a:xfrm>
            <a:off x="3330125" y="1422175"/>
            <a:ext cx="5574600" cy="2597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i="1">
                <a:solidFill>
                  <a:schemeClr val="dk1"/>
                </a:solidFill>
              </a:rPr>
              <a:t>How do animals’ bodies and behaviors help them survive? What does </a:t>
            </a:r>
            <a:r>
              <a:rPr lang="en" b="1" i="1">
                <a:solidFill>
                  <a:schemeClr val="dk1"/>
                </a:solidFill>
              </a:rPr>
              <a:t>survive</a:t>
            </a:r>
            <a:r>
              <a:rPr lang="en" i="1">
                <a:solidFill>
                  <a:schemeClr val="dk1"/>
                </a:solidFill>
              </a:rPr>
              <a:t> mean?</a:t>
            </a:r>
            <a:endParaRPr i="1">
              <a:solidFill>
                <a:schemeClr val="dk1"/>
              </a:solidFill>
            </a:endParaRPr>
          </a:p>
          <a:p>
            <a:pPr marL="457200" lvl="0" indent="-342900" rtl="0">
              <a:spcBef>
                <a:spcPts val="0"/>
              </a:spcBef>
              <a:spcAft>
                <a:spcPts val="0"/>
              </a:spcAft>
              <a:buClr>
                <a:schemeClr val="dk1"/>
              </a:buClr>
              <a:buSzPts val="1800"/>
              <a:buAutoNum type="arabicPeriod"/>
            </a:pPr>
            <a:r>
              <a:rPr lang="en" i="1">
                <a:solidFill>
                  <a:schemeClr val="dk1"/>
                </a:solidFill>
              </a:rPr>
              <a:t>What do you think is meant by </a:t>
            </a:r>
            <a:r>
              <a:rPr lang="en" b="1" i="1">
                <a:solidFill>
                  <a:schemeClr val="dk1"/>
                </a:solidFill>
              </a:rPr>
              <a:t>animals’ bodies and behaviors</a:t>
            </a:r>
            <a:r>
              <a:rPr lang="en" i="1">
                <a:solidFill>
                  <a:schemeClr val="dk1"/>
                </a:solidFill>
              </a:rPr>
              <a:t>?</a:t>
            </a:r>
            <a:endParaRPr>
              <a:solidFill>
                <a:schemeClr val="dk1"/>
              </a:solidFill>
            </a:endParaRPr>
          </a:p>
          <a:p>
            <a:pPr marL="457200" lvl="0" indent="-342900" rtl="0">
              <a:spcBef>
                <a:spcPts val="0"/>
              </a:spcBef>
              <a:spcAft>
                <a:spcPts val="0"/>
              </a:spcAft>
              <a:buClr>
                <a:schemeClr val="dk1"/>
              </a:buClr>
              <a:buSzPts val="1800"/>
              <a:buAutoNum type="arabicPeriod"/>
            </a:pPr>
            <a:r>
              <a:rPr lang="en" i="1">
                <a:solidFill>
                  <a:schemeClr val="dk1"/>
                </a:solidFill>
              </a:rPr>
              <a:t>What does it mean to </a:t>
            </a:r>
            <a:r>
              <a:rPr lang="en" b="1" i="1">
                <a:solidFill>
                  <a:schemeClr val="dk1"/>
                </a:solidFill>
              </a:rPr>
              <a:t>inform</a:t>
            </a:r>
            <a:r>
              <a:rPr lang="en" i="1">
                <a:solidFill>
                  <a:schemeClr val="dk1"/>
                </a:solidFill>
              </a:rPr>
              <a:t>?</a:t>
            </a:r>
            <a:endParaRPr i="1">
              <a:solidFill>
                <a:schemeClr val="dk1"/>
              </a:solidFill>
            </a:endParaRPr>
          </a:p>
          <a:p>
            <a:pPr marL="457200" lvl="0" indent="-342900" rtl="0">
              <a:spcBef>
                <a:spcPts val="0"/>
              </a:spcBef>
              <a:spcAft>
                <a:spcPts val="0"/>
              </a:spcAft>
              <a:buClr>
                <a:schemeClr val="dk1"/>
              </a:buClr>
              <a:buSzPts val="1800"/>
              <a:buAutoNum type="arabicPeriod"/>
            </a:pPr>
            <a:r>
              <a:rPr lang="en" i="1">
                <a:solidFill>
                  <a:schemeClr val="dk1"/>
                </a:solidFill>
              </a:rPr>
              <a:t>What does it mean to </a:t>
            </a:r>
            <a:r>
              <a:rPr lang="en" b="1" i="1">
                <a:solidFill>
                  <a:schemeClr val="dk1"/>
                </a:solidFill>
              </a:rPr>
              <a:t>entertain</a:t>
            </a:r>
            <a:r>
              <a:rPr lang="en" i="1">
                <a:solidFill>
                  <a:schemeClr val="dk1"/>
                </a:solidFill>
              </a:rPr>
              <a:t>?</a:t>
            </a:r>
            <a:endParaRPr i="1">
              <a:solidFill>
                <a:schemeClr val="dk1"/>
              </a:solidFill>
            </a:endParaRPr>
          </a:p>
          <a:p>
            <a:pPr marL="457200" lvl="0" indent="-342900" rtl="0">
              <a:spcBef>
                <a:spcPts val="0"/>
              </a:spcBef>
              <a:spcAft>
                <a:spcPts val="0"/>
              </a:spcAft>
              <a:buClr>
                <a:schemeClr val="dk1"/>
              </a:buClr>
              <a:buSzPts val="1800"/>
              <a:buAutoNum type="arabicPeriod"/>
            </a:pPr>
            <a:r>
              <a:rPr lang="en" i="1">
                <a:solidFill>
                  <a:schemeClr val="dk1"/>
                </a:solidFill>
              </a:rPr>
              <a:t>What does the word </a:t>
            </a:r>
            <a:r>
              <a:rPr lang="en" b="1" i="1">
                <a:solidFill>
                  <a:schemeClr val="dk1"/>
                </a:solidFill>
              </a:rPr>
              <a:t>research</a:t>
            </a:r>
            <a:r>
              <a:rPr lang="en" i="1">
                <a:solidFill>
                  <a:schemeClr val="dk1"/>
                </a:solidFill>
              </a:rPr>
              <a:t> mean</a:t>
            </a:r>
            <a:r>
              <a:rPr lang="en">
                <a:solidFill>
                  <a:schemeClr val="dk1"/>
                </a:solidFill>
              </a:rPr>
              <a:t>?</a:t>
            </a:r>
            <a:endParaRPr i="1">
              <a:solidFill>
                <a:schemeClr val="dk1"/>
              </a:solidFill>
            </a:endParaRPr>
          </a:p>
        </p:txBody>
      </p:sp>
      <p:pic>
        <p:nvPicPr>
          <p:cNvPr id="336" name="Google Shape;336;p61"/>
          <p:cNvPicPr preferRelativeResize="0"/>
          <p:nvPr/>
        </p:nvPicPr>
        <p:blipFill>
          <a:blip r:embed="rId4">
            <a:alphaModFix/>
          </a:blip>
          <a:stretch>
            <a:fillRect/>
          </a:stretch>
        </p:blipFill>
        <p:spPr>
          <a:xfrm>
            <a:off x="8458984" y="4310937"/>
            <a:ext cx="482957" cy="515875"/>
          </a:xfrm>
          <a:prstGeom prst="rect">
            <a:avLst/>
          </a:prstGeom>
          <a:noFill/>
          <a:ln>
            <a:noFill/>
          </a:ln>
        </p:spPr>
      </p:pic>
      <p:pic>
        <p:nvPicPr>
          <p:cNvPr id="338" name="Google Shape;338;p61"/>
          <p:cNvPicPr preferRelativeResize="0"/>
          <p:nvPr/>
        </p:nvPicPr>
        <p:blipFill rotWithShape="1">
          <a:blip r:embed="rId5">
            <a:alphaModFix/>
          </a:blip>
          <a:srcRect l="30050" t="19321" r="31906" b="8798"/>
          <a:stretch/>
        </p:blipFill>
        <p:spPr>
          <a:xfrm>
            <a:off x="311700" y="1362525"/>
            <a:ext cx="3018426" cy="3206350"/>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5">
                                            <p:txEl>
                                              <p:pRg st="0" end="0"/>
                                            </p:txEl>
                                          </p:spTgt>
                                        </p:tgtEl>
                                        <p:attrNameLst>
                                          <p:attrName>style.visibility</p:attrName>
                                        </p:attrNameLst>
                                      </p:cBhvr>
                                      <p:to>
                                        <p:strVal val="visible"/>
                                      </p:to>
                                    </p:set>
                                    <p:animEffect transition="in" filter="fade">
                                      <p:cBhvr>
                                        <p:cTn id="7" dur="1000"/>
                                        <p:tgtEl>
                                          <p:spTgt spid="3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5">
                                            <p:txEl>
                                              <p:pRg st="1" end="1"/>
                                            </p:txEl>
                                          </p:spTgt>
                                        </p:tgtEl>
                                        <p:attrNameLst>
                                          <p:attrName>style.visibility</p:attrName>
                                        </p:attrNameLst>
                                      </p:cBhvr>
                                      <p:to>
                                        <p:strVal val="visible"/>
                                      </p:to>
                                    </p:set>
                                    <p:animEffect transition="in" filter="fade">
                                      <p:cBhvr>
                                        <p:cTn id="12" dur="1000"/>
                                        <p:tgtEl>
                                          <p:spTgt spid="3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5">
                                            <p:txEl>
                                              <p:pRg st="2" end="2"/>
                                            </p:txEl>
                                          </p:spTgt>
                                        </p:tgtEl>
                                        <p:attrNameLst>
                                          <p:attrName>style.visibility</p:attrName>
                                        </p:attrNameLst>
                                      </p:cBhvr>
                                      <p:to>
                                        <p:strVal val="visible"/>
                                      </p:to>
                                    </p:set>
                                    <p:animEffect transition="in" filter="fade">
                                      <p:cBhvr>
                                        <p:cTn id="17" dur="1000"/>
                                        <p:tgtEl>
                                          <p:spTgt spid="3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5">
                                            <p:txEl>
                                              <p:pRg st="3" end="3"/>
                                            </p:txEl>
                                          </p:spTgt>
                                        </p:tgtEl>
                                        <p:attrNameLst>
                                          <p:attrName>style.visibility</p:attrName>
                                        </p:attrNameLst>
                                      </p:cBhvr>
                                      <p:to>
                                        <p:strVal val="visible"/>
                                      </p:to>
                                    </p:set>
                                    <p:animEffect transition="in" filter="fade">
                                      <p:cBhvr>
                                        <p:cTn id="22" dur="1000"/>
                                        <p:tgtEl>
                                          <p:spTgt spid="3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35">
                                            <p:txEl>
                                              <p:pRg st="4" end="4"/>
                                            </p:txEl>
                                          </p:spTgt>
                                        </p:tgtEl>
                                        <p:attrNameLst>
                                          <p:attrName>style.visibility</p:attrName>
                                        </p:attrNameLst>
                                      </p:cBhvr>
                                      <p:to>
                                        <p:strVal val="visible"/>
                                      </p:to>
                                    </p:set>
                                    <p:animEffect transition="in" filter="fade">
                                      <p:cBhvr>
                                        <p:cTn id="27" dur="1000"/>
                                        <p:tgtEl>
                                          <p:spTgt spid="3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Working to Contribute to a Better World anchor chart</a:t>
            </a:r>
            <a:endParaRPr sz="2400" i="1"/>
          </a:p>
        </p:txBody>
      </p:sp>
      <p:sp>
        <p:nvSpPr>
          <p:cNvPr id="344" name="Google Shape;344;p62"/>
          <p:cNvSpPr txBox="1">
            <a:spLocks noGrp="1"/>
          </p:cNvSpPr>
          <p:nvPr>
            <p:ph type="body" idx="1"/>
          </p:nvPr>
        </p:nvSpPr>
        <p:spPr>
          <a:xfrm>
            <a:off x="4572000" y="1554300"/>
            <a:ext cx="4260300" cy="3014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345" name="Google Shape;345;p62"/>
          <p:cNvPicPr preferRelativeResize="0"/>
          <p:nvPr/>
        </p:nvPicPr>
        <p:blipFill rotWithShape="1">
          <a:blip r:embed="rId3">
            <a:alphaModFix/>
          </a:blip>
          <a:srcRect l="26090" t="27384" r="30983" b="33225"/>
          <a:stretch/>
        </p:blipFill>
        <p:spPr>
          <a:xfrm>
            <a:off x="400086" y="1623024"/>
            <a:ext cx="4844925" cy="2877251"/>
          </a:xfrm>
          <a:prstGeom prst="rect">
            <a:avLst/>
          </a:prstGeom>
          <a:noFill/>
          <a:ln w="19050" cap="flat" cmpd="sng">
            <a:solidFill>
              <a:schemeClr val="dk2"/>
            </a:solidFill>
            <a:prstDash val="solid"/>
            <a:round/>
            <a:headEnd type="none" w="sm" len="sm"/>
            <a:tailEnd type="none" w="sm" len="sm"/>
          </a:ln>
        </p:spPr>
      </p:pic>
      <p:pic>
        <p:nvPicPr>
          <p:cNvPr id="346" name="Google Shape;346;p62"/>
          <p:cNvPicPr preferRelativeResize="0"/>
          <p:nvPr/>
        </p:nvPicPr>
        <p:blipFill>
          <a:blip r:embed="rId4">
            <a:alphaModFix/>
          </a:blip>
          <a:stretch>
            <a:fillRect/>
          </a:stretch>
        </p:blipFill>
        <p:spPr>
          <a:xfrm>
            <a:off x="8403771" y="4291723"/>
            <a:ext cx="517218" cy="55455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63"/>
          <p:cNvSpPr txBox="1">
            <a:spLocks noGrp="1"/>
          </p:cNvSpPr>
          <p:nvPr>
            <p:ph type="title"/>
          </p:nvPr>
        </p:nvSpPr>
        <p:spPr>
          <a:xfrm>
            <a:off x="456079" y="188296"/>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Introduction to our research notebooks</a:t>
            </a:r>
            <a:endParaRPr dirty="0"/>
          </a:p>
        </p:txBody>
      </p:sp>
      <p:sp>
        <p:nvSpPr>
          <p:cNvPr id="352" name="Google Shape;352;p63"/>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Char char="●"/>
            </a:pP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353" name="Google Shape;353;p63"/>
          <p:cNvPicPr preferRelativeResize="0"/>
          <p:nvPr/>
        </p:nvPicPr>
        <p:blipFill rotWithShape="1">
          <a:blip r:embed="rId3">
            <a:alphaModFix/>
          </a:blip>
          <a:srcRect l="27679" t="22300" r="34575" b="19805"/>
          <a:stretch/>
        </p:blipFill>
        <p:spPr>
          <a:xfrm>
            <a:off x="311710" y="1095374"/>
            <a:ext cx="4585144" cy="3473501"/>
          </a:xfrm>
          <a:prstGeom prst="rect">
            <a:avLst/>
          </a:prstGeom>
          <a:noFill/>
          <a:ln w="19050" cap="flat" cmpd="sng">
            <a:solidFill>
              <a:schemeClr val="dk2"/>
            </a:solidFill>
            <a:prstDash val="solid"/>
            <a:round/>
            <a:headEnd type="none" w="sm" len="sm"/>
            <a:tailEnd type="none" w="sm" len="sm"/>
          </a:ln>
        </p:spPr>
      </p:pic>
      <p:pic>
        <p:nvPicPr>
          <p:cNvPr id="7" name="Google Shape;346;p62"/>
          <p:cNvPicPr preferRelativeResize="0"/>
          <p:nvPr/>
        </p:nvPicPr>
        <p:blipFill>
          <a:blip r:embed="rId4">
            <a:alphaModFix/>
          </a:blip>
          <a:stretch>
            <a:fillRect/>
          </a:stretch>
        </p:blipFill>
        <p:spPr>
          <a:xfrm>
            <a:off x="8315082" y="4348699"/>
            <a:ext cx="517218" cy="5545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64"/>
          <p:cNvSpPr txBox="1">
            <a:spLocks noGrp="1"/>
          </p:cNvSpPr>
          <p:nvPr>
            <p:ph type="title"/>
          </p:nvPr>
        </p:nvSpPr>
        <p:spPr>
          <a:xfrm>
            <a:off x="84220" y="129638"/>
            <a:ext cx="8983005" cy="818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dirty="0"/>
              <a:t>KWEL Chart: Animal Defense</a:t>
            </a:r>
            <a:r>
              <a:rPr lang="en-US" i="1" dirty="0"/>
              <a:t> </a:t>
            </a:r>
            <a:r>
              <a:rPr lang="en" i="1" dirty="0"/>
              <a:t>Mechanisms</a:t>
            </a:r>
            <a:endParaRPr dirty="0"/>
          </a:p>
        </p:txBody>
      </p:sp>
      <p:pic>
        <p:nvPicPr>
          <p:cNvPr id="360" name="Google Shape;360;p64"/>
          <p:cNvPicPr preferRelativeResize="0"/>
          <p:nvPr/>
        </p:nvPicPr>
        <p:blipFill rotWithShape="1">
          <a:blip r:embed="rId3">
            <a:alphaModFix/>
          </a:blip>
          <a:srcRect l="35626" t="19266" r="39999" b="17625"/>
          <a:stretch/>
        </p:blipFill>
        <p:spPr>
          <a:xfrm rot="5400000">
            <a:off x="2762034" y="76085"/>
            <a:ext cx="3627375" cy="5280275"/>
          </a:xfrm>
          <a:prstGeom prst="rect">
            <a:avLst/>
          </a:prstGeom>
          <a:noFill/>
          <a:ln w="19050" cap="flat" cmpd="sng">
            <a:solidFill>
              <a:schemeClr val="dk2"/>
            </a:solidFill>
            <a:prstDash val="solid"/>
            <a:round/>
            <a:headEnd type="none" w="sm" len="sm"/>
            <a:tailEnd type="none" w="sm" len="sm"/>
          </a:ln>
        </p:spPr>
      </p:pic>
      <p:pic>
        <p:nvPicPr>
          <p:cNvPr id="5" name="Google Shape;337;p61"/>
          <p:cNvPicPr preferRelativeResize="0"/>
          <p:nvPr/>
        </p:nvPicPr>
        <p:blipFill>
          <a:blip r:embed="rId4">
            <a:alphaModFix/>
          </a:blip>
          <a:stretch>
            <a:fillRect/>
          </a:stretch>
        </p:blipFill>
        <p:spPr>
          <a:xfrm>
            <a:off x="7826144" y="4229750"/>
            <a:ext cx="630796" cy="60032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65"/>
          <p:cNvSpPr txBox="1">
            <a:spLocks noGrp="1"/>
          </p:cNvSpPr>
          <p:nvPr>
            <p:ph type="subTitle" idx="1"/>
          </p:nvPr>
        </p:nvSpPr>
        <p:spPr>
          <a:xfrm>
            <a:off x="311700" y="304175"/>
            <a:ext cx="8520600" cy="792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000000"/>
                </a:solidFill>
                <a:latin typeface="Century Gothic"/>
                <a:ea typeface="Century Gothic"/>
                <a:cs typeface="Century Gothic"/>
                <a:sym typeface="Century Gothic"/>
              </a:rPr>
              <a:t>Launching Independent Reading</a:t>
            </a:r>
            <a:endParaRPr dirty="0">
              <a:solidFill>
                <a:srgbClr val="000000"/>
              </a:solidFill>
              <a:latin typeface="Century Gothic"/>
              <a:ea typeface="Century Gothic"/>
              <a:cs typeface="Century Gothic"/>
              <a:sym typeface="Century Gothic"/>
            </a:endParaRPr>
          </a:p>
        </p:txBody>
      </p:sp>
      <p:sp>
        <p:nvSpPr>
          <p:cNvPr id="367" name="Google Shape;367;p65"/>
          <p:cNvSpPr txBox="1"/>
          <p:nvPr/>
        </p:nvSpPr>
        <p:spPr>
          <a:xfrm>
            <a:off x="381750" y="1732976"/>
            <a:ext cx="7862100" cy="856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b="1" dirty="0">
                <a:latin typeface="Century Gothic"/>
                <a:ea typeface="Century Gothic"/>
                <a:cs typeface="Century Gothic"/>
                <a:sym typeface="Century Gothic"/>
              </a:rPr>
              <a:t>Welcome to the book frenzy!</a:t>
            </a:r>
            <a:endParaRPr sz="1800" b="1" dirty="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dirty="0">
                <a:latin typeface="Century Gothic"/>
                <a:ea typeface="Century Gothic"/>
                <a:cs typeface="Century Gothic"/>
                <a:sym typeface="Century Gothic"/>
              </a:rPr>
              <a:t>You will have 25 minutes to browse all of these wonderful books, select a book and begin reading.</a:t>
            </a:r>
            <a:endParaRPr sz="1800" dirty="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dirty="0">
                <a:latin typeface="Century Gothic"/>
                <a:ea typeface="Century Gothic"/>
                <a:cs typeface="Century Gothic"/>
                <a:sym typeface="Century Gothic"/>
              </a:rPr>
              <a:t>Test-drive books - read the first few pages to see if it hooks you and is a good fit book (you can read the book with good fluency and understanding)</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dirty="0">
                <a:latin typeface="Century Gothic"/>
                <a:ea typeface="Century Gothic"/>
                <a:cs typeface="Century Gothic"/>
                <a:sym typeface="Century Gothic"/>
              </a:rPr>
              <a:t>You may travel with a partner, but you must each select your own book.</a:t>
            </a:r>
            <a:endParaRPr sz="1800" dirty="0">
              <a:latin typeface="Century Gothic"/>
              <a:ea typeface="Century Gothic"/>
              <a:cs typeface="Century Gothic"/>
              <a:sym typeface="Century Gothic"/>
            </a:endParaRPr>
          </a:p>
        </p:txBody>
      </p:sp>
      <p:pic>
        <p:nvPicPr>
          <p:cNvPr id="368" name="Google Shape;368;p65"/>
          <p:cNvPicPr preferRelativeResize="0"/>
          <p:nvPr/>
        </p:nvPicPr>
        <p:blipFill>
          <a:blip r:embed="rId3">
            <a:alphaModFix/>
          </a:blip>
          <a:stretch>
            <a:fillRect/>
          </a:stretch>
        </p:blipFill>
        <p:spPr>
          <a:xfrm>
            <a:off x="7908663" y="3995628"/>
            <a:ext cx="670373" cy="480437"/>
          </a:xfrm>
          <a:prstGeom prst="rect">
            <a:avLst/>
          </a:prstGeom>
          <a:noFill/>
          <a:ln>
            <a:noFill/>
          </a:ln>
        </p:spPr>
      </p:pic>
      <p:sp>
        <p:nvSpPr>
          <p:cNvPr id="369" name="Google Shape;369;p65"/>
          <p:cNvSpPr txBox="1"/>
          <p:nvPr/>
        </p:nvSpPr>
        <p:spPr>
          <a:xfrm>
            <a:off x="381750" y="876176"/>
            <a:ext cx="8520600" cy="856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b="1" dirty="0">
                <a:solidFill>
                  <a:schemeClr val="dk1"/>
                </a:solidFill>
                <a:latin typeface="Century Gothic"/>
                <a:ea typeface="Century Gothic"/>
                <a:cs typeface="Century Gothic"/>
                <a:sym typeface="Century Gothic"/>
              </a:rPr>
              <a:t>Learning Target: </a:t>
            </a:r>
            <a:r>
              <a:rPr lang="en" sz="1800" dirty="0">
                <a:solidFill>
                  <a:schemeClr val="dk1"/>
                </a:solidFill>
                <a:latin typeface="Century Gothic"/>
                <a:ea typeface="Century Gothic"/>
                <a:cs typeface="Century Gothic"/>
                <a:sym typeface="Century Gothic"/>
              </a:rPr>
              <a:t> I can review and select an independent reading book based on my interests and abilities.</a:t>
            </a:r>
            <a:endParaRPr sz="1800" dirty="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375" name="Google Shape;375;p6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2400"/>
          </a:p>
          <a:p>
            <a:pPr marL="0" lvl="0" indent="0" rtl="0">
              <a:spcBef>
                <a:spcPts val="0"/>
              </a:spcBef>
              <a:spcAft>
                <a:spcPts val="0"/>
              </a:spcAft>
              <a:buNone/>
            </a:pPr>
            <a:r>
              <a:rPr lang="en" sz="2400"/>
              <a:t>Accountable Research Reading: Select a prompt and respond in the front of your independent reading journal. </a:t>
            </a:r>
            <a:endParaRPr sz="2400"/>
          </a:p>
          <a:p>
            <a:pPr marL="0" lvl="0" indent="0" rtl="0">
              <a:spcBef>
                <a:spcPts val="0"/>
              </a:spcBef>
              <a:spcAft>
                <a:spcPts val="0"/>
              </a:spcAft>
              <a:buNone/>
            </a:pPr>
            <a:endParaRPr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381" name="Google Shape;381;p67"/>
          <p:cNvSpPr txBox="1">
            <a:spLocks noGrp="1"/>
          </p:cNvSpPr>
          <p:nvPr>
            <p:ph type="body" idx="1"/>
          </p:nvPr>
        </p:nvSpPr>
        <p:spPr>
          <a:xfrm>
            <a:off x="311700" y="1032650"/>
            <a:ext cx="4065600" cy="3864300"/>
          </a:xfrm>
          <a:prstGeom prst="rect">
            <a:avLst/>
          </a:prstGeom>
        </p:spPr>
        <p:txBody>
          <a:bodyPr spcFirstLastPara="1" wrap="square" lIns="91425" tIns="91425" rIns="91425" bIns="91425" anchor="t" anchorCtr="0">
            <a:noAutofit/>
          </a:bodyPr>
          <a:lstStyle/>
          <a:p>
            <a:pPr marL="45720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r>
              <a:rPr lang="en" sz="1600" b="1">
                <a:solidFill>
                  <a:srgbClr val="444444"/>
                </a:solidFill>
              </a:rPr>
              <a:t>Accountable Research Reading: </a:t>
            </a:r>
            <a:r>
              <a:rPr lang="en" sz="1600">
                <a:solidFill>
                  <a:srgbClr val="444444"/>
                </a:solidFill>
              </a:rPr>
              <a:t>Select a prompt to respond to in the front of your independent reading journal.</a:t>
            </a:r>
            <a:endParaRPr sz="16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endParaRPr/>
          </a:p>
          <a:p>
            <a:pPr marL="0" lvl="0" indent="0" rtl="0">
              <a:lnSpc>
                <a:spcPct val="100000"/>
              </a:lnSpc>
              <a:spcBef>
                <a:spcPts val="1000"/>
              </a:spcBef>
              <a:spcAft>
                <a:spcPts val="0"/>
              </a:spcAft>
              <a:buNone/>
            </a:pPr>
            <a:endParaRPr>
              <a:solidFill>
                <a:srgbClr val="444444"/>
              </a:solidFill>
            </a:endParaRPr>
          </a:p>
        </p:txBody>
      </p:sp>
      <p:sp>
        <p:nvSpPr>
          <p:cNvPr id="382" name="Google Shape;382;p67"/>
          <p:cNvSpPr txBox="1">
            <a:spLocks noGrp="1"/>
          </p:cNvSpPr>
          <p:nvPr>
            <p:ph type="body" idx="2"/>
          </p:nvPr>
        </p:nvSpPr>
        <p:spPr>
          <a:xfrm>
            <a:off x="4572000" y="426517"/>
            <a:ext cx="4260300" cy="41817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2400" dirty="0"/>
              <a:t>Module 2 </a:t>
            </a:r>
            <a:endParaRPr sz="2400" dirty="0"/>
          </a:p>
          <a:p>
            <a:pPr marL="0" lvl="0" indent="0" algn="ctr" rtl="0">
              <a:lnSpc>
                <a:spcPct val="100000"/>
              </a:lnSpc>
              <a:spcBef>
                <a:spcPts val="0"/>
              </a:spcBef>
              <a:spcAft>
                <a:spcPts val="0"/>
              </a:spcAft>
              <a:buClr>
                <a:schemeClr val="dk1"/>
              </a:buClr>
              <a:buFont typeface="Arial"/>
              <a:buNone/>
            </a:pPr>
            <a:r>
              <a:rPr lang="en" sz="2400" dirty="0"/>
              <a:t>Guiding Questions</a:t>
            </a:r>
            <a:endParaRPr sz="2400" dirty="0"/>
          </a:p>
          <a:p>
            <a:pPr marL="0" lvl="0" indent="0" algn="ctr" rtl="0">
              <a:lnSpc>
                <a:spcPct val="100000"/>
              </a:lnSpc>
              <a:spcBef>
                <a:spcPts val="0"/>
              </a:spcBef>
              <a:spcAft>
                <a:spcPts val="0"/>
              </a:spcAft>
              <a:buClr>
                <a:schemeClr val="dk1"/>
              </a:buClr>
              <a:buFont typeface="Arial"/>
              <a:buNone/>
            </a:pPr>
            <a:r>
              <a:rPr lang="en" sz="2400" dirty="0"/>
              <a:t> Anchor Chart</a:t>
            </a:r>
            <a:endParaRPr sz="2400" dirty="0"/>
          </a:p>
          <a:p>
            <a:pPr marL="0" lvl="0" indent="0" algn="ctr" rtl="0">
              <a:lnSpc>
                <a:spcPct val="100000"/>
              </a:lnSpc>
              <a:spcBef>
                <a:spcPts val="0"/>
              </a:spcBef>
              <a:spcAft>
                <a:spcPts val="0"/>
              </a:spcAft>
              <a:buClr>
                <a:schemeClr val="dk1"/>
              </a:buClr>
              <a:buFont typeface="Arial"/>
              <a:buNone/>
            </a:pPr>
            <a:endParaRPr sz="1800" dirty="0"/>
          </a:p>
          <a:p>
            <a:pPr marL="457200" lvl="0" indent="-355600" rtl="0">
              <a:lnSpc>
                <a:spcPct val="100000"/>
              </a:lnSpc>
              <a:spcBef>
                <a:spcPts val="0"/>
              </a:spcBef>
              <a:spcAft>
                <a:spcPts val="0"/>
              </a:spcAft>
              <a:buClr>
                <a:schemeClr val="dk1"/>
              </a:buClr>
              <a:buSzPts val="2000"/>
              <a:buChar char="●"/>
            </a:pPr>
            <a:r>
              <a:rPr lang="en-US" sz="2000" dirty="0"/>
              <a:t>How do animals’ bodies and behaviors help them survive</a:t>
            </a:r>
            <a:r>
              <a:rPr lang="en" sz="2000" dirty="0"/>
              <a:t>?</a:t>
            </a:r>
            <a:endParaRPr sz="2000" dirty="0"/>
          </a:p>
          <a:p>
            <a:pPr marL="457200" lvl="0" indent="0" rtl="0">
              <a:lnSpc>
                <a:spcPct val="100000"/>
              </a:lnSpc>
              <a:spcBef>
                <a:spcPts val="0"/>
              </a:spcBef>
              <a:spcAft>
                <a:spcPts val="0"/>
              </a:spcAft>
              <a:buNone/>
            </a:pPr>
            <a:endParaRPr sz="2000" dirty="0"/>
          </a:p>
          <a:p>
            <a:pPr marL="457200" lvl="0" indent="-355600" rtl="0">
              <a:lnSpc>
                <a:spcPct val="100000"/>
              </a:lnSpc>
              <a:spcBef>
                <a:spcPts val="0"/>
              </a:spcBef>
              <a:spcAft>
                <a:spcPts val="0"/>
              </a:spcAft>
              <a:buClr>
                <a:schemeClr val="dk1"/>
              </a:buClr>
              <a:buSzPts val="2000"/>
              <a:buChar char="●"/>
            </a:pPr>
            <a:r>
              <a:rPr lang="en-US" sz="2000" dirty="0"/>
              <a:t>How can writers use knowledge from their research to inform </a:t>
            </a:r>
            <a:r>
              <a:rPr lang="en-US" sz="2000"/>
              <a:t>and entertain</a:t>
            </a:r>
            <a:r>
              <a:rPr lang="en" sz="2000"/>
              <a:t>?</a:t>
            </a:r>
            <a:endParaRPr sz="2000" dirty="0"/>
          </a:p>
          <a:p>
            <a:pPr marL="0" lvl="0" indent="0" rtl="0">
              <a:spcBef>
                <a:spcPts val="0"/>
              </a:spcBef>
              <a:spcAft>
                <a:spcPts val="160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a:t>
            </a:r>
            <a:endParaRPr/>
          </a:p>
          <a:p>
            <a:pPr marL="0" lvl="0" indent="0" rtl="0">
              <a:lnSpc>
                <a:spcPct val="90000"/>
              </a:lnSpc>
              <a:spcBef>
                <a:spcPts val="0"/>
              </a:spcBef>
              <a:spcAft>
                <a:spcPts val="0"/>
              </a:spcAft>
              <a:buNone/>
            </a:pPr>
            <a:r>
              <a:rPr lang="en" sz="1800" b="1"/>
              <a:t>Teacher slide, before teaching.</a:t>
            </a:r>
            <a:endParaRPr sz="1800"/>
          </a:p>
        </p:txBody>
      </p:sp>
      <p:sp>
        <p:nvSpPr>
          <p:cNvPr id="256" name="Google Shape;256;p50"/>
          <p:cNvSpPr txBox="1">
            <a:spLocks noGrp="1"/>
          </p:cNvSpPr>
          <p:nvPr>
            <p:ph type="body" idx="1"/>
          </p:nvPr>
        </p:nvSpPr>
        <p:spPr>
          <a:xfrm>
            <a:off x="311700" y="120785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dirty="0">
                <a:solidFill>
                  <a:schemeClr val="dk1"/>
                </a:solidFill>
              </a:rPr>
              <a:t>Pre-Reading and Preparing</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000" dirty="0">
              <a:solidFill>
                <a:schemeClr val="dk1"/>
              </a:solidFill>
            </a:endParaRPr>
          </a:p>
          <a:p>
            <a:pPr marL="457200" lvl="0" indent="-323850" rtl="0">
              <a:spcBef>
                <a:spcPts val="0"/>
              </a:spcBef>
              <a:spcAft>
                <a:spcPts val="0"/>
              </a:spcAft>
              <a:buClr>
                <a:schemeClr val="dk1"/>
              </a:buClr>
              <a:buSzPts val="1500"/>
              <a:buChar char="●"/>
            </a:pPr>
            <a:r>
              <a:rPr lang="en" sz="1500" dirty="0">
                <a:solidFill>
                  <a:schemeClr val="dk1"/>
                </a:solidFill>
              </a:rPr>
              <a:t>Read through Lesson 1 </a:t>
            </a:r>
            <a:r>
              <a:rPr lang="en" sz="1500" u="sng" dirty="0">
                <a:solidFill>
                  <a:schemeClr val="accent5"/>
                </a:solidFill>
                <a:hlinkClick r:id="rId3"/>
              </a:rPr>
              <a:t>here.</a:t>
            </a:r>
            <a:endParaRPr sz="1500" dirty="0">
              <a:solidFill>
                <a:schemeClr val="dk1"/>
              </a:solidFill>
            </a:endParaRPr>
          </a:p>
          <a:p>
            <a:pPr marL="457200" lvl="0" indent="-323850" rtl="0">
              <a:spcBef>
                <a:spcPts val="1000"/>
              </a:spcBef>
              <a:spcAft>
                <a:spcPts val="0"/>
              </a:spcAft>
              <a:buClr>
                <a:schemeClr val="dk1"/>
              </a:buClr>
              <a:buSzPts val="1500"/>
              <a:buChar char="●"/>
            </a:pPr>
            <a:r>
              <a:rPr lang="en" sz="1500" dirty="0">
                <a:solidFill>
                  <a:schemeClr val="dk1"/>
                </a:solidFill>
              </a:rPr>
              <a:t>Time is allocated in this lesson for launching and reviewing independent reading.</a:t>
            </a:r>
            <a:endParaRPr sz="1500" dirty="0">
              <a:solidFill>
                <a:schemeClr val="dk1"/>
              </a:solidFill>
            </a:endParaRPr>
          </a:p>
          <a:p>
            <a:pPr marL="457200" lvl="0" indent="-323850" rtl="0">
              <a:spcBef>
                <a:spcPts val="1000"/>
              </a:spcBef>
              <a:spcAft>
                <a:spcPts val="0"/>
              </a:spcAft>
              <a:buClr>
                <a:schemeClr val="dk1"/>
              </a:buClr>
              <a:buSzPts val="1500"/>
              <a:buChar char="●"/>
            </a:pPr>
            <a:r>
              <a:rPr lang="en" sz="1500" dirty="0">
                <a:solidFill>
                  <a:schemeClr val="dk1"/>
                </a:solidFill>
              </a:rPr>
              <a:t>The Independent Reading Sample Plans lesson sequences vary in length and student needs as well as available time</a:t>
            </a:r>
            <a:r>
              <a:rPr lang="en-US" sz="1500" dirty="0">
                <a:solidFill>
                  <a:schemeClr val="dk1"/>
                </a:solidFill>
              </a:rPr>
              <a:t>. This</a:t>
            </a:r>
            <a:r>
              <a:rPr lang="en" sz="1500" dirty="0">
                <a:solidFill>
                  <a:schemeClr val="dk1"/>
                </a:solidFill>
              </a:rPr>
              <a:t> should be considered when selecting lessons.</a:t>
            </a:r>
            <a:endParaRPr sz="1500" dirty="0">
              <a:solidFill>
                <a:schemeClr val="dk1"/>
              </a:solidFill>
            </a:endParaRPr>
          </a:p>
          <a:p>
            <a:pPr marL="457200" lvl="0" indent="-323850" rtl="0">
              <a:lnSpc>
                <a:spcPct val="90000"/>
              </a:lnSpc>
              <a:spcBef>
                <a:spcPts val="1000"/>
              </a:spcBef>
              <a:spcAft>
                <a:spcPts val="0"/>
              </a:spcAft>
              <a:buClr>
                <a:schemeClr val="dk1"/>
              </a:buClr>
              <a:buSzPts val="1500"/>
              <a:buChar char="●"/>
            </a:pPr>
            <a:r>
              <a:rPr lang="en" sz="1500" dirty="0">
                <a:solidFill>
                  <a:schemeClr val="dk1"/>
                </a:solidFill>
              </a:rPr>
              <a:t>If you already have an independent reading routine in place, consider the Independent Reading Sample Plans as a resource to enhance your existing work. </a:t>
            </a:r>
            <a:endParaRPr sz="1500" dirty="0">
              <a:solidFill>
                <a:schemeClr val="dk1"/>
              </a:solidFill>
            </a:endParaRPr>
          </a:p>
          <a:p>
            <a:pPr marL="457200" lvl="0" indent="0" rtl="0">
              <a:lnSpc>
                <a:spcPct val="90000"/>
              </a:lnSpc>
              <a:spcBef>
                <a:spcPts val="1000"/>
              </a:spcBef>
              <a:spcAft>
                <a:spcPts val="0"/>
              </a:spcAft>
              <a:buNone/>
            </a:pPr>
            <a:endParaRPr sz="1500" dirty="0">
              <a:solidFill>
                <a:schemeClr val="dk1"/>
              </a:solidFill>
            </a:endParaRPr>
          </a:p>
          <a:p>
            <a:pPr marL="457200" lvl="0" indent="0" rtl="0">
              <a:spcBef>
                <a:spcPts val="0"/>
              </a:spcBef>
              <a:spcAft>
                <a:spcPts val="0"/>
              </a:spcAft>
              <a:buNone/>
            </a:pPr>
            <a:endParaRPr sz="1500"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8"/>
          <p:cNvSpPr txBox="1">
            <a:spLocks noGrp="1"/>
          </p:cNvSpPr>
          <p:nvPr>
            <p:ph type="title"/>
          </p:nvPr>
        </p:nvSpPr>
        <p:spPr>
          <a:xfrm>
            <a:off x="287637" y="117606"/>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dirty="0"/>
          </a:p>
        </p:txBody>
      </p:sp>
      <p:sp>
        <p:nvSpPr>
          <p:cNvPr id="388" name="Google Shape;388;p68"/>
          <p:cNvSpPr txBox="1">
            <a:spLocks noGrp="1"/>
          </p:cNvSpPr>
          <p:nvPr>
            <p:ph type="body" idx="1"/>
          </p:nvPr>
        </p:nvSpPr>
        <p:spPr>
          <a:xfrm>
            <a:off x="466675" y="746203"/>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dirty="0"/>
          </a:p>
          <a:p>
            <a:pPr marL="457200" lvl="0" indent="-298450" rtl="0">
              <a:lnSpc>
                <a:spcPct val="100000"/>
              </a:lnSpc>
              <a:spcBef>
                <a:spcPts val="0"/>
              </a:spcBef>
              <a:spcAft>
                <a:spcPts val="0"/>
              </a:spcAft>
              <a:buSzPts val="1100"/>
              <a:buAutoNum type="arabicPeriod"/>
            </a:pPr>
            <a:r>
              <a:rPr lang="en" sz="1100" dirty="0"/>
              <a:t>Select a prompt.</a:t>
            </a:r>
            <a:endParaRPr sz="1100" dirty="0"/>
          </a:p>
          <a:p>
            <a:pPr marL="457200" lvl="0" indent="-298450" rtl="0">
              <a:lnSpc>
                <a:spcPct val="100000"/>
              </a:lnSpc>
              <a:spcBef>
                <a:spcPts val="0"/>
              </a:spcBef>
              <a:spcAft>
                <a:spcPts val="0"/>
              </a:spcAft>
              <a:buSzPts val="1100"/>
              <a:buAutoNum type="arabicPeriod"/>
            </a:pPr>
            <a:r>
              <a:rPr lang="en" sz="1100" dirty="0"/>
              <a:t>Copy prompt into front of independent reading journal.</a:t>
            </a:r>
            <a:endParaRPr sz="1100" dirty="0"/>
          </a:p>
          <a:p>
            <a:pPr marL="457200" lvl="0" indent="-298450" rtl="0">
              <a:lnSpc>
                <a:spcPct val="100000"/>
              </a:lnSpc>
              <a:spcBef>
                <a:spcPts val="0"/>
              </a:spcBef>
              <a:spcAft>
                <a:spcPts val="0"/>
              </a:spcAft>
              <a:buSzPts val="1100"/>
              <a:buAutoNum type="arabicPeriod"/>
            </a:pPr>
            <a:r>
              <a:rPr lang="en" sz="1100" dirty="0"/>
              <a:t>Respond to prompt for HW.</a:t>
            </a:r>
            <a:endParaRPr sz="1100" dirty="0"/>
          </a:p>
          <a:p>
            <a:pPr marL="0" lvl="0" indent="0" rtl="0">
              <a:lnSpc>
                <a:spcPct val="100000"/>
              </a:lnSpc>
              <a:spcBef>
                <a:spcPts val="0"/>
              </a:spcBef>
              <a:spcAft>
                <a:spcPts val="0"/>
              </a:spcAft>
              <a:buNone/>
            </a:pPr>
            <a:endParaRPr sz="1100" dirty="0"/>
          </a:p>
          <a:p>
            <a:pPr marL="0" lvl="0" indent="0" rtl="0">
              <a:lnSpc>
                <a:spcPct val="100000"/>
              </a:lnSpc>
              <a:spcBef>
                <a:spcPts val="0"/>
              </a:spcBef>
              <a:spcAft>
                <a:spcPts val="0"/>
              </a:spcAft>
              <a:buNone/>
            </a:pPr>
            <a:endParaRPr sz="1100" dirty="0">
              <a:solidFill>
                <a:srgbClr val="444444"/>
              </a:solidFill>
            </a:endParaRPr>
          </a:p>
        </p:txBody>
      </p:sp>
      <p:sp>
        <p:nvSpPr>
          <p:cNvPr id="389" name="Google Shape;389;p68"/>
          <p:cNvSpPr txBox="1">
            <a:spLocks noGrp="1"/>
          </p:cNvSpPr>
          <p:nvPr>
            <p:ph type="body" idx="2"/>
          </p:nvPr>
        </p:nvSpPr>
        <p:spPr>
          <a:xfrm>
            <a:off x="466675" y="1324321"/>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100" dirty="0"/>
              <a:t>Record 2–3 facts in your own words about animals or animal defenses that you found out in your research reading today.</a:t>
            </a:r>
            <a:endParaRPr sz="1100" dirty="0"/>
          </a:p>
          <a:p>
            <a:pPr marL="457200" lvl="0" indent="-298450" rtl="0">
              <a:spcBef>
                <a:spcPts val="0"/>
              </a:spcBef>
              <a:spcAft>
                <a:spcPts val="0"/>
              </a:spcAft>
              <a:buSzPts val="1100"/>
              <a:buChar char="●"/>
            </a:pPr>
            <a:r>
              <a:rPr lang="en" sz="1100" dirty="0"/>
              <a:t>What questions do you have about animals or animal defenses after reading?</a:t>
            </a:r>
            <a:endParaRPr sz="1100" dirty="0"/>
          </a:p>
          <a:p>
            <a:pPr marL="457200" lvl="0" indent="-298450" rtl="0">
              <a:spcBef>
                <a:spcPts val="0"/>
              </a:spcBef>
              <a:spcAft>
                <a:spcPts val="0"/>
              </a:spcAft>
              <a:buSzPts val="1100"/>
              <a:buChar char="●"/>
            </a:pPr>
            <a:r>
              <a:rPr lang="en" sz="1100" dirty="0"/>
              <a:t>What would you like to research further after reading? Why?</a:t>
            </a:r>
            <a:endParaRPr sz="1100" dirty="0"/>
          </a:p>
          <a:p>
            <a:pPr marL="457200" lvl="0" indent="-298450" rtl="0">
              <a:spcBef>
                <a:spcPts val="0"/>
              </a:spcBef>
              <a:spcAft>
                <a:spcPts val="0"/>
              </a:spcAft>
              <a:buSzPts val="1100"/>
              <a:buChar char="●"/>
            </a:pPr>
            <a:r>
              <a:rPr lang="en" sz="1100" dirty="0"/>
              <a:t>Summarize your research reading today in no more than 4 sentences.</a:t>
            </a:r>
            <a:endParaRPr sz="1100" dirty="0"/>
          </a:p>
          <a:p>
            <a:pPr marL="457200" lvl="0" indent="-298450" rtl="0">
              <a:spcBef>
                <a:spcPts val="0"/>
              </a:spcBef>
              <a:spcAft>
                <a:spcPts val="0"/>
              </a:spcAft>
              <a:buSzPts val="1100"/>
              <a:buChar char="●"/>
            </a:pPr>
            <a:r>
              <a:rPr lang="en" sz="1100" dirty="0"/>
              <a:t>How would you describe the setting of the particular part of the</a:t>
            </a:r>
            <a:br>
              <a:rPr lang="en" sz="1100" dirty="0"/>
            </a:br>
            <a:r>
              <a:rPr lang="en" sz="1100" dirty="0"/>
              <a:t>text you read?</a:t>
            </a:r>
            <a:endParaRPr sz="1100" dirty="0"/>
          </a:p>
          <a:p>
            <a:pPr marL="457200" lvl="0" indent="-298450" rtl="0">
              <a:spcBef>
                <a:spcPts val="0"/>
              </a:spcBef>
              <a:spcAft>
                <a:spcPts val="0"/>
              </a:spcAft>
              <a:buSzPts val="1100"/>
              <a:buChar char="●"/>
            </a:pPr>
            <a:r>
              <a:rPr lang="en" sz="1100" dirty="0"/>
              <a:t>What do you think is going to happen next? Why?</a:t>
            </a:r>
            <a:endParaRPr sz="1100" dirty="0"/>
          </a:p>
          <a:p>
            <a:pPr marL="457200" lvl="0" indent="-298450" rtl="0">
              <a:spcBef>
                <a:spcPts val="0"/>
              </a:spcBef>
              <a:spcAft>
                <a:spcPts val="0"/>
              </a:spcAft>
              <a:buSzPts val="1100"/>
              <a:buChar char="●"/>
            </a:pPr>
            <a:r>
              <a:rPr lang="en" sz="1100" dirty="0"/>
              <a:t>Summarize the pages you just read in no more than 4 sentences.</a:t>
            </a:r>
            <a:endParaRPr sz="1100" dirty="0"/>
          </a:p>
          <a:p>
            <a:pPr marL="457200" lvl="0" indent="-298450" rtl="0">
              <a:spcBef>
                <a:spcPts val="0"/>
              </a:spcBef>
              <a:spcAft>
                <a:spcPts val="0"/>
              </a:spcAft>
              <a:buSzPts val="1100"/>
              <a:buChar char="●"/>
            </a:pPr>
            <a:r>
              <a:rPr lang="en" sz="1100" dirty="0"/>
              <a:t>What is the main idea of the part of the text you just read?</a:t>
            </a:r>
            <a:endParaRPr sz="1100" dirty="0"/>
          </a:p>
          <a:p>
            <a:pPr marL="457200" lvl="0" indent="-298450" rtl="0">
              <a:spcBef>
                <a:spcPts val="0"/>
              </a:spcBef>
              <a:spcAft>
                <a:spcPts val="0"/>
              </a:spcAft>
              <a:buSzPts val="1100"/>
              <a:buChar char="●"/>
            </a:pPr>
            <a:r>
              <a:rPr lang="en" sz="1100" dirty="0"/>
              <a:t>Think about the title of your text. Why do you think the author</a:t>
            </a:r>
            <a:br>
              <a:rPr lang="en" sz="1100" dirty="0"/>
            </a:br>
            <a:r>
              <a:rPr lang="en" sz="1100" dirty="0"/>
              <a:t>chose this title?</a:t>
            </a:r>
            <a:endParaRPr sz="1100" dirty="0"/>
          </a:p>
          <a:p>
            <a:pPr marL="457200" lvl="0" indent="-298450" rtl="0">
              <a:spcBef>
                <a:spcPts val="0"/>
              </a:spcBef>
              <a:spcAft>
                <a:spcPts val="0"/>
              </a:spcAft>
              <a:buSzPts val="1100"/>
              <a:buChar char="●"/>
            </a:pPr>
            <a:r>
              <a:rPr lang="en" sz="1100" dirty="0"/>
              <a:t>What are two new words you learned in this text? Tell about the</a:t>
            </a:r>
            <a:br>
              <a:rPr lang="en" sz="1100" dirty="0"/>
            </a:br>
            <a:r>
              <a:rPr lang="en-US" sz="1100" dirty="0"/>
              <a:t>w</a:t>
            </a:r>
            <a:r>
              <a:rPr lang="en" sz="1100" dirty="0"/>
              <a:t>ords.</a:t>
            </a:r>
          </a:p>
          <a:p>
            <a:pPr marL="457200" lvl="0" indent="-298450" rtl="0">
              <a:spcBef>
                <a:spcPts val="0"/>
              </a:spcBef>
              <a:spcAft>
                <a:spcPts val="0"/>
              </a:spcAft>
              <a:buSzPts val="1100"/>
              <a:buChar char="●"/>
            </a:pPr>
            <a:r>
              <a:rPr lang="en" sz="1100" dirty="0"/>
              <a:t>Choose a picture, chart, graph, or diagram from your text. Explain why you chose it</a:t>
            </a:r>
            <a:r>
              <a:rPr lang="en-US" sz="1100" dirty="0"/>
              <a:t>.</a:t>
            </a:r>
            <a:endParaRPr sz="13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6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dirty="0">
                <a:solidFill>
                  <a:schemeClr val="dk1"/>
                </a:solidFill>
                <a:latin typeface="Century Gothic"/>
                <a:ea typeface="Century Gothic"/>
                <a:cs typeface="Century Gothic"/>
                <a:sym typeface="Century Gothic"/>
              </a:rPr>
              <a:t>Small Group Block /All Block</a:t>
            </a:r>
            <a:endParaRPr sz="3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96" name="Google Shape;396;p69"/>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397" name="Google Shape;397;p69"/>
          <p:cNvGraphicFramePr/>
          <p:nvPr>
            <p:extLst>
              <p:ext uri="{D42A27DB-BD31-4B8C-83A1-F6EECF244321}">
                <p14:modId xmlns:p14="http://schemas.microsoft.com/office/powerpoint/2010/main" val="567405403"/>
              </p:ext>
            </p:extLst>
          </p:nvPr>
        </p:nvGraphicFramePr>
        <p:xfrm>
          <a:off x="952500" y="3122350"/>
          <a:ext cx="7239000" cy="1859220"/>
        </p:xfrm>
        <a:graphic>
          <a:graphicData uri="http://schemas.openxmlformats.org/drawingml/2006/table">
            <a:tbl>
              <a:tblPr>
                <a:noFill/>
                <a:tableStyleId>{7CBEA471-FF31-4CC2-B6EB-3F170C777CB8}</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dirty="0">
                          <a:latin typeface="Century Gothic"/>
                          <a:ea typeface="Century Gothic"/>
                          <a:cs typeface="Century Gothic"/>
                          <a:sym typeface="Century Gothic"/>
                        </a:rPr>
                        <a:t>Group 3</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dirty="0">
                          <a:latin typeface="Century Gothic"/>
                          <a:ea typeface="Century Gothic"/>
                          <a:cs typeface="Century Gothic"/>
                          <a:sym typeface="Century Gothic"/>
                        </a:rPr>
                        <a:t>Group 4</a:t>
                      </a: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5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62" name="Google Shape;262;p51"/>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i="1" dirty="0">
                <a:solidFill>
                  <a:schemeClr val="dk1"/>
                </a:solidFill>
              </a:rPr>
              <a:t>Materials and Student Pairings</a:t>
            </a:r>
            <a:endParaRPr i="1" dirty="0">
              <a:solidFill>
                <a:schemeClr val="dk1"/>
              </a:solidFill>
            </a:endParaRPr>
          </a:p>
          <a:p>
            <a:pPr marL="457200" lvl="0" indent="-304800" rtl="0">
              <a:lnSpc>
                <a:spcPct val="90000"/>
              </a:lnSpc>
              <a:spcBef>
                <a:spcPts val="1000"/>
              </a:spcBef>
              <a:spcAft>
                <a:spcPts val="0"/>
              </a:spcAft>
              <a:buClr>
                <a:schemeClr val="dk1"/>
              </a:buClr>
              <a:buSzPts val="1200"/>
              <a:buChar char="●"/>
            </a:pPr>
            <a:r>
              <a:rPr lang="en" sz="1200" dirty="0">
                <a:solidFill>
                  <a:schemeClr val="dk1"/>
                </a:solidFill>
              </a:rPr>
              <a:t>Sample images on next slide</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Poster Walk posters and technology to play slideshows </a:t>
            </a:r>
            <a:r>
              <a:rPr lang="en" sz="1200" dirty="0">
                <a:solidFill>
                  <a:schemeClr val="dk1"/>
                </a:solidFill>
              </a:rPr>
              <a:t>(new; teacher-created; see supporting materials) </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Directions for Poster Walk </a:t>
            </a:r>
            <a:r>
              <a:rPr lang="en" sz="1200" dirty="0">
                <a:solidFill>
                  <a:schemeClr val="dk1"/>
                </a:solidFill>
              </a:rPr>
              <a:t>(one to display; see supporting materials)</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rPr>
              <a:t>Markers (one different-colored marker per group) </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rPr>
              <a:t>Equity sticks (one per student)</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Performance Task anchor chart </a:t>
            </a:r>
            <a:r>
              <a:rPr lang="en" sz="1200" dirty="0">
                <a:solidFill>
                  <a:schemeClr val="dk1"/>
                </a:solidFill>
              </a:rPr>
              <a:t>(new; teacher-created; see Performance Task Overview)</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Working to Contribute to a Better World anchor chart </a:t>
            </a:r>
            <a:r>
              <a:rPr lang="en" sz="1200" dirty="0">
                <a:solidFill>
                  <a:schemeClr val="dk1"/>
                </a:solidFill>
              </a:rPr>
              <a:t>(new; teacher-created and added to in Work Time A; see supporting materials)</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Working to Contribute to a Better World anchor chart</a:t>
            </a:r>
            <a:r>
              <a:rPr lang="en" sz="1200" dirty="0">
                <a:solidFill>
                  <a:schemeClr val="dk1"/>
                </a:solidFill>
              </a:rPr>
              <a:t> (example, for teacher reference; see supporting materials)</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Animal Defenses research notebooks</a:t>
            </a:r>
            <a:r>
              <a:rPr lang="en" sz="1200" dirty="0">
                <a:solidFill>
                  <a:schemeClr val="dk1"/>
                </a:solidFill>
              </a:rPr>
              <a:t> (one per student and one to display; see Teaching Notes) </a:t>
            </a:r>
            <a:endParaRPr sz="1200" dirty="0">
              <a:solidFill>
                <a:schemeClr val="dk1"/>
              </a:solidFill>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rPr>
              <a:t>– KWEL Chart: Animal Defense Mechanisms </a:t>
            </a:r>
            <a:r>
              <a:rPr lang="en" sz="1200" dirty="0">
                <a:solidFill>
                  <a:schemeClr val="dk1"/>
                </a:solidFill>
              </a:rPr>
              <a:t>(page 1 of Animal Defenses research notebook)</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Unit 1 recommended texts</a:t>
            </a:r>
            <a:r>
              <a:rPr lang="en" sz="1200" dirty="0">
                <a:solidFill>
                  <a:schemeClr val="dk1"/>
                </a:solidFill>
              </a:rPr>
              <a:t> (see module overview documents) </a:t>
            </a:r>
            <a:endParaRPr sz="1200"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rPr>
              <a:t>Independent Reading: Sample Plans</a:t>
            </a:r>
            <a:r>
              <a:rPr lang="en" sz="1200" dirty="0">
                <a:solidFill>
                  <a:schemeClr val="dk1"/>
                </a:solidFill>
              </a:rPr>
              <a:t> (see Module 1 Appendix; for teacher reference)</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52"/>
          <p:cNvSpPr txBox="1">
            <a:spLocks noGrp="1"/>
          </p:cNvSpPr>
          <p:nvPr>
            <p:ph type="title"/>
          </p:nvPr>
        </p:nvSpPr>
        <p:spPr>
          <a:xfrm>
            <a:off x="311700" y="89852"/>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268" name="Google Shape;268;p52"/>
          <p:cNvSpPr txBox="1">
            <a:spLocks noGrp="1"/>
          </p:cNvSpPr>
          <p:nvPr>
            <p:ph type="body" idx="1"/>
          </p:nvPr>
        </p:nvSpPr>
        <p:spPr>
          <a:xfrm>
            <a:off x="311700" y="930563"/>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 </a:t>
            </a:r>
            <a:r>
              <a:rPr lang="en" i="1">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pic>
        <p:nvPicPr>
          <p:cNvPr id="269" name="Google Shape;269;p52"/>
          <p:cNvPicPr preferRelativeResize="0"/>
          <p:nvPr/>
        </p:nvPicPr>
        <p:blipFill rotWithShape="1">
          <a:blip r:embed="rId3">
            <a:alphaModFix/>
          </a:blip>
          <a:srcRect l="30050" t="19321" r="31906" b="8798"/>
          <a:stretch/>
        </p:blipFill>
        <p:spPr>
          <a:xfrm>
            <a:off x="311700" y="1312897"/>
            <a:ext cx="3018426" cy="3206350"/>
          </a:xfrm>
          <a:prstGeom prst="rect">
            <a:avLst/>
          </a:prstGeom>
          <a:noFill/>
          <a:ln w="19050" cap="flat" cmpd="sng">
            <a:solidFill>
              <a:schemeClr val="dk2"/>
            </a:solidFill>
            <a:prstDash val="solid"/>
            <a:round/>
            <a:headEnd type="none" w="sm" len="sm"/>
            <a:tailEnd type="none" w="sm" len="sm"/>
          </a:ln>
        </p:spPr>
      </p:pic>
      <p:pic>
        <p:nvPicPr>
          <p:cNvPr id="270" name="Google Shape;270;p52"/>
          <p:cNvPicPr preferRelativeResize="0"/>
          <p:nvPr/>
        </p:nvPicPr>
        <p:blipFill rotWithShape="1">
          <a:blip r:embed="rId4">
            <a:alphaModFix/>
          </a:blip>
          <a:srcRect l="27494" t="20042" r="30611" b="8349"/>
          <a:stretch/>
        </p:blipFill>
        <p:spPr>
          <a:xfrm>
            <a:off x="3431629" y="1312897"/>
            <a:ext cx="3336322" cy="3206350"/>
          </a:xfrm>
          <a:prstGeom prst="rect">
            <a:avLst/>
          </a:prstGeom>
          <a:noFill/>
          <a:ln w="19050" cap="flat" cmpd="sng">
            <a:solidFill>
              <a:schemeClr val="dk2"/>
            </a:solidFill>
            <a:prstDash val="solid"/>
            <a:round/>
            <a:headEnd type="none" w="sm" len="sm"/>
            <a:tailEnd type="none" w="sm" len="sm"/>
          </a:ln>
        </p:spPr>
      </p:pic>
      <p:pic>
        <p:nvPicPr>
          <p:cNvPr id="271" name="Google Shape;271;p52"/>
          <p:cNvPicPr preferRelativeResize="0"/>
          <p:nvPr/>
        </p:nvPicPr>
        <p:blipFill rotWithShape="1">
          <a:blip r:embed="rId5">
            <a:alphaModFix/>
          </a:blip>
          <a:srcRect l="26090" t="27384" r="30983" b="33225"/>
          <a:stretch/>
        </p:blipFill>
        <p:spPr>
          <a:xfrm>
            <a:off x="6591975" y="1147047"/>
            <a:ext cx="2436401" cy="1256924"/>
          </a:xfrm>
          <a:prstGeom prst="rect">
            <a:avLst/>
          </a:prstGeom>
          <a:noFill/>
          <a:ln w="19050" cap="flat" cmpd="sng">
            <a:solidFill>
              <a:schemeClr val="dk2"/>
            </a:solidFill>
            <a:prstDash val="solid"/>
            <a:round/>
            <a:headEnd type="none" w="sm" len="sm"/>
            <a:tailEnd type="none" w="sm" len="sm"/>
          </a:ln>
        </p:spPr>
      </p:pic>
      <p:pic>
        <p:nvPicPr>
          <p:cNvPr id="272" name="Google Shape;272;p52"/>
          <p:cNvPicPr preferRelativeResize="0"/>
          <p:nvPr/>
        </p:nvPicPr>
        <p:blipFill rotWithShape="1">
          <a:blip r:embed="rId6">
            <a:alphaModFix/>
          </a:blip>
          <a:srcRect l="27679" t="22300" r="34575" b="19805"/>
          <a:stretch/>
        </p:blipFill>
        <p:spPr>
          <a:xfrm>
            <a:off x="3641338" y="2243249"/>
            <a:ext cx="2639426" cy="2275999"/>
          </a:xfrm>
          <a:prstGeom prst="rect">
            <a:avLst/>
          </a:prstGeom>
          <a:noFill/>
          <a:ln w="19050" cap="flat" cmpd="sng">
            <a:solidFill>
              <a:schemeClr val="dk2"/>
            </a:solidFill>
            <a:prstDash val="solid"/>
            <a:round/>
            <a:headEnd type="none" w="sm" len="sm"/>
            <a:tailEnd type="none" w="sm" len="sm"/>
          </a:ln>
        </p:spPr>
      </p:pic>
      <p:pic>
        <p:nvPicPr>
          <p:cNvPr id="273" name="Google Shape;273;p52"/>
          <p:cNvPicPr preferRelativeResize="0"/>
          <p:nvPr/>
        </p:nvPicPr>
        <p:blipFill rotWithShape="1">
          <a:blip r:embed="rId7">
            <a:alphaModFix/>
          </a:blip>
          <a:srcRect l="27046" t="26357" r="31059" b="31517"/>
          <a:stretch/>
        </p:blipFill>
        <p:spPr>
          <a:xfrm>
            <a:off x="6388950" y="1615547"/>
            <a:ext cx="2639426" cy="1492249"/>
          </a:xfrm>
          <a:prstGeom prst="rect">
            <a:avLst/>
          </a:prstGeom>
          <a:noFill/>
          <a:ln w="19050" cap="flat" cmpd="sng">
            <a:solidFill>
              <a:schemeClr val="dk2"/>
            </a:solidFill>
            <a:prstDash val="solid"/>
            <a:round/>
            <a:headEnd type="none" w="sm" len="sm"/>
            <a:tailEnd type="none" w="sm" len="sm"/>
          </a:ln>
        </p:spPr>
      </p:pic>
      <p:pic>
        <p:nvPicPr>
          <p:cNvPr id="274" name="Google Shape;274;p52"/>
          <p:cNvPicPr preferRelativeResize="0"/>
          <p:nvPr/>
        </p:nvPicPr>
        <p:blipFill rotWithShape="1">
          <a:blip r:embed="rId8">
            <a:alphaModFix/>
          </a:blip>
          <a:srcRect l="27311" t="17347" r="31092" b="27598"/>
          <a:stretch/>
        </p:blipFill>
        <p:spPr>
          <a:xfrm>
            <a:off x="6388950" y="2555072"/>
            <a:ext cx="2639426" cy="19641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53"/>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80" name="Google Shape;280;p53"/>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i="1" dirty="0">
                <a:solidFill>
                  <a:schemeClr val="dk1"/>
                </a:solidFill>
              </a:rPr>
              <a:t>Pre-reading and Protocols</a:t>
            </a:r>
            <a:endParaRPr i="1" dirty="0">
              <a:solidFill>
                <a:schemeClr val="dk1"/>
              </a:solidFill>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Read the performance task ahead of time to understand the context around the lesson</a:t>
            </a:r>
            <a:r>
              <a:rPr lang="en-US" dirty="0">
                <a:solidFill>
                  <a:schemeClr val="dk1"/>
                </a:solidFill>
              </a:rPr>
              <a:t>.</a:t>
            </a:r>
            <a:endParaRPr dirty="0">
              <a:solidFill>
                <a:schemeClr val="dk1"/>
              </a:solidFill>
            </a:endParaRPr>
          </a:p>
          <a:p>
            <a:pPr marL="457200" lvl="0" indent="-298450" rtl="0">
              <a:spcBef>
                <a:spcPts val="0"/>
              </a:spcBef>
              <a:spcAft>
                <a:spcPts val="0"/>
              </a:spcAft>
              <a:buClr>
                <a:schemeClr val="dk1"/>
              </a:buClr>
              <a:buSzPts val="1100"/>
              <a:buFont typeface="Arial"/>
              <a:buChar char="●"/>
            </a:pPr>
            <a:r>
              <a:rPr lang="en" dirty="0">
                <a:solidFill>
                  <a:schemeClr val="dk1"/>
                </a:solidFill>
              </a:rPr>
              <a:t>Review student research notebooks ahead of time.</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Review these protocols before teaching. They are all (introduced) (used) in this lesson:</a:t>
            </a:r>
            <a:endParaRPr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Think-Pair-Share</a:t>
            </a:r>
            <a:endParaRPr sz="1800"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Equity Sticks   </a:t>
            </a:r>
            <a:endParaRPr sz="1800" dirty="0">
              <a:solidFill>
                <a:schemeClr val="dk1"/>
              </a:solidFill>
            </a:endParaRPr>
          </a:p>
        </p:txBody>
      </p:sp>
      <p:pic>
        <p:nvPicPr>
          <p:cNvPr id="281" name="Google Shape;281;p53"/>
          <p:cNvPicPr preferRelativeResize="0"/>
          <p:nvPr/>
        </p:nvPicPr>
        <p:blipFill>
          <a:blip r:embed="rId3">
            <a:alphaModFix/>
          </a:blip>
          <a:stretch>
            <a:fillRect/>
          </a:stretch>
        </p:blipFill>
        <p:spPr>
          <a:xfrm>
            <a:off x="2735825" y="3963025"/>
            <a:ext cx="410950" cy="410950"/>
          </a:xfrm>
          <a:prstGeom prst="rect">
            <a:avLst/>
          </a:prstGeom>
          <a:noFill/>
          <a:ln>
            <a:noFill/>
          </a:ln>
        </p:spPr>
      </p:pic>
      <p:pic>
        <p:nvPicPr>
          <p:cNvPr id="282" name="Google Shape;282;p53"/>
          <p:cNvPicPr preferRelativeResize="0"/>
          <p:nvPr/>
        </p:nvPicPr>
        <p:blipFill>
          <a:blip r:embed="rId4">
            <a:alphaModFix/>
          </a:blip>
          <a:stretch>
            <a:fillRect/>
          </a:stretch>
        </p:blipFill>
        <p:spPr>
          <a:xfrm>
            <a:off x="3146775" y="3688325"/>
            <a:ext cx="274700" cy="274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4: Module 2: Unit 1: Lesson 1</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288" name="Google Shape;288;p54"/>
          <p:cNvSpPr txBox="1">
            <a:spLocks noGrp="1"/>
          </p:cNvSpPr>
          <p:nvPr>
            <p:ph type="body" idx="1"/>
          </p:nvPr>
        </p:nvSpPr>
        <p:spPr>
          <a:xfrm>
            <a:off x="311700" y="152165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Preparing for Lesson 1:  </a:t>
            </a:r>
            <a:r>
              <a:rPr lang="en"/>
              <a:t>Support for Students Who Need It</a:t>
            </a:r>
            <a:endParaRPr/>
          </a:p>
          <a:p>
            <a:pPr marL="0" lvl="0" indent="0" rtl="0">
              <a:spcBef>
                <a:spcPts val="0"/>
              </a:spcBef>
              <a:spcAft>
                <a:spcPts val="0"/>
              </a:spcAft>
              <a:buNone/>
            </a:pPr>
            <a:endParaRPr/>
          </a:p>
          <a:p>
            <a:pPr marL="457200" lvl="0" indent="-330200" rtl="0">
              <a:spcBef>
                <a:spcPts val="0"/>
              </a:spcBef>
              <a:spcAft>
                <a:spcPts val="0"/>
              </a:spcAft>
              <a:buSzPts val="1600"/>
              <a:buChar char="●"/>
            </a:pPr>
            <a:r>
              <a:rPr lang="en" sz="1600">
                <a:solidFill>
                  <a:schemeClr val="dk1"/>
                </a:solidFill>
              </a:rPr>
              <a:t>Since there are 10 posters to use during the Poster Walk, students likely will not visit each poster. Strategically group students and decide which posters they will visit. For example, consider placing ELLs or students who struggle in the same group and assigning them to examine posters 1–7, since they are not as text-heavy as posters 8–10. </a:t>
            </a:r>
            <a:endParaRPr sz="1600">
              <a:solidFill>
                <a:schemeClr val="dk1"/>
              </a:solidFill>
            </a:endParaRPr>
          </a:p>
          <a:p>
            <a:pPr marL="457200" lvl="0" indent="-330200" rtl="0">
              <a:spcBef>
                <a:spcPts val="0"/>
              </a:spcBef>
              <a:spcAft>
                <a:spcPts val="0"/>
              </a:spcAft>
              <a:buSzPts val="1600"/>
              <a:buChar char="●"/>
            </a:pPr>
            <a:r>
              <a:rPr lang="en" sz="1600">
                <a:solidFill>
                  <a:schemeClr val="dk1"/>
                </a:solidFill>
              </a:rPr>
              <a:t>Consider inviting students who need additional fluency practice to chorally read the text on posters 8–10 during the Poster Walk.</a:t>
            </a:r>
            <a:endParaRPr sz="1600">
              <a:solidFill>
                <a:schemeClr val="dk1"/>
              </a:solidFill>
            </a:endParaRPr>
          </a:p>
          <a:p>
            <a:pPr marL="0" lvl="0" indent="0" rtl="0">
              <a:spcBef>
                <a:spcPts val="0"/>
              </a:spcBef>
              <a:spcAft>
                <a:spcPts val="0"/>
              </a:spcAft>
              <a:buNone/>
            </a:pPr>
            <a:endParaRPr sz="1600">
              <a:solidFill>
                <a:schemeClr val="dk1"/>
              </a:solidFill>
            </a:endParaRPr>
          </a:p>
          <a:p>
            <a:pPr marL="457200" lvl="0" indent="0" rtl="0">
              <a:spcBef>
                <a:spcPts val="0"/>
              </a:spcBef>
              <a:spcAft>
                <a:spcPts val="0"/>
              </a:spcAft>
              <a:buNone/>
            </a:pPr>
            <a:endParaRPr sz="16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4000" i="0" u="none" strike="noStrike" cap="none">
                <a:solidFill>
                  <a:schemeClr val="dk1"/>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4</a:t>
            </a:r>
            <a:r>
              <a:rPr lang="en" sz="4000" i="0" u="none" strike="noStrike" cap="none">
                <a:solidFill>
                  <a:schemeClr val="dk1"/>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i="0" u="none" strike="noStrike" cap="none">
                <a:solidFill>
                  <a:schemeClr val="dk1"/>
                </a:solidFill>
                <a:latin typeface="Century Gothic"/>
                <a:ea typeface="Century Gothic"/>
                <a:cs typeface="Century Gothic"/>
                <a:sym typeface="Century Gothic"/>
              </a:rPr>
              <a:t> Overview</a:t>
            </a:r>
            <a:endParaRPr sz="4000" i="0" u="none" strike="noStrike" cap="none">
              <a:solidFill>
                <a:schemeClr val="dk1"/>
              </a:solidFill>
              <a:latin typeface="Century Gothic"/>
              <a:ea typeface="Century Gothic"/>
              <a:cs typeface="Century Gothic"/>
              <a:sym typeface="Century Gothic"/>
            </a:endParaRPr>
          </a:p>
        </p:txBody>
      </p:sp>
      <p:sp>
        <p:nvSpPr>
          <p:cNvPr id="295" name="Google Shape;295;p55"/>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300">
                <a:latin typeface="Century Gothic"/>
                <a:ea typeface="Century Gothic"/>
                <a:cs typeface="Century Gothic"/>
                <a:sym typeface="Century Gothic"/>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3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chemeClr val="dk1"/>
              </a:buClr>
              <a:buSzPts val="1615"/>
              <a:buFont typeface="Arial"/>
              <a:buNone/>
            </a:pPr>
            <a:endParaRPr sz="1300" i="0" u="none" strike="noStrike" cap="none">
              <a:solidFill>
                <a:schemeClr val="dk1"/>
              </a:solidFill>
              <a:latin typeface="Century Gothic"/>
              <a:ea typeface="Century Gothic"/>
              <a:cs typeface="Century Gothic"/>
              <a:sym typeface="Century Gothic"/>
            </a:endParaRPr>
          </a:p>
          <a:p>
            <a:pPr marL="0" lvl="0" indent="0" rtl="0">
              <a:lnSpc>
                <a:spcPct val="90000"/>
              </a:lnSpc>
              <a:spcBef>
                <a:spcPts val="323"/>
              </a:spcBef>
              <a:spcAft>
                <a:spcPts val="0"/>
              </a:spcAft>
              <a:buClr>
                <a:srgbClr val="000000"/>
              </a:buClr>
              <a:buSzPts val="1100"/>
              <a:buFont typeface="Arial"/>
              <a:buNone/>
            </a:pPr>
            <a:r>
              <a:rPr lang="en" sz="1300">
                <a:latin typeface="Century Gothic"/>
                <a:ea typeface="Century Gothic"/>
                <a:cs typeface="Century Gothic"/>
                <a:sym typeface="Century Gothic"/>
              </a:rPr>
              <a:t>Students will focus on the following guiding questions:</a:t>
            </a:r>
            <a:endParaRPr sz="1300">
              <a:latin typeface="Century Gothic"/>
              <a:ea typeface="Century Gothic"/>
              <a:cs typeface="Century Gothic"/>
              <a:sym typeface="Century Gothic"/>
            </a:endParaRPr>
          </a:p>
          <a:p>
            <a:pPr marL="342900" lvl="0" indent="-31750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do animals’ bodies and behaviors help them survive?</a:t>
            </a:r>
            <a:endParaRPr sz="1300">
              <a:latin typeface="Century Gothic"/>
              <a:ea typeface="Century Gothic"/>
              <a:cs typeface="Century Gothic"/>
              <a:sym typeface="Century Gothic"/>
            </a:endParaRPr>
          </a:p>
          <a:p>
            <a:pPr marL="342900" lvl="0" indent="-31750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can writers use knowledge from their research to inform and entertain?</a:t>
            </a:r>
            <a:br>
              <a:rPr lang="en" sz="1300">
                <a:latin typeface="Century Gothic"/>
                <a:ea typeface="Century Gothic"/>
                <a:cs typeface="Century Gothic"/>
                <a:sym typeface="Century Gothic"/>
              </a:rPr>
            </a:br>
            <a:endParaRPr sz="1300">
              <a:latin typeface="Century Gothic"/>
              <a:ea typeface="Century Gothic"/>
              <a:cs typeface="Century Gothic"/>
              <a:sym typeface="Century Gothic"/>
            </a:endParaRPr>
          </a:p>
          <a:p>
            <a:pPr marL="0" lvl="0" indent="0" rtl="0">
              <a:lnSpc>
                <a:spcPct val="90000"/>
              </a:lnSpc>
              <a:spcBef>
                <a:spcPts val="340"/>
              </a:spcBef>
              <a:spcAft>
                <a:spcPts val="0"/>
              </a:spcAft>
              <a:buNone/>
            </a:pPr>
            <a:r>
              <a:rPr lang="en" sz="1300">
                <a:latin typeface="Century Gothic"/>
                <a:ea typeface="Century Gothic"/>
                <a:cs typeface="Century Gothic"/>
                <a:sym typeface="Century Gothic"/>
              </a:rPr>
              <a:t>This module is designed so that students grapple with the following big ideas.</a:t>
            </a:r>
            <a:endParaRPr sz="1300">
              <a:latin typeface="Century Gothic"/>
              <a:ea typeface="Century Gothic"/>
              <a:cs typeface="Century Gothic"/>
              <a:sym typeface="Century Gothic"/>
            </a:endParaRPr>
          </a:p>
          <a:p>
            <a:pPr marL="342900" lvl="0" indent="-29845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To protect themselves from predators, animals use different defense mechanisms.</a:t>
            </a:r>
            <a:endParaRPr sz="1300">
              <a:latin typeface="Century Gothic"/>
              <a:ea typeface="Century Gothic"/>
              <a:cs typeface="Century Gothic"/>
              <a:sym typeface="Century Gothic"/>
            </a:endParaRPr>
          </a:p>
          <a:p>
            <a:pPr marL="342900" lvl="0" indent="-29845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Writers use scientific knowledge and research to inform and entertain.</a:t>
            </a:r>
            <a:br>
              <a:rPr lang="en" sz="1300">
                <a:latin typeface="Century Gothic"/>
                <a:ea typeface="Century Gothic"/>
                <a:cs typeface="Century Gothic"/>
                <a:sym typeface="Century Gothic"/>
              </a:rPr>
            </a:br>
            <a:endParaRPr sz="13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6"/>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800" i="0" u="none" strike="noStrike" cap="none">
                <a:solidFill>
                  <a:schemeClr val="dk1"/>
                </a:solidFill>
                <a:latin typeface="Century Gothic"/>
                <a:ea typeface="Century Gothic"/>
                <a:cs typeface="Century Gothic"/>
                <a:sym typeface="Century Gothic"/>
              </a:rPr>
              <a:t>Grade </a:t>
            </a:r>
            <a:r>
              <a:rPr lang="en" sz="3800">
                <a:latin typeface="Century Gothic"/>
                <a:ea typeface="Century Gothic"/>
                <a:cs typeface="Century Gothic"/>
                <a:sym typeface="Century Gothic"/>
              </a:rPr>
              <a:t>4</a:t>
            </a:r>
            <a:r>
              <a:rPr lang="en" sz="3800" i="0" u="none" strike="noStrike" cap="none">
                <a:solidFill>
                  <a:schemeClr val="dk1"/>
                </a:solidFill>
                <a:latin typeface="Century Gothic"/>
                <a:ea typeface="Century Gothic"/>
                <a:cs typeface="Century Gothic"/>
                <a:sym typeface="Century Gothic"/>
              </a:rPr>
              <a:t> Module </a:t>
            </a:r>
            <a:r>
              <a:rPr lang="en" sz="3800">
                <a:latin typeface="Century Gothic"/>
                <a:ea typeface="Century Gothic"/>
                <a:cs typeface="Century Gothic"/>
                <a:sym typeface="Century Gothic"/>
              </a:rPr>
              <a:t>2</a:t>
            </a:r>
            <a:r>
              <a:rPr lang="en" sz="3800" i="0" u="none" strike="noStrike" cap="none">
                <a:solidFill>
                  <a:schemeClr val="dk1"/>
                </a:solidFill>
                <a:latin typeface="Century Gothic"/>
                <a:ea typeface="Century Gothic"/>
                <a:cs typeface="Century Gothic"/>
                <a:sym typeface="Century Gothic"/>
              </a:rPr>
              <a:t> Unit 1 Overview</a:t>
            </a:r>
            <a:endParaRPr sz="3800" i="0" u="none" strike="noStrike" cap="none">
              <a:solidFill>
                <a:schemeClr val="dk1"/>
              </a:solidFill>
              <a:latin typeface="Century Gothic"/>
              <a:ea typeface="Century Gothic"/>
              <a:cs typeface="Century Gothic"/>
              <a:sym typeface="Century Gothic"/>
            </a:endParaRPr>
          </a:p>
        </p:txBody>
      </p:sp>
      <p:sp>
        <p:nvSpPr>
          <p:cNvPr id="302" name="Google Shape;302;p56"/>
          <p:cNvSpPr txBox="1">
            <a:spLocks noGrp="1"/>
          </p:cNvSpPr>
          <p:nvPr>
            <p:ph type="body" idx="1"/>
          </p:nvPr>
        </p:nvSpPr>
        <p:spPr>
          <a:xfrm>
            <a:off x="457200" y="1063375"/>
            <a:ext cx="8229600" cy="3628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304"/>
              </a:spcBef>
              <a:spcAft>
                <a:spcPts val="0"/>
              </a:spcAft>
              <a:buClr>
                <a:schemeClr val="dk1"/>
              </a:buClr>
              <a:buSzPts val="1520"/>
              <a:buFont typeface="Arial"/>
              <a:buNone/>
            </a:pPr>
            <a:r>
              <a:rPr lang="en" sz="1300">
                <a:latin typeface="Century Gothic"/>
                <a:ea typeface="Century Gothic"/>
                <a:cs typeface="Century Gothic"/>
                <a:sym typeface="Century Gothic"/>
              </a:rPr>
              <a:t>In the first unit of this module, students begin by building background knowledge on animal defense mechanisms using an Animal Defenses research notebook to record notes and synthesize new information. Listening closely and close reading of informational texts about animal defense mechanisms will prepare students for the mid-unit assessment, in which they listen to and read new texts about animal defense mechanisms. Students continue their study of the topic in the second half of the unit. They will continue to record notes and to synthesize new information in their Animal Defenses research notebooks. This whole class study of animal defenses will act as a model for students as they research an animal of their choice in Unit 2. At the end of this unit, students select their "expert animal" to research with a small group during Unit 2.</a:t>
            </a:r>
            <a:endParaRPr sz="1300">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endParaRPr sz="1300" i="0" u="none" strike="noStrike" cap="none">
              <a:solidFill>
                <a:schemeClr val="dk1"/>
              </a:solidFill>
              <a:latin typeface="Century Gothic"/>
              <a:ea typeface="Century Gothic"/>
              <a:cs typeface="Century Gothic"/>
              <a:sym typeface="Century Gothic"/>
            </a:endParaRPr>
          </a:p>
          <a:p>
            <a:pPr marL="0" lvl="0" indent="0" rtl="0">
              <a:lnSpc>
                <a:spcPct val="90000"/>
              </a:lnSpc>
              <a:spcBef>
                <a:spcPts val="323"/>
              </a:spcBef>
              <a:spcAft>
                <a:spcPts val="0"/>
              </a:spcAft>
              <a:buClr>
                <a:srgbClr val="000000"/>
              </a:buClr>
              <a:buSzPts val="1100"/>
              <a:buFont typeface="Arial"/>
              <a:buNone/>
            </a:pPr>
            <a:r>
              <a:rPr lang="en" sz="1300">
                <a:latin typeface="Century Gothic"/>
                <a:ea typeface="Century Gothic"/>
                <a:cs typeface="Century Gothic"/>
                <a:sym typeface="Century Gothic"/>
              </a:rPr>
              <a:t>Students will focus on the following guiding questions:</a:t>
            </a:r>
            <a:endParaRPr sz="1300">
              <a:latin typeface="Century Gothic"/>
              <a:ea typeface="Century Gothic"/>
              <a:cs typeface="Century Gothic"/>
              <a:sym typeface="Century Gothic"/>
            </a:endParaRPr>
          </a:p>
          <a:p>
            <a:pPr marL="342900" lvl="0" indent="-31750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do animals’ bodies and behaviors help them survive?</a:t>
            </a:r>
            <a:endParaRPr sz="1300">
              <a:latin typeface="Century Gothic"/>
              <a:ea typeface="Century Gothic"/>
              <a:cs typeface="Century Gothic"/>
              <a:sym typeface="Century Gothic"/>
            </a:endParaRPr>
          </a:p>
          <a:p>
            <a:pPr marL="342900" lvl="0" indent="-31750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can writers use knowledge from their research to inform and entertain?</a:t>
            </a:r>
            <a:br>
              <a:rPr lang="en" sz="1300">
                <a:latin typeface="Century Gothic"/>
                <a:ea typeface="Century Gothic"/>
                <a:cs typeface="Century Gothic"/>
                <a:sym typeface="Century Gothic"/>
              </a:rPr>
            </a:br>
            <a:endParaRPr sz="1300">
              <a:latin typeface="Century Gothic"/>
              <a:ea typeface="Century Gothic"/>
              <a:cs typeface="Century Gothic"/>
              <a:sym typeface="Century Gothic"/>
            </a:endParaRPr>
          </a:p>
          <a:p>
            <a:pPr marL="0" lvl="0" indent="0" rtl="0">
              <a:lnSpc>
                <a:spcPct val="90000"/>
              </a:lnSpc>
              <a:spcBef>
                <a:spcPts val="340"/>
              </a:spcBef>
              <a:spcAft>
                <a:spcPts val="0"/>
              </a:spcAft>
              <a:buClr>
                <a:srgbClr val="000000"/>
              </a:buClr>
              <a:buSzPts val="1100"/>
              <a:buFont typeface="Arial"/>
              <a:buNone/>
            </a:pPr>
            <a:r>
              <a:rPr lang="en" sz="1300">
                <a:latin typeface="Century Gothic"/>
                <a:ea typeface="Century Gothic"/>
                <a:cs typeface="Century Gothic"/>
                <a:sym typeface="Century Gothic"/>
              </a:rPr>
              <a:t>This unit is designed so that students grapple with the following big ideas.</a:t>
            </a:r>
            <a:endParaRPr sz="1300">
              <a:latin typeface="Century Gothic"/>
              <a:ea typeface="Century Gothic"/>
              <a:cs typeface="Century Gothic"/>
              <a:sym typeface="Century Gothic"/>
            </a:endParaRPr>
          </a:p>
          <a:p>
            <a:pPr marL="342900" lvl="0" indent="-29845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To protect themselves from predators, animals use different defense mechanisms.</a:t>
            </a:r>
            <a:endParaRPr sz="1300">
              <a:latin typeface="Century Gothic"/>
              <a:ea typeface="Century Gothic"/>
              <a:cs typeface="Century Gothic"/>
              <a:sym typeface="Century Gothic"/>
            </a:endParaRPr>
          </a:p>
          <a:p>
            <a:pPr marL="342900" lvl="0" indent="-298450"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Writers use scientific knowledge and research to inform and entertain.</a:t>
            </a:r>
            <a:endParaRPr sz="1300">
              <a:latin typeface="Century Gothic"/>
              <a:ea typeface="Century Gothic"/>
              <a:cs typeface="Century Gothic"/>
              <a:sym typeface="Century Gothic"/>
            </a:endParaRPr>
          </a:p>
          <a:p>
            <a:pPr marL="342900" lvl="0" indent="0" rtl="0">
              <a:lnSpc>
                <a:spcPct val="90000"/>
              </a:lnSpc>
              <a:spcBef>
                <a:spcPts val="340"/>
              </a:spcBef>
              <a:spcAft>
                <a:spcPts val="0"/>
              </a:spcAft>
              <a:buNone/>
            </a:pPr>
            <a:endParaRPr sz="1300">
              <a:latin typeface="Century Gothic"/>
              <a:ea typeface="Century Gothic"/>
              <a:cs typeface="Century Gothic"/>
              <a:sym typeface="Century Gothic"/>
            </a:endParaRPr>
          </a:p>
          <a:p>
            <a:pPr marL="457200" lvl="0" indent="0" rtl="0">
              <a:lnSpc>
                <a:spcPct val="80000"/>
              </a:lnSpc>
              <a:spcBef>
                <a:spcPts val="304"/>
              </a:spcBef>
              <a:spcAft>
                <a:spcPts val="0"/>
              </a:spcAft>
              <a:buNone/>
            </a:pPr>
            <a:endParaRPr sz="13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endParaRPr sz="13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endParaRPr sz="13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770D9029-EFDA-4A29-A2AD-68C5158D3F90}"/>
              </a:ext>
            </a:extLst>
          </p:cNvPr>
          <p:cNvPicPr>
            <a:picLocks noChangeAspect="1"/>
          </p:cNvPicPr>
          <p:nvPr/>
        </p:nvPicPr>
        <p:blipFill>
          <a:blip r:embed="rId3"/>
          <a:stretch>
            <a:fillRect/>
          </a:stretch>
        </p:blipFill>
        <p:spPr>
          <a:xfrm>
            <a:off x="3062283" y="645994"/>
            <a:ext cx="3019434" cy="1159406"/>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Brenda Benning</DisplayName>
        <AccountId>1474</AccountId>
        <AccountType/>
      </UserInfo>
      <UserInfo>
        <DisplayName>janiceriley777@gmail.com</DisplayName>
        <AccountId>2058</AccountId>
        <AccountType/>
      </UserInfo>
    </SharedWithUsers>
  </documentManagement>
</p:properties>
</file>

<file path=customXml/itemProps1.xml><?xml version="1.0" encoding="utf-8"?>
<ds:datastoreItem xmlns:ds="http://schemas.openxmlformats.org/officeDocument/2006/customXml" ds:itemID="{F8439B34-AB34-477C-964C-A1A49F9AFEC9}"/>
</file>

<file path=customXml/itemProps2.xml><?xml version="1.0" encoding="utf-8"?>
<ds:datastoreItem xmlns:ds="http://schemas.openxmlformats.org/officeDocument/2006/customXml" ds:itemID="{5D7A06F7-1841-4F47-B7AF-587071BF47BF}">
  <ds:schemaRefs>
    <ds:schemaRef ds:uri="http://schemas.microsoft.com/sharepoint/v3/contenttype/forms"/>
  </ds:schemaRefs>
</ds:datastoreItem>
</file>

<file path=customXml/itemProps3.xml><?xml version="1.0" encoding="utf-8"?>
<ds:datastoreItem xmlns:ds="http://schemas.openxmlformats.org/officeDocument/2006/customXml" ds:itemID="{170BC677-569B-4368-8644-F6007D3CAFF4}">
  <ds:schemaRefs>
    <ds:schemaRef ds:uri="http://purl.org/dc/terms/"/>
    <ds:schemaRef ds:uri="http://schemas.openxmlformats.org/package/2006/metadata/core-properties"/>
    <ds:schemaRef ds:uri="02a6a75b-8925-4bc7-8b21-b87d4a90d0a3"/>
    <ds:schemaRef ds:uri="http://schemas.microsoft.com/office/2006/documentManagement/types"/>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TotalTime>
  <Words>5990</Words>
  <Application>Microsoft Office PowerPoint</Application>
  <PresentationFormat>On-screen Show (16:9)</PresentationFormat>
  <Paragraphs>414</Paragraphs>
  <Slides>21</Slides>
  <Notes>21</Notes>
  <HiddenSlides>0</HiddenSlides>
  <MMClips>0</MMClips>
  <ScaleCrop>false</ScaleCrop>
  <HeadingPairs>
    <vt:vector size="4" baseType="variant">
      <vt:variant>
        <vt:lpstr>Theme</vt:lpstr>
      </vt:variant>
      <vt:variant>
        <vt:i4>4</vt:i4>
      </vt:variant>
      <vt:variant>
        <vt:lpstr>Slide Titles</vt:lpstr>
      </vt:variant>
      <vt:variant>
        <vt:i4>21</vt:i4>
      </vt:variant>
    </vt:vector>
  </HeadingPairs>
  <TitlesOfParts>
    <vt:vector size="25" baseType="lpstr">
      <vt:lpstr>Simple Light</vt:lpstr>
      <vt:lpstr>Office Theme</vt:lpstr>
      <vt:lpstr>Office Theme</vt:lpstr>
      <vt:lpstr>Simple Light</vt:lpstr>
      <vt:lpstr>Grade 4: Module 2: Unit 1: Lesson 1 Teacher slide, before teaching.</vt:lpstr>
      <vt:lpstr>Grade 4: Module 2: Unit 1: Lesson 1 Teacher slide, before teaching.</vt:lpstr>
      <vt:lpstr>Grade 4: Module 2: Unit 1: Lesson 1 Teacher slide, before teaching.</vt:lpstr>
      <vt:lpstr>Grade 4: Module 2: Unit 1: Lesson 1 Teacher slide, before teaching.</vt:lpstr>
      <vt:lpstr>Grade 4: Module 2: Unit 1: Lesson 1 Teacher slide, before teaching.</vt:lpstr>
      <vt:lpstr>Grade 4: Module 2: Unit 1: Lesson 1 Teacher slide, before teaching.</vt:lpstr>
      <vt:lpstr>Grade 4 Module 2 Overview</vt:lpstr>
      <vt:lpstr>Grade 4 Module 2 Unit 1 Overview</vt:lpstr>
      <vt:lpstr>PowerPoint Presentation</vt:lpstr>
      <vt:lpstr>Hello, Students!</vt:lpstr>
      <vt:lpstr>Poster Walk</vt:lpstr>
      <vt:lpstr>Reviewing Our Learning Targets</vt:lpstr>
      <vt:lpstr>Preparing To Research</vt:lpstr>
      <vt:lpstr>Working to Contribute to a Better World anchor chart</vt:lpstr>
      <vt:lpstr>Introduction to our research notebooks</vt:lpstr>
      <vt:lpstr>KWEL Chart: Animal Defense Mechanisms</vt:lpstr>
      <vt:lpstr>PowerPoint Presentation</vt:lpstr>
      <vt:lpstr>Homework</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1 Teacher slide, before teaching.</dc:title>
  <dc:creator>nbravo</dc:creator>
  <cp:lastModifiedBy>Jennifer Snapp</cp:lastModifiedBy>
  <cp:revision>63</cp:revision>
  <dcterms:modified xsi:type="dcterms:W3CDTF">2019-03-22T11:32:28Z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2560">
    <vt:lpwstr>411</vt:lpwstr>
  </property>
  <property fmtid="{D5CDD505-2E9C-101B-9397-08002B2CF9AE}" pid="4" name="AuthorIds_UIVersion_3072">
    <vt:lpwstr>411</vt:lpwstr>
  </property>
</Properties>
</file>