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3"/>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x="12192000" cy="6858000"/>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022" autoAdjust="0"/>
  </p:normalViewPr>
  <p:slideViewPr>
    <p:cSldViewPr snapToGrid="0">
      <p:cViewPr>
        <p:scale>
          <a:sx n="69" d="100"/>
          <a:sy n="69" d="100"/>
        </p:scale>
        <p:origin x="528" y="-15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3.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2.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fntdata"/><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pril Imperio" userId="S::april.imperio@detroitk12.org::016b43d7-eba5-4d9b-8296-c2a9482fb2a0" providerId="AD" clId="Web-{6E47B59D-8FB3-6D05-1F35-99EC1C432D97}"/>
    <pc:docChg chg="addSld modSld">
      <pc:chgData name="April Imperio" userId="S::april.imperio@detroitk12.org::016b43d7-eba5-4d9b-8296-c2a9482fb2a0" providerId="AD" clId="Web-{6E47B59D-8FB3-6D05-1F35-99EC1C432D97}" dt="2019-03-26T00:31:46.486" v="1" actId="20577"/>
      <pc:docMkLst>
        <pc:docMk/>
      </pc:docMkLst>
      <pc:sldChg chg="modSp add">
        <pc:chgData name="April Imperio" userId="S::april.imperio@detroitk12.org::016b43d7-eba5-4d9b-8296-c2a9482fb2a0" providerId="AD" clId="Web-{6E47B59D-8FB3-6D05-1F35-99EC1C432D97}" dt="2019-03-26T00:31:46.486" v="1" actId="20577"/>
        <pc:sldMkLst>
          <pc:docMk/>
          <pc:sldMk cId="3150536361" sldId="273"/>
        </pc:sldMkLst>
        <pc:spChg chg="mod">
          <ac:chgData name="April Imperio" userId="S::april.imperio@detroitk12.org::016b43d7-eba5-4d9b-8296-c2a9482fb2a0" providerId="AD" clId="Web-{6E47B59D-8FB3-6D05-1F35-99EC1C432D97}" dt="2019-03-26T00:31:46.486" v="1" actId="20577"/>
          <ac:spMkLst>
            <pc:docMk/>
            <pc:sldMk cId="3150536361" sldId="273"/>
            <ac:spMk id="3" creationId="{61003DAB-0F87-47B7-ABA2-F61BA08B460E}"/>
          </ac:spMkLst>
        </pc:spChg>
      </pc:sldChg>
    </pc:docChg>
  </pc:docChgLst>
  <pc:docChgLst>
    <pc:chgData name="Natalie Ivey" userId="2c81a4b0-7596-4a42-b4da-e7aac4dfeff9" providerId="ADAL" clId="{8CF41BB5-0C25-4F7E-A1B5-540865713AA4}"/>
    <pc:docChg chg="custSel modSld modMainMaster">
      <pc:chgData name="Natalie Ivey" userId="2c81a4b0-7596-4a42-b4da-e7aac4dfeff9" providerId="ADAL" clId="{8CF41BB5-0C25-4F7E-A1B5-540865713AA4}" dt="2018-09-02T13:21:51.502" v="26" actId="1076"/>
      <pc:docMkLst>
        <pc:docMk/>
      </pc:docMkLst>
      <pc:sldChg chg="addSp modSp">
        <pc:chgData name="Natalie Ivey" userId="2c81a4b0-7596-4a42-b4da-e7aac4dfeff9" providerId="ADAL" clId="{8CF41BB5-0C25-4F7E-A1B5-540865713AA4}" dt="2018-09-02T13:21:18.362" v="21" actId="1076"/>
        <pc:sldMkLst>
          <pc:docMk/>
          <pc:sldMk cId="0" sldId="258"/>
        </pc:sldMkLst>
        <pc:picChg chg="add mod">
          <ac:chgData name="Natalie Ivey" userId="2c81a4b0-7596-4a42-b4da-e7aac4dfeff9" providerId="ADAL" clId="{8CF41BB5-0C25-4F7E-A1B5-540865713AA4}" dt="2018-09-02T13:21:18.362" v="21" actId="1076"/>
          <ac:picMkLst>
            <pc:docMk/>
            <pc:sldMk cId="0" sldId="258"/>
            <ac:picMk id="3" creationId="{EB6018DF-0A27-4783-8AC4-ACEDE00D08E4}"/>
          </ac:picMkLst>
        </pc:picChg>
      </pc:sldChg>
      <pc:sldChg chg="addSp modSp">
        <pc:chgData name="Natalie Ivey" userId="2c81a4b0-7596-4a42-b4da-e7aac4dfeff9" providerId="ADAL" clId="{8CF41BB5-0C25-4F7E-A1B5-540865713AA4}" dt="2018-09-02T13:21:51.502" v="26" actId="1076"/>
        <pc:sldMkLst>
          <pc:docMk/>
          <pc:sldMk cId="1845447184" sldId="268"/>
        </pc:sldMkLst>
        <pc:picChg chg="add mod">
          <ac:chgData name="Natalie Ivey" userId="2c81a4b0-7596-4a42-b4da-e7aac4dfeff9" providerId="ADAL" clId="{8CF41BB5-0C25-4F7E-A1B5-540865713AA4}" dt="2018-09-02T13:21:51.502" v="26" actId="1076"/>
          <ac:picMkLst>
            <pc:docMk/>
            <pc:sldMk cId="1845447184" sldId="268"/>
            <ac:picMk id="3" creationId="{CEBD88BD-C318-4C0A-A6B0-E008E1ECEA2F}"/>
          </ac:picMkLst>
        </pc:picChg>
      </pc:sldChg>
      <pc:sldMasterChg chg="addSp delSp modSp">
        <pc:chgData name="Natalie Ivey" userId="2c81a4b0-7596-4a42-b4da-e7aac4dfeff9" providerId="ADAL" clId="{8CF41BB5-0C25-4F7E-A1B5-540865713AA4}" dt="2018-09-02T13:20:38.479" v="16" actId="1076"/>
        <pc:sldMasterMkLst>
          <pc:docMk/>
          <pc:sldMasterMk cId="0" sldId="2147483659"/>
        </pc:sldMasterMkLst>
        <pc:picChg chg="add del mod">
          <ac:chgData name="Natalie Ivey" userId="2c81a4b0-7596-4a42-b4da-e7aac4dfeff9" providerId="ADAL" clId="{8CF41BB5-0C25-4F7E-A1B5-540865713AA4}" dt="2018-09-02T13:18:57.405" v="2" actId="478"/>
          <ac:picMkLst>
            <pc:docMk/>
            <pc:sldMasterMk cId="0" sldId="2147483659"/>
            <ac:picMk id="3" creationId="{2C3E2F8A-2C7B-405D-8394-2C8804195E1C}"/>
          </ac:picMkLst>
        </pc:picChg>
        <pc:picChg chg="add mod">
          <ac:chgData name="Natalie Ivey" userId="2c81a4b0-7596-4a42-b4da-e7aac4dfeff9" providerId="ADAL" clId="{8CF41BB5-0C25-4F7E-A1B5-540865713AA4}" dt="2018-09-02T13:19:15.940" v="4" actId="1076"/>
          <ac:picMkLst>
            <pc:docMk/>
            <pc:sldMasterMk cId="0" sldId="2147483659"/>
            <ac:picMk id="5" creationId="{04D628B2-50DD-479A-B885-B808FBBA68F6}"/>
          </ac:picMkLst>
        </pc:picChg>
        <pc:picChg chg="add mod">
          <ac:chgData name="Natalie Ivey" userId="2c81a4b0-7596-4a42-b4da-e7aac4dfeff9" providerId="ADAL" clId="{8CF41BB5-0C25-4F7E-A1B5-540865713AA4}" dt="2018-09-02T13:20:01.346" v="12" actId="1076"/>
          <ac:picMkLst>
            <pc:docMk/>
            <pc:sldMasterMk cId="0" sldId="2147483659"/>
            <ac:picMk id="7" creationId="{6599BB97-FC76-4C89-A826-CB8D2170F71D}"/>
          </ac:picMkLst>
        </pc:picChg>
        <pc:picChg chg="add mod">
          <ac:chgData name="Natalie Ivey" userId="2c81a4b0-7596-4a42-b4da-e7aac4dfeff9" providerId="ADAL" clId="{8CF41BB5-0C25-4F7E-A1B5-540865713AA4}" dt="2018-09-02T13:20:38.479" v="16" actId="1076"/>
          <ac:picMkLst>
            <pc:docMk/>
            <pc:sldMasterMk cId="0" sldId="2147483659"/>
            <ac:picMk id="9" creationId="{7B60A481-C80C-4AC9-B9C6-470A73881CBE}"/>
          </ac:picMkLst>
        </pc:picChg>
      </pc:sldMasterChg>
    </pc:docChg>
  </pc:docChgLst>
  <pc:docChgLst>
    <pc:chgData clId="Web-{6CA43990-C71C-46BB-B44C-AE5C70F5517B}"/>
    <pc:docChg chg="modSld">
      <pc:chgData name="" userId="" providerId="" clId="Web-{6CA43990-C71C-46BB-B44C-AE5C70F5517B}" dt="2018-08-09T00:00:37.716" v="15" actId="14100"/>
      <pc:docMkLst>
        <pc:docMk/>
      </pc:docMkLst>
      <pc:sldChg chg="addSp modSp">
        <pc:chgData name="" userId="" providerId="" clId="Web-{6CA43990-C71C-46BB-B44C-AE5C70F5517B}" dt="2018-08-08T23:58:41.278" v="2" actId="14100"/>
        <pc:sldMkLst>
          <pc:docMk/>
          <pc:sldMk cId="0" sldId="260"/>
        </pc:sldMkLst>
        <pc:picChg chg="add mod">
          <ac:chgData name="" userId="" providerId="" clId="Web-{6CA43990-C71C-46BB-B44C-AE5C70F5517B}" dt="2018-08-08T23:58:41.278" v="2" actId="14100"/>
          <ac:picMkLst>
            <pc:docMk/>
            <pc:sldMk cId="0" sldId="260"/>
            <ac:picMk id="2" creationId="{DB230224-8EAB-4A7F-A425-66542109E1C1}"/>
          </ac:picMkLst>
        </pc:picChg>
      </pc:sldChg>
      <pc:sldChg chg="addSp modSp">
        <pc:chgData name="" userId="" providerId="" clId="Web-{6CA43990-C71C-46BB-B44C-AE5C70F5517B}" dt="2018-08-08T23:59:02.731" v="5" actId="14100"/>
        <pc:sldMkLst>
          <pc:docMk/>
          <pc:sldMk cId="0" sldId="261"/>
        </pc:sldMkLst>
        <pc:picChg chg="add mod">
          <ac:chgData name="" userId="" providerId="" clId="Web-{6CA43990-C71C-46BB-B44C-AE5C70F5517B}" dt="2018-08-08T23:59:02.731" v="5" actId="14100"/>
          <ac:picMkLst>
            <pc:docMk/>
            <pc:sldMk cId="0" sldId="261"/>
            <ac:picMk id="2" creationId="{356F654B-07B6-4397-A91B-91589993E16B}"/>
          </ac:picMkLst>
        </pc:picChg>
      </pc:sldChg>
      <pc:sldChg chg="addSp">
        <pc:chgData name="" userId="" providerId="" clId="Web-{6CA43990-C71C-46BB-B44C-AE5C70F5517B}" dt="2018-08-08T23:59:08.872" v="6"/>
        <pc:sldMkLst>
          <pc:docMk/>
          <pc:sldMk cId="0" sldId="262"/>
        </pc:sldMkLst>
        <pc:picChg chg="add">
          <ac:chgData name="" userId="" providerId="" clId="Web-{6CA43990-C71C-46BB-B44C-AE5C70F5517B}" dt="2018-08-08T23:59:08.872" v="6"/>
          <ac:picMkLst>
            <pc:docMk/>
            <pc:sldMk cId="0" sldId="262"/>
            <ac:picMk id="2" creationId="{AB11540C-7FEA-42D2-AD36-EAD7B4A5AEFF}"/>
          </ac:picMkLst>
        </pc:picChg>
      </pc:sldChg>
      <pc:sldChg chg="addSp modSp">
        <pc:chgData name="" userId="" providerId="" clId="Web-{6CA43990-C71C-46BB-B44C-AE5C70F5517B}" dt="2018-08-08T23:59:41.763" v="9" actId="14100"/>
        <pc:sldMkLst>
          <pc:docMk/>
          <pc:sldMk cId="0" sldId="265"/>
        </pc:sldMkLst>
        <pc:picChg chg="add mod">
          <ac:chgData name="" userId="" providerId="" clId="Web-{6CA43990-C71C-46BB-B44C-AE5C70F5517B}" dt="2018-08-08T23:59:41.763" v="9" actId="14100"/>
          <ac:picMkLst>
            <pc:docMk/>
            <pc:sldMk cId="0" sldId="265"/>
            <ac:picMk id="2" creationId="{AFF6D378-F38A-4806-AE26-49450F2C3DDE}"/>
          </ac:picMkLst>
        </pc:picChg>
      </pc:sldChg>
      <pc:sldChg chg="addSp modSp">
        <pc:chgData name="" userId="" providerId="" clId="Web-{6CA43990-C71C-46BB-B44C-AE5C70F5517B}" dt="2018-08-09T00:00:13.419" v="12" actId="14100"/>
        <pc:sldMkLst>
          <pc:docMk/>
          <pc:sldMk cId="0" sldId="266"/>
        </pc:sldMkLst>
        <pc:picChg chg="add mod">
          <ac:chgData name="" userId="" providerId="" clId="Web-{6CA43990-C71C-46BB-B44C-AE5C70F5517B}" dt="2018-08-09T00:00:13.419" v="12" actId="14100"/>
          <ac:picMkLst>
            <pc:docMk/>
            <pc:sldMk cId="0" sldId="266"/>
            <ac:picMk id="2" creationId="{5A58CDDA-D5F8-4179-8455-EA383F5347D3}"/>
          </ac:picMkLst>
        </pc:picChg>
      </pc:sldChg>
      <pc:sldChg chg="addSp modSp">
        <pc:chgData name="" userId="" providerId="" clId="Web-{6CA43990-C71C-46BB-B44C-AE5C70F5517B}" dt="2018-08-09T00:00:37.716" v="15" actId="14100"/>
        <pc:sldMkLst>
          <pc:docMk/>
          <pc:sldMk cId="2303888498" sldId="271"/>
        </pc:sldMkLst>
        <pc:picChg chg="add mod">
          <ac:chgData name="" userId="" providerId="" clId="Web-{6CA43990-C71C-46BB-B44C-AE5C70F5517B}" dt="2018-08-09T00:00:37.716" v="15" actId="14100"/>
          <ac:picMkLst>
            <pc:docMk/>
            <pc:sldMk cId="2303888498" sldId="271"/>
            <ac:picMk id="2" creationId="{EEAB9AD7-51ED-4C83-B1FE-14F0962405D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8754055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Shape 8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rtl="0">
              <a:spcBef>
                <a:spcPts val="0"/>
              </a:spcBef>
              <a:spcAft>
                <a:spcPts val="0"/>
              </a:spcAft>
              <a:buSzPts val="1200"/>
              <a:buFont typeface="Calibri"/>
              <a:buChar char="●"/>
            </a:pPr>
            <a:r>
              <a:rPr lang="en-US"/>
              <a:t>This lesson follows the basic pattern of Lessons 10 and 11, with Excerpt 2 of the same article. </a:t>
            </a:r>
            <a:endParaRPr/>
          </a:p>
          <a:p>
            <a:pPr marL="457200" lvl="0" indent="-304800" rtl="0">
              <a:spcBef>
                <a:spcPts val="0"/>
              </a:spcBef>
              <a:spcAft>
                <a:spcPts val="0"/>
              </a:spcAft>
              <a:buSzPts val="1200"/>
              <a:buFont typeface="Calibri"/>
              <a:buChar char="●"/>
            </a:pPr>
            <a:r>
              <a:rPr lang="en-US"/>
              <a:t>Part A of Work Time includes a basic checking for understanding of the “gist” of Excerpt 2. But do not give too much away; students continue to reread during Part B of Work Time, and will gradually uncover more of the meaning in this complex text. </a:t>
            </a:r>
            <a:endParaRPr/>
          </a:p>
          <a:p>
            <a:pPr marL="457200" lvl="0" indent="-304800" rtl="0">
              <a:spcBef>
                <a:spcPts val="0"/>
              </a:spcBef>
              <a:spcAft>
                <a:spcPts val="0"/>
              </a:spcAft>
              <a:buSzPts val="1200"/>
              <a:buFont typeface="Calibri"/>
              <a:buChar char="●"/>
            </a:pPr>
            <a:r>
              <a:rPr lang="en-US"/>
              <a:t>As students continue to grapple with this very complex text, </a:t>
            </a:r>
            <a:r>
              <a:rPr lang="en-US">
                <a:solidFill>
                  <a:srgbClr val="222222"/>
                </a:solidFill>
              </a:rPr>
              <a:t>continue to reinforce that gist notes serve as a preliminary, tentative, low-stakes way to begin to process a complex text. Gist statements can help even the most struggling students stay focused and engaged as they are working through an early read of a complex text. Continue to distinguish gist from “finding the main idea” and “summarizing”-- gist is less involved and lower-stakes than either of these pursuits.</a:t>
            </a:r>
            <a:endParaRPr>
              <a:solidFill>
                <a:srgbClr val="222222"/>
              </a:solidFill>
            </a:endParaRPr>
          </a:p>
          <a:p>
            <a:pPr marL="457200" lvl="0" indent="-304800" rtl="0">
              <a:spcBef>
                <a:spcPts val="0"/>
              </a:spcBef>
              <a:spcAft>
                <a:spcPts val="0"/>
              </a:spcAft>
              <a:buSzPts val="1200"/>
              <a:buFont typeface="Calibri"/>
              <a:buChar char="●"/>
            </a:pPr>
            <a:r>
              <a:rPr lang="en-US"/>
              <a:t>This lesson builds off of the activity in Lesson 9 in which students selected ideas that could be used in writing. Here in Lesson 12, students must select evidence to use in writing and begin a draft response. In Lesson 13, students will practice using evidence in a full response to a constructed response question, and Lesson 14 will ask students to complete this writing task as part of an End of Unit Assessment. Unit 2 includes more heavily scaffolded writing instruction and a formal writing assessment.</a:t>
            </a:r>
            <a:endParaRPr/>
          </a:p>
        </p:txBody>
      </p:sp>
    </p:spTree>
    <p:extLst>
      <p:ext uri="{BB962C8B-B14F-4D97-AF65-F5344CB8AC3E}">
        <p14:creationId xmlns:p14="http://schemas.microsoft.com/office/powerpoint/2010/main" val="4171722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Shape 15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3" name="Shape 153"/>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1-3 </a:t>
            </a:r>
            <a:r>
              <a:rPr lang="en-US" b="1" i="0" u="none" strike="noStrike" cap="none" dirty="0">
                <a:solidFill>
                  <a:schemeClr val="dk1"/>
                </a:solidFill>
              </a:rPr>
              <a:t>minutes</a:t>
            </a: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a:t>
            </a:r>
            <a:r>
              <a:rPr lang="en-US" b="1" dirty="0"/>
              <a:t>Whole Group</a:t>
            </a:r>
            <a:endParaRPr dirty="0"/>
          </a:p>
          <a:p>
            <a:pPr marL="0" marR="0" lvl="0" indent="0" algn="l" rtl="0">
              <a:lnSpc>
                <a:spcPct val="100000"/>
              </a:lnSpc>
              <a:spcBef>
                <a:spcPts val="0"/>
              </a:spcBef>
              <a:spcAft>
                <a:spcPts val="0"/>
              </a:spcAft>
              <a:buClr>
                <a:srgbClr val="000000"/>
              </a:buClr>
              <a:buSzPts val="1400"/>
              <a:buFont typeface="Arial"/>
              <a:buNone/>
            </a:pPr>
            <a:endParaRPr b="1" dirty="0"/>
          </a:p>
          <a:p>
            <a:pPr marL="0" lvl="0" indent="0" rtl="0">
              <a:spcBef>
                <a:spcPts val="0"/>
              </a:spcBef>
              <a:spcAft>
                <a:spcPts val="0"/>
              </a:spcAft>
              <a:buClr>
                <a:schemeClr val="dk1"/>
              </a:buClr>
              <a:buSzPts val="1200"/>
              <a:buFont typeface="Calibri"/>
              <a:buNone/>
            </a:pPr>
            <a:r>
              <a:rPr lang="en-US" b="1" dirty="0"/>
              <a:t>Closing and Assessment A: Revisit Learning Targets and Preview of Process: Selecting Evidence for Writing</a:t>
            </a:r>
            <a:endParaRPr b="1" dirty="0"/>
          </a:p>
          <a:p>
            <a:pPr marL="0" lvl="0" indent="0"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lvl="0" indent="-304800" rtl="0">
              <a:spcBef>
                <a:spcPts val="0"/>
              </a:spcBef>
              <a:spcAft>
                <a:spcPts val="0"/>
              </a:spcAft>
              <a:buSzPts val="1200"/>
              <a:buFont typeface="Calibri"/>
              <a:buChar char="●"/>
            </a:pPr>
            <a:r>
              <a:rPr lang="en-US" dirty="0"/>
              <a:t>This lesson is designed to get kids ready to write, which will happen in the next lesson. Selecting evidence from their notes sheets after having the process modeled is a very important step in preparing to write.</a:t>
            </a:r>
            <a:endParaRPr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lvl="0" indent="-304800" rtl="0">
              <a:lnSpc>
                <a:spcPct val="100000"/>
              </a:lnSpc>
              <a:spcBef>
                <a:spcPts val="0"/>
              </a:spcBef>
              <a:spcAft>
                <a:spcPts val="0"/>
              </a:spcAft>
              <a:buSzPts val="1200"/>
              <a:buFont typeface="Calibri"/>
              <a:buAutoNum type="arabicPeriod"/>
            </a:pPr>
            <a:r>
              <a:rPr lang="en-US" dirty="0"/>
              <a:t>Read the slide.</a:t>
            </a:r>
            <a:endParaRPr dirty="0"/>
          </a:p>
          <a:p>
            <a:pPr marL="457200" lvl="0" indent="-304800" rtl="0">
              <a:lnSpc>
                <a:spcPct val="100000"/>
              </a:lnSpc>
              <a:spcBef>
                <a:spcPts val="0"/>
              </a:spcBef>
              <a:spcAft>
                <a:spcPts val="0"/>
              </a:spcAft>
              <a:buSzPts val="1200"/>
              <a:buFont typeface="Calibri"/>
              <a:buAutoNum type="arabicPeriod"/>
            </a:pPr>
            <a:r>
              <a:rPr lang="en-US" dirty="0"/>
              <a:t>Focus students on the last target. Encourage students by noticing that they have learned a great deal about the Dinka and Nuer tribes. Say: </a:t>
            </a:r>
            <a:r>
              <a:rPr lang="en-US" i="1" dirty="0"/>
              <a:t>“This means we’re getting ready to write!” </a:t>
            </a:r>
            <a:endParaRPr i="1" dirty="0"/>
          </a:p>
          <a:p>
            <a:pPr marL="0" marR="0" lvl="0" indent="0" algn="l" rtl="0">
              <a:lnSpc>
                <a:spcPct val="100000"/>
              </a:lnSpc>
              <a:spcBef>
                <a:spcPts val="0"/>
              </a:spcBef>
              <a:spcAft>
                <a:spcPts val="0"/>
              </a:spcAft>
              <a:buClr>
                <a:srgbClr val="000000"/>
              </a:buClr>
              <a:buSzPts val="1400"/>
              <a:buFont typeface="Arial"/>
              <a:buNone/>
            </a:pPr>
            <a:endParaRPr lang="en-US" sz="1200"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p>
          <a:p>
            <a:pPr marL="457200" marR="0" lvl="0" indent="-304800" algn="l" rtl="0">
              <a:lnSpc>
                <a:spcPct val="100000"/>
              </a:lnSpc>
              <a:spcBef>
                <a:spcPts val="0"/>
              </a:spcBef>
              <a:spcAft>
                <a:spcPts val="0"/>
              </a:spcAft>
              <a:buSzPts val="1200"/>
              <a:buFont typeface="Calibri"/>
              <a:buChar char="●"/>
            </a:pPr>
            <a:r>
              <a:rPr lang="en-US" dirty="0"/>
              <a:t>Students will focus their attention on the slide.</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Students Who Need It: None</a:t>
            </a:r>
            <a:endParaRPr dirty="0"/>
          </a:p>
        </p:txBody>
      </p:sp>
      <p:sp>
        <p:nvSpPr>
          <p:cNvPr id="154" name="Shape 154"/>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784599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Shape 16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Shape 162"/>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400"/>
              <a:buFont typeface="Arial"/>
              <a:buNone/>
            </a:pPr>
            <a:r>
              <a:rPr lang="en-US" b="1" dirty="0"/>
              <a:t>Suggested slide pacing: 10-15 minutes</a:t>
            </a:r>
            <a:endParaRPr dirty="0"/>
          </a:p>
          <a:p>
            <a:pPr marL="0" lvl="0" indent="0">
              <a:spcBef>
                <a:spcPts val="0"/>
              </a:spcBef>
              <a:spcAft>
                <a:spcPts val="0"/>
              </a:spcAft>
              <a:buClr>
                <a:schemeClr val="dk1"/>
              </a:buClr>
              <a:buSzPts val="1400"/>
              <a:buFont typeface="Arial"/>
              <a:buNone/>
            </a:pPr>
            <a:r>
              <a:rPr lang="en-US" b="1" dirty="0"/>
              <a:t>Student Grouping: Student Pairs (A-Day)</a:t>
            </a:r>
            <a:endParaRPr dirty="0"/>
          </a:p>
          <a:p>
            <a:pPr marL="0" lvl="0" indent="0">
              <a:spcBef>
                <a:spcPts val="0"/>
              </a:spcBef>
              <a:spcAft>
                <a:spcPts val="0"/>
              </a:spcAft>
              <a:buClr>
                <a:schemeClr val="dk1"/>
              </a:buClr>
              <a:buSzPts val="1400"/>
              <a:buFont typeface="Arial"/>
              <a:buNone/>
            </a:pPr>
            <a:endParaRPr b="1" dirty="0"/>
          </a:p>
          <a:p>
            <a:pPr marL="0" lvl="0" indent="0">
              <a:spcBef>
                <a:spcPts val="0"/>
              </a:spcBef>
              <a:spcAft>
                <a:spcPts val="0"/>
              </a:spcAft>
              <a:buClr>
                <a:schemeClr val="dk1"/>
              </a:buClr>
              <a:buSzPts val="1200"/>
              <a:buFont typeface="Calibri"/>
              <a:buNone/>
            </a:pPr>
            <a:r>
              <a:rPr lang="en-US" b="1" dirty="0"/>
              <a:t>Closing and Assessment A: Revisit Learning Targets and Preview of Process: Selecting Evidence for Writing </a:t>
            </a:r>
            <a:r>
              <a:rPr lang="en-US" dirty="0"/>
              <a:t>(continued)</a:t>
            </a:r>
            <a:endParaRPr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Seeing clear examples of selected evidence will help students perform this task independently.</a:t>
            </a:r>
            <a:endParaRPr dirty="0"/>
          </a:p>
          <a:p>
            <a:pPr marL="457200" lvl="0" indent="-304800" rtl="0">
              <a:spcBef>
                <a:spcPts val="0"/>
              </a:spcBef>
              <a:spcAft>
                <a:spcPts val="0"/>
              </a:spcAft>
              <a:buClr>
                <a:schemeClr val="dk1"/>
              </a:buClr>
              <a:buSzPts val="1200"/>
              <a:buFont typeface="Calibri"/>
              <a:buChar char="●"/>
            </a:pPr>
            <a:r>
              <a:rPr lang="en-US" dirty="0"/>
              <a:t>Consider walking students through this process as a think-aloud, as many students may be confused. This is a very new task for them.</a:t>
            </a:r>
            <a:endParaRPr dirty="0"/>
          </a:p>
          <a:p>
            <a:pPr marL="0" lvl="0" indent="0">
              <a:spcBef>
                <a:spcPts val="0"/>
              </a:spcBef>
              <a:spcAft>
                <a:spcPts val="0"/>
              </a:spcAft>
              <a:buClr>
                <a:schemeClr val="dk1"/>
              </a:buClr>
              <a:buSzPts val="1200"/>
              <a:buFont typeface="Calibri"/>
              <a:buNone/>
            </a:pPr>
            <a:endParaRPr b="1"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#1.</a:t>
            </a:r>
            <a:endParaRPr dirty="0"/>
          </a:p>
          <a:p>
            <a:pPr marL="457200" lvl="0" indent="-304800" rtl="0">
              <a:spcBef>
                <a:spcPts val="0"/>
              </a:spcBef>
              <a:spcAft>
                <a:spcPts val="0"/>
              </a:spcAft>
              <a:buClr>
                <a:schemeClr val="dk1"/>
              </a:buClr>
              <a:buSzPts val="1200"/>
              <a:buFont typeface="Calibri"/>
              <a:buAutoNum type="arabicPeriod"/>
            </a:pPr>
            <a:r>
              <a:rPr lang="en-US" dirty="0"/>
              <a:t>Distribute the </a:t>
            </a:r>
            <a:r>
              <a:rPr lang="en-US" b="1" dirty="0"/>
              <a:t>Selecting Evidence - Perspectives of the Dinka and the Nuer graphic organizer </a:t>
            </a:r>
            <a:r>
              <a:rPr lang="en-US" dirty="0"/>
              <a:t>that corresponds to the article “Sudanese Tribes Confront Modern War.”</a:t>
            </a:r>
            <a:endParaRPr dirty="0"/>
          </a:p>
          <a:p>
            <a:pPr marL="457200" lvl="0" indent="-304800" rtl="0">
              <a:spcBef>
                <a:spcPts val="0"/>
              </a:spcBef>
              <a:spcAft>
                <a:spcPts val="0"/>
              </a:spcAft>
              <a:buClr>
                <a:schemeClr val="dk1"/>
              </a:buClr>
              <a:buSzPts val="1200"/>
              <a:buFont typeface="Calibri"/>
              <a:buAutoNum type="arabicPeriod"/>
            </a:pPr>
            <a:r>
              <a:rPr lang="en-US" dirty="0"/>
              <a:t>Read #2 and #3.</a:t>
            </a:r>
            <a:endParaRPr dirty="0"/>
          </a:p>
          <a:p>
            <a:pPr marL="457200" lvl="0" indent="-304800" rtl="0">
              <a:spcBef>
                <a:spcPts val="0"/>
              </a:spcBef>
              <a:spcAft>
                <a:spcPts val="0"/>
              </a:spcAft>
              <a:buClr>
                <a:schemeClr val="dk1"/>
              </a:buClr>
              <a:buSzPts val="1200"/>
              <a:buFont typeface="Calibri"/>
              <a:buAutoNum type="arabicPeriod"/>
            </a:pPr>
            <a:r>
              <a:rPr lang="en-US" dirty="0"/>
              <a:t>Ask for a student volunteer to describe the process of selecting evidence without looking at the directions. Then ask another student to restate the process. </a:t>
            </a:r>
            <a:endParaRPr dirty="0"/>
          </a:p>
          <a:p>
            <a:pPr marL="457200" lvl="0" indent="-304800" rtl="0">
              <a:spcBef>
                <a:spcPts val="0"/>
              </a:spcBef>
              <a:spcAft>
                <a:spcPts val="0"/>
              </a:spcAft>
              <a:buClr>
                <a:schemeClr val="dk1"/>
              </a:buClr>
              <a:buSzPts val="1200"/>
              <a:buFont typeface="Calibri"/>
              <a:buAutoNum type="arabicPeriod"/>
            </a:pPr>
            <a:r>
              <a:rPr lang="en-US" dirty="0"/>
              <a:t>Tell students that you’ll start this process in Lesson 13. Prompt all students to put away their materials in a designated safe location.</a:t>
            </a:r>
            <a:endParaRPr dirty="0"/>
          </a:p>
          <a:p>
            <a:pPr marL="0" lvl="0" indent="0">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p>
          <a:p>
            <a:pPr marL="457200" lvl="0" indent="-304800" rtl="0">
              <a:spcBef>
                <a:spcPts val="0"/>
              </a:spcBef>
              <a:spcAft>
                <a:spcPts val="0"/>
              </a:spcAft>
              <a:buClr>
                <a:schemeClr val="dk1"/>
              </a:buClr>
              <a:buSzPts val="1200"/>
              <a:buFont typeface="Calibri"/>
              <a:buChar char="●"/>
            </a:pPr>
            <a:r>
              <a:rPr lang="en-US" dirty="0"/>
              <a:t>In Teacher Action Step 4, students might say, “I will look at my graphic organizer and choose evidence that helps answer the text-dependent question. Then I will explain more about that evidence.”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Students Who Need It:</a:t>
            </a:r>
            <a:endParaRPr dirty="0"/>
          </a:p>
          <a:p>
            <a:pPr marL="457200" lvl="0" indent="-304800" rtl="0">
              <a:spcBef>
                <a:spcPts val="0"/>
              </a:spcBef>
              <a:spcAft>
                <a:spcPts val="0"/>
              </a:spcAft>
              <a:buClr>
                <a:schemeClr val="dk1"/>
              </a:buClr>
              <a:buSzPts val="1200"/>
              <a:buFont typeface="Calibri"/>
              <a:buChar char="●"/>
            </a:pPr>
            <a:r>
              <a:rPr lang="en-US" dirty="0"/>
              <a:t>If you have many auditory learners in the class, ask students to read in their heads as you read the example page out loud.</a:t>
            </a:r>
            <a:endParaRPr dirty="0"/>
          </a:p>
          <a:p>
            <a:pPr marL="457200" lvl="0" indent="-304800" rtl="0">
              <a:spcBef>
                <a:spcPts val="0"/>
              </a:spcBef>
              <a:spcAft>
                <a:spcPts val="0"/>
              </a:spcAft>
              <a:buClr>
                <a:schemeClr val="dk1"/>
              </a:buClr>
              <a:buSzPts val="1200"/>
              <a:buFont typeface="Calibri"/>
              <a:buChar char="●"/>
            </a:pPr>
            <a:r>
              <a:rPr lang="en-US" dirty="0"/>
              <a:t>For students who struggle with following multiple-step directions, consider having them highlight the explicit steps in this graphic organizer once they have been discussed and identified by the class.</a:t>
            </a:r>
            <a:endParaRPr dirty="0"/>
          </a:p>
        </p:txBody>
      </p:sp>
      <p:sp>
        <p:nvSpPr>
          <p:cNvPr id="163" name="Shape 163"/>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2257529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1" name="Shape 171"/>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dirty="0"/>
              <a:t>Student Grouping: Whole Group</a:t>
            </a:r>
            <a:endParaRPr dirty="0"/>
          </a:p>
          <a:p>
            <a:pPr marL="0" lvl="0" indent="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 None</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a:t>
            </a:r>
            <a:endParaRPr dirty="0"/>
          </a:p>
          <a:p>
            <a:pPr marL="0" lvl="0" indent="0">
              <a:spcBef>
                <a:spcPts val="0"/>
              </a:spcBef>
              <a:spcAft>
                <a:spcPts val="0"/>
              </a:spcAft>
              <a:buClr>
                <a:schemeClr val="dk1"/>
              </a:buClr>
              <a:buSzPts val="11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Students Who Need It: None</a:t>
            </a:r>
            <a:endParaRPr dirty="0"/>
          </a:p>
        </p:txBody>
      </p:sp>
      <p:sp>
        <p:nvSpPr>
          <p:cNvPr id="172" name="Shape 172"/>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3437822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77014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Separate your students into three groups.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students who still need to work on fluency will stay with you and continue to hear the text read aloud as they follow along</a:t>
            </a:r>
            <a:r>
              <a:rPr lang="en" sz="1200" i="1" dirty="0">
                <a:latin typeface="Calibri"/>
                <a:ea typeface="Calibri"/>
                <a:cs typeface="Calibri"/>
                <a:sym typeface="Calibri"/>
              </a:rPr>
              <a:t> </a:t>
            </a:r>
            <a:r>
              <a:rPr lang="en" sz="1200" dirty="0">
                <a:latin typeface="Calibri"/>
                <a:ea typeface="Calibri"/>
                <a:cs typeface="Calibri"/>
                <a:sym typeface="Calibri"/>
              </a:rPr>
              <a:t>with a pencil. Continue the dot technique if you need to to hold students accountable for following along.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Another group of students, who are more fluent but have trouble completing homework, should read the selection for the next day’s lesson to themselves.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9528613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Student Grouping: three differentiated groups</a:t>
            </a:r>
            <a:endParaRPr sz="1200" b="1"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t>
            </a:r>
            <a:r>
              <a:rPr lang="en" sz="1200" i="0" u="none" strike="noStrike" cap="none" dirty="0">
                <a:solidFill>
                  <a:schemeClr val="dk1"/>
                </a:solidFill>
                <a:latin typeface="Calibri"/>
                <a:ea typeface="Calibri"/>
                <a:cs typeface="Calibri"/>
                <a:sym typeface="Calibri"/>
              </a:rPr>
              <a:t>ake sure everyone is following along. Stop once in the beginning, once in middle and once toward the end</a:t>
            </a:r>
            <a:r>
              <a:rPr lang="en" sz="1200" dirty="0">
                <a:solidFill>
                  <a:schemeClr val="dk1"/>
                </a:solidFill>
                <a:latin typeface="Calibri"/>
                <a:ea typeface="Calibri"/>
                <a:cs typeface="Calibri"/>
                <a:sym typeface="Calibri"/>
              </a:rPr>
              <a:t> to make sure</a:t>
            </a:r>
            <a:r>
              <a:rPr lang="en" sz="1200" i="0" u="none" strike="noStrike" cap="none"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some point,</a:t>
            </a:r>
            <a:r>
              <a:rPr lang="en" sz="1200" i="0" u="none" strike="noStrike" cap="none" dirty="0">
                <a:solidFill>
                  <a:schemeClr val="dk1"/>
                </a:solidFill>
                <a:latin typeface="Calibri"/>
                <a:ea typeface="Calibri"/>
                <a:cs typeface="Calibri"/>
                <a:sym typeface="Calibri"/>
              </a:rPr>
              <a:t> students will learn to follow along and will generally find it satisfying. Remind them every </a:t>
            </a:r>
            <a:r>
              <a:rPr lang="en" sz="1200" dirty="0">
                <a:solidFill>
                  <a:schemeClr val="dk1"/>
                </a:solidFill>
                <a:latin typeface="Calibri"/>
                <a:ea typeface="Calibri"/>
                <a:cs typeface="Calibri"/>
                <a:sym typeface="Calibri"/>
              </a:rPr>
              <a:t>few days</a:t>
            </a:r>
            <a:r>
              <a:rPr lang="en" sz="1200" i="0" u="none" strike="noStrike" cap="none" dirty="0">
                <a:solidFill>
                  <a:schemeClr val="dk1"/>
                </a:solidFill>
                <a:latin typeface="Calibri"/>
                <a:ea typeface="Calibri"/>
                <a:cs typeface="Calibri"/>
                <a:sym typeface="Calibri"/>
              </a:rPr>
              <a:t> how this helps them get fluent and how fluency helps them understand).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you need to,</a:t>
            </a:r>
            <a:r>
              <a:rPr lang="en" sz="1200" i="0" u="none" strike="noStrike" cap="none" dirty="0">
                <a:solidFill>
                  <a:schemeClr val="dk1"/>
                </a:solidFill>
                <a:latin typeface="Calibri"/>
                <a:ea typeface="Calibri"/>
                <a:cs typeface="Calibri"/>
                <a:sym typeface="Calibri"/>
              </a:rPr>
              <a:t> cold call on students to s</a:t>
            </a:r>
            <a:r>
              <a:rPr lang="en" sz="1200" dirty="0">
                <a:solidFill>
                  <a:schemeClr val="dk1"/>
                </a:solidFill>
                <a:latin typeface="Calibri"/>
                <a:ea typeface="Calibri"/>
                <a:cs typeface="Calibri"/>
                <a:sym typeface="Calibri"/>
              </a:rPr>
              <a:t>ay what the next word is in the reading</a:t>
            </a:r>
            <a:r>
              <a:rPr lang="en" sz="1200" i="0" u="none" strike="noStrike" cap="none"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I’ll repeat what I just read,</a:t>
            </a:r>
            <a:r>
              <a:rPr lang="en" sz="1200" i="1" u="none" strike="noStrike" cap="none"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and</a:t>
            </a:r>
            <a:r>
              <a:rPr lang="en" sz="1200" i="1" u="none" strike="noStrike" cap="none" dirty="0">
                <a:solidFill>
                  <a:schemeClr val="dk1"/>
                </a:solidFill>
                <a:latin typeface="Calibri"/>
                <a:ea typeface="Calibri"/>
                <a:cs typeface="Calibri"/>
                <a:sym typeface="Calibri"/>
              </a:rPr>
              <a: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sure students are tracking with you while you are reading. Otherwise, they will not improve their reading fluency.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43338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5-8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This is establishing a daily routine – first fluency, then gist. </a:t>
            </a:r>
            <a:r>
              <a:rPr lang="en" sz="1200" dirty="0">
                <a:solidFill>
                  <a:schemeClr val="dk1"/>
                </a:solidFill>
                <a:latin typeface="Calibri"/>
                <a:ea typeface="Calibri"/>
                <a:cs typeface="Calibri"/>
                <a:sym typeface="Calibri"/>
              </a:rPr>
              <a:t>Reading fluently helps readers get the gist quickly.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time, ask for student volunteers to do the reading aloud. This frees you to monitor student engagement.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prepared to </a:t>
            </a:r>
            <a:r>
              <a:rPr lang="en" sz="1200" i="1" dirty="0">
                <a:solidFill>
                  <a:schemeClr val="dk1"/>
                </a:solidFill>
                <a:latin typeface="Calibri"/>
                <a:ea typeface="Calibri"/>
                <a:cs typeface="Calibri"/>
                <a:sym typeface="Calibri"/>
              </a:rPr>
              <a:t>repeatedly</a:t>
            </a:r>
            <a:r>
              <a:rPr lang="en" sz="1200" dirty="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dot procedure, then ask students to do a Think Pair Share about the gist of the excerpt.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reading fluently allows them to get the gist more quickly and accurately. </a:t>
            </a:r>
            <a:endParaRPr sz="1200" dirty="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a period of a few weeks, students should get more accurate and faster with these activities.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60857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Remind students as needed to practice “whisper reading” before they read aloud so the room doesn’t get too noisy.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Monitor your group to make sure students are on task and taking turns reading for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9226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Shape 9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t>New Materials to Prepare in Advance: </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dirty="0"/>
              <a:t>Gathering Evidence--Perspectives and the Nuer (for Excerpt 2) (one per student and one to display)</a:t>
            </a:r>
          </a:p>
          <a:p>
            <a:pPr marL="457200" marR="0" lvl="0" indent="-304800" algn="l" rtl="0">
              <a:lnSpc>
                <a:spcPct val="100000"/>
              </a:lnSpc>
              <a:spcBef>
                <a:spcPts val="0"/>
              </a:spcBef>
              <a:spcAft>
                <a:spcPts val="0"/>
              </a:spcAft>
              <a:buClr>
                <a:schemeClr val="dk1"/>
              </a:buClr>
              <a:buSzPts val="1200"/>
              <a:buFont typeface="Calibri"/>
              <a:buChar char="●"/>
            </a:pPr>
            <a:r>
              <a:rPr lang="en-US" dirty="0"/>
              <a:t>Selecting Evidence--Perspectives of the Dinka and the Nuer graphic organizer (one per student)</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Materials to Gather from Previous Lessons:</a:t>
            </a:r>
            <a:endParaRPr dirty="0"/>
          </a:p>
          <a:p>
            <a:pPr marL="457200" marR="0" lvl="0" indent="-304800" algn="l" rtl="0">
              <a:lnSpc>
                <a:spcPct val="100000"/>
              </a:lnSpc>
              <a:spcBef>
                <a:spcPts val="0"/>
              </a:spcBef>
              <a:spcAft>
                <a:spcPts val="0"/>
              </a:spcAft>
              <a:buSzPts val="1200"/>
              <a:buFont typeface="Calibri"/>
              <a:buChar char="●"/>
            </a:pPr>
            <a:r>
              <a:rPr lang="en-US" dirty="0"/>
              <a:t>“Sudanese Tribes Confront Modern War” (from Lesson 10; one per student; focus on Excerpt 2)</a:t>
            </a:r>
            <a:endParaRPr dirty="0"/>
          </a:p>
          <a:p>
            <a:pPr marL="457200" marR="0" lvl="0" indent="-304800" algn="l" rtl="0">
              <a:lnSpc>
                <a:spcPct val="100000"/>
              </a:lnSpc>
              <a:spcBef>
                <a:spcPts val="0"/>
              </a:spcBef>
              <a:spcAft>
                <a:spcPts val="0"/>
              </a:spcAft>
              <a:buSzPts val="1200"/>
              <a:buFont typeface="Calibri"/>
              <a:buChar char="●"/>
            </a:pPr>
            <a:r>
              <a:rPr lang="en-US" i="1" dirty="0"/>
              <a:t>A Long Walk to Water </a:t>
            </a:r>
            <a:r>
              <a:rPr lang="en-US" dirty="0"/>
              <a:t>(book; one per student)</a:t>
            </a:r>
          </a:p>
          <a:p>
            <a:pPr marL="457200" marR="0" lvl="0" indent="-304800" algn="l" rtl="0">
              <a:lnSpc>
                <a:spcPct val="100000"/>
              </a:lnSpc>
              <a:spcBef>
                <a:spcPts val="0"/>
              </a:spcBef>
              <a:spcAft>
                <a:spcPts val="0"/>
              </a:spcAft>
              <a:buSzPts val="1200"/>
              <a:buFont typeface="Calibri"/>
              <a:buChar char="●"/>
            </a:pPr>
            <a:r>
              <a:rPr lang="en-US" dirty="0"/>
              <a:t>Document camera, if available</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a:t>
            </a:r>
            <a:endParaRPr dirty="0"/>
          </a:p>
          <a:p>
            <a:pPr marL="457200" marR="0" lvl="0" indent="-304800" algn="l" rtl="0">
              <a:lnSpc>
                <a:spcPct val="100000"/>
              </a:lnSpc>
              <a:spcBef>
                <a:spcPts val="0"/>
              </a:spcBef>
              <a:spcAft>
                <a:spcPts val="0"/>
              </a:spcAft>
              <a:buSzPts val="1200"/>
              <a:buFont typeface="Calibri"/>
              <a:buChar char="●"/>
            </a:pPr>
            <a:r>
              <a:rPr lang="en-US" dirty="0"/>
              <a:t>None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p>
          <a:p>
            <a:pPr marL="457200" marR="0" lvl="0" indent="-304800" algn="l" rtl="0">
              <a:lnSpc>
                <a:spcPct val="100000"/>
              </a:lnSpc>
              <a:spcBef>
                <a:spcPts val="0"/>
              </a:spcBef>
              <a:spcAft>
                <a:spcPts val="0"/>
              </a:spcAft>
              <a:buSzPts val="1200"/>
              <a:buFont typeface="Calibri"/>
              <a:buChar char="●"/>
            </a:pPr>
            <a:r>
              <a:rPr lang="en-US" dirty="0"/>
              <a:t>Students will continue to work with their A-Day partners.</a:t>
            </a:r>
            <a:endParaRPr dirty="0"/>
          </a:p>
        </p:txBody>
      </p:sp>
      <p:sp>
        <p:nvSpPr>
          <p:cNvPr id="93" name="Shape 9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742622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Shape 99"/>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Shape 100"/>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32642679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Shape 105"/>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mj-lt"/>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Shape 106"/>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27942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Shape 113"/>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5-7 minutes</a:t>
            </a:r>
            <a:endParaRPr dirty="0"/>
          </a:p>
          <a:p>
            <a:pPr marL="0" lvl="0" indent="0">
              <a:spcBef>
                <a:spcPts val="0"/>
              </a:spcBef>
              <a:spcAft>
                <a:spcPts val="0"/>
              </a:spcAft>
              <a:buClr>
                <a:schemeClr val="dk1"/>
              </a:buClr>
              <a:buSzPts val="1100"/>
              <a:buFont typeface="Arial"/>
              <a:buNone/>
            </a:pPr>
            <a:r>
              <a:rPr lang="en-US" b="1" dirty="0"/>
              <a:t>Student Grouping: Whole Group</a:t>
            </a:r>
            <a:endParaRPr b="1"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200"/>
              <a:buFont typeface="Calibri"/>
              <a:buNone/>
            </a:pPr>
            <a:r>
              <a:rPr lang="en-US" b="1" dirty="0"/>
              <a:t>Opening  A. Introducing Learning Targets  </a:t>
            </a:r>
            <a:endParaRPr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Students are continuing to practice the learning targets from Lesson 10.</a:t>
            </a:r>
            <a:endParaRPr dirty="0"/>
          </a:p>
          <a:p>
            <a:pPr marL="457200" lvl="0" indent="-304800" rtl="0">
              <a:spcBef>
                <a:spcPts val="0"/>
              </a:spcBef>
              <a:spcAft>
                <a:spcPts val="0"/>
              </a:spcAft>
              <a:buClr>
                <a:schemeClr val="dk1"/>
              </a:buClr>
              <a:buSzPts val="1200"/>
              <a:buFont typeface="Calibri"/>
              <a:buChar char="●"/>
            </a:pPr>
            <a:r>
              <a:rPr lang="en-US" dirty="0"/>
              <a:t>Remind students that they’ll practice our Partner Talk Expectations with these partners so that they can share ideas with different classmates.</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457200" lvl="0" indent="-304800" rtl="0">
              <a:spcBef>
                <a:spcPts val="0"/>
              </a:spcBef>
              <a:spcAft>
                <a:spcPts val="0"/>
              </a:spcAft>
              <a:buClr>
                <a:schemeClr val="dk1"/>
              </a:buClr>
              <a:buSzPts val="1200"/>
              <a:buFont typeface="Calibri"/>
              <a:buAutoNum type="arabicPeriod"/>
            </a:pPr>
            <a:r>
              <a:rPr lang="en-US" dirty="0"/>
              <a:t>Ask students to briefly turn and talk with their partner about what they think they will be working on today, based on these learning targets.</a:t>
            </a:r>
            <a:endParaRPr dirty="0"/>
          </a:p>
          <a:p>
            <a:pPr marL="457200" lvl="0" indent="-304800" rtl="0">
              <a:spcBef>
                <a:spcPts val="0"/>
              </a:spcBef>
              <a:spcAft>
                <a:spcPts val="0"/>
              </a:spcAft>
              <a:buClr>
                <a:schemeClr val="dk1"/>
              </a:buClr>
              <a:buSzPts val="1200"/>
              <a:buFont typeface="Calibri"/>
              <a:buAutoNum type="arabicPeriod"/>
            </a:pPr>
            <a:r>
              <a:rPr lang="en-US" dirty="0"/>
              <a:t>Focus students on the last target: “I can cite several pieces of text-based evidence to support an analysis of excerpts from the article ‘Sudanese Tribes Confront Modern War.’” Tell students that they have been working on citing evidence throughout the unit. Here, this step of </a:t>
            </a:r>
            <a:r>
              <a:rPr lang="en-US" i="1" dirty="0"/>
              <a:t>citing </a:t>
            </a:r>
            <a:r>
              <a:rPr lang="en-US" dirty="0"/>
              <a:t>evidence will support their work in Lessons 13 and 14, in which they will select evidence to help with their writing.</a:t>
            </a:r>
            <a:endParaRPr dirty="0"/>
          </a:p>
          <a:p>
            <a:pPr marL="0" lvl="0" indent="0">
              <a:spcBef>
                <a:spcPts val="0"/>
              </a:spcBef>
              <a:spcAft>
                <a:spcPts val="0"/>
              </a:spcAft>
              <a:buClr>
                <a:schemeClr val="dk1"/>
              </a:buClr>
              <a:buSzPts val="11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457200" lvl="0" indent="-304800" rtl="0">
              <a:spcBef>
                <a:spcPts val="0"/>
              </a:spcBef>
              <a:spcAft>
                <a:spcPts val="0"/>
              </a:spcAft>
              <a:buClr>
                <a:schemeClr val="dk1"/>
              </a:buClr>
              <a:buSzPts val="1200"/>
              <a:buFont typeface="Calibri"/>
              <a:buChar char="●"/>
            </a:pPr>
            <a:r>
              <a:rPr lang="en-US" dirty="0"/>
              <a:t>Students should recognize these learning targets from the previous lesson.</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14" name="Shape 114"/>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5</a:t>
            </a:fld>
            <a:endParaRPr/>
          </a:p>
        </p:txBody>
      </p:sp>
    </p:spTree>
    <p:extLst>
      <p:ext uri="{BB962C8B-B14F-4D97-AF65-F5344CB8AC3E}">
        <p14:creationId xmlns:p14="http://schemas.microsoft.com/office/powerpoint/2010/main" val="27903226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Shape 12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3-5</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Work Time A. Read-aloud of Excerpt 1 of “Sudanese Tribes Confront Modern War”: Vocabulary to Support Understanding</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Knowing that they might need to repeat what their partner said encourages students to listen actively.</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the first sentence on the slide.</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#1 on the slide. </a:t>
            </a:r>
            <a:endParaRPr dirty="0">
              <a:solidFill>
                <a:srgbClr val="000000"/>
              </a:solidFill>
            </a:endParaRPr>
          </a:p>
          <a:p>
            <a:pPr marL="457200" marR="0" lvl="0" indent="-304800" algn="l" rtl="0">
              <a:lnSpc>
                <a:spcPct val="100000"/>
              </a:lnSpc>
              <a:spcBef>
                <a:spcPts val="0"/>
              </a:spcBef>
              <a:spcAft>
                <a:spcPts val="0"/>
              </a:spcAft>
              <a:buSzPts val="1200"/>
              <a:buFont typeface="Calibri"/>
              <a:buAutoNum type="arabicPeriod"/>
            </a:pPr>
            <a:r>
              <a:rPr lang="en-US" dirty="0"/>
              <a:t>Remind students that now they’ll share their ideas so that they can help each other make sense of the text. Cold call three students to share what their partner wrote for text annotations, then prompt all students to add to their text any new ideas about what Excerpt 2 was about.</a:t>
            </a:r>
            <a:endParaRPr dirty="0"/>
          </a:p>
          <a:p>
            <a:pPr marL="457200" marR="0" lvl="0" indent="-304800" algn="l" rtl="0">
              <a:lnSpc>
                <a:spcPct val="100000"/>
              </a:lnSpc>
              <a:spcBef>
                <a:spcPts val="0"/>
              </a:spcBef>
              <a:spcAft>
                <a:spcPts val="0"/>
              </a:spcAft>
              <a:buSzPts val="1200"/>
              <a:buFont typeface="Calibri"/>
              <a:buAutoNum type="arabicPeriod"/>
            </a:pPr>
            <a:r>
              <a:rPr lang="en-US" dirty="0"/>
              <a:t>Clarify any lingering confusions about Excerpt 2, to ensure all students understand the gist. Refer to the text, but don’t give too much away:</a:t>
            </a:r>
            <a:endParaRPr dirty="0"/>
          </a:p>
          <a:p>
            <a:pPr marL="914400" marR="0" lvl="1" indent="-304800" algn="l" rtl="0">
              <a:lnSpc>
                <a:spcPct val="100000"/>
              </a:lnSpc>
              <a:spcBef>
                <a:spcPts val="0"/>
              </a:spcBef>
              <a:spcAft>
                <a:spcPts val="0"/>
              </a:spcAft>
              <a:buSzPts val="1200"/>
              <a:buFont typeface="Courier New" panose="02070309020205020404" pitchFamily="49" charset="0"/>
              <a:buChar char="o"/>
            </a:pPr>
            <a:r>
              <a:rPr lang="en-US" dirty="0"/>
              <a:t>The larger Sudanese Civil War was also continuing. (paragraph 4: “Until 1991, the guns were mostly used against northerners.”)</a:t>
            </a:r>
            <a:endParaRPr dirty="0"/>
          </a:p>
          <a:p>
            <a:pPr marL="914400" marR="0" lvl="1" indent="-304800" algn="l" rtl="0">
              <a:lnSpc>
                <a:spcPct val="100000"/>
              </a:lnSpc>
              <a:spcBef>
                <a:spcPts val="0"/>
              </a:spcBef>
              <a:spcAft>
                <a:spcPts val="0"/>
              </a:spcAft>
              <a:buSzPts val="1200"/>
              <a:buFont typeface="Courier New" panose="02070309020205020404" pitchFamily="49" charset="0"/>
              <a:buChar char="o"/>
            </a:pPr>
            <a:r>
              <a:rPr lang="en-US" dirty="0"/>
              <a:t>In 1991, the rebel army started fighting among themselves, with the Dinka tribe fighting against the Nuer tribe. (paragraph 4: “There was a split in the rebel army.”)</a:t>
            </a:r>
            <a:endParaRPr dirty="0"/>
          </a:p>
          <a:p>
            <a:pPr marL="914400" marR="0" lvl="1" indent="-304800" algn="l" rtl="0">
              <a:lnSpc>
                <a:spcPct val="100000"/>
              </a:lnSpc>
              <a:spcBef>
                <a:spcPts val="0"/>
              </a:spcBef>
              <a:spcAft>
                <a:spcPts val="0"/>
              </a:spcAft>
              <a:buSzPts val="1200"/>
              <a:buFont typeface="Courier New" panose="02070309020205020404" pitchFamily="49" charset="0"/>
              <a:buChar char="o"/>
            </a:pPr>
            <a:r>
              <a:rPr lang="en-US" dirty="0"/>
              <a:t>The fighting between the Dinka and the Nuer was much more violent than ever before because the two tribes were now using military guns against each other. (paragraph 4: “Southerners started killing each other.”)</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p>
          <a:p>
            <a:pPr marL="457200" marR="0" lvl="0" indent="-304800" algn="l" rtl="0">
              <a:lnSpc>
                <a:spcPct val="100000"/>
              </a:lnSpc>
              <a:spcBef>
                <a:spcPts val="0"/>
              </a:spcBef>
              <a:spcAft>
                <a:spcPts val="0"/>
              </a:spcAft>
              <a:buClr>
                <a:schemeClr val="dk1"/>
              </a:buClr>
              <a:buSzPts val="1200"/>
              <a:buFont typeface="Calibri"/>
              <a:buChar char="●"/>
            </a:pPr>
            <a:r>
              <a:rPr lang="en-US" dirty="0"/>
              <a:t>Students will have completed their homework by writing annotations about gist.</a:t>
            </a:r>
            <a:endParaRPr dirty="0"/>
          </a:p>
          <a:p>
            <a:pPr marL="457200" marR="0" lvl="0" indent="-304800" algn="l" rtl="0">
              <a:lnSpc>
                <a:spcPct val="100000"/>
              </a:lnSpc>
              <a:spcBef>
                <a:spcPts val="0"/>
              </a:spcBef>
              <a:spcAft>
                <a:spcPts val="0"/>
              </a:spcAft>
              <a:buSzPts val="1200"/>
              <a:buFont typeface="Calibri"/>
              <a:buChar char="●"/>
            </a:pPr>
            <a:r>
              <a:rPr lang="en-US" dirty="0"/>
              <a:t>When discussing gist, students might say, “The Nuer and Dinka used to work together, but they turned against each other and the violence became worse.”</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SzPts val="1200"/>
              <a:buChar char="●"/>
            </a:pPr>
            <a:r>
              <a:rPr lang="en-US" dirty="0"/>
              <a:t>Circulate and observe. If students did not complete the homework or say they do not understand the gist, encourage their partner to point out important places in the text and explain their thinking around it.</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22" name="Shape 12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24275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Shape 12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9" name="Shape 129"/>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8-10 minutes</a:t>
            </a:r>
            <a:endParaRPr dirty="0"/>
          </a:p>
          <a:p>
            <a:pPr marL="0" lvl="0" indent="0">
              <a:spcBef>
                <a:spcPts val="0"/>
              </a:spcBef>
              <a:spcAft>
                <a:spcPts val="0"/>
              </a:spcAft>
              <a:buClr>
                <a:schemeClr val="dk1"/>
              </a:buClr>
              <a:buSzPts val="1200"/>
              <a:buFont typeface="Calibri"/>
              <a:buNone/>
            </a:pPr>
            <a:r>
              <a:rPr lang="en-US" b="1" dirty="0"/>
              <a:t>Student Grouping: Student Pairs (A-Day)</a:t>
            </a:r>
            <a:endParaRPr dirty="0"/>
          </a:p>
          <a:p>
            <a:pPr marL="0" lvl="0" indent="0">
              <a:spcBef>
                <a:spcPts val="0"/>
              </a:spcBef>
              <a:spcAft>
                <a:spcPts val="0"/>
              </a:spcAft>
              <a:buClr>
                <a:schemeClr val="dk1"/>
              </a:buClr>
              <a:buSzPts val="1200"/>
              <a:buFont typeface="Calibri"/>
              <a:buNone/>
            </a:pPr>
            <a:endParaRPr dirty="0"/>
          </a:p>
          <a:p>
            <a:pPr marL="0" lvl="0" indent="0">
              <a:spcBef>
                <a:spcPts val="0"/>
              </a:spcBef>
              <a:spcAft>
                <a:spcPts val="0"/>
              </a:spcAft>
              <a:buClr>
                <a:schemeClr val="dk1"/>
              </a:buClr>
              <a:buSzPts val="1200"/>
              <a:buFont typeface="Calibri"/>
              <a:buNone/>
            </a:pPr>
            <a:r>
              <a:rPr lang="en-US" b="1" dirty="0"/>
              <a:t>Work Time A. Read-aloud of Excerpt 1 of “Sudanese Tribes Confront Modern War”: Vocabulary to Support Understanding </a:t>
            </a:r>
            <a:r>
              <a:rPr lang="en-US" dirty="0"/>
              <a:t>(continued)</a:t>
            </a:r>
            <a:endParaRPr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If needed, help students see the connection between “gist” and “summary” by pointing out that a summary is a more formal, detailed explanation of the main idea, completed after one has had a chance to read, reread, and annotate.</a:t>
            </a:r>
            <a:endParaRPr dirty="0"/>
          </a:p>
          <a:p>
            <a:pPr marL="0" lvl="0" indent="0">
              <a:spcBef>
                <a:spcPts val="0"/>
              </a:spcBef>
              <a:spcAft>
                <a:spcPts val="0"/>
              </a:spcAft>
              <a:buClr>
                <a:schemeClr val="dk1"/>
              </a:buClr>
              <a:buSzPts val="1200"/>
              <a:buFont typeface="Calibri"/>
              <a:buNone/>
            </a:pPr>
            <a:endParaRPr dirty="0"/>
          </a:p>
          <a:p>
            <a:pPr marL="0" lvl="0" indent="0">
              <a:spcBef>
                <a:spcPts val="0"/>
              </a:spcBef>
              <a:spcAft>
                <a:spcPts val="0"/>
              </a:spcAft>
              <a:buClr>
                <a:schemeClr val="dk1"/>
              </a:buClr>
              <a:buSzPts val="1200"/>
              <a:buFont typeface="Calibri"/>
              <a:buNone/>
            </a:pPr>
            <a:r>
              <a:rPr lang="en-US" dirty="0"/>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Read the first sentence on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Read #1 on the slide. If needed, model your thinking for students. Clarify that in this context, the word </a:t>
            </a:r>
            <a:r>
              <a:rPr lang="en-US" i="1" dirty="0"/>
              <a:t>fault </a:t>
            </a:r>
            <a:r>
              <a:rPr lang="en-US" dirty="0"/>
              <a:t>means a crack, like when an earthquake makes a crack in the earth’s crust.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Read #2 on the slide. </a:t>
            </a:r>
            <a:endParaRPr dirty="0"/>
          </a:p>
          <a:p>
            <a:pPr marL="0" lvl="0" indent="0">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p>
          <a:p>
            <a:pPr marL="457200" lvl="0" indent="-304800" rtl="0">
              <a:spcBef>
                <a:spcPts val="0"/>
              </a:spcBef>
              <a:spcAft>
                <a:spcPts val="0"/>
              </a:spcAft>
              <a:buClr>
                <a:schemeClr val="dk1"/>
              </a:buClr>
              <a:buSzPts val="1200"/>
              <a:buFont typeface="Calibri"/>
              <a:buChar char="●"/>
            </a:pPr>
            <a:r>
              <a:rPr lang="en-US" dirty="0"/>
              <a:t>In Teacher Action Step 2, listen for students to recognize that the phrase “there was a split in the rebel army” gave a hint that there was some kind of division. And they know that a line is something that divides. So </a:t>
            </a:r>
            <a:r>
              <a:rPr lang="en-US" i="1" dirty="0"/>
              <a:t>fault line </a:t>
            </a:r>
            <a:r>
              <a:rPr lang="en-US" dirty="0"/>
              <a:t>means separation. </a:t>
            </a:r>
            <a:endParaRPr dirty="0"/>
          </a:p>
          <a:p>
            <a:pPr marL="457200" lvl="0" indent="-304800" rtl="0">
              <a:spcBef>
                <a:spcPts val="0"/>
              </a:spcBef>
              <a:spcAft>
                <a:spcPts val="0"/>
              </a:spcAft>
              <a:buClr>
                <a:schemeClr val="dk1"/>
              </a:buClr>
              <a:buSzPts val="1200"/>
              <a:buFont typeface="Calibri"/>
              <a:buChar char="●"/>
            </a:pPr>
            <a:r>
              <a:rPr lang="en-US" dirty="0"/>
              <a:t>In Teacher Action Step 3, listen for students to refer to the verb in the previous sentence, “remember.” The elders could remember something that the young people could not—specifically what it was like long ago, when the two tribes were not shooting each other. </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or Any Students Who Need It:</a:t>
            </a:r>
            <a:endParaRPr dirty="0"/>
          </a:p>
          <a:p>
            <a:pPr marL="457200" lvl="0" indent="-304800" rtl="0">
              <a:spcBef>
                <a:spcPts val="0"/>
              </a:spcBef>
              <a:spcAft>
                <a:spcPts val="0"/>
              </a:spcAft>
              <a:buClr>
                <a:schemeClr val="dk1"/>
              </a:buClr>
              <a:buSzPts val="1200"/>
              <a:buFont typeface="Calibri"/>
              <a:buChar char="●"/>
            </a:pPr>
            <a:r>
              <a:rPr lang="en-US" dirty="0"/>
              <a:t>Consider providing a sentence frame, sentence starter, or a cloze sentence to assist with language production and the structure required. </a:t>
            </a:r>
            <a:r>
              <a:rPr lang="en-US" i="0" dirty="0"/>
              <a:t>For example, “When I read the phrase, ‘But that August, there was a split in the rebel army,’ that made me think that ‘the fault line was tribal’ means_____________.” Note: these sentence starters should not be used too extensively, as they can inhibit language development. However, they can be used in early stages to help students articulate their ideas.</a:t>
            </a:r>
            <a:endParaRPr i="0" dirty="0"/>
          </a:p>
        </p:txBody>
      </p:sp>
      <p:sp>
        <p:nvSpPr>
          <p:cNvPr id="130" name="Shape 130"/>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7</a:t>
            </a:fld>
            <a:endParaRPr/>
          </a:p>
        </p:txBody>
      </p:sp>
    </p:spTree>
    <p:extLst>
      <p:ext uri="{BB962C8B-B14F-4D97-AF65-F5344CB8AC3E}">
        <p14:creationId xmlns:p14="http://schemas.microsoft.com/office/powerpoint/2010/main" val="1812435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7" name="Shape 137"/>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7-10 minutes</a:t>
            </a:r>
            <a:endParaRPr dirty="0"/>
          </a:p>
          <a:p>
            <a:pPr marL="0" lvl="0" indent="0" rtl="0">
              <a:spcBef>
                <a:spcPts val="0"/>
              </a:spcBef>
              <a:spcAft>
                <a:spcPts val="0"/>
              </a:spcAft>
              <a:buClr>
                <a:schemeClr val="dk1"/>
              </a:buClr>
              <a:buSzPts val="1200"/>
              <a:buFont typeface="Calibri"/>
              <a:buNone/>
            </a:pPr>
            <a:r>
              <a:rPr lang="en-US" b="1" dirty="0"/>
              <a:t>Student Grouping: Student Pairs (A-Day)</a:t>
            </a:r>
            <a:endParaRPr dirty="0"/>
          </a:p>
          <a:p>
            <a:pPr marL="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b="1" dirty="0"/>
              <a:t>Work Time A. Read-aloud of Excerpt 1 of “Sudanese Tribes Confront Modern War”: Vocabulary to Support Understanding </a:t>
            </a:r>
            <a:r>
              <a:rPr lang="en-US" dirty="0"/>
              <a:t>(continued)</a:t>
            </a:r>
            <a:endParaRPr dirty="0"/>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The original lesson asks teachers to write out the summary. In case time is short, we have provided it here. However, it is important to explain your thinking for students as you read the summary and point to different words or sections. This will allow students to see the process you used to summarize this excerpt of the text. </a:t>
            </a:r>
            <a:endParaRPr dirty="0"/>
          </a:p>
          <a:p>
            <a:pPr marL="0" lvl="0" indent="0" rtl="0">
              <a:spcBef>
                <a:spcPts val="0"/>
              </a:spcBef>
              <a:spcAft>
                <a:spcPts val="0"/>
              </a:spcAft>
              <a:buClr>
                <a:schemeClr val="dk1"/>
              </a:buClr>
              <a:buSzPts val="1200"/>
              <a:buFont typeface="Calibri"/>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Remind students that their annotations are about the “gist”—the general sense of what a chunk of text is mostly about. Tell them that just as they did with Excerpt 1, now that they have spent more time rereading and thinking about Excerpt 2, they will more formally summarize this section. </a:t>
            </a:r>
            <a:endParaRPr dirty="0"/>
          </a:p>
          <a:p>
            <a:pPr marL="457200" lvl="0" indent="-304800" rtl="0">
              <a:spcBef>
                <a:spcPts val="0"/>
              </a:spcBef>
              <a:spcAft>
                <a:spcPts val="0"/>
              </a:spcAft>
              <a:buClr>
                <a:schemeClr val="dk1"/>
              </a:buClr>
              <a:buSzPts val="1200"/>
              <a:buFont typeface="Times New Roman"/>
              <a:buAutoNum type="arabicPeriod"/>
            </a:pPr>
            <a:r>
              <a:rPr lang="en-US" dirty="0"/>
              <a:t>Ask: </a:t>
            </a:r>
            <a:r>
              <a:rPr lang="en-US" i="1" dirty="0"/>
              <a:t>“What is the main idea of these paragraphs?” </a:t>
            </a:r>
            <a:r>
              <a:rPr lang="en-US" dirty="0"/>
              <a:t>Explain that a summary helps answer this question.</a:t>
            </a:r>
            <a:endParaRPr dirty="0"/>
          </a:p>
          <a:p>
            <a:pPr marL="457200" lvl="0" indent="-304800" rtl="0">
              <a:spcBef>
                <a:spcPts val="0"/>
              </a:spcBef>
              <a:spcAft>
                <a:spcPts val="0"/>
              </a:spcAft>
              <a:buClr>
                <a:schemeClr val="dk1"/>
              </a:buClr>
              <a:buSzPts val="1200"/>
              <a:buFont typeface="Times New Roman"/>
              <a:buAutoNum type="arabicPeriod"/>
            </a:pPr>
            <a:r>
              <a:rPr lang="en-US" dirty="0"/>
              <a:t>Point to the summary on the slide and explain your thinking as students copy it onto their own papers. Reiterate that particularly when reading very challenging text, annotating for gist is a good step on the way to forming a clear summary of the main idea. </a:t>
            </a:r>
            <a:endParaRPr dirty="0"/>
          </a:p>
          <a:p>
            <a:pPr marL="0" lvl="0" indent="0" rtl="0">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p>
          <a:p>
            <a:pPr marL="457200" lvl="0" indent="-304800" rtl="0">
              <a:spcBef>
                <a:spcPts val="0"/>
              </a:spcBef>
              <a:spcAft>
                <a:spcPts val="0"/>
              </a:spcAft>
              <a:buClr>
                <a:schemeClr val="dk1"/>
              </a:buClr>
              <a:buSzPts val="1200"/>
              <a:buFont typeface="Calibri"/>
              <a:buChar char="●"/>
            </a:pPr>
            <a:r>
              <a:rPr lang="en-US" dirty="0"/>
              <a:t>Students should be listening to your explanations, alternating between looking up at the board to copy the summary and looking at their papers as they write.</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or Any Students Who Need It:</a:t>
            </a:r>
            <a:endParaRPr dirty="0"/>
          </a:p>
          <a:p>
            <a:pPr marL="457200" lvl="0" indent="-304800" rtl="0">
              <a:spcBef>
                <a:spcPts val="0"/>
              </a:spcBef>
              <a:spcAft>
                <a:spcPts val="0"/>
              </a:spcAft>
              <a:buClr>
                <a:schemeClr val="dk1"/>
              </a:buClr>
              <a:buSzPts val="1200"/>
              <a:buFont typeface="Calibri"/>
              <a:buChar char="●"/>
            </a:pPr>
            <a:r>
              <a:rPr lang="en-US" dirty="0"/>
              <a:t>If you have many students with slower processing speeds, consider reading the summary first, then doing the think-aloud, then having students take time to record the summary. </a:t>
            </a:r>
            <a:endParaRPr dirty="0"/>
          </a:p>
          <a:p>
            <a:pPr marL="457200" lvl="0" indent="-304800" rtl="0">
              <a:spcBef>
                <a:spcPts val="0"/>
              </a:spcBef>
              <a:spcAft>
                <a:spcPts val="0"/>
              </a:spcAft>
              <a:buClr>
                <a:schemeClr val="dk1"/>
              </a:buClr>
              <a:buSzPts val="1200"/>
              <a:buFont typeface="Calibri"/>
              <a:buChar char="●"/>
            </a:pPr>
            <a:r>
              <a:rPr lang="en-US" dirty="0"/>
              <a:t>If some students are not finished copying by the time you are ready to move on, suggest that they finish copying the summary from their partner’s paper.</a:t>
            </a:r>
            <a:endParaRPr dirty="0"/>
          </a:p>
        </p:txBody>
      </p:sp>
      <p:sp>
        <p:nvSpPr>
          <p:cNvPr id="138" name="Shape 138"/>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8</a:t>
            </a:fld>
            <a:endParaRPr/>
          </a:p>
        </p:txBody>
      </p:sp>
    </p:spTree>
    <p:extLst>
      <p:ext uri="{BB962C8B-B14F-4D97-AF65-F5344CB8AC3E}">
        <p14:creationId xmlns:p14="http://schemas.microsoft.com/office/powerpoint/2010/main" val="3363833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Shape 145"/>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20-30</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Student Pairs </a:t>
            </a:r>
            <a:r>
              <a:rPr lang="en-US" b="1" dirty="0"/>
              <a:t>(A-Day) and</a:t>
            </a:r>
            <a:r>
              <a:rPr lang="en-US" b="1" i="0" u="none" strike="noStrike" cap="none" dirty="0">
                <a:solidFill>
                  <a:schemeClr val="dk1"/>
                </a:solidFill>
              </a:rPr>
              <a:t> </a:t>
            </a:r>
            <a:r>
              <a:rPr lang="en-US" b="1" dirty="0"/>
              <a:t>Whole Group</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b="1" dirty="0"/>
              <a:t>Work Time  B. Gathering Evidence from Excerpt 2</a:t>
            </a:r>
            <a:endParaRPr b="1" i="1" dirty="0"/>
          </a:p>
          <a:p>
            <a:pPr marL="0" lvl="0" indent="0"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Students will now reread Excerpt 2 and take a closer look at text-dependent questions.</a:t>
            </a:r>
            <a:endParaRPr dirty="0"/>
          </a:p>
          <a:p>
            <a:pPr marL="457200" marR="0" lvl="0" indent="-304800" algn="l" rtl="0">
              <a:lnSpc>
                <a:spcPct val="100000"/>
              </a:lnSpc>
              <a:spcBef>
                <a:spcPts val="0"/>
              </a:spcBef>
              <a:spcAft>
                <a:spcPts val="0"/>
              </a:spcAft>
              <a:buSzPts val="1200"/>
              <a:buFont typeface="Calibri"/>
              <a:buChar char="●"/>
            </a:pPr>
            <a:r>
              <a:rPr lang="en-US" dirty="0"/>
              <a:t>The work in this section focuses on the </a:t>
            </a:r>
            <a:r>
              <a:rPr lang="en-US" i="1" dirty="0"/>
              <a:t>second</a:t>
            </a:r>
            <a:r>
              <a:rPr lang="en-US" dirty="0"/>
              <a:t> page of the Gathering Evidence graphic organizer for Excerpt 2, where pre-selected evidence is listed. The first page should look familiar to students though, as it’s been used in previous lessons to make sure they understand the task. Consider taking 7-10 minutes before Teacher Step 2, using this first page to ensure students understand directions, either as a full class with a short partner share, or independently if you think your students will remember it well enough to do it on their own.</a:t>
            </a:r>
            <a:endParaRPr dirty="0"/>
          </a:p>
          <a:p>
            <a:pPr marL="457200" marR="0" lvl="0" indent="-304800" algn="l" rtl="0">
              <a:lnSpc>
                <a:spcPct val="100000"/>
              </a:lnSpc>
              <a:spcBef>
                <a:spcPts val="0"/>
              </a:spcBef>
              <a:spcAft>
                <a:spcPts val="0"/>
              </a:spcAft>
              <a:buSzPts val="1200"/>
              <a:buFont typeface="Calibri"/>
              <a:buChar char="●"/>
            </a:pPr>
            <a:r>
              <a:rPr lang="en-US" dirty="0"/>
              <a:t>In Teacher Action 6, you might want to use the graphic organizers to informally assess the students.</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the </a:t>
            </a:r>
            <a:r>
              <a:rPr lang="en-US" b="1" dirty="0"/>
              <a:t>Gathering Evidence graphic organizer for Excerpt 2</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Read Excerpt 2 aloud while students read in their heads. </a:t>
            </a:r>
            <a:endParaRPr dirty="0"/>
          </a:p>
          <a:p>
            <a:pPr marL="457200" marR="0" lvl="0" indent="-304800" algn="l" rtl="0">
              <a:lnSpc>
                <a:spcPct val="100000"/>
              </a:lnSpc>
              <a:spcBef>
                <a:spcPts val="0"/>
              </a:spcBef>
              <a:spcAft>
                <a:spcPts val="0"/>
              </a:spcAft>
              <a:buSzPts val="1200"/>
              <a:buFont typeface="Calibri"/>
              <a:buAutoNum type="arabicPeriod"/>
            </a:pPr>
            <a:r>
              <a:rPr lang="en-US" dirty="0"/>
              <a:t>Read #2 on the slide. Circulate to listen in and support students as they work, to gauge students’ progress toward being able to analyze text-based evidence.</a:t>
            </a:r>
            <a:endParaRPr dirty="0"/>
          </a:p>
          <a:p>
            <a:pPr marL="457200" marR="0" lvl="0" indent="-304800" algn="l" rtl="0">
              <a:lnSpc>
                <a:spcPct val="100000"/>
              </a:lnSpc>
              <a:spcBef>
                <a:spcPts val="0"/>
              </a:spcBef>
              <a:spcAft>
                <a:spcPts val="0"/>
              </a:spcAft>
              <a:buSzPts val="1200"/>
              <a:buFont typeface="Calibri"/>
              <a:buAutoNum type="arabicPeriod"/>
            </a:pPr>
            <a:r>
              <a:rPr lang="en-US" dirty="0"/>
              <a:t>Cold call three students to share what their partner wrote for evidence and reasoning from the text.</a:t>
            </a:r>
            <a:endParaRPr dirty="0"/>
          </a:p>
          <a:p>
            <a:pPr marL="457200" marR="0" lvl="0" indent="-304800" algn="l" rtl="0">
              <a:lnSpc>
                <a:spcPct val="100000"/>
              </a:lnSpc>
              <a:spcBef>
                <a:spcPts val="0"/>
              </a:spcBef>
              <a:spcAft>
                <a:spcPts val="0"/>
              </a:spcAft>
              <a:buSzPts val="1200"/>
              <a:buFont typeface="Calibri"/>
              <a:buAutoNum type="arabicPeriod"/>
            </a:pPr>
            <a:r>
              <a:rPr lang="en-US" dirty="0"/>
              <a:t>Read #3 on the slide. Give students 2-3 minutes to write their answers.</a:t>
            </a:r>
            <a:endParaRPr dirty="0"/>
          </a:p>
          <a:p>
            <a:pPr marL="457200" marR="0" lvl="0" indent="-304800" algn="l" rtl="0">
              <a:lnSpc>
                <a:spcPct val="100000"/>
              </a:lnSpc>
              <a:spcBef>
                <a:spcPts val="0"/>
              </a:spcBef>
              <a:spcAft>
                <a:spcPts val="0"/>
              </a:spcAft>
              <a:buSzPts val="1200"/>
              <a:buFont typeface="Calibri"/>
              <a:buAutoNum type="arabicPeriod"/>
            </a:pPr>
            <a:r>
              <a:rPr lang="en-US" dirty="0"/>
              <a:t>Read #4 on the slide and collect organizers.</a:t>
            </a:r>
            <a:endParaRPr dirty="0"/>
          </a:p>
          <a:p>
            <a:pPr marL="457200" marR="0" lvl="0" indent="-304800" algn="l" rtl="0">
              <a:lnSpc>
                <a:spcPct val="100000"/>
              </a:lnSpc>
              <a:spcBef>
                <a:spcPts val="0"/>
              </a:spcBef>
              <a:spcAft>
                <a:spcPts val="0"/>
              </a:spcAft>
              <a:buSzPts val="1200"/>
              <a:buFont typeface="Calibri"/>
              <a:buAutoNum type="arabicPeriod"/>
            </a:pPr>
            <a:r>
              <a:rPr lang="en-US" dirty="0"/>
              <a:t>Read #5 on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When students share out their answers, reinforce students who refer to examples from the novel to support their answer, encouraging them to cite specific examples when possible.</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return to and revise the brief summary notes they wrote earlier about Excerpt 2.</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dirty="0"/>
              <a:t>In Teacher Step 6, students might say, “Children, women and the elderly used to be off-limits during raids…” and that the use of guns made “Arguments once settled by fighting with sticks…now being decided with assault weapons.”</a:t>
            </a:r>
            <a:endParaRPr dirty="0"/>
          </a:p>
          <a:p>
            <a:pPr marL="457200" marR="0" lvl="0" indent="-304800" algn="l" rtl="0">
              <a:lnSpc>
                <a:spcPct val="100000"/>
              </a:lnSpc>
              <a:spcBef>
                <a:spcPts val="0"/>
              </a:spcBef>
              <a:spcAft>
                <a:spcPts val="0"/>
              </a:spcAft>
              <a:buSzPts val="1200"/>
              <a:buChar char="●"/>
            </a:pPr>
            <a:r>
              <a:rPr lang="en-US" dirty="0"/>
              <a:t>In Teacher Step 7, listen for students to understand that tension between the Dinka and Nuer is growing during </a:t>
            </a:r>
            <a:r>
              <a:rPr lang="en-US" dirty="0" err="1"/>
              <a:t>Salva’s</a:t>
            </a:r>
            <a:r>
              <a:rPr lang="en-US" dirty="0"/>
              <a:t> journey, and that this tension will result in fighting between the Dinka and Nuer by 1991. </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To further support students who are struggling to gather and analyze evidence in this complex text, consider pulling a small group for more guided instruction during the first half of the partner work time during this portion of the lesson.</a:t>
            </a:r>
            <a:endParaRPr dirty="0"/>
          </a:p>
          <a:p>
            <a:pPr marL="0" lvl="0" indent="0" rtl="0">
              <a:spcBef>
                <a:spcPts val="0"/>
              </a:spcBef>
              <a:spcAft>
                <a:spcPts val="0"/>
              </a:spcAft>
              <a:buNone/>
            </a:pPr>
            <a:endParaRPr dirty="0"/>
          </a:p>
        </p:txBody>
      </p:sp>
      <p:sp>
        <p:nvSpPr>
          <p:cNvPr id="146" name="Shape 146"/>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05838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Shape 1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Shape 8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831851" y="1709739"/>
            <a:ext cx="10515600" cy="28528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831851" y="4589463"/>
            <a:ext cx="10515600" cy="1500400"/>
          </a:xfrm>
          <a:prstGeom prst="rect">
            <a:avLst/>
          </a:prstGeom>
          <a:noFill/>
          <a:ln>
            <a:noFill/>
          </a:ln>
        </p:spPr>
        <p:txBody>
          <a:bodyPr spcFirstLastPara="1" wrap="square" lIns="68575" tIns="34275" rIns="68575" bIns="34275" anchor="t" anchorCtr="0"/>
          <a:lstStyle>
            <a:lvl1pPr marL="609585" marR="0" lvl="0" indent="-304792" algn="l" rtl="0">
              <a:lnSpc>
                <a:spcPct val="90000"/>
              </a:lnSpc>
              <a:spcBef>
                <a:spcPts val="1067"/>
              </a:spcBef>
              <a:spcAft>
                <a:spcPts val="0"/>
              </a:spcAft>
              <a:buClr>
                <a:srgbClr val="888888"/>
              </a:buClr>
              <a:buSzPts val="1800"/>
              <a:buFont typeface="Arial"/>
              <a:buNone/>
              <a:defRPr sz="2400" b="0" i="0" u="none" strike="noStrike" cap="none">
                <a:solidFill>
                  <a:srgbClr val="888888"/>
                </a:solidFill>
                <a:latin typeface="Overlock"/>
                <a:ea typeface="Overlock"/>
                <a:cs typeface="Overlock"/>
                <a:sym typeface="Overlock"/>
              </a:defRPr>
            </a:lvl1pPr>
            <a:lvl2pPr marL="1219170" marR="0" lvl="1" indent="-304792" algn="l" rtl="0">
              <a:lnSpc>
                <a:spcPct val="90000"/>
              </a:lnSpc>
              <a:spcBef>
                <a:spcPts val="533"/>
              </a:spcBef>
              <a:spcAft>
                <a:spcPts val="0"/>
              </a:spcAft>
              <a:buClr>
                <a:srgbClr val="888888"/>
              </a:buClr>
              <a:buSzPts val="1500"/>
              <a:buFont typeface="Arial"/>
              <a:buNone/>
              <a:defRPr sz="2000" b="0" i="0" u="none" strike="noStrike" cap="none">
                <a:solidFill>
                  <a:srgbClr val="888888"/>
                </a:solidFill>
                <a:latin typeface="Overlock"/>
                <a:ea typeface="Overlock"/>
                <a:cs typeface="Overlock"/>
                <a:sym typeface="Overlock"/>
              </a:defRPr>
            </a:lvl2pPr>
            <a:lvl3pPr marL="1828754" marR="0" lvl="2" indent="-304792" algn="l" rtl="0">
              <a:lnSpc>
                <a:spcPct val="90000"/>
              </a:lnSpc>
              <a:spcBef>
                <a:spcPts val="533"/>
              </a:spcBef>
              <a:spcAft>
                <a:spcPts val="0"/>
              </a:spcAft>
              <a:buClr>
                <a:srgbClr val="888888"/>
              </a:buClr>
              <a:buSzPts val="1400"/>
              <a:buFont typeface="Arial"/>
              <a:buNone/>
              <a:defRPr sz="1867" b="0" i="0" u="none" strike="noStrike" cap="none">
                <a:solidFill>
                  <a:srgbClr val="888888"/>
                </a:solidFill>
                <a:latin typeface="Overlock"/>
                <a:ea typeface="Overlock"/>
                <a:cs typeface="Overlock"/>
                <a:sym typeface="Overlock"/>
              </a:defRPr>
            </a:lvl3pPr>
            <a:lvl4pPr marL="2438339" marR="0" lvl="3"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4pPr>
            <a:lvl5pPr marL="3047924" marR="0" lvl="4"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5pPr>
            <a:lvl6pPr marL="3657509" marR="0" lvl="5"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6pPr>
            <a:lvl7pPr marL="4267093" marR="0" lvl="6"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7pPr>
            <a:lvl8pPr marL="4876678" marR="0" lvl="7"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8pPr>
            <a:lvl9pPr marL="5486263" marR="0" lvl="8"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838200" y="6356351"/>
            <a:ext cx="2743200" cy="3652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4038600" y="6356351"/>
            <a:ext cx="4114800" cy="3652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8610600" y="6356351"/>
            <a:ext cx="2743200" cy="3652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211417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Shape 2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Shape 2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Shape 3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Shape 4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Shape 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Shape 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Shape 6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Shape 67"/>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Shape 7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Shape 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Shape 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5" name="Picture 4">
            <a:extLst>
              <a:ext uri="{FF2B5EF4-FFF2-40B4-BE49-F238E27FC236}">
                <a16:creationId xmlns:a16="http://schemas.microsoft.com/office/drawing/2014/main" id="{04D628B2-50DD-479A-B885-B808FBBA68F6}"/>
              </a:ext>
            </a:extLst>
          </p:cNvPr>
          <p:cNvPicPr>
            <a:picLocks noChangeAspect="1"/>
          </p:cNvPicPr>
          <p:nvPr userDrawn="1"/>
        </p:nvPicPr>
        <p:blipFill>
          <a:blip r:embed="rId13"/>
          <a:stretch>
            <a:fillRect/>
          </a:stretch>
        </p:blipFill>
        <p:spPr>
          <a:xfrm>
            <a:off x="10751695" y="6650037"/>
            <a:ext cx="762000" cy="142875"/>
          </a:xfrm>
          <a:prstGeom prst="rect">
            <a:avLst/>
          </a:prstGeom>
        </p:spPr>
      </p:pic>
      <p:pic>
        <p:nvPicPr>
          <p:cNvPr id="7" name="Picture 6">
            <a:extLst>
              <a:ext uri="{FF2B5EF4-FFF2-40B4-BE49-F238E27FC236}">
                <a16:creationId xmlns:a16="http://schemas.microsoft.com/office/drawing/2014/main" id="{6599BB97-FC76-4C89-A826-CB8D2170F71D}"/>
              </a:ext>
            </a:extLst>
          </p:cNvPr>
          <p:cNvPicPr>
            <a:picLocks noChangeAspect="1"/>
          </p:cNvPicPr>
          <p:nvPr userDrawn="1"/>
        </p:nvPicPr>
        <p:blipFill>
          <a:blip r:embed="rId14"/>
          <a:stretch>
            <a:fillRect/>
          </a:stretch>
        </p:blipFill>
        <p:spPr>
          <a:xfrm>
            <a:off x="5769293" y="6266656"/>
            <a:ext cx="653413" cy="544511"/>
          </a:xfrm>
          <a:prstGeom prst="rect">
            <a:avLst/>
          </a:prstGeom>
        </p:spPr>
      </p:pic>
      <p:pic>
        <p:nvPicPr>
          <p:cNvPr id="9" name="Picture 8">
            <a:extLst>
              <a:ext uri="{FF2B5EF4-FFF2-40B4-BE49-F238E27FC236}">
                <a16:creationId xmlns:a16="http://schemas.microsoft.com/office/drawing/2014/main" id="{7B60A481-C80C-4AC9-B9C6-470A73881CBE}"/>
              </a:ext>
            </a:extLst>
          </p:cNvPr>
          <p:cNvPicPr>
            <a:picLocks noChangeAspect="1"/>
          </p:cNvPicPr>
          <p:nvPr userDrawn="1"/>
        </p:nvPicPr>
        <p:blipFill>
          <a:blip r:embed="rId15"/>
          <a:stretch>
            <a:fillRect/>
          </a:stretch>
        </p:blipFill>
        <p:spPr>
          <a:xfrm>
            <a:off x="0" y="627463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jp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12</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Shape 89"/>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approximately </a:t>
            </a:r>
            <a:r>
              <a:rPr lang="en-US" sz="2600" dirty="0">
                <a:latin typeface="Century Gothic"/>
                <a:ea typeface="Century Gothic"/>
                <a:cs typeface="Century Gothic"/>
                <a:sym typeface="Century Gothic"/>
              </a:rPr>
              <a:t>50-60</a:t>
            </a:r>
            <a:r>
              <a:rPr lang="en-US" sz="2600" i="0" u="none" strike="noStrike" cap="none" dirty="0">
                <a:solidFill>
                  <a:schemeClr val="dk1"/>
                </a:solidFill>
                <a:latin typeface="Century Gothic"/>
                <a:ea typeface="Century Gothic"/>
                <a:cs typeface="Century Gothic"/>
                <a:sym typeface="Century Gothic"/>
              </a:rPr>
              <a:t> minutes to complete. </a:t>
            </a:r>
            <a:endParaRPr sz="2600" i="0" u="none" strike="noStrike" cap="none" dirty="0">
              <a:solidFill>
                <a:schemeClr val="dk1"/>
              </a:solidFill>
              <a:latin typeface="Century Gothic"/>
              <a:ea typeface="Century Gothic"/>
              <a:cs typeface="Century Gothic"/>
              <a:sym typeface="Century Gothic"/>
            </a:endParaRPr>
          </a:p>
          <a:p>
            <a:pPr marL="457200" marR="0" lvl="0" indent="-393700" algn="l" rtl="0">
              <a:lnSpc>
                <a:spcPct val="90000"/>
              </a:lnSpc>
              <a:spcBef>
                <a:spcPts val="100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The purpose of today’s lesson i</a:t>
            </a:r>
            <a:r>
              <a:rPr lang="en-US" sz="2600" dirty="0">
                <a:latin typeface="Century Gothic"/>
                <a:ea typeface="Century Gothic"/>
                <a:cs typeface="Century Gothic"/>
                <a:sym typeface="Century Gothic"/>
              </a:rPr>
              <a:t>s</a:t>
            </a:r>
            <a:r>
              <a:rPr lang="en-US" sz="2600" i="0" u="none" strike="noStrike" cap="none" dirty="0">
                <a:solidFill>
                  <a:schemeClr val="dk1"/>
                </a:solidFill>
                <a:latin typeface="Century Gothic"/>
                <a:ea typeface="Century Gothic"/>
                <a:cs typeface="Century Gothic"/>
                <a:sym typeface="Century Gothic"/>
              </a:rPr>
              <a:t> to</a:t>
            </a:r>
            <a:r>
              <a:rPr lang="en-US" sz="2600" dirty="0">
                <a:latin typeface="Century Gothic"/>
                <a:ea typeface="Century Gothic"/>
                <a:cs typeface="Century Gothic"/>
                <a:sym typeface="Century Gothic"/>
              </a:rPr>
              <a:t> continue connecting informational text with the novel and preparing to write.</a:t>
            </a:r>
          </a:p>
          <a:p>
            <a:pPr marL="63500" marR="0" lvl="0" indent="0" algn="l" rtl="0">
              <a:lnSpc>
                <a:spcPct val="90000"/>
              </a:lnSpc>
              <a:spcBef>
                <a:spcPts val="1000"/>
              </a:spcBef>
              <a:spcAft>
                <a:spcPts val="0"/>
              </a:spcAft>
              <a:buClr>
                <a:schemeClr val="dk1"/>
              </a:buClr>
              <a:buSzPts val="2600"/>
              <a:buNone/>
            </a:pPr>
            <a:endParaRPr sz="26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i="0" u="none" strike="noStrike" cap="none" dirty="0">
                <a:solidFill>
                  <a:schemeClr val="dk1"/>
                </a:solidFill>
                <a:latin typeface="Century Gothic"/>
                <a:ea typeface="Century Gothic"/>
                <a:cs typeface="Century Gothic"/>
                <a:sym typeface="Century Gothic"/>
              </a:rPr>
              <a:t>The Learning Targets</a:t>
            </a:r>
            <a:r>
              <a:rPr lang="en-US" sz="2600" dirty="0">
                <a:latin typeface="Century Gothic"/>
                <a:ea typeface="Century Gothic"/>
                <a:cs typeface="Century Gothic"/>
                <a:sym typeface="Century Gothic"/>
              </a:rPr>
              <a:t> </a:t>
            </a:r>
            <a:r>
              <a:rPr lang="en-US" sz="2600" i="0" u="none" strike="noStrike" cap="none" dirty="0">
                <a:solidFill>
                  <a:schemeClr val="dk1"/>
                </a:solidFill>
                <a:latin typeface="Century Gothic"/>
                <a:ea typeface="Century Gothic"/>
                <a:cs typeface="Century Gothic"/>
                <a:sym typeface="Century Gothic"/>
              </a:rPr>
              <a:t>for students today </a:t>
            </a:r>
            <a:r>
              <a:rPr lang="en-US" sz="2600" dirty="0">
                <a:latin typeface="Century Gothic"/>
                <a:ea typeface="Century Gothic"/>
                <a:cs typeface="Century Gothic"/>
                <a:sym typeface="Century Gothic"/>
              </a:rPr>
              <a:t>are</a:t>
            </a:r>
            <a:r>
              <a:rPr lang="en-US" sz="2600" i="0" u="none" strike="noStrike" cap="none" dirty="0">
                <a:solidFill>
                  <a:schemeClr val="dk1"/>
                </a:solidFill>
                <a:latin typeface="Century Gothic"/>
                <a:ea typeface="Century Gothic"/>
                <a:cs typeface="Century Gothic"/>
                <a:sym typeface="Century Gothic"/>
              </a:rPr>
              <a:t>:</a:t>
            </a:r>
            <a:endParaRPr sz="2600" dirty="0">
              <a:latin typeface="Century Gothic"/>
              <a:ea typeface="Century Gothic"/>
              <a:cs typeface="Century Gothic"/>
              <a:sym typeface="Century Gothic"/>
            </a:endParaRPr>
          </a:p>
          <a:p>
            <a:pPr marL="514350" marR="0" lvl="0" indent="-514350" algn="l" rtl="0">
              <a:lnSpc>
                <a:spcPct val="90000"/>
              </a:lnSpc>
              <a:spcBef>
                <a:spcPts val="1000"/>
              </a:spcBef>
              <a:spcAft>
                <a:spcPts val="0"/>
              </a:spcAft>
              <a:buFont typeface="+mj-lt"/>
              <a:buAutoNum type="arabicPeriod"/>
            </a:pPr>
            <a:r>
              <a:rPr lang="en-US" sz="2600" b="1" dirty="0">
                <a:latin typeface="Century Gothic"/>
                <a:ea typeface="Century Gothic"/>
                <a:cs typeface="Century Gothic"/>
                <a:sym typeface="Century Gothic"/>
              </a:rPr>
              <a:t>I can make connections from the text ‘Sudanese Tribes Confront Modern War’ to the novel </a:t>
            </a:r>
            <a:r>
              <a:rPr lang="en-US" sz="2600" b="1" i="1" dirty="0">
                <a:latin typeface="Century Gothic"/>
                <a:ea typeface="Century Gothic"/>
                <a:cs typeface="Century Gothic"/>
                <a:sym typeface="Century Gothic"/>
              </a:rPr>
              <a:t>A Long Walk to Water.</a:t>
            </a:r>
            <a:endParaRPr sz="2600" b="1" dirty="0">
              <a:latin typeface="Century Gothic"/>
              <a:ea typeface="Century Gothic"/>
              <a:cs typeface="Century Gothic"/>
              <a:sym typeface="Century Gothic"/>
            </a:endParaRPr>
          </a:p>
          <a:p>
            <a:pPr marL="514350" marR="0" lvl="0" indent="-514350" algn="l" rtl="0">
              <a:lnSpc>
                <a:spcPct val="90000"/>
              </a:lnSpc>
              <a:spcBef>
                <a:spcPts val="1000"/>
              </a:spcBef>
              <a:spcAft>
                <a:spcPts val="0"/>
              </a:spcAft>
              <a:buFont typeface="+mj-lt"/>
              <a:buAutoNum type="arabicPeriod"/>
            </a:pPr>
            <a:r>
              <a:rPr lang="en-US" sz="2600" b="1" dirty="0">
                <a:latin typeface="Century Gothic"/>
                <a:ea typeface="Century Gothic"/>
                <a:cs typeface="Century Gothic"/>
                <a:sym typeface="Century Gothic"/>
              </a:rPr>
              <a:t>I can use context clues to determine word meanings.</a:t>
            </a:r>
            <a:endParaRPr sz="2600" b="1" dirty="0">
              <a:latin typeface="Century Gothic"/>
              <a:ea typeface="Century Gothic"/>
              <a:cs typeface="Century Gothic"/>
              <a:sym typeface="Century Gothic"/>
            </a:endParaRPr>
          </a:p>
          <a:p>
            <a:pPr marL="514350" marR="0" lvl="0" indent="-514350" algn="l" rtl="0">
              <a:lnSpc>
                <a:spcPct val="90000"/>
              </a:lnSpc>
              <a:spcBef>
                <a:spcPts val="1000"/>
              </a:spcBef>
              <a:spcAft>
                <a:spcPts val="0"/>
              </a:spcAft>
              <a:buFont typeface="+mj-lt"/>
              <a:buAutoNum type="arabicPeriod"/>
            </a:pPr>
            <a:r>
              <a:rPr lang="en-US" sz="2600" b="1" dirty="0">
                <a:latin typeface="Century Gothic"/>
                <a:ea typeface="Century Gothic"/>
                <a:cs typeface="Century Gothic"/>
                <a:sym typeface="Century Gothic"/>
              </a:rPr>
              <a:t>I can cite several pieces of text-based evidence to support an analysis of excerpts from the article ‘Sudanese Tribes Confront Modern War.’</a:t>
            </a:r>
            <a:endParaRPr sz="2600" b="1" dirty="0">
              <a:latin typeface="Century Gothic"/>
              <a:ea typeface="Century Gothic"/>
              <a:cs typeface="Century Gothic"/>
              <a:sym typeface="Century Gothic"/>
            </a:endParaRPr>
          </a:p>
          <a:p>
            <a:pPr marL="0" marR="0" lvl="0" indent="0" algn="l" rtl="0">
              <a:lnSpc>
                <a:spcPct val="90000"/>
              </a:lnSpc>
              <a:spcBef>
                <a:spcPts val="1000"/>
              </a:spcBef>
              <a:spcAft>
                <a:spcPts val="1000"/>
              </a:spcAft>
              <a:buNone/>
            </a:pPr>
            <a:endParaRPr sz="2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Shape 15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pic>
        <p:nvPicPr>
          <p:cNvPr id="157" name="Shape 157"/>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58" name="Shape 158"/>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review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59" name="Shape 159"/>
          <p:cNvSpPr txBox="1">
            <a:spLocks noGrp="1"/>
          </p:cNvSpPr>
          <p:nvPr>
            <p:ph type="body" idx="1"/>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a:latin typeface="Century Gothic"/>
                <a:ea typeface="Century Gothic"/>
                <a:cs typeface="Century Gothic"/>
                <a:sym typeface="Century Gothic"/>
              </a:rPr>
              <a:t>Today’s learning targets were:</a:t>
            </a:r>
            <a:endParaRPr sz="240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endParaRPr sz="2600" b="1">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600" b="1">
                <a:latin typeface="Century Gothic"/>
                <a:ea typeface="Century Gothic"/>
                <a:cs typeface="Century Gothic"/>
                <a:sym typeface="Century Gothic"/>
              </a:rPr>
              <a:t>“I can make connections from the text ‘Sudanese Tribes Confront Modern War’ to the novel </a:t>
            </a:r>
            <a:r>
              <a:rPr lang="en-US" sz="2600" b="1" i="1">
                <a:latin typeface="Century Gothic"/>
                <a:ea typeface="Century Gothic"/>
                <a:cs typeface="Century Gothic"/>
                <a:sym typeface="Century Gothic"/>
              </a:rPr>
              <a:t>A Long Walk to Water.”</a:t>
            </a:r>
            <a:endParaRPr sz="2600" b="1">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600" b="1">
                <a:latin typeface="Century Gothic"/>
                <a:ea typeface="Century Gothic"/>
                <a:cs typeface="Century Gothic"/>
                <a:sym typeface="Century Gothic"/>
              </a:rPr>
              <a:t>“I can use context clues to determine word meanings.”</a:t>
            </a:r>
            <a:endParaRPr sz="2600" b="1">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600" b="1">
                <a:latin typeface="Century Gothic"/>
                <a:ea typeface="Century Gothic"/>
                <a:cs typeface="Century Gothic"/>
                <a:sym typeface="Century Gothic"/>
              </a:rPr>
              <a:t>“I can cite several pieces of text-based evidence to support an analysis of excerpts from the article ‘Sudanese Tribes Confront Modern War.’”</a:t>
            </a:r>
            <a:endParaRPr sz="2600" b="1">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b="1">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a:latin typeface="Century Gothic"/>
              <a:ea typeface="Century Gothic"/>
              <a:cs typeface="Century Gothic"/>
              <a:sym typeface="Century Gothic"/>
            </a:endParaRPr>
          </a:p>
        </p:txBody>
      </p:sp>
      <p:pic>
        <p:nvPicPr>
          <p:cNvPr id="2" name="Picture 2">
            <a:extLst>
              <a:ext uri="{FF2B5EF4-FFF2-40B4-BE49-F238E27FC236}">
                <a16:creationId xmlns:a16="http://schemas.microsoft.com/office/drawing/2014/main" id="{AFF6D378-F38A-4806-AE26-49450F2C3DDE}"/>
              </a:ext>
            </a:extLst>
          </p:cNvPr>
          <p:cNvPicPr>
            <a:picLocks noChangeAspect="1"/>
          </p:cNvPicPr>
          <p:nvPr/>
        </p:nvPicPr>
        <p:blipFill>
          <a:blip r:embed="rId4"/>
          <a:stretch>
            <a:fillRect/>
          </a:stretch>
        </p:blipFill>
        <p:spPr>
          <a:xfrm>
            <a:off x="11006366" y="5934052"/>
            <a:ext cx="881959" cy="69529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165" name="Shape 165"/>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66" name="Shape 166"/>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learn how to select evidence for writing</a:t>
            </a:r>
            <a:endParaRPr sz="3400" i="0" u="none" strike="noStrike" cap="none" dirty="0">
              <a:solidFill>
                <a:schemeClr val="dk1"/>
              </a:solidFill>
              <a:latin typeface="Century Gothic"/>
              <a:ea typeface="Century Gothic"/>
              <a:cs typeface="Century Gothic"/>
              <a:sym typeface="Century Gothic"/>
            </a:endParaRPr>
          </a:p>
        </p:txBody>
      </p:sp>
      <p:sp>
        <p:nvSpPr>
          <p:cNvPr id="167" name="Shape 167"/>
          <p:cNvSpPr txBox="1">
            <a:spLocks noGrp="1"/>
          </p:cNvSpPr>
          <p:nvPr>
            <p:ph type="body" idx="1"/>
          </p:nvPr>
        </p:nvSpPr>
        <p:spPr>
          <a:xfrm>
            <a:off x="585725" y="1762450"/>
            <a:ext cx="5111400" cy="4805700"/>
          </a:xfrm>
          <a:prstGeom prst="rect">
            <a:avLst/>
          </a:prstGeom>
          <a:noFill/>
          <a:ln>
            <a:noFill/>
          </a:ln>
        </p:spPr>
        <p:txBody>
          <a:bodyPr spcFirstLastPara="1" wrap="square" lIns="91425" tIns="45700" rIns="91425" bIns="45700" anchor="t" anchorCtr="0">
            <a:noAutofit/>
          </a:bodyPr>
          <a:lstStyle/>
          <a:p>
            <a:pPr marL="457200" lvl="0" indent="-381000" rtl="0">
              <a:lnSpc>
                <a:spcPct val="100000"/>
              </a:lnSpc>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We will learn to use a process for selecting evidence from our readings to support our writing about the experiences of the people of South Sudan.</a:t>
            </a:r>
            <a:endParaRPr sz="2400" dirty="0">
              <a:latin typeface="Century Gothic"/>
              <a:ea typeface="Century Gothic"/>
              <a:cs typeface="Century Gothic"/>
              <a:sym typeface="Century Gothic"/>
            </a:endParaRPr>
          </a:p>
          <a:p>
            <a:pPr marL="457200" lvl="0" indent="-381000" rtl="0">
              <a:lnSpc>
                <a:spcPct val="100000"/>
              </a:lnSpc>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Please read the example on the first page of your graphic organizer.</a:t>
            </a:r>
            <a:endParaRPr sz="2400" dirty="0">
              <a:latin typeface="Century Gothic"/>
              <a:ea typeface="Century Gothic"/>
              <a:cs typeface="Century Gothic"/>
              <a:sym typeface="Century Gothic"/>
            </a:endParaRPr>
          </a:p>
          <a:p>
            <a:pPr marL="457200" lvl="0" indent="-381000" rtl="0">
              <a:lnSpc>
                <a:spcPct val="100000"/>
              </a:lnSpc>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Then, turn and talk with your partner about one step that is included in the process of selecting evidence.</a:t>
            </a:r>
            <a:endParaRPr sz="2400"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2600" dirty="0">
              <a:latin typeface="Century Gothic"/>
              <a:ea typeface="Century Gothic"/>
              <a:cs typeface="Century Gothic"/>
              <a:sym typeface="Century Gothic"/>
            </a:endParaRPr>
          </a:p>
        </p:txBody>
      </p:sp>
      <p:pic>
        <p:nvPicPr>
          <p:cNvPr id="168" name="Shape 168"/>
          <p:cNvPicPr preferRelativeResize="0"/>
          <p:nvPr/>
        </p:nvPicPr>
        <p:blipFill>
          <a:blip r:embed="rId4">
            <a:alphaModFix/>
          </a:blip>
          <a:stretch>
            <a:fillRect/>
          </a:stretch>
        </p:blipFill>
        <p:spPr>
          <a:xfrm>
            <a:off x="5806350" y="1581675"/>
            <a:ext cx="5370249" cy="5167250"/>
          </a:xfrm>
          <a:prstGeom prst="rect">
            <a:avLst/>
          </a:prstGeom>
          <a:noFill/>
          <a:ln>
            <a:noFill/>
          </a:ln>
        </p:spPr>
      </p:pic>
      <p:pic>
        <p:nvPicPr>
          <p:cNvPr id="2" name="Picture 2" descr="A close up of a logo&#10;&#10;Description generated with very high confidence">
            <a:extLst>
              <a:ext uri="{FF2B5EF4-FFF2-40B4-BE49-F238E27FC236}">
                <a16:creationId xmlns:a16="http://schemas.microsoft.com/office/drawing/2014/main" id="{5A58CDDA-D5F8-4179-8455-EA383F5347D3}"/>
              </a:ext>
            </a:extLst>
          </p:cNvPr>
          <p:cNvPicPr>
            <a:picLocks noChangeAspect="1"/>
          </p:cNvPicPr>
          <p:nvPr/>
        </p:nvPicPr>
        <p:blipFill>
          <a:blip r:embed="rId5"/>
          <a:stretch>
            <a:fillRect/>
          </a:stretch>
        </p:blipFill>
        <p:spPr>
          <a:xfrm>
            <a:off x="11300814" y="6076242"/>
            <a:ext cx="667495" cy="657693"/>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pic>
        <p:nvPicPr>
          <p:cNvPr id="174" name="Shape 174"/>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75" name="Shape 175"/>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176" name="Shape 176"/>
          <p:cNvSpPr txBox="1"/>
          <p:nvPr/>
        </p:nvSpPr>
        <p:spPr>
          <a:xfrm>
            <a:off x="693225" y="1766850"/>
            <a:ext cx="11076900" cy="3324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800">
                <a:solidFill>
                  <a:schemeClr val="dk1"/>
                </a:solidFill>
                <a:latin typeface="Century Gothic"/>
                <a:ea typeface="Century Gothic"/>
                <a:cs typeface="Century Gothic"/>
                <a:sym typeface="Century Gothic"/>
              </a:rPr>
              <a:t>Continue reading your independent reading book for this unit at home.</a:t>
            </a:r>
            <a:endParaRPr sz="280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452719"/>
            <a:ext cx="10515600" cy="1658800"/>
          </a:xfrm>
          <a:prstGeom prst="rect">
            <a:avLst/>
          </a:prstGeom>
          <a:noFill/>
          <a:ln>
            <a:noFill/>
          </a:ln>
        </p:spPr>
        <p:txBody>
          <a:bodyPr spcFirstLastPara="1" wrap="square" lIns="91433" tIns="45700" rIns="91433" bIns="45700" anchor="b" anchorCtr="0">
            <a:noAutofit/>
          </a:bodyPr>
          <a:lstStyle/>
          <a:p>
            <a:pPr algn="ctr"/>
            <a:r>
              <a:rPr lang="en" sz="5067">
                <a:latin typeface="Century Gothic"/>
                <a:ea typeface="Century Gothic"/>
                <a:cs typeface="Century Gothic"/>
                <a:sym typeface="Century Gothic"/>
              </a:rPr>
              <a:t>Small Group Block</a:t>
            </a:r>
            <a:endParaRPr sz="5067">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2828261"/>
            <a:ext cx="10515600" cy="893200"/>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a:solidFill>
                  <a:schemeClr val="dk1"/>
                </a:solidFill>
                <a:latin typeface="Century Gothic"/>
                <a:ea typeface="Century Gothic"/>
                <a:cs typeface="Century Gothic"/>
                <a:sym typeface="Century Gothic"/>
              </a:rPr>
              <a:t>Fluency, Reading Ahead and Independent Reading</a:t>
            </a:r>
            <a:endParaRPr sz="4267" b="1">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CEBD88BD-C318-4C0A-A6B0-E008E1ECEA2F}"/>
              </a:ext>
            </a:extLst>
          </p:cNvPr>
          <p:cNvPicPr>
            <a:picLocks noChangeAspect="1"/>
          </p:cNvPicPr>
          <p:nvPr/>
        </p:nvPicPr>
        <p:blipFill>
          <a:blip r:embed="rId3"/>
          <a:stretch>
            <a:fillRect/>
          </a:stretch>
        </p:blipFill>
        <p:spPr>
          <a:xfrm>
            <a:off x="5049982" y="113794"/>
            <a:ext cx="2092036" cy="961491"/>
          </a:xfrm>
          <a:prstGeom prst="rect">
            <a:avLst/>
          </a:prstGeom>
        </p:spPr>
      </p:pic>
    </p:spTree>
    <p:extLst>
      <p:ext uri="{BB962C8B-B14F-4D97-AF65-F5344CB8AC3E}">
        <p14:creationId xmlns:p14="http://schemas.microsoft.com/office/powerpoint/2010/main" val="18454471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838200" y="1825633"/>
            <a:ext cx="10770400" cy="4351200"/>
          </a:xfrm>
          <a:prstGeom prst="rect">
            <a:avLst/>
          </a:prstGeom>
        </p:spPr>
        <p:txBody>
          <a:bodyPr spcFirstLastPara="1" wrap="square" lIns="91433" tIns="45700" rIns="91433" bIns="45700" anchor="t" anchorCtr="0">
            <a:noAutofit/>
          </a:bodyPr>
          <a:lstStyle/>
          <a:p>
            <a:pPr marL="0" indent="0">
              <a:spcBef>
                <a:spcPts val="1067"/>
              </a:spcBef>
              <a:buNone/>
            </a:pPr>
            <a:r>
              <a:rPr lang="en" sz="2667" dirty="0">
                <a:latin typeface="Century Gothic"/>
                <a:ea typeface="Century Gothic"/>
                <a:cs typeface="Century Gothic"/>
                <a:sym typeface="Century Gothic"/>
              </a:rPr>
              <a:t>Your teacher is going to be placing you into smaller, rotating groups. </a:t>
            </a:r>
            <a:endParaRPr sz="2667" dirty="0">
              <a:latin typeface="Century Gothic"/>
              <a:ea typeface="Century Gothic"/>
              <a:cs typeface="Century Gothic"/>
              <a:sym typeface="Century Gothic"/>
            </a:endParaRPr>
          </a:p>
          <a:p>
            <a:pPr indent="-474121">
              <a:spcBef>
                <a:spcPts val="1067"/>
              </a:spcBef>
              <a:buSzPts val="2000"/>
              <a:buFont typeface="Century Gothic"/>
              <a:buAutoNum type="arabicPeriod"/>
            </a:pPr>
            <a:r>
              <a:rPr lang="en" sz="2667" dirty="0">
                <a:latin typeface="Century Gothic"/>
                <a:ea typeface="Century Gothic"/>
                <a:cs typeface="Century Gothic"/>
                <a:sym typeface="Century Gothic"/>
              </a:rPr>
              <a:t>One group will still be working on fluency for much of the small group time. </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Another group will read the selection for the next class to yourselves.</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Another group will be choosing and reading the Scholastic Library books connected to what you’ve been studying.</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Groups will start to rotate through two of these activities daily.</a:t>
            </a:r>
            <a:endParaRPr sz="2667" dirty="0">
              <a:latin typeface="Century Gothic"/>
              <a:ea typeface="Century Gothic"/>
              <a:cs typeface="Century Gothic"/>
              <a:sym typeface="Century Gothic"/>
            </a:endParaRPr>
          </a:p>
        </p:txBody>
      </p:sp>
    </p:spTree>
    <p:extLst>
      <p:ext uri="{BB962C8B-B14F-4D97-AF65-F5344CB8AC3E}">
        <p14:creationId xmlns:p14="http://schemas.microsoft.com/office/powerpoint/2010/main" val="41384870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667">
                <a:latin typeface="Century Gothic"/>
                <a:ea typeface="Century Gothic"/>
                <a:cs typeface="Century Gothic"/>
                <a:sym typeface="Century Gothic"/>
              </a:rPr>
              <a:t>Here’s what we’ll do:</a:t>
            </a:r>
            <a:endParaRPr sz="2667">
              <a:latin typeface="Century Gothic"/>
              <a:ea typeface="Century Gothic"/>
              <a:cs typeface="Century Gothic"/>
              <a:sym typeface="Century Gothic"/>
            </a:endParaRPr>
          </a:p>
          <a:p>
            <a:pPr marL="0" indent="0">
              <a:spcBef>
                <a:spcPts val="0"/>
              </a:spcBef>
              <a:buSzPts val="2200"/>
              <a:buNone/>
            </a:pPr>
            <a:endParaRPr sz="2667">
              <a:latin typeface="Century Gothic"/>
              <a:ea typeface="Century Gothic"/>
              <a:cs typeface="Century Gothic"/>
              <a:sym typeface="Century Gothic"/>
            </a:endParaRPr>
          </a:p>
          <a:p>
            <a:pPr marL="457189" indent="-474121">
              <a:spcBef>
                <a:spcPts val="0"/>
              </a:spcBef>
              <a:buSzPts val="2000"/>
              <a:buFont typeface="Century Gothic"/>
              <a:buChar char="●"/>
            </a:pPr>
            <a:r>
              <a:rPr lang="en" sz="2667">
                <a:latin typeface="Century Gothic"/>
                <a:ea typeface="Century Gothic"/>
                <a:cs typeface="Century Gothic"/>
                <a:sym typeface="Century Gothic"/>
              </a:rPr>
              <a:t>I’m going to read aloud a section of the text we’ll be focusing on in our next class.</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You will read in your head while I read, following along with a pencil in your hand.</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I’ll continue reading aloud; I’m going to stop and check you’re following once in awhile!</a:t>
            </a:r>
            <a:endParaRPr sz="2667">
              <a:latin typeface="Century Gothic"/>
              <a:ea typeface="Century Gothic"/>
              <a:cs typeface="Century Gothic"/>
              <a:sym typeface="Century Gothic"/>
            </a:endParaRPr>
          </a:p>
          <a:p>
            <a:pPr marL="0" indent="0">
              <a:lnSpc>
                <a:spcPct val="80000"/>
              </a:lnSpc>
              <a:spcBef>
                <a:spcPts val="1333"/>
              </a:spcBef>
              <a:buSzPts val="1900"/>
              <a:buNone/>
            </a:pPr>
            <a:endParaRPr sz="2400">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1620710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838200" y="1825636"/>
            <a:ext cx="10515600" cy="45796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dirty="0">
                <a:latin typeface="Century Gothic"/>
                <a:ea typeface="Century Gothic"/>
                <a:cs typeface="Century Gothic"/>
                <a:sym typeface="Century Gothic"/>
              </a:rPr>
              <a:t>What’s the gist?</a:t>
            </a:r>
            <a:endParaRPr sz="2667" dirty="0">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dirty="0">
                <a:latin typeface="Century Gothic"/>
                <a:ea typeface="Century Gothic"/>
                <a:cs typeface="Century Gothic"/>
                <a:sym typeface="Century Gothic"/>
              </a:rPr>
              <a:t>Turn and talk with your partner about what the gist of this section seems to be.</a:t>
            </a:r>
            <a:endParaRPr sz="2667" dirty="0">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dirty="0">
                <a:latin typeface="Century Gothic"/>
                <a:ea typeface="Century Gothic"/>
                <a:cs typeface="Century Gothic"/>
                <a:sym typeface="Century Gothic"/>
              </a:rPr>
              <a:t>Then, let’s talk as a group about that gist of the passage.</a:t>
            </a:r>
            <a:endParaRPr sz="2667" dirty="0">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dirty="0">
                <a:latin typeface="Century Gothic"/>
                <a:ea typeface="Century Gothic"/>
                <a:cs typeface="Century Gothic"/>
                <a:sym typeface="Century Gothic"/>
              </a:rPr>
              <a:t>We’ll get as much of the reading done for next class as we can.</a:t>
            </a:r>
            <a:endParaRPr sz="2667" dirty="0">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EEAB9AD7-51ED-4C83-B1FE-14F0962405D2}"/>
              </a:ext>
            </a:extLst>
          </p:cNvPr>
          <p:cNvPicPr>
            <a:picLocks noChangeAspect="1"/>
          </p:cNvPicPr>
          <p:nvPr/>
        </p:nvPicPr>
        <p:blipFill>
          <a:blip r:embed="rId3"/>
          <a:stretch>
            <a:fillRect/>
          </a:stretch>
        </p:blipFill>
        <p:spPr>
          <a:xfrm>
            <a:off x="11107711" y="5905429"/>
            <a:ext cx="790272" cy="780762"/>
          </a:xfrm>
          <a:prstGeom prst="rect">
            <a:avLst/>
          </a:prstGeom>
        </p:spPr>
      </p:pic>
    </p:spTree>
    <p:extLst>
      <p:ext uri="{BB962C8B-B14F-4D97-AF65-F5344CB8AC3E}">
        <p14:creationId xmlns:p14="http://schemas.microsoft.com/office/powerpoint/2010/main" val="23038884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838200" y="1690833"/>
            <a:ext cx="107368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0" indent="0">
              <a:spcBef>
                <a:spcPts val="0"/>
              </a:spcBef>
              <a:buNone/>
            </a:pPr>
            <a:endParaRPr sz="2533" b="1">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2466509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a:t>
            </a:r>
            <a:r>
              <a:rPr lang="en-US"/>
              <a:t>organizations.</a:t>
            </a:r>
          </a:p>
        </p:txBody>
      </p:sp>
    </p:spTree>
    <p:extLst>
      <p:ext uri="{BB962C8B-B14F-4D97-AF65-F5344CB8AC3E}">
        <p14:creationId xmlns:p14="http://schemas.microsoft.com/office/powerpoint/2010/main" val="31505363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a:solidFill>
                  <a:schemeClr val="dk1"/>
                </a:solidFill>
                <a:latin typeface="Century Gothic"/>
                <a:ea typeface="Century Gothic"/>
                <a:cs typeface="Century Gothic"/>
                <a:sym typeface="Century Gothic"/>
              </a:rPr>
              <a:t>Preparing for Unit One: </a:t>
            </a:r>
            <a:r>
              <a:rPr lang="en-US" sz="2200" i="1" u="none" strike="noStrike" cap="none">
                <a:solidFill>
                  <a:schemeClr val="dk1"/>
                </a:solidFill>
                <a:latin typeface="Century Gothic"/>
                <a:ea typeface="Century Gothic"/>
                <a:cs typeface="Century Gothic"/>
                <a:sym typeface="Century Gothic"/>
              </a:rPr>
              <a:t>Materials and Student Pairings</a:t>
            </a:r>
            <a:endParaRPr sz="2200" i="1">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000" b="1">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a:latin typeface="Century Gothic"/>
                <a:ea typeface="Century Gothic"/>
                <a:cs typeface="Century Gothic"/>
                <a:sym typeface="Century Gothic"/>
              </a:rPr>
              <a:t>Gathering Evidence--Perspectives and the Nuer (for Excerpt 2) (one per student and one to display)</a:t>
            </a:r>
            <a:endParaRPr sz="200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a:latin typeface="Century Gothic"/>
                <a:ea typeface="Century Gothic"/>
                <a:cs typeface="Century Gothic"/>
                <a:sym typeface="Century Gothic"/>
              </a:rPr>
              <a:t>Selecting Evidence--Perspectives of the Dinka and the Nuer graphic organizer (one per student)</a:t>
            </a:r>
            <a:endParaRPr sz="200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a:latin typeface="Century Gothic"/>
                <a:ea typeface="Century Gothic"/>
                <a:cs typeface="Century Gothic"/>
                <a:sym typeface="Century Gothic"/>
              </a:rPr>
              <a:t>“Sudanese Tribes Confront Modern War” (from Lesson 10; one per student; focus on Excerpt 2)</a:t>
            </a:r>
            <a:endParaRPr sz="200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i="1">
                <a:latin typeface="Century Gothic"/>
                <a:ea typeface="Century Gothic"/>
                <a:cs typeface="Century Gothic"/>
                <a:sym typeface="Century Gothic"/>
              </a:rPr>
              <a:t>A Long Walk to Water </a:t>
            </a:r>
            <a:r>
              <a:rPr lang="en-US" sz="2000">
                <a:latin typeface="Century Gothic"/>
                <a:ea typeface="Century Gothic"/>
                <a:cs typeface="Century Gothic"/>
                <a:sym typeface="Century Gothic"/>
              </a:rPr>
              <a:t>(book; one per student)</a:t>
            </a:r>
            <a:endParaRPr sz="200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a:latin typeface="Century Gothic"/>
                <a:ea typeface="Century Gothic"/>
                <a:cs typeface="Century Gothic"/>
                <a:sym typeface="Century Gothic"/>
              </a:rPr>
              <a:t>Document camera, if available</a:t>
            </a:r>
            <a:endParaRPr sz="200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a:latin typeface="Century Gothic"/>
                <a:ea typeface="Century Gothic"/>
                <a:cs typeface="Century Gothic"/>
                <a:sym typeface="Century Gothic"/>
              </a:rPr>
              <a:t>Students will work in their A-Day partnerships again today</a:t>
            </a:r>
            <a:endParaRPr sz="2000">
              <a:latin typeface="Century Gothic"/>
              <a:ea typeface="Century Gothic"/>
              <a:cs typeface="Century Gothic"/>
              <a:sym typeface="Century Gothic"/>
            </a:endParaRPr>
          </a:p>
          <a:p>
            <a:pPr marL="571500" marR="0" lvl="0" indent="-360045" algn="l" rtl="0">
              <a:lnSpc>
                <a:spcPct val="90000"/>
              </a:lnSpc>
              <a:spcBef>
                <a:spcPts val="1000"/>
              </a:spcBef>
              <a:spcAft>
                <a:spcPts val="0"/>
              </a:spcAft>
              <a:buClr>
                <a:schemeClr val="dk1"/>
              </a:buClr>
              <a:buSzPts val="3330"/>
              <a:buFont typeface="Arial"/>
              <a:buNone/>
            </a:pPr>
            <a:endParaRPr sz="20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330"/>
              <a:buFont typeface="Arial"/>
              <a:buNone/>
            </a:pPr>
            <a:endParaRPr sz="2000" i="0" u="none" strike="noStrike" cap="none">
              <a:solidFill>
                <a:schemeClr val="dk1"/>
              </a:solidFill>
              <a:latin typeface="Century Gothic"/>
              <a:ea typeface="Century Gothic"/>
              <a:cs typeface="Century Gothic"/>
              <a:sym typeface="Century Gothic"/>
            </a:endParaRPr>
          </a:p>
        </p:txBody>
      </p:sp>
      <p:sp>
        <p:nvSpPr>
          <p:cNvPr id="96" name="Shape 96"/>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12</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Shape 102"/>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12</a:t>
            </a:r>
            <a:endParaRPr sz="5600" b="1"/>
          </a:p>
        </p:txBody>
      </p:sp>
      <p:pic>
        <p:nvPicPr>
          <p:cNvPr id="3" name="Picture 2">
            <a:extLst>
              <a:ext uri="{FF2B5EF4-FFF2-40B4-BE49-F238E27FC236}">
                <a16:creationId xmlns:a16="http://schemas.microsoft.com/office/drawing/2014/main" id="{EB6018DF-0A27-4783-8AC4-ACEDE00D08E4}"/>
              </a:ext>
            </a:extLst>
          </p:cNvPr>
          <p:cNvPicPr>
            <a:picLocks noChangeAspect="1"/>
          </p:cNvPicPr>
          <p:nvPr/>
        </p:nvPicPr>
        <p:blipFill>
          <a:blip r:embed="rId3"/>
          <a:stretch>
            <a:fillRect/>
          </a:stretch>
        </p:blipFill>
        <p:spPr>
          <a:xfrm>
            <a:off x="5146964" y="173042"/>
            <a:ext cx="1898072" cy="87234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Students!</a:t>
            </a:r>
            <a:endParaRPr sz="4200" b="1" i="0" u="none" strike="noStrike" cap="none" dirty="0">
              <a:solidFill>
                <a:schemeClr val="dk1"/>
              </a:solidFill>
              <a:latin typeface="Century Gothic"/>
              <a:ea typeface="Century Gothic"/>
              <a:cs typeface="Century Gothic"/>
              <a:sym typeface="Century Gothic"/>
            </a:endParaRPr>
          </a:p>
        </p:txBody>
      </p:sp>
      <p:sp>
        <p:nvSpPr>
          <p:cNvPr id="109" name="Shape 109"/>
          <p:cNvSpPr txBox="1">
            <a:spLocks noGrp="1"/>
          </p:cNvSpPr>
          <p:nvPr>
            <p:ph type="subTitle" idx="1"/>
          </p:nvPr>
        </p:nvSpPr>
        <p:spPr>
          <a:xfrm>
            <a:off x="869795" y="1722431"/>
            <a:ext cx="10484005" cy="4187715"/>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dirty="0">
                <a:latin typeface="Century Gothic"/>
                <a:ea typeface="Century Gothic"/>
                <a:cs typeface="Century Gothic"/>
                <a:sym typeface="Century Gothic"/>
              </a:rPr>
              <a:t>You have practiced connecting complex informational text to the novel </a:t>
            </a:r>
            <a:r>
              <a:rPr lang="en-US" i="1" dirty="0">
                <a:latin typeface="Century Gothic"/>
                <a:ea typeface="Century Gothic"/>
                <a:cs typeface="Century Gothic"/>
                <a:sym typeface="Century Gothic"/>
              </a:rPr>
              <a:t>A Long Walk to Water. </a:t>
            </a:r>
            <a:r>
              <a:rPr lang="en-US" dirty="0">
                <a:latin typeface="Century Gothic"/>
                <a:ea typeface="Century Gothic"/>
                <a:cs typeface="Century Gothic"/>
                <a:sym typeface="Century Gothic"/>
              </a:rPr>
              <a:t>Today you will continue that work with your A-Day partners from yesterday. </a:t>
            </a: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you’ll 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Review learning targets for this lesson.</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Read Excerpt 2 from a </a:t>
            </a:r>
            <a:r>
              <a:rPr lang="en-US" i="1" dirty="0">
                <a:latin typeface="Century Gothic"/>
                <a:ea typeface="Century Gothic"/>
                <a:cs typeface="Century Gothic"/>
                <a:sym typeface="Century Gothic"/>
              </a:rPr>
              <a:t>Washington Post </a:t>
            </a:r>
            <a:r>
              <a:rPr lang="en-US" dirty="0">
                <a:latin typeface="Century Gothic"/>
                <a:ea typeface="Century Gothic"/>
                <a:cs typeface="Century Gothic"/>
                <a:sym typeface="Century Gothic"/>
              </a:rPr>
              <a:t>article titled, “Sudanese Tribes Confront Modern War.”</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Discuss how the article relates to </a:t>
            </a:r>
            <a:r>
              <a:rPr lang="en-US" i="1" dirty="0">
                <a:latin typeface="Century Gothic"/>
                <a:ea typeface="Century Gothic"/>
                <a:cs typeface="Century Gothic"/>
                <a:sym typeface="Century Gothic"/>
              </a:rPr>
              <a:t>A Long Walk to Water.</a:t>
            </a:r>
            <a:endParaRPr i="1"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110" name="Shape 110"/>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Shape 116"/>
          <p:cNvSpPr txBox="1">
            <a:spLocks noGrp="1"/>
          </p:cNvSpPr>
          <p:nvPr>
            <p:ph type="title" idx="4294967295"/>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17" name="Shape 117"/>
          <p:cNvSpPr txBox="1">
            <a:spLocks noGrp="1"/>
          </p:cNvSpPr>
          <p:nvPr>
            <p:ph type="body" idx="4294967295"/>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Today’s learning targets are:</a:t>
            </a:r>
          </a:p>
          <a:p>
            <a:pPr marL="0" marR="0" lvl="0" indent="0" algn="l" rtl="0">
              <a:lnSpc>
                <a:spcPct val="90000"/>
              </a:lnSpc>
              <a:spcBef>
                <a:spcPts val="1000"/>
              </a:spcBef>
              <a:spcAft>
                <a:spcPts val="0"/>
              </a:spcAft>
              <a:buClr>
                <a:schemeClr val="dk1"/>
              </a:buClr>
              <a:buSzPts val="2800"/>
              <a:buFont typeface="Arial"/>
              <a:buNone/>
            </a:pPr>
            <a:endParaRPr lang="en-US" sz="3000" dirty="0">
              <a:latin typeface="Century Gothic"/>
              <a:ea typeface="Century Gothic"/>
              <a:cs typeface="Century Gothic"/>
              <a:sym typeface="Century Gothic"/>
            </a:endParaRPr>
          </a:p>
          <a:p>
            <a:pPr marL="514350" lvl="0" indent="-514350">
              <a:buFont typeface="+mj-lt"/>
              <a:buAutoNum type="arabicPeriod"/>
            </a:pPr>
            <a:r>
              <a:rPr lang="en-US" sz="3000" b="1" dirty="0">
                <a:latin typeface="Century Gothic"/>
                <a:ea typeface="Century Gothic"/>
                <a:cs typeface="Century Gothic"/>
                <a:sym typeface="Century Gothic"/>
              </a:rPr>
              <a:t>I can make connections from the text ‘Sudanese Tribes Confront Modern War’ to the novel </a:t>
            </a:r>
            <a:r>
              <a:rPr lang="en-US" sz="3000" b="1" i="1" dirty="0">
                <a:latin typeface="Century Gothic"/>
                <a:ea typeface="Century Gothic"/>
                <a:cs typeface="Century Gothic"/>
                <a:sym typeface="Century Gothic"/>
              </a:rPr>
              <a:t>A Long Walk to Water.</a:t>
            </a:r>
            <a:endParaRPr lang="en-US" sz="3000" b="1" dirty="0">
              <a:latin typeface="Century Gothic"/>
              <a:ea typeface="Century Gothic"/>
              <a:cs typeface="Century Gothic"/>
              <a:sym typeface="Century Gothic"/>
            </a:endParaRPr>
          </a:p>
          <a:p>
            <a:pPr marL="514350" lvl="0" indent="-514350">
              <a:buFont typeface="+mj-lt"/>
              <a:buAutoNum type="arabicPeriod"/>
            </a:pPr>
            <a:r>
              <a:rPr lang="en-US" sz="3000" b="1" dirty="0">
                <a:latin typeface="Century Gothic"/>
                <a:ea typeface="Century Gothic"/>
                <a:cs typeface="Century Gothic"/>
                <a:sym typeface="Century Gothic"/>
              </a:rPr>
              <a:t>I can use context clues to determine word meanings.</a:t>
            </a:r>
          </a:p>
          <a:p>
            <a:pPr marL="514350" lvl="0" indent="-514350">
              <a:buFont typeface="+mj-lt"/>
              <a:buAutoNum type="arabicPeriod"/>
            </a:pPr>
            <a:r>
              <a:rPr lang="en-US" sz="3000" b="1" dirty="0">
                <a:latin typeface="Century Gothic"/>
                <a:ea typeface="Century Gothic"/>
                <a:cs typeface="Century Gothic"/>
                <a:sym typeface="Century Gothic"/>
              </a:rPr>
              <a:t>I can cite several pieces of text-based evidence to support an analysis of excerpts from the article ‘Sudanese Tribes Confront Modern War.’</a:t>
            </a: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118" name="Shape 118"/>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DB230224-8EAB-4A7F-A425-66542109E1C1}"/>
              </a:ext>
            </a:extLst>
          </p:cNvPr>
          <p:cNvPicPr>
            <a:picLocks noChangeAspect="1"/>
          </p:cNvPicPr>
          <p:nvPr/>
        </p:nvPicPr>
        <p:blipFill>
          <a:blip r:embed="rId4"/>
          <a:stretch>
            <a:fillRect/>
          </a:stretch>
        </p:blipFill>
        <p:spPr>
          <a:xfrm>
            <a:off x="11032761" y="5960997"/>
            <a:ext cx="855564" cy="675595"/>
          </a:xfrm>
          <a:prstGeom prst="rect">
            <a:avLst/>
          </a:prstGeom>
        </p:spPr>
      </p:pic>
      <p:pic>
        <p:nvPicPr>
          <p:cNvPr id="1026"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93507" y="5959147"/>
            <a:ext cx="739254" cy="7392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talk about the “gist” of Excerpt 2</a:t>
            </a:r>
            <a:endParaRPr sz="3400" i="0" u="none" strike="noStrike" cap="none" dirty="0">
              <a:solidFill>
                <a:schemeClr val="dk1"/>
              </a:solidFill>
              <a:latin typeface="Century Gothic"/>
              <a:ea typeface="Century Gothic"/>
              <a:cs typeface="Century Gothic"/>
              <a:sym typeface="Century Gothic"/>
            </a:endParaRPr>
          </a:p>
        </p:txBody>
      </p:sp>
      <p:sp>
        <p:nvSpPr>
          <p:cNvPr id="125" name="Shape 125"/>
          <p:cNvSpPr txBox="1">
            <a:spLocks noGrp="1"/>
          </p:cNvSpPr>
          <p:nvPr>
            <p:ph type="body" idx="1"/>
          </p:nvPr>
        </p:nvSpPr>
        <p:spPr>
          <a:xfrm>
            <a:off x="693225" y="1597150"/>
            <a:ext cx="11195100" cy="281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600" dirty="0">
                <a:latin typeface="Century Gothic"/>
                <a:ea typeface="Century Gothic"/>
                <a:cs typeface="Century Gothic"/>
                <a:sym typeface="Century Gothic"/>
              </a:rPr>
              <a:t>Please take out your article, “Sudanese Tribes Confront Modern War”; it should be marked with your text annotations about the “gist,” from Lesson 11.</a:t>
            </a: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dirty="0">
                <a:latin typeface="Century Gothic"/>
                <a:ea typeface="Century Gothic"/>
                <a:cs typeface="Century Gothic"/>
                <a:sym typeface="Century Gothic"/>
              </a:rPr>
              <a:t>Think-Pair-Share with your partner about what each of you wrote about gist. Listen carefully to what your partner says, because your teacher might be calling on you to share that with the rest of the class.</a:t>
            </a: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200" dirty="0">
              <a:latin typeface="Century Gothic"/>
              <a:ea typeface="Century Gothic"/>
              <a:cs typeface="Century Gothic"/>
              <a:sym typeface="Century Gothic"/>
            </a:endParaRPr>
          </a:p>
        </p:txBody>
      </p:sp>
      <p:pic>
        <p:nvPicPr>
          <p:cNvPr id="126" name="Shape 126"/>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descr="A close up of a logo&#10;&#10;Description generated with very high confidence">
            <a:extLst>
              <a:ext uri="{FF2B5EF4-FFF2-40B4-BE49-F238E27FC236}">
                <a16:creationId xmlns:a16="http://schemas.microsoft.com/office/drawing/2014/main" id="{356F654B-07B6-4397-A91B-91589993E16B}"/>
              </a:ext>
            </a:extLst>
          </p:cNvPr>
          <p:cNvPicPr>
            <a:picLocks noChangeAspect="1"/>
          </p:cNvPicPr>
          <p:nvPr/>
        </p:nvPicPr>
        <p:blipFill>
          <a:blip r:embed="rId4"/>
          <a:stretch>
            <a:fillRect/>
          </a:stretch>
        </p:blipFill>
        <p:spPr>
          <a:xfrm>
            <a:off x="11146521" y="5945669"/>
            <a:ext cx="741804" cy="73122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Shape 13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discuss Excerpt 2</a:t>
            </a:r>
            <a:endParaRPr sz="3400" i="0" u="none" strike="noStrike" cap="none" dirty="0">
              <a:solidFill>
                <a:schemeClr val="dk1"/>
              </a:solidFill>
              <a:latin typeface="Century Gothic"/>
              <a:ea typeface="Century Gothic"/>
              <a:cs typeface="Century Gothic"/>
              <a:sym typeface="Century Gothic"/>
            </a:endParaRPr>
          </a:p>
        </p:txBody>
      </p:sp>
      <p:pic>
        <p:nvPicPr>
          <p:cNvPr id="133" name="Shape 133"/>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34" name="Shape 134"/>
          <p:cNvSpPr txBox="1"/>
          <p:nvPr/>
        </p:nvSpPr>
        <p:spPr>
          <a:xfrm>
            <a:off x="881425" y="1891850"/>
            <a:ext cx="10792200" cy="45576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600" dirty="0">
                <a:solidFill>
                  <a:schemeClr val="dk1"/>
                </a:solidFill>
                <a:latin typeface="Century Gothic"/>
                <a:ea typeface="Century Gothic"/>
                <a:cs typeface="Century Gothic"/>
                <a:sym typeface="Century Gothic"/>
              </a:rPr>
              <a:t>Now we will take a closer look at Excerpt 2 and answer some questions to prepare us for summarizing.</a:t>
            </a:r>
            <a:endParaRPr sz="26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600" dirty="0">
              <a:solidFill>
                <a:schemeClr val="dk1"/>
              </a:solidFill>
              <a:latin typeface="Century Gothic"/>
              <a:ea typeface="Century Gothic"/>
              <a:cs typeface="Century Gothic"/>
              <a:sym typeface="Century Gothic"/>
            </a:endParaRPr>
          </a:p>
          <a:p>
            <a:pPr marL="457200" lvl="0" indent="-393700" rtl="0">
              <a:spcBef>
                <a:spcPts val="0"/>
              </a:spcBef>
              <a:spcAft>
                <a:spcPts val="0"/>
              </a:spcAft>
              <a:buClr>
                <a:schemeClr val="dk1"/>
              </a:buClr>
              <a:buSzPts val="2600"/>
              <a:buFont typeface="Century Gothic"/>
              <a:buAutoNum type="arabicPeriod"/>
            </a:pPr>
            <a:r>
              <a:rPr lang="en-US" sz="2600" dirty="0">
                <a:solidFill>
                  <a:schemeClr val="dk1"/>
                </a:solidFill>
                <a:latin typeface="Century Gothic"/>
                <a:ea typeface="Century Gothic"/>
                <a:cs typeface="Century Gothic"/>
                <a:sym typeface="Century Gothic"/>
              </a:rPr>
              <a:t>Think-Pair-Share about Question E (in the box alongside paragraph 4): “In paragraph 4, how does the second sentence help you understand the phrase ‘the </a:t>
            </a:r>
            <a:r>
              <a:rPr lang="en-US" sz="2600" i="1" dirty="0">
                <a:solidFill>
                  <a:schemeClr val="dk1"/>
                </a:solidFill>
                <a:latin typeface="Century Gothic"/>
                <a:ea typeface="Century Gothic"/>
                <a:cs typeface="Century Gothic"/>
                <a:sym typeface="Century Gothic"/>
              </a:rPr>
              <a:t>fault line </a:t>
            </a:r>
            <a:r>
              <a:rPr lang="en-US" sz="2600" dirty="0">
                <a:solidFill>
                  <a:schemeClr val="dk1"/>
                </a:solidFill>
                <a:latin typeface="Century Gothic"/>
                <a:ea typeface="Century Gothic"/>
                <a:cs typeface="Century Gothic"/>
                <a:sym typeface="Century Gothic"/>
              </a:rPr>
              <a:t>was tribal?’”</a:t>
            </a:r>
            <a:endParaRPr sz="2600" dirty="0">
              <a:solidFill>
                <a:schemeClr val="dk1"/>
              </a:solidFill>
              <a:latin typeface="Century Gothic"/>
              <a:ea typeface="Century Gothic"/>
              <a:cs typeface="Century Gothic"/>
              <a:sym typeface="Century Gothic"/>
            </a:endParaRPr>
          </a:p>
          <a:p>
            <a:pPr marL="457200" lvl="0" indent="-393700" rtl="0">
              <a:spcBef>
                <a:spcPts val="0"/>
              </a:spcBef>
              <a:spcAft>
                <a:spcPts val="0"/>
              </a:spcAft>
              <a:buClr>
                <a:schemeClr val="dk1"/>
              </a:buClr>
              <a:buSzPts val="2600"/>
              <a:buFont typeface="Century Gothic"/>
              <a:buAutoNum type="arabicPeriod"/>
            </a:pPr>
            <a:r>
              <a:rPr lang="en-US" sz="2600" dirty="0">
                <a:solidFill>
                  <a:schemeClr val="dk1"/>
                </a:solidFill>
                <a:latin typeface="Century Gothic"/>
                <a:ea typeface="Century Gothic"/>
                <a:cs typeface="Century Gothic"/>
                <a:sym typeface="Century Gothic"/>
              </a:rPr>
              <a:t>Think-Pair-Share about Question F, which refers to Paragraphs 11-12.</a:t>
            </a:r>
            <a:endParaRPr sz="26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400" dirty="0">
              <a:solidFill>
                <a:schemeClr val="dk1"/>
              </a:solidFill>
              <a:latin typeface="Century Gothic"/>
              <a:ea typeface="Century Gothic"/>
              <a:cs typeface="Century Gothic"/>
              <a:sym typeface="Century Gothic"/>
            </a:endParaRPr>
          </a:p>
        </p:txBody>
      </p:sp>
      <p:pic>
        <p:nvPicPr>
          <p:cNvPr id="6" name="Picture 2" descr="A close up of a logo&#10;&#10;Description generated with very high confidence">
            <a:extLst>
              <a:ext uri="{FF2B5EF4-FFF2-40B4-BE49-F238E27FC236}">
                <a16:creationId xmlns:a16="http://schemas.microsoft.com/office/drawing/2014/main" id="{356F654B-07B6-4397-A91B-91589993E16B}"/>
              </a:ext>
            </a:extLst>
          </p:cNvPr>
          <p:cNvPicPr>
            <a:picLocks noChangeAspect="1"/>
          </p:cNvPicPr>
          <p:nvPr/>
        </p:nvPicPr>
        <p:blipFill>
          <a:blip r:embed="rId4"/>
          <a:stretch>
            <a:fillRect/>
          </a:stretch>
        </p:blipFill>
        <p:spPr>
          <a:xfrm>
            <a:off x="11146521" y="5945669"/>
            <a:ext cx="741804" cy="73122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Shape 140"/>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sz="2400">
                <a:latin typeface="Century Gothic"/>
                <a:ea typeface="Century Gothic"/>
                <a:cs typeface="Century Gothic"/>
                <a:sym typeface="Century Gothic"/>
              </a:rPr>
              <a:t>When prompted, please copy the following summary onto your paper:</a:t>
            </a:r>
            <a:endParaRPr sz="2400">
              <a:latin typeface="Century Gothic"/>
              <a:ea typeface="Century Gothic"/>
              <a:cs typeface="Century Gothic"/>
              <a:sym typeface="Century Gothic"/>
            </a:endParaRPr>
          </a:p>
          <a:p>
            <a:pPr marL="0" lvl="0" indent="0" rtl="0">
              <a:lnSpc>
                <a:spcPct val="100000"/>
              </a:lnSpc>
              <a:spcBef>
                <a:spcPts val="0"/>
              </a:spcBef>
              <a:spcAft>
                <a:spcPts val="0"/>
              </a:spcAft>
              <a:buClr>
                <a:schemeClr val="dk1"/>
              </a:buClr>
              <a:buSzPts val="1100"/>
              <a:buFont typeface="Arial"/>
              <a:buNone/>
            </a:pPr>
            <a:endParaRPr sz="2400">
              <a:latin typeface="Century Gothic"/>
              <a:ea typeface="Century Gothic"/>
              <a:cs typeface="Century Gothic"/>
              <a:sym typeface="Century Gothic"/>
            </a:endParaRPr>
          </a:p>
          <a:p>
            <a:pPr marL="0" lvl="0" indent="0" rtl="0">
              <a:lnSpc>
                <a:spcPct val="100000"/>
              </a:lnSpc>
              <a:spcBef>
                <a:spcPts val="0"/>
              </a:spcBef>
              <a:spcAft>
                <a:spcPts val="0"/>
              </a:spcAft>
              <a:buClr>
                <a:schemeClr val="dk1"/>
              </a:buClr>
              <a:buSzPts val="1100"/>
              <a:buFont typeface="Arial"/>
              <a:buNone/>
            </a:pPr>
            <a:r>
              <a:rPr lang="en-US" sz="2400" b="1">
                <a:latin typeface="Century Gothic"/>
                <a:ea typeface="Century Gothic"/>
                <a:cs typeface="Century Gothic"/>
                <a:sym typeface="Century Gothic"/>
              </a:rPr>
              <a:t>“In 1991 the rebel army split, and the Dinka and Nuer started killing each other with guns. They didn’t believe that killing each other with guns as part of a government war was as bad as killing each other with spears like they did before.”</a:t>
            </a:r>
            <a:endParaRPr sz="2400">
              <a:latin typeface="Century Gothic"/>
              <a:ea typeface="Century Gothic"/>
              <a:cs typeface="Century Gothic"/>
              <a:sym typeface="Century Gothic"/>
            </a:endParaRPr>
          </a:p>
          <a:p>
            <a:pPr marL="0" lvl="0" indent="0">
              <a:spcBef>
                <a:spcPts val="1000"/>
              </a:spcBef>
              <a:spcAft>
                <a:spcPts val="0"/>
              </a:spcAft>
              <a:buNone/>
            </a:pPr>
            <a:endParaRPr/>
          </a:p>
        </p:txBody>
      </p:sp>
      <p:sp>
        <p:nvSpPr>
          <p:cNvPr id="141" name="Shape 14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summarize Excerpt 2</a:t>
            </a:r>
            <a:endParaRPr sz="3400" i="0" u="none" strike="noStrike" cap="none" dirty="0">
              <a:solidFill>
                <a:schemeClr val="dk1"/>
              </a:solidFill>
              <a:latin typeface="Century Gothic"/>
              <a:ea typeface="Century Gothic"/>
              <a:cs typeface="Century Gothic"/>
              <a:sym typeface="Century Gothic"/>
            </a:endParaRPr>
          </a:p>
        </p:txBody>
      </p:sp>
      <p:pic>
        <p:nvPicPr>
          <p:cNvPr id="142" name="Shape 142"/>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pic>
        <p:nvPicPr>
          <p:cNvPr id="148" name="Shape 148"/>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49" name="Shape 149"/>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analyze evidence from Excerpt 2</a:t>
            </a:r>
            <a:endParaRPr sz="3400" u="none" strike="noStrike" cap="none" dirty="0">
              <a:solidFill>
                <a:schemeClr val="dk1"/>
              </a:solidFill>
              <a:latin typeface="Century Gothic"/>
              <a:ea typeface="Century Gothic"/>
              <a:cs typeface="Century Gothic"/>
              <a:sym typeface="Century Gothic"/>
            </a:endParaRPr>
          </a:p>
        </p:txBody>
      </p:sp>
      <p:sp>
        <p:nvSpPr>
          <p:cNvPr id="150" name="Shape 150"/>
          <p:cNvSpPr txBox="1"/>
          <p:nvPr/>
        </p:nvSpPr>
        <p:spPr>
          <a:xfrm>
            <a:off x="769425" y="1581675"/>
            <a:ext cx="11130900" cy="51384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200" dirty="0">
                <a:latin typeface="Century Gothic"/>
                <a:ea typeface="Century Gothic"/>
                <a:cs typeface="Century Gothic"/>
                <a:sym typeface="Century Gothic"/>
              </a:rPr>
              <a:t>Your teacher will give you a graphic organizer to use as you analyze Excerpt 2. Today we will focus on the second page of the graphic organizer.</a:t>
            </a:r>
            <a:endParaRPr sz="2200" dirty="0">
              <a:latin typeface="Century Gothic"/>
              <a:ea typeface="Century Gothic"/>
              <a:cs typeface="Century Gothic"/>
              <a:sym typeface="Century Gothic"/>
            </a:endParaRPr>
          </a:p>
          <a:p>
            <a:pPr marL="0" lvl="0" indent="0">
              <a:spcBef>
                <a:spcPts val="0"/>
              </a:spcBef>
              <a:spcAft>
                <a:spcPts val="0"/>
              </a:spcAft>
              <a:buNone/>
            </a:pPr>
            <a:endParaRPr sz="2200" dirty="0">
              <a:latin typeface="Century Gothic"/>
              <a:ea typeface="Century Gothic"/>
              <a:cs typeface="Century Gothic"/>
              <a:sym typeface="Century Gothic"/>
            </a:endParaRPr>
          </a:p>
          <a:p>
            <a:pPr marL="457200" lvl="0" indent="-368300" rtl="0">
              <a:spcBef>
                <a:spcPts val="0"/>
              </a:spcBef>
              <a:spcAft>
                <a:spcPts val="0"/>
              </a:spcAft>
              <a:buSzPts val="2200"/>
              <a:buFont typeface="Century Gothic"/>
              <a:buAutoNum type="arabicPeriod"/>
            </a:pPr>
            <a:r>
              <a:rPr lang="en-US" sz="2200" dirty="0">
                <a:latin typeface="Century Gothic"/>
                <a:ea typeface="Century Gothic"/>
                <a:cs typeface="Century Gothic"/>
                <a:sym typeface="Century Gothic"/>
              </a:rPr>
              <a:t>Read in your heads as your teacher reads Excerpt 2 aloud.</a:t>
            </a:r>
            <a:endParaRPr sz="2200" dirty="0">
              <a:latin typeface="Century Gothic"/>
              <a:ea typeface="Century Gothic"/>
              <a:cs typeface="Century Gothic"/>
              <a:sym typeface="Century Gothic"/>
            </a:endParaRPr>
          </a:p>
          <a:p>
            <a:pPr marL="457200" lvl="0" indent="-368300" rtl="0">
              <a:spcBef>
                <a:spcPts val="0"/>
              </a:spcBef>
              <a:spcAft>
                <a:spcPts val="0"/>
              </a:spcAft>
              <a:buSzPts val="2200"/>
              <a:buFont typeface="Century Gothic"/>
              <a:buAutoNum type="arabicPeriod"/>
            </a:pPr>
            <a:r>
              <a:rPr lang="en-US" sz="2200" dirty="0">
                <a:latin typeface="Century Gothic"/>
                <a:ea typeface="Century Gothic"/>
                <a:cs typeface="Century Gothic"/>
                <a:sym typeface="Century Gothic"/>
              </a:rPr>
              <a:t>Work with a partner to analyze each piece of evidence on the second page of the organizer.</a:t>
            </a:r>
            <a:endParaRPr sz="2200" dirty="0">
              <a:latin typeface="Century Gothic"/>
              <a:ea typeface="Century Gothic"/>
              <a:cs typeface="Century Gothic"/>
              <a:sym typeface="Century Gothic"/>
            </a:endParaRPr>
          </a:p>
          <a:p>
            <a:pPr marL="457200" lvl="0" indent="-368300" rtl="0">
              <a:spcBef>
                <a:spcPts val="0"/>
              </a:spcBef>
              <a:spcAft>
                <a:spcPts val="0"/>
              </a:spcAft>
              <a:buSzPts val="2200"/>
              <a:buFont typeface="Century Gothic"/>
              <a:buAutoNum type="arabicPeriod"/>
            </a:pPr>
            <a:r>
              <a:rPr lang="en-US" sz="2200" dirty="0">
                <a:latin typeface="Century Gothic"/>
                <a:ea typeface="Century Gothic"/>
                <a:cs typeface="Century Gothic"/>
                <a:sym typeface="Century Gothic"/>
              </a:rPr>
              <a:t>At the bottom of the page, write an answer to this key text-dependent question: </a:t>
            </a:r>
            <a:r>
              <a:rPr lang="en-US" sz="2200" i="1" dirty="0">
                <a:solidFill>
                  <a:schemeClr val="dk1"/>
                </a:solidFill>
                <a:latin typeface="Century Gothic"/>
                <a:ea typeface="Century Gothic"/>
                <a:cs typeface="Century Gothic"/>
                <a:sym typeface="Century Gothic"/>
              </a:rPr>
              <a:t>“In 1991, when the war ‘entered a new phase’ and the </a:t>
            </a:r>
            <a:r>
              <a:rPr lang="en-US" sz="2200" i="1" dirty="0" err="1">
                <a:solidFill>
                  <a:schemeClr val="dk1"/>
                </a:solidFill>
                <a:latin typeface="Century Gothic"/>
                <a:ea typeface="Century Gothic"/>
                <a:cs typeface="Century Gothic"/>
                <a:sym typeface="Century Gothic"/>
              </a:rPr>
              <a:t>Dinka</a:t>
            </a:r>
            <a:r>
              <a:rPr lang="en-US" sz="2200" i="1" dirty="0">
                <a:solidFill>
                  <a:schemeClr val="dk1"/>
                </a:solidFill>
                <a:latin typeface="Century Gothic"/>
                <a:ea typeface="Century Gothic"/>
                <a:cs typeface="Century Gothic"/>
                <a:sym typeface="Century Gothic"/>
              </a:rPr>
              <a:t> and </a:t>
            </a:r>
            <a:r>
              <a:rPr lang="en-US" sz="2200" i="1" dirty="0" err="1">
                <a:solidFill>
                  <a:schemeClr val="dk1"/>
                </a:solidFill>
                <a:latin typeface="Century Gothic"/>
                <a:ea typeface="Century Gothic"/>
                <a:cs typeface="Century Gothic"/>
                <a:sym typeface="Century Gothic"/>
              </a:rPr>
              <a:t>Nuer</a:t>
            </a:r>
            <a:r>
              <a:rPr lang="en-US" sz="2200" i="1" dirty="0">
                <a:solidFill>
                  <a:schemeClr val="dk1"/>
                </a:solidFill>
                <a:latin typeface="Century Gothic"/>
                <a:ea typeface="Century Gothic"/>
                <a:cs typeface="Century Gothic"/>
                <a:sym typeface="Century Gothic"/>
              </a:rPr>
              <a:t> started fighting each other, what was different in how they fought? What is the quote from the article that gives you this information?”</a:t>
            </a:r>
            <a:endParaRPr sz="2200" i="1" dirty="0">
              <a:solidFill>
                <a:schemeClr val="dk1"/>
              </a:solidFill>
              <a:latin typeface="Century Gothic"/>
              <a:ea typeface="Century Gothic"/>
              <a:cs typeface="Century Gothic"/>
              <a:sym typeface="Century Gothic"/>
            </a:endParaRPr>
          </a:p>
          <a:p>
            <a:pPr marL="457200" lvl="0" indent="-368300" rtl="0">
              <a:spcBef>
                <a:spcPts val="0"/>
              </a:spcBef>
              <a:spcAft>
                <a:spcPts val="0"/>
              </a:spcAft>
              <a:buSzPts val="2200"/>
              <a:buFont typeface="Century Gothic"/>
              <a:buAutoNum type="arabicPeriod"/>
            </a:pPr>
            <a:r>
              <a:rPr lang="en-US" sz="2200" dirty="0">
                <a:latin typeface="Century Gothic"/>
                <a:ea typeface="Century Gothic"/>
                <a:cs typeface="Century Gothic"/>
                <a:sym typeface="Century Gothic"/>
              </a:rPr>
              <a:t>Turn in your graphic organizers.</a:t>
            </a:r>
            <a:endParaRPr sz="2200" dirty="0">
              <a:latin typeface="Century Gothic"/>
              <a:ea typeface="Century Gothic"/>
              <a:cs typeface="Century Gothic"/>
              <a:sym typeface="Century Gothic"/>
            </a:endParaRPr>
          </a:p>
          <a:p>
            <a:pPr marL="457200" lvl="0" indent="-368300">
              <a:spcBef>
                <a:spcPts val="0"/>
              </a:spcBef>
              <a:spcAft>
                <a:spcPts val="0"/>
              </a:spcAft>
              <a:buSzPts val="2200"/>
              <a:buFont typeface="Century Gothic"/>
              <a:buAutoNum type="arabicPeriod"/>
            </a:pPr>
            <a:r>
              <a:rPr lang="en-US" sz="2200" dirty="0">
                <a:solidFill>
                  <a:schemeClr val="dk1"/>
                </a:solidFill>
                <a:latin typeface="Century Gothic"/>
                <a:ea typeface="Century Gothic"/>
                <a:cs typeface="Century Gothic"/>
                <a:sym typeface="Century Gothic"/>
              </a:rPr>
              <a:t>In the novel </a:t>
            </a:r>
            <a:r>
              <a:rPr lang="en-US" sz="2200" i="1" dirty="0">
                <a:solidFill>
                  <a:schemeClr val="dk1"/>
                </a:solidFill>
                <a:latin typeface="Century Gothic"/>
                <a:ea typeface="Century Gothic"/>
                <a:cs typeface="Century Gothic"/>
                <a:sym typeface="Century Gothic"/>
              </a:rPr>
              <a:t>A Long Walk to Water</a:t>
            </a:r>
            <a:r>
              <a:rPr lang="en-US" sz="2200" dirty="0">
                <a:solidFill>
                  <a:schemeClr val="dk1"/>
                </a:solidFill>
                <a:latin typeface="Century Gothic"/>
                <a:ea typeface="Century Gothic"/>
                <a:cs typeface="Century Gothic"/>
                <a:sym typeface="Century Gothic"/>
              </a:rPr>
              <a:t>, </a:t>
            </a:r>
            <a:r>
              <a:rPr lang="en-US" sz="2200" dirty="0" err="1">
                <a:solidFill>
                  <a:schemeClr val="dk1"/>
                </a:solidFill>
                <a:latin typeface="Century Gothic"/>
                <a:ea typeface="Century Gothic"/>
                <a:cs typeface="Century Gothic"/>
                <a:sym typeface="Century Gothic"/>
              </a:rPr>
              <a:t>Salva’s</a:t>
            </a:r>
            <a:r>
              <a:rPr lang="en-US" sz="2200" dirty="0">
                <a:solidFill>
                  <a:schemeClr val="dk1"/>
                </a:solidFill>
                <a:latin typeface="Century Gothic"/>
                <a:ea typeface="Century Gothic"/>
                <a:cs typeface="Century Gothic"/>
                <a:sym typeface="Century Gothic"/>
              </a:rPr>
              <a:t> point of view in Chapters 1–5 actually takes place </a:t>
            </a:r>
            <a:r>
              <a:rPr lang="en-US" sz="2200" i="1" dirty="0">
                <a:solidFill>
                  <a:schemeClr val="dk1"/>
                </a:solidFill>
                <a:latin typeface="Century Gothic"/>
                <a:ea typeface="Century Gothic"/>
                <a:cs typeface="Century Gothic"/>
                <a:sym typeface="Century Gothic"/>
              </a:rPr>
              <a:t>before </a:t>
            </a:r>
            <a:r>
              <a:rPr lang="en-US" sz="2200" dirty="0">
                <a:solidFill>
                  <a:schemeClr val="dk1"/>
                </a:solidFill>
                <a:latin typeface="Century Gothic"/>
                <a:ea typeface="Century Gothic"/>
                <a:cs typeface="Century Gothic"/>
                <a:sym typeface="Century Gothic"/>
              </a:rPr>
              <a:t>this period of time. Turn and talk with your partner: “How does this article help us understand </a:t>
            </a:r>
            <a:r>
              <a:rPr lang="en-US" sz="2200" dirty="0" err="1">
                <a:solidFill>
                  <a:schemeClr val="dk1"/>
                </a:solidFill>
                <a:latin typeface="Century Gothic"/>
                <a:ea typeface="Century Gothic"/>
                <a:cs typeface="Century Gothic"/>
                <a:sym typeface="Century Gothic"/>
              </a:rPr>
              <a:t>Salva’s</a:t>
            </a:r>
            <a:r>
              <a:rPr lang="en-US" sz="2200" dirty="0">
                <a:solidFill>
                  <a:schemeClr val="dk1"/>
                </a:solidFill>
                <a:latin typeface="Century Gothic"/>
                <a:ea typeface="Century Gothic"/>
                <a:cs typeface="Century Gothic"/>
                <a:sym typeface="Century Gothic"/>
              </a:rPr>
              <a:t> point of view?”</a:t>
            </a:r>
            <a:endParaRPr sz="2200" dirty="0">
              <a:latin typeface="Century Gothic"/>
              <a:ea typeface="Century Gothic"/>
              <a:cs typeface="Century Gothic"/>
              <a:sym typeface="Century Gothic"/>
            </a:endParaRPr>
          </a:p>
        </p:txBody>
      </p:sp>
      <p:pic>
        <p:nvPicPr>
          <p:cNvPr id="5"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9136" y="5980821"/>
            <a:ext cx="739254" cy="7392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7F404A2-CC20-44B7-84E5-DF0DF1AA2920}">
  <ds:schemaRef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purl.org/dc/terms/"/>
    <ds:schemaRef ds:uri="a1502afc-75e6-4a80-976c-76583f90c737"/>
    <ds:schemaRef ds:uri="http://www.w3.org/XML/1998/namespace"/>
  </ds:schemaRefs>
</ds:datastoreItem>
</file>

<file path=customXml/itemProps2.xml><?xml version="1.0" encoding="utf-8"?>
<ds:datastoreItem xmlns:ds="http://schemas.openxmlformats.org/officeDocument/2006/customXml" ds:itemID="{4483083C-94C7-4FAB-BA89-ED3C0485F226}"/>
</file>

<file path=customXml/itemProps3.xml><?xml version="1.0" encoding="utf-8"?>
<ds:datastoreItem xmlns:ds="http://schemas.openxmlformats.org/officeDocument/2006/customXml" ds:itemID="{EA8D906D-9878-4A45-81F4-06AD6C5AD10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22</TotalTime>
  <Words>4508</Words>
  <Application>Microsoft Office PowerPoint</Application>
  <PresentationFormat>Widescreen</PresentationFormat>
  <Paragraphs>354</Paragraphs>
  <Slides>18</Slides>
  <Notes>17</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Grade 7: Module 1: Unit 1: Lesson 12 Teacher slide, before teaching.</vt:lpstr>
      <vt:lpstr>Grade 7: Module 1: Unit 1: Lesson 12 Teacher slide, before teaching.</vt:lpstr>
      <vt:lpstr>Grade 7: Module 1:  Unit 1: Lesson 12</vt:lpstr>
      <vt:lpstr>Hello, Students!</vt:lpstr>
      <vt:lpstr>Let’s look at our learning targets</vt:lpstr>
      <vt:lpstr>Let’s talk about the “gist” of Excerpt 2</vt:lpstr>
      <vt:lpstr>Let’s discuss Excerpt 2</vt:lpstr>
      <vt:lpstr>Let’s summarize Excerpt 2</vt:lpstr>
      <vt:lpstr>Let’s analyze evidence from Excerpt 2</vt:lpstr>
      <vt:lpstr>       </vt:lpstr>
      <vt:lpstr>Let’s learn how to select evidence for writing</vt:lpstr>
      <vt:lpstr>Homework</vt:lpstr>
      <vt:lpstr>Small Group Block</vt:lpstr>
      <vt:lpstr>Small Group Block - Doing the Work We Each Need to Do </vt:lpstr>
      <vt:lpstr>Fluent Reading Work</vt:lpstr>
      <vt:lpstr>Fluent Reading Work</vt:lpstr>
      <vt:lpstr>Fluent Reading 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1: Lesson 12 Teacher slide, before teaching.</dc:title>
  <dc:creator>nbravo</dc:creator>
  <cp:lastModifiedBy>Natalie Ivey</cp:lastModifiedBy>
  <cp:revision>22</cp:revision>
  <dcterms:modified xsi:type="dcterms:W3CDTF">2019-03-26T00:31:47Z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y fmtid="{D5CDD505-2E9C-101B-9397-08002B2CF9AE}" pid="4" name="AuthorIds_UIVersion_1536">
    <vt:lpwstr>14</vt:lpwstr>
  </property>
</Properties>
</file>