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4.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4.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8.xml" ContentType="application/vnd.openxmlformats-officedocument.presentationml.slideLayout+xml"/>
  <Override PartName="/ppt/notesSlides/notesSlide14.xml" ContentType="application/vnd.openxmlformats-officedocument.presentationml.notesSlide+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11.xml" ContentType="application/vnd.openxmlformats-officedocument.presentationml.notesSlide+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notesSlides/notesSlide12.xml" ContentType="application/vnd.openxmlformats-officedocument.presentationml.notesSlide+xml"/>
  <Override PartName="/ppt/slideLayouts/slideLayout1.xml" ContentType="application/vnd.openxmlformats-officedocument.presentationml.slideLayout+xml"/>
  <Override PartName="/ppt/notesSlides/notesSlide13.xml" ContentType="application/vnd.openxmlformats-officedocument.presentationml.notesSlide+xml"/>
  <Override PartName="/ppt/slideLayouts/slideLayout13.xml" ContentType="application/vnd.openxmlformats-officedocument.presentationml.slideLayout+xml"/>
  <Override PartName="/ppt/slideLayouts/slideLayout4.xml" ContentType="application/vnd.openxmlformats-officedocument.presentationml.slideLayout+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notesSlides/notesSlide6.xml" ContentType="application/vnd.openxmlformats-officedocument.presentationml.notesSlide+xml"/>
  <Override PartName="/ppt/notesSlides/notesSlide10.xml" ContentType="application/vnd.openxmlformats-officedocument.presentationml.notesSlide+xml"/>
  <Override PartName="/ppt/slideLayouts/slideLayout6.xml" ContentType="application/vnd.openxmlformats-officedocument.presentationml.slideLayout+xml"/>
  <Override PartName="/ppt/notesSlides/notesSlide8.xml" ContentType="application/vnd.openxmlformats-officedocument.presentationml.notesSlide+xml"/>
  <Override PartName="/ppt/slideLayouts/slideLayout5.xml" ContentType="application/vnd.openxmlformats-officedocument.presentationml.slideLayout+xml"/>
  <Override PartName="/ppt/notesSlides/notesSlide7.xml" ContentType="application/vnd.openxmlformats-officedocument.presentationml.notesSlide+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1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D3E1CCB2-9A75-4D63-8594-91C8E39428B5}">
  <a:tblStyle styleId="{D3E1CCB2-9A75-4D63-8594-91C8E39428B5}"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189" autoAdjust="0"/>
  </p:normalViewPr>
  <p:slideViewPr>
    <p:cSldViewPr snapToGrid="0">
      <p:cViewPr varScale="1">
        <p:scale>
          <a:sx n="49" d="100"/>
          <a:sy n="49" d="100"/>
        </p:scale>
        <p:origin x="-760"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printerSettings" Target="printerSettings/printerSettings1.bin"/><Relationship Id="rId8" Type="http://schemas.openxmlformats.org/officeDocument/2006/relationships/slide" Target="slides/slide6.xml"/><Relationship Id="rId2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notesMaster" Target="notesMasters/notesMaster1.xml"/><Relationship Id="rId7" Type="http://schemas.openxmlformats.org/officeDocument/2006/relationships/slide" Target="slides/slide5.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4.xml"/><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4" Type="http://schemas.openxmlformats.org/officeDocument/2006/relationships/customXml" Target="../customXml/item2.xml"/><Relationship Id="rId15" Type="http://schemas.openxmlformats.org/officeDocument/2006/relationships/slide" Target="slides/slide13.xml"/><Relationship Id="rId5" Type="http://schemas.openxmlformats.org/officeDocument/2006/relationships/slide" Target="slides/slide3.xml"/><Relationship Id="rId23"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presProps" Target="presProps.xml"/><Relationship Id="rId9" Type="http://schemas.openxmlformats.org/officeDocument/2006/relationships/slide" Target="slides/slide7.xml"/><Relationship Id="rId22" Type="http://schemas.openxmlformats.org/officeDocument/2006/relationships/tableStyles" Target="tableStyles.xml"/><Relationship Id="rId14" Type="http://schemas.openxmlformats.org/officeDocument/2006/relationships/slide" Target="slides/slide12.xml"/><Relationship Id="rId4"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33762731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students to step back and take an evaluative approach to the book they have completed by creating a “cheat sheet” to which future students can refer to see if the book is a good match for them. This lesson is the “capstone” for the independent reading students have completed throughout the module.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cheat sheet is firmly rooted in an evaluation of the text, and requires a strong understanding of the student’s book in order to be completed accurately. However, it is also meant to serve as an engaging, multi-sensory “break” from the intense academic writing in which the students have been immersed.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making a cheat sheet yourself—both to serve as a model and to create a “community of learners” in your classroom. A </a:t>
            </a:r>
            <a:r>
              <a:rPr lang="en" sz="1200" b="1" dirty="0">
                <a:solidFill>
                  <a:schemeClr val="dk1"/>
                </a:solidFill>
                <a:latin typeface="Calibri"/>
                <a:ea typeface="Calibri"/>
                <a:cs typeface="Calibri"/>
                <a:sym typeface="Calibri"/>
              </a:rPr>
              <a:t>Sample Cheat Sheet</a:t>
            </a:r>
            <a:r>
              <a:rPr lang="en" sz="1200" dirty="0">
                <a:solidFill>
                  <a:schemeClr val="dk1"/>
                </a:solidFill>
                <a:latin typeface="Calibri"/>
                <a:ea typeface="Calibri"/>
                <a:cs typeface="Calibri"/>
                <a:sym typeface="Calibri"/>
              </a:rPr>
              <a:t> has been created for your convenience and projected on Slide 10.</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be creative when developing their cheat sheets. Clip art or other visual approaches should be encouraged, provided they can be completed in a timely and neat fashion; they need not be limited to the picture at the bottom.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issues of equity when planning for the visual element of this assignment. Students who are not artistically inclined should be given other visual options for completing the assignment, and also given a choice when asked to share their work publicly (see below).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involving the media specialist and/or librarian in planning this lesson, not only as a teacher resource, but also perhaps as a guest speaker for modeling book talks or sharing other books.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Cheat sheets are shared via a Gallery Walk at the end of this lesson, but students are not limited to sharing their work through this forum. Consider developing a bulletin board, a display, book talks, technological means of sharing, or a partnership project with your local library to share the students’ work with the wider community. Another option might be to bind the cheat sheets into a reference book for use in your classroom or school library. Consider giving students more time to work on their final products.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need extra time to review the position paper first drafts from Lesson 5, have students work on their cheat sheets for two periods. They will need their first drafts in Lesson 7.</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wish to use Work Time B to work with students who would benefit from one-on-one feedback on their position papers. </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5674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34056f3cc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434056f3cc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Suggested slide pacing: 20-25 minutes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Individual</a:t>
            </a: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Work Time B. Final Copy of the Independent Reading Cheat Sheet Drafts</a:t>
            </a: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Building in class time for revision emphasizes the importance of carefully considering and incorporating feedback.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allowing students to take the assignment home for extra time to work on it.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When you read the </a:t>
            </a:r>
            <a:r>
              <a:rPr lang="en" sz="1200" b="1">
                <a:solidFill>
                  <a:schemeClr val="dk1"/>
                </a:solidFill>
                <a:latin typeface="Calibri"/>
                <a:ea typeface="Calibri"/>
                <a:cs typeface="Calibri"/>
                <a:sym typeface="Calibri"/>
              </a:rPr>
              <a:t>model Cheat Sheet</a:t>
            </a:r>
            <a:r>
              <a:rPr lang="en" sz="1200">
                <a:solidFill>
                  <a:schemeClr val="dk1"/>
                </a:solidFill>
                <a:latin typeface="Calibri"/>
                <a:ea typeface="Calibri"/>
                <a:cs typeface="Calibri"/>
                <a:sym typeface="Calibri"/>
              </a:rPr>
              <a:t> aloud, be sure to point out to students how specific the comments are - this is what they should do too.</a:t>
            </a:r>
            <a:endParaRPr sz="120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Distribute the </a:t>
            </a:r>
            <a:r>
              <a:rPr lang="en" sz="1200" b="1">
                <a:solidFill>
                  <a:schemeClr val="dk1"/>
                </a:solidFill>
                <a:latin typeface="Calibri"/>
                <a:ea typeface="Calibri"/>
                <a:cs typeface="Calibri"/>
                <a:sym typeface="Calibri"/>
              </a:rPr>
              <a:t>Independent Reading Cheat Sheet: Final Copy</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 aloud.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Allow students at least 20 minutes to work.</a:t>
            </a:r>
            <a:endParaRPr sz="120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focus their attention on the video and on their assessment papers. They might write as they watch the video, but that’s okay, because they’ve already watched it once all the way through.</a:t>
            </a:r>
            <a:endParaRPr sz="120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Support for Any Students Who Need It: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Circulate as needed to support students who might have difficulty incorporating changes or who might have questions about the feedback they received.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Reassure insecure students about their artistic skills; this product is not being formally assessed, and that all that is required is their best effort. The cheat sheets are not intended to be formally assessed. However, they will yield important information about student reading comprehension, engagement, and whether or not students can accurately evaluate a text. It is strongly suggested that teachers take a close look at the cheat sheets and use their professional judgment to determine how well the students met the learning targets.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234946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42d42813f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42d42813f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10-15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C. Gallery Walk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Gallery Walks allow students to move freely around the room, encouraging learning while preventing students from sitting too long. Consider reminding students to move with purpose and focus, and to distribute themselves evenly around the room.</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a:t>
            </a:r>
            <a:r>
              <a:rPr lang="en" sz="1200" b="0" dirty="0">
                <a:solidFill>
                  <a:schemeClr val="dk1"/>
                </a:solidFill>
                <a:latin typeface="Calibri"/>
                <a:ea typeface="Calibri"/>
                <a:cs typeface="Calibri"/>
                <a:sym typeface="Calibri"/>
              </a:rPr>
              <a:t>10 minutes for the Gallery Walk.</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After the Gallery Walk, have students </a:t>
            </a:r>
            <a:r>
              <a:rPr lang="en" sz="1200" dirty="0">
                <a:solidFill>
                  <a:schemeClr val="dk1"/>
                </a:solidFill>
                <a:latin typeface="Calibri"/>
                <a:ea typeface="Calibri"/>
                <a:cs typeface="Calibri"/>
                <a:sym typeface="Calibri"/>
              </a:rPr>
              <a:t>sit back down in their seats and briefly compare their </a:t>
            </a:r>
            <a:r>
              <a:rPr lang="en" sz="1200" b="1" dirty="0">
                <a:solidFill>
                  <a:schemeClr val="dk1"/>
                </a:solidFill>
                <a:latin typeface="Calibri"/>
                <a:ea typeface="Calibri"/>
                <a:cs typeface="Calibri"/>
                <a:sym typeface="Calibri"/>
              </a:rPr>
              <a:t>Cheat Sheet Interest List</a:t>
            </a:r>
            <a:r>
              <a:rPr lang="en" sz="1200" dirty="0">
                <a:solidFill>
                  <a:schemeClr val="dk1"/>
                </a:solidFill>
                <a:latin typeface="Calibri"/>
                <a:ea typeface="Calibri"/>
                <a:cs typeface="Calibri"/>
                <a:sym typeface="Calibri"/>
              </a:rPr>
              <a:t> with that of a partner and discuss their choices.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a:t>
            </a:r>
            <a:r>
              <a:rPr lang="en" sz="1200" b="1" dirty="0">
                <a:solidFill>
                  <a:schemeClr val="dk1"/>
                </a:solidFill>
                <a:latin typeface="Calibri"/>
                <a:ea typeface="Calibri"/>
                <a:cs typeface="Calibri"/>
                <a:sym typeface="Calibri"/>
              </a:rPr>
              <a:t>Independent Reading Cheat Sheet: Final Copy </a:t>
            </a:r>
            <a:r>
              <a:rPr lang="en" sz="1200" dirty="0">
                <a:solidFill>
                  <a:schemeClr val="dk1"/>
                </a:solidFill>
                <a:latin typeface="Calibri"/>
                <a:ea typeface="Calibri"/>
                <a:cs typeface="Calibri"/>
                <a:sym typeface="Calibri"/>
              </a:rPr>
              <a:t>(or let students finish for homework).</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move around the room, stopping long enough at different work stations to read the </a:t>
            </a:r>
            <a:r>
              <a:rPr lang="en" sz="1200" b="1" dirty="0">
                <a:solidFill>
                  <a:schemeClr val="dk1"/>
                </a:solidFill>
                <a:latin typeface="Calibri"/>
                <a:ea typeface="Calibri"/>
                <a:cs typeface="Calibri"/>
                <a:sym typeface="Calibri"/>
              </a:rPr>
              <a:t>Cheat Sheet Interest Lists</a:t>
            </a:r>
            <a:r>
              <a:rPr lang="en" sz="1200" dirty="0">
                <a:solidFill>
                  <a:schemeClr val="dk1"/>
                </a:solidFill>
                <a:latin typeface="Calibri"/>
                <a:ea typeface="Calibri"/>
                <a:cs typeface="Calibri"/>
                <a:sym typeface="Calibri"/>
              </a:rPr>
              <a:t> and record information about books that interest them.</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as needed. If you think some students will have trouble finding a book that interests them, think about recommendations they might enjoy and encourage them to read </a:t>
            </a:r>
            <a:r>
              <a:rPr lang="en" sz="1200" b="0" dirty="0">
                <a:solidFill>
                  <a:schemeClr val="dk1"/>
                </a:solidFill>
                <a:latin typeface="Calibri"/>
                <a:ea typeface="Calibri"/>
                <a:cs typeface="Calibri"/>
                <a:sym typeface="Calibri"/>
              </a:rPr>
              <a:t>those Cheat Sheets.</a:t>
            </a:r>
            <a:endParaRPr sz="1200" b="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573473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4a67915820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4a67915820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Partners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 Reviewing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Self-evaluation fosters independence and encourages students to develop agency in their learning.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most students to hold up four or five fingers, indicating that they felt confident about </a:t>
            </a:r>
            <a:r>
              <a:rPr lang="en" sz="1200" b="0" dirty="0">
                <a:solidFill>
                  <a:schemeClr val="dk1"/>
                </a:solidFill>
                <a:latin typeface="Calibri"/>
                <a:ea typeface="Calibri"/>
                <a:cs typeface="Calibri"/>
                <a:sym typeface="Calibri"/>
              </a:rPr>
              <a:t>their Cheat Sheet.</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who indicate that they did not meet the learning targets proficiently may benefit from an opportunity to revise their work before sharing it with a wider audience; similarly, if questions arise about a particular student’s performance, the teacher may take this opportunity to use the cheat sheet as a basis for discussion about independent reading with the student.</a:t>
            </a:r>
            <a:endParaRPr sz="1200" dirty="0">
              <a:latin typeface="Calibri"/>
              <a:ea typeface="Calibri"/>
              <a:cs typeface="Calibri"/>
              <a:sym typeface="Calibri"/>
            </a:endParaRPr>
          </a:p>
        </p:txBody>
      </p:sp>
    </p:spTree>
    <p:extLst>
      <p:ext uri="{BB962C8B-B14F-4D97-AF65-F5344CB8AC3E}">
        <p14:creationId xmlns:p14="http://schemas.microsoft.com/office/powerpoint/2010/main" val="24683107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Rereading the </a:t>
            </a:r>
            <a:r>
              <a:rPr lang="en" sz="1200" b="1" dirty="0">
                <a:solidFill>
                  <a:schemeClr val="dk1"/>
                </a:solidFill>
                <a:latin typeface="Calibri"/>
                <a:ea typeface="Calibri"/>
                <a:cs typeface="Calibri"/>
                <a:sym typeface="Calibri"/>
              </a:rPr>
              <a:t>Model Position Paper</a:t>
            </a:r>
            <a:r>
              <a:rPr lang="en" sz="1200" dirty="0">
                <a:solidFill>
                  <a:schemeClr val="dk1"/>
                </a:solidFill>
                <a:latin typeface="Calibri"/>
                <a:ea typeface="Calibri"/>
                <a:cs typeface="Calibri"/>
                <a:sym typeface="Calibri"/>
              </a:rPr>
              <a:t> will reinforce students’ understanding of author’s strategies.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Make sure students have the </a:t>
            </a:r>
            <a:r>
              <a:rPr lang="en" sz="1200" b="1" dirty="0">
                <a:solidFill>
                  <a:schemeClr val="dk1"/>
                </a:solidFill>
                <a:latin typeface="Calibri"/>
                <a:ea typeface="Calibri"/>
                <a:cs typeface="Calibri"/>
                <a:sym typeface="Calibri"/>
              </a:rPr>
              <a:t>Model Position Paper: “Facebook: Not for Kids.”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31" name="Google Shape;231;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855050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40" name="Google Shape;240;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771162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a:solidFill>
                  <a:schemeClr val="dk1"/>
                </a:solidFill>
                <a:latin typeface="Calibri"/>
                <a:ea typeface="Calibri"/>
                <a:cs typeface="Calibri"/>
                <a:sym typeface="Calibri"/>
              </a:rPr>
              <a:t>Entry task, Lesson 6 </a:t>
            </a:r>
            <a:r>
              <a:rPr lang="en" sz="1200">
                <a:solidFill>
                  <a:schemeClr val="dk1"/>
                </a:solidFill>
                <a:latin typeface="Calibri"/>
                <a:ea typeface="Calibri"/>
                <a:cs typeface="Calibri"/>
                <a:sym typeface="Calibri"/>
              </a:rPr>
              <a:t>(one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a:solidFill>
                  <a:schemeClr val="dk1"/>
                </a:solidFill>
                <a:latin typeface="Calibri"/>
                <a:ea typeface="Calibri"/>
                <a:cs typeface="Calibri"/>
                <a:sym typeface="Calibri"/>
              </a:rPr>
              <a:t>Independent Reading Cheat Sheet: Final Copy</a:t>
            </a:r>
            <a:r>
              <a:rPr lang="en" sz="1200">
                <a:solidFill>
                  <a:schemeClr val="dk1"/>
                </a:solidFill>
                <a:latin typeface="Calibri"/>
                <a:ea typeface="Calibri"/>
                <a:cs typeface="Calibri"/>
                <a:sym typeface="Calibri"/>
              </a:rPr>
              <a:t>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a:solidFill>
                  <a:schemeClr val="dk1"/>
                </a:solidFill>
                <a:latin typeface="Calibri"/>
                <a:ea typeface="Calibri"/>
                <a:cs typeface="Calibri"/>
                <a:sym typeface="Calibri"/>
              </a:rPr>
              <a:t>Cheat Sheet Interest List</a:t>
            </a:r>
            <a:r>
              <a:rPr lang="en" sz="1200">
                <a:solidFill>
                  <a:schemeClr val="dk1"/>
                </a:solidFill>
                <a:latin typeface="Calibri"/>
                <a:ea typeface="Calibri"/>
                <a:cs typeface="Calibri"/>
                <a:sym typeface="Calibri"/>
              </a:rPr>
              <a:t> (one per student)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Drawing supplies such as markers, crayons, and colored pencils (one set per student)</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Model position paper: “Facebook: Not for Kids”</a:t>
            </a:r>
            <a:r>
              <a:rPr lang="en" sz="1200">
                <a:solidFill>
                  <a:schemeClr val="dk1"/>
                </a:solidFill>
                <a:latin typeface="Calibri"/>
                <a:ea typeface="Calibri"/>
                <a:cs typeface="Calibri"/>
                <a:sym typeface="Calibri"/>
              </a:rPr>
              <a:t> (from Lesson 1)</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how you might want to arrange furniture and facilitate the </a:t>
            </a:r>
            <a:r>
              <a:rPr lang="en" sz="1200" b="1">
                <a:solidFill>
                  <a:schemeClr val="dk1"/>
                </a:solidFill>
                <a:latin typeface="Calibri"/>
                <a:ea typeface="Calibri"/>
                <a:cs typeface="Calibri"/>
                <a:sym typeface="Calibri"/>
              </a:rPr>
              <a:t>Gallery Walk</a:t>
            </a:r>
            <a:r>
              <a:rPr lang="en" sz="1200">
                <a:solidFill>
                  <a:schemeClr val="dk1"/>
                </a:solidFill>
                <a:latin typeface="Calibri"/>
                <a:ea typeface="Calibri"/>
                <a:cs typeface="Calibri"/>
                <a:sym typeface="Calibri"/>
              </a:rPr>
              <a:t> on Slide 11. </a:t>
            </a:r>
            <a:endParaRPr sz="120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942722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you’ve kept a list of who is reading what independent reading book, review the list and consider keeping in mind which students might appreciate certain books, in case anyone has difficulty choosing during the Gallery Walk.</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Sample Cheat Sheet </a:t>
            </a:r>
            <a:r>
              <a:rPr lang="en" sz="1200" dirty="0">
                <a:solidFill>
                  <a:schemeClr val="dk1"/>
                </a:solidFill>
                <a:latin typeface="Calibri"/>
                <a:ea typeface="Calibri"/>
                <a:cs typeface="Calibri"/>
                <a:sym typeface="Calibri"/>
              </a:rPr>
              <a:t>on Slide 10 and decide whether you want to use that or one that you independently create. If you decide not to use the projected </a:t>
            </a:r>
            <a:r>
              <a:rPr lang="en" sz="1200" b="1" dirty="0">
                <a:solidFill>
                  <a:schemeClr val="dk1"/>
                </a:solidFill>
                <a:latin typeface="Calibri"/>
                <a:ea typeface="Calibri"/>
                <a:cs typeface="Calibri"/>
                <a:sym typeface="Calibri"/>
              </a:rPr>
              <a:t>Sample Cheat Sheet</a:t>
            </a:r>
            <a:r>
              <a:rPr lang="en" sz="1200" dirty="0">
                <a:solidFill>
                  <a:schemeClr val="dk1"/>
                </a:solidFill>
                <a:latin typeface="Calibri"/>
                <a:ea typeface="Calibri"/>
                <a:cs typeface="Calibri"/>
                <a:sym typeface="Calibri"/>
              </a:rPr>
              <a:t>, feel free to delete it, or to project your own under a document camera.</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Turn and Talk</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Gallery Walk</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Fist to Five</a:t>
            </a:r>
            <a:endParaRPr sz="1200" b="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86879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46836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58585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3463e62fa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3463e62fa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6-10 minutes (2-4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Unpacking Learning Targets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three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selecting students ahead of time to take on the role of responder to the cold call. Students who need practice in oral response or extended processing time can be told the prompt before class begins and prepare for their participation. This also allows for a public experience of academic success for students who may struggle with on-demand questioning, or for struggling students in general.</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Entry Task, Lesson 6.</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2 minutes to answer the question.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write on their </a:t>
            </a:r>
            <a:r>
              <a:rPr lang="en" sz="1200" b="1" dirty="0">
                <a:solidFill>
                  <a:schemeClr val="dk1"/>
                </a:solidFill>
                <a:latin typeface="Calibri"/>
                <a:ea typeface="Calibri"/>
                <a:cs typeface="Calibri"/>
                <a:sym typeface="Calibri"/>
              </a:rPr>
              <a:t>Entry Task </a:t>
            </a:r>
            <a:r>
              <a:rPr lang="en" sz="1200" dirty="0">
                <a:solidFill>
                  <a:schemeClr val="dk1"/>
                </a:solidFill>
                <a:latin typeface="Calibri"/>
                <a:ea typeface="Calibri"/>
                <a:cs typeface="Calibri"/>
                <a:sym typeface="Calibri"/>
              </a:rPr>
              <a:t>papers.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have no idea what the word means, consider asking prompting questions, such as: “Do you hear another word inside the word evaluative?” (Hopefully they will hear the words “value” or “evaluate”). “Do you know what that word means?” If they are still stumped, tell them it’s okay to say they don’t know, that you’ll go over the definition soon.</a:t>
            </a:r>
            <a:endParaRPr sz="1200"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977363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6-10 minutes (2-4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Unpacking Learning Targets,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second of three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Connecting word definitions to a particular assignment or students’ experience increases retention of the definition.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sentence on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volunteers to identify other forms of the word with which they are familiar.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rest of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students’ </a:t>
            </a:r>
            <a:r>
              <a:rPr lang="en" sz="1200" b="1" dirty="0">
                <a:solidFill>
                  <a:schemeClr val="dk1"/>
                </a:solidFill>
                <a:latin typeface="Calibri"/>
                <a:ea typeface="Calibri"/>
                <a:cs typeface="Calibri"/>
                <a:sym typeface="Calibri"/>
              </a:rPr>
              <a:t>Entry Tasks.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listen for students to mention words like “evaluator” or “evaluation.”</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might have trouble remembering the meaning of the word, consider pointing out its etymology. The word </a:t>
            </a:r>
            <a:r>
              <a:rPr lang="en" sz="1200" i="1" dirty="0">
                <a:solidFill>
                  <a:schemeClr val="dk1"/>
                </a:solidFill>
                <a:latin typeface="Calibri"/>
                <a:ea typeface="Calibri"/>
                <a:cs typeface="Calibri"/>
                <a:sym typeface="Calibri"/>
              </a:rPr>
              <a:t>evaluate </a:t>
            </a:r>
            <a:r>
              <a:rPr lang="en" sz="1200" dirty="0">
                <a:solidFill>
                  <a:schemeClr val="dk1"/>
                </a:solidFill>
                <a:latin typeface="Calibri"/>
                <a:ea typeface="Calibri"/>
                <a:cs typeface="Calibri"/>
                <a:sym typeface="Calibri"/>
              </a:rPr>
              <a:t>comes from the French </a:t>
            </a:r>
            <a:r>
              <a:rPr lang="en" sz="1200" i="1" dirty="0">
                <a:solidFill>
                  <a:srgbClr val="222222"/>
                </a:solidFill>
                <a:latin typeface="Calibri"/>
                <a:ea typeface="Calibri"/>
                <a:cs typeface="Calibri"/>
                <a:sym typeface="Calibri"/>
              </a:rPr>
              <a:t>évaluer, </a:t>
            </a:r>
            <a:r>
              <a:rPr lang="en" sz="1200" dirty="0">
                <a:solidFill>
                  <a:srgbClr val="222222"/>
                </a:solidFill>
                <a:latin typeface="Calibri"/>
                <a:ea typeface="Calibri"/>
                <a:cs typeface="Calibri"/>
                <a:sym typeface="Calibri"/>
              </a:rPr>
              <a:t>the equivalent of the word “value,” or worth. To </a:t>
            </a:r>
            <a:r>
              <a:rPr lang="en" sz="1200" i="1" dirty="0">
                <a:solidFill>
                  <a:srgbClr val="222222"/>
                </a:solidFill>
                <a:latin typeface="Calibri"/>
                <a:ea typeface="Calibri"/>
                <a:cs typeface="Calibri"/>
                <a:sym typeface="Calibri"/>
              </a:rPr>
              <a:t>e- </a:t>
            </a:r>
            <a:r>
              <a:rPr lang="en" sz="1200" dirty="0">
                <a:solidFill>
                  <a:srgbClr val="222222"/>
                </a:solidFill>
                <a:latin typeface="Calibri"/>
                <a:ea typeface="Calibri"/>
                <a:cs typeface="Calibri"/>
                <a:sym typeface="Calibri"/>
              </a:rPr>
              <a:t>value -</a:t>
            </a:r>
            <a:r>
              <a:rPr lang="en" sz="1200" i="1" dirty="0">
                <a:solidFill>
                  <a:srgbClr val="222222"/>
                </a:solidFill>
                <a:latin typeface="Calibri"/>
                <a:ea typeface="Calibri"/>
                <a:cs typeface="Calibri"/>
                <a:sym typeface="Calibri"/>
              </a:rPr>
              <a:t>ate </a:t>
            </a:r>
            <a:r>
              <a:rPr lang="en" sz="1200" dirty="0">
                <a:solidFill>
                  <a:srgbClr val="222222"/>
                </a:solidFill>
                <a:latin typeface="Calibri"/>
                <a:ea typeface="Calibri"/>
                <a:cs typeface="Calibri"/>
                <a:sym typeface="Calibri"/>
              </a:rPr>
              <a:t>means to bring out the value of something.</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72064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487e0e11ce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487e0e11ce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6-10 minutes (2-4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r>
              <a:rPr lang="en" sz="1200" b="1" dirty="0" smtClean="0">
                <a:solidFill>
                  <a:schemeClr val="dk1"/>
                </a:solidFill>
                <a:latin typeface="Calibri"/>
                <a:ea typeface="Calibri"/>
                <a:cs typeface="Calibri"/>
                <a:sym typeface="Calibri"/>
              </a:rPr>
              <a:t>Partners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3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Unpacking Learning Targets,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second of three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Connecting word definitions to a particular assignment or students’ experience increases retention of the definition.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first learning target and read it 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to a partner and discuss the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question: </a:t>
            </a:r>
            <a:r>
              <a:rPr lang="en" sz="1200" b="0" i="1" dirty="0">
                <a:solidFill>
                  <a:schemeClr val="dk1"/>
                </a:solidFill>
                <a:latin typeface="Calibri"/>
                <a:ea typeface="Calibri"/>
                <a:cs typeface="Calibri"/>
                <a:sym typeface="Calibri"/>
              </a:rPr>
              <a:t>“How will this assignment help you meet this learning target?”</a:t>
            </a:r>
            <a:endParaRPr sz="1200" b="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two or three students for input.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listen for responses such as</a:t>
            </a:r>
            <a:r>
              <a:rPr lang="en" sz="1200" b="0" dirty="0">
                <a:solidFill>
                  <a:schemeClr val="dk1"/>
                </a:solidFill>
                <a:latin typeface="Calibri"/>
                <a:ea typeface="Calibri"/>
                <a:cs typeface="Calibri"/>
                <a:sym typeface="Calibri"/>
              </a:rPr>
              <a:t>: “The cheat sheet is a way of judging my independent reading book, to determine what another student might need to know about it before deciding whether to read it or not.” </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416446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45ba26a53c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45ba26a53c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Peer Feedback on Independent Reading Cheat Sheet Drafts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arranging pairs ahead of time. Pairs can be arranged according to homogeneous reading level, at varying levels of proficiency, by similar book genre, or other criteria.</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pair up with a partner to exchange their cheat sheet drafts from their homework.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5 minutes to look over each other’s work.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partners to take equal turns talking about one another’s work.</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write important points from their partner’s feedback on their drafts.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might benefit from some brief reminders of what to look for in the drafts. Remind them that drafts should include complete, detailed information. For example, in explaining their rating, students’ explanations should go deeper than “because it kept me interested.” Consider modeling responses for a book you or the class read; for example, you could say: </a:t>
            </a:r>
            <a:r>
              <a:rPr lang="en" sz="1200" i="1" dirty="0">
                <a:solidFill>
                  <a:schemeClr val="dk1"/>
                </a:solidFill>
                <a:latin typeface="Calibri"/>
                <a:ea typeface="Calibri"/>
                <a:cs typeface="Calibri"/>
                <a:sym typeface="Calibri"/>
              </a:rPr>
              <a:t>“If I were rating Lyddie, I wouldn’t just say ‘I give Lyddie a 10 because I liked the main character</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Instead, I could say, ‘I give Lyddie a 10 because I admire how persistent Lyddie was and how she kept going through hard times. I also really liked reading about a historical time period and imagining how people’s lives changed in rural areas during the industrial revolution</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a:t>
            </a:r>
            <a:endParaRPr sz="1200" b="1"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78727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jp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6.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a:t>
            </a:r>
            <a:r>
              <a:rPr lang="en" sz="3400">
                <a:latin typeface="Century Gothic"/>
                <a:ea typeface="Century Gothic"/>
                <a:cs typeface="Century Gothic"/>
                <a:sym typeface="Century Gothic"/>
              </a:rPr>
              <a:t> 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6</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8312100" cy="3263400"/>
          </a:xfrm>
          <a:prstGeom prst="rect">
            <a:avLst/>
          </a:prstGeom>
        </p:spPr>
        <p:txBody>
          <a:bodyPr spcFirstLastPara="1" wrap="square" lIns="68575" tIns="34275" rIns="68575" bIns="34275" anchor="t" anchorCtr="0">
            <a:noAutofit/>
          </a:bodyPr>
          <a:lstStyle/>
          <a:p>
            <a:pPr marL="457200" lvl="0" indent="-330200" algn="l" rtl="0">
              <a:lnSpc>
                <a:spcPct val="100000"/>
              </a:lnSpc>
              <a:spcBef>
                <a:spcPts val="0"/>
              </a:spcBef>
              <a:spcAft>
                <a:spcPts val="0"/>
              </a:spcAft>
              <a:buSzPts val="1600"/>
              <a:buFont typeface="Century Gothic"/>
              <a:buChar char="•"/>
            </a:pPr>
            <a:r>
              <a:rPr lang="en" sz="1600"/>
              <a:t>This lesson will take approximately 50-60 minutes to complete. </a:t>
            </a:r>
            <a:endParaRPr sz="1600"/>
          </a:p>
          <a:p>
            <a:pPr marL="457200" lvl="0" indent="-330200" algn="l" rtl="0">
              <a:lnSpc>
                <a:spcPct val="100000"/>
              </a:lnSpc>
              <a:spcBef>
                <a:spcPts val="1000"/>
              </a:spcBef>
              <a:spcAft>
                <a:spcPts val="0"/>
              </a:spcAft>
              <a:buSzPts val="1600"/>
              <a:buFont typeface="Calibri"/>
              <a:buChar char="•"/>
            </a:pPr>
            <a:r>
              <a:rPr lang="en" sz="1600"/>
              <a:t>The purpose of this lesson is for students to step back and take an evaluative approach to the book they have completed by creating a “cheat sheet” to which future students can refer to see if the book is a good match for them.</a:t>
            </a:r>
            <a:endParaRPr sz="1600"/>
          </a:p>
          <a:p>
            <a:pPr marL="457200" lvl="0" indent="0" algn="l" rtl="0">
              <a:lnSpc>
                <a:spcPct val="100000"/>
              </a:lnSpc>
              <a:spcBef>
                <a:spcPts val="0"/>
              </a:spcBef>
              <a:spcAft>
                <a:spcPts val="0"/>
              </a:spcAft>
              <a:buNone/>
            </a:pPr>
            <a:endParaRPr sz="1600"/>
          </a:p>
          <a:p>
            <a:pPr marL="0" lvl="0" indent="0" algn="l" rtl="0">
              <a:lnSpc>
                <a:spcPct val="100000"/>
              </a:lnSpc>
              <a:spcBef>
                <a:spcPts val="0"/>
              </a:spcBef>
              <a:spcAft>
                <a:spcPts val="0"/>
              </a:spcAft>
              <a:buNone/>
            </a:pPr>
            <a:r>
              <a:rPr lang="en" sz="1600" b="1"/>
              <a:t>The Learning Targets for students today are:</a:t>
            </a:r>
            <a:endParaRPr sz="1600" b="1"/>
          </a:p>
          <a:p>
            <a:pPr marL="457200" lvl="0" indent="-330200" algn="l" rtl="0">
              <a:lnSpc>
                <a:spcPct val="100000"/>
              </a:lnSpc>
              <a:spcBef>
                <a:spcPts val="1000"/>
              </a:spcBef>
              <a:spcAft>
                <a:spcPts val="0"/>
              </a:spcAft>
              <a:buSzPts val="1600"/>
              <a:buChar char="•"/>
            </a:pPr>
            <a:r>
              <a:rPr lang="en" sz="1600"/>
              <a:t>I can create a “cheat sheet” to assist other students in determining whether or not the book I have read independently would be a good match for them. </a:t>
            </a:r>
            <a:endParaRPr sz="1600"/>
          </a:p>
          <a:p>
            <a:pPr marL="457200" lvl="0" indent="-330200" algn="l" rtl="0">
              <a:lnSpc>
                <a:spcPct val="100000"/>
              </a:lnSpc>
              <a:spcBef>
                <a:spcPts val="0"/>
              </a:spcBef>
              <a:spcAft>
                <a:spcPts val="0"/>
              </a:spcAft>
              <a:buSzPts val="1600"/>
              <a:buChar char="•"/>
            </a:pPr>
            <a:r>
              <a:rPr lang="en" sz="1600"/>
              <a:t>I can represent a key moment in my independently selected text through visual means. </a:t>
            </a:r>
            <a:endParaRPr sz="16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4"/>
          <p:cNvSpPr/>
          <p:nvPr/>
        </p:nvSpPr>
        <p:spPr>
          <a:xfrm>
            <a:off x="58864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34"/>
          <p:cNvSpPr/>
          <p:nvPr/>
        </p:nvSpPr>
        <p:spPr>
          <a:xfrm>
            <a:off x="6467475"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34"/>
          <p:cNvSpPr/>
          <p:nvPr/>
        </p:nvSpPr>
        <p:spPr>
          <a:xfrm>
            <a:off x="704850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34"/>
          <p:cNvSpPr/>
          <p:nvPr/>
        </p:nvSpPr>
        <p:spPr>
          <a:xfrm>
            <a:off x="76771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34"/>
          <p:cNvSpPr/>
          <p:nvPr/>
        </p:nvSpPr>
        <p:spPr>
          <a:xfrm>
            <a:off x="8210550" y="3343275"/>
            <a:ext cx="574500" cy="14271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34"/>
          <p:cNvSpPr txBox="1">
            <a:spLocks noGrp="1"/>
          </p:cNvSpPr>
          <p:nvPr>
            <p:ph type="title"/>
          </p:nvPr>
        </p:nvSpPr>
        <p:spPr>
          <a:xfrm>
            <a:off x="704850" y="197650"/>
            <a:ext cx="75132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create final versions of our Cheat Sheets</a:t>
            </a:r>
            <a:endParaRPr sz="2800" b="1" i="1" dirty="0"/>
          </a:p>
        </p:txBody>
      </p:sp>
      <p:sp>
        <p:nvSpPr>
          <p:cNvPr id="209" name="Google Shape;209;p34"/>
          <p:cNvSpPr txBox="1"/>
          <p:nvPr/>
        </p:nvSpPr>
        <p:spPr>
          <a:xfrm>
            <a:off x="679901" y="1301929"/>
            <a:ext cx="5004300" cy="379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It’s time to use the feedback you’ve been given to create a final copy of your cheat sheet. Please concentrate specifically on the presentation: neatness, colorfulness, and creativity. Use the provided drawing supplies such as markers, crayons, and colored pencils.</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There is no “wrong” way to complete your cheat sheet, as long as the information is accurate. </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Remember, this work will be shared with your peers and possibly with others in the community, so please do your best work!</a:t>
            </a:r>
            <a:endParaRPr sz="1600" dirty="0">
              <a:latin typeface="Century Gothic"/>
              <a:ea typeface="Century Gothic"/>
              <a:cs typeface="Century Gothic"/>
              <a:sym typeface="Century Gothic"/>
            </a:endParaRPr>
          </a:p>
        </p:txBody>
      </p:sp>
      <p:pic>
        <p:nvPicPr>
          <p:cNvPr id="210" name="Google Shape;210;p34"/>
          <p:cNvPicPr preferRelativeResize="0"/>
          <p:nvPr/>
        </p:nvPicPr>
        <p:blipFill>
          <a:blip r:embed="rId3">
            <a:alphaModFix/>
          </a:blip>
          <a:stretch>
            <a:fillRect/>
          </a:stretch>
        </p:blipFill>
        <p:spPr>
          <a:xfrm>
            <a:off x="5688200" y="1344250"/>
            <a:ext cx="3092851" cy="3151701"/>
          </a:xfrm>
          <a:prstGeom prst="rect">
            <a:avLst/>
          </a:prstGeom>
          <a:noFill/>
          <a:ln>
            <a:noFill/>
          </a:ln>
        </p:spPr>
      </p:pic>
      <p:pic>
        <p:nvPicPr>
          <p:cNvPr id="11" name="Google Shape;167;p29"/>
          <p:cNvPicPr preferRelativeResize="0"/>
          <p:nvPr/>
        </p:nvPicPr>
        <p:blipFill>
          <a:blip r:embed="rId4">
            <a:alphaModFix/>
          </a:blip>
          <a:stretch>
            <a:fillRect/>
          </a:stretch>
        </p:blipFill>
        <p:spPr>
          <a:xfrm>
            <a:off x="8197444" y="92878"/>
            <a:ext cx="911756" cy="82195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5"/>
          <p:cNvSpPr txBox="1">
            <a:spLocks noGrp="1"/>
          </p:cNvSpPr>
          <p:nvPr>
            <p:ph type="title"/>
          </p:nvPr>
        </p:nvSpPr>
        <p:spPr>
          <a:xfrm>
            <a:off x="457425" y="273850"/>
            <a:ext cx="7546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look at one another’s Cheat Sheets</a:t>
            </a:r>
            <a:endParaRPr sz="2800" b="1" dirty="0"/>
          </a:p>
        </p:txBody>
      </p:sp>
      <p:sp>
        <p:nvSpPr>
          <p:cNvPr id="217" name="Google Shape;217;p35"/>
          <p:cNvSpPr txBox="1"/>
          <p:nvPr/>
        </p:nvSpPr>
        <p:spPr>
          <a:xfrm>
            <a:off x="457425" y="1083875"/>
            <a:ext cx="4822500" cy="375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Congratulations on your hard work! Please stand up and take a quick stretch. We’re moving on to a Gallery Walk so we can learn more about one another’s independent reading books!</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Your teacher will give you a </a:t>
            </a:r>
            <a:r>
              <a:rPr lang="en" sz="1600" b="1" dirty="0">
                <a:latin typeface="Century Gothic"/>
                <a:ea typeface="Century Gothic"/>
                <a:cs typeface="Century Gothic"/>
                <a:sym typeface="Century Gothic"/>
              </a:rPr>
              <a:t>Cheat Sheet Interest List</a:t>
            </a:r>
            <a:r>
              <a:rPr lang="en" sz="1600" dirty="0">
                <a:latin typeface="Century Gothic"/>
                <a:ea typeface="Century Gothic"/>
                <a:cs typeface="Century Gothic"/>
                <a:sym typeface="Century Gothic"/>
              </a:rPr>
              <a:t> where you can keep track of books that interest you. Please walk around the room and investigate your peers’ cheat sheets, then find three cheat sheets for books you would be interested in reading yourself in the future. Note the titles and authors on your </a:t>
            </a:r>
            <a:r>
              <a:rPr lang="en" sz="1600" b="1" dirty="0">
                <a:latin typeface="Century Gothic"/>
                <a:ea typeface="Century Gothic"/>
                <a:cs typeface="Century Gothic"/>
                <a:sym typeface="Century Gothic"/>
              </a:rPr>
              <a:t>Cheat Sheet Interest List. </a:t>
            </a:r>
            <a:endParaRPr sz="1600" dirty="0">
              <a:latin typeface="Century Gothic"/>
              <a:ea typeface="Century Gothic"/>
              <a:cs typeface="Century Gothic"/>
              <a:sym typeface="Century Gothic"/>
            </a:endParaRPr>
          </a:p>
        </p:txBody>
      </p:sp>
      <p:pic>
        <p:nvPicPr>
          <p:cNvPr id="218" name="Google Shape;218;p35"/>
          <p:cNvPicPr preferRelativeResize="0"/>
          <p:nvPr/>
        </p:nvPicPr>
        <p:blipFill>
          <a:blip r:embed="rId3">
            <a:alphaModFix/>
          </a:blip>
          <a:stretch>
            <a:fillRect/>
          </a:stretch>
        </p:blipFill>
        <p:spPr>
          <a:xfrm>
            <a:off x="8436430" y="4431056"/>
            <a:ext cx="574131" cy="524258"/>
          </a:xfrm>
          <a:prstGeom prst="rect">
            <a:avLst/>
          </a:prstGeom>
          <a:noFill/>
          <a:ln>
            <a:noFill/>
          </a:ln>
        </p:spPr>
      </p:pic>
      <p:pic>
        <p:nvPicPr>
          <p:cNvPr id="219" name="Google Shape;219;p35"/>
          <p:cNvPicPr preferRelativeResize="0"/>
          <p:nvPr/>
        </p:nvPicPr>
        <p:blipFill>
          <a:blip r:embed="rId4">
            <a:alphaModFix/>
          </a:blip>
          <a:stretch>
            <a:fillRect/>
          </a:stretch>
        </p:blipFill>
        <p:spPr>
          <a:xfrm>
            <a:off x="5279925" y="1676859"/>
            <a:ext cx="3760276" cy="2732425"/>
          </a:xfrm>
          <a:prstGeom prst="rect">
            <a:avLst/>
          </a:prstGeom>
          <a:noFill/>
          <a:ln>
            <a:noFill/>
          </a:ln>
        </p:spPr>
      </p:pic>
      <p:pic>
        <p:nvPicPr>
          <p:cNvPr id="7" name="Google Shape;167;p29"/>
          <p:cNvPicPr preferRelativeResize="0"/>
          <p:nvPr/>
        </p:nvPicPr>
        <p:blipFill>
          <a:blip r:embed="rId5">
            <a:alphaModFix/>
          </a:blip>
          <a:stretch>
            <a:fillRect/>
          </a:stretch>
        </p:blipFill>
        <p:spPr>
          <a:xfrm>
            <a:off x="8197444" y="92878"/>
            <a:ext cx="911756" cy="82195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6"/>
          <p:cNvSpPr txBox="1">
            <a:spLocks noGrp="1"/>
          </p:cNvSpPr>
          <p:nvPr>
            <p:ph type="body" idx="1"/>
          </p:nvPr>
        </p:nvSpPr>
        <p:spPr>
          <a:xfrm>
            <a:off x="476250" y="1140619"/>
            <a:ext cx="78867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600" dirty="0"/>
              <a:t>Our learning targets for today were:</a:t>
            </a:r>
            <a:endParaRPr sz="1600" dirty="0"/>
          </a:p>
          <a:p>
            <a:pPr marL="457200" lvl="0" indent="-330200" algn="l" rtl="0">
              <a:lnSpc>
                <a:spcPct val="100000"/>
              </a:lnSpc>
              <a:spcBef>
                <a:spcPts val="0"/>
              </a:spcBef>
              <a:spcAft>
                <a:spcPts val="0"/>
              </a:spcAft>
              <a:buSzPts val="1600"/>
              <a:buChar char="•"/>
            </a:pPr>
            <a:r>
              <a:rPr lang="en" sz="1600" dirty="0"/>
              <a:t>I can create a “cheat sheet” to assist other students in determining whether or not the book I have read independently would be a good match for them. </a:t>
            </a:r>
            <a:endParaRPr sz="1600" dirty="0"/>
          </a:p>
          <a:p>
            <a:pPr marL="457200" lvl="0" indent="-330200" algn="l" rtl="0">
              <a:lnSpc>
                <a:spcPct val="100000"/>
              </a:lnSpc>
              <a:spcBef>
                <a:spcPts val="0"/>
              </a:spcBef>
              <a:spcAft>
                <a:spcPts val="0"/>
              </a:spcAft>
              <a:buSzPts val="1600"/>
              <a:buChar char="•"/>
            </a:pPr>
            <a:r>
              <a:rPr lang="en" sz="1600" dirty="0"/>
              <a:t>I can represent a key moment in my independently selected text through visual means. </a:t>
            </a:r>
            <a:endParaRPr sz="1600" dirty="0"/>
          </a:p>
          <a:p>
            <a:pPr marL="0" lvl="0" indent="0" algn="l" rtl="0">
              <a:lnSpc>
                <a:spcPct val="100000"/>
              </a:lnSpc>
              <a:spcBef>
                <a:spcPts val="0"/>
              </a:spcBef>
              <a:spcAft>
                <a:spcPts val="0"/>
              </a:spcAft>
              <a:buNone/>
            </a:pPr>
            <a:endParaRPr sz="1600" dirty="0"/>
          </a:p>
          <a:p>
            <a:pPr marL="0" lvl="0" indent="0" algn="l" rtl="0">
              <a:lnSpc>
                <a:spcPct val="100000"/>
              </a:lnSpc>
              <a:spcBef>
                <a:spcPts val="0"/>
              </a:spcBef>
              <a:spcAft>
                <a:spcPts val="0"/>
              </a:spcAft>
              <a:buNone/>
            </a:pPr>
            <a:r>
              <a:rPr lang="en" sz="1600" dirty="0"/>
              <a:t>Please use the Fist to Five protocol to answer this question:</a:t>
            </a:r>
            <a:endParaRPr sz="1600" dirty="0"/>
          </a:p>
          <a:p>
            <a:pPr marL="457200" lvl="0" indent="-330200" algn="l" rtl="0">
              <a:lnSpc>
                <a:spcPct val="100000"/>
              </a:lnSpc>
              <a:spcBef>
                <a:spcPts val="0"/>
              </a:spcBef>
              <a:spcAft>
                <a:spcPts val="0"/>
              </a:spcAft>
              <a:buSzPts val="1600"/>
              <a:buChar char="•"/>
            </a:pPr>
            <a:r>
              <a:rPr lang="en" sz="1600" b="1" dirty="0"/>
              <a:t>“How well do you think your cheat sheet work achieves the learning targets we set today?”</a:t>
            </a:r>
            <a:endParaRPr sz="1600" b="1" dirty="0"/>
          </a:p>
          <a:p>
            <a:pPr marL="0" lvl="0" indent="0" algn="l" rtl="0">
              <a:lnSpc>
                <a:spcPct val="100000"/>
              </a:lnSpc>
              <a:spcBef>
                <a:spcPts val="0"/>
              </a:spcBef>
              <a:spcAft>
                <a:spcPts val="0"/>
              </a:spcAft>
              <a:buNone/>
            </a:pPr>
            <a:endParaRPr sz="1600" b="1" dirty="0"/>
          </a:p>
          <a:p>
            <a:pPr marL="0" lvl="0" indent="0" algn="l" rtl="0">
              <a:lnSpc>
                <a:spcPct val="100000"/>
              </a:lnSpc>
              <a:spcBef>
                <a:spcPts val="0"/>
              </a:spcBef>
              <a:spcAft>
                <a:spcPts val="0"/>
              </a:spcAft>
              <a:buNone/>
            </a:pPr>
            <a:r>
              <a:rPr lang="en" sz="1600" dirty="0"/>
              <a:t>When prompted, please Turn and Talk with a partner about how you rated yourselves.</a:t>
            </a:r>
            <a:endParaRPr sz="1600" dirty="0"/>
          </a:p>
        </p:txBody>
      </p:sp>
      <p:sp>
        <p:nvSpPr>
          <p:cNvPr id="225" name="Google Shape;225;p36"/>
          <p:cNvSpPr txBox="1">
            <a:spLocks noGrp="1"/>
          </p:cNvSpPr>
          <p:nvPr>
            <p:ph type="title"/>
          </p:nvPr>
        </p:nvSpPr>
        <p:spPr>
          <a:xfrm>
            <a:off x="457425" y="273850"/>
            <a:ext cx="7546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review our learning targets</a:t>
            </a:r>
            <a:endParaRPr sz="2800" b="1" dirty="0"/>
          </a:p>
        </p:txBody>
      </p:sp>
      <p:pic>
        <p:nvPicPr>
          <p:cNvPr id="227" name="Google Shape;227;p36"/>
          <p:cNvPicPr preferRelativeResize="0"/>
          <p:nvPr/>
        </p:nvPicPr>
        <p:blipFill>
          <a:blip r:embed="rId3">
            <a:alphaModFix/>
          </a:blip>
          <a:stretch>
            <a:fillRect/>
          </a:stretch>
        </p:blipFill>
        <p:spPr>
          <a:xfrm>
            <a:off x="8001205" y="4336316"/>
            <a:ext cx="579664" cy="586975"/>
          </a:xfrm>
          <a:prstGeom prst="rect">
            <a:avLst/>
          </a:prstGeom>
          <a:noFill/>
          <a:ln>
            <a:noFill/>
          </a:ln>
        </p:spPr>
      </p:pic>
      <p:pic>
        <p:nvPicPr>
          <p:cNvPr id="228" name="Google Shape;228;p36"/>
          <p:cNvPicPr preferRelativeResize="0"/>
          <p:nvPr/>
        </p:nvPicPr>
        <p:blipFill>
          <a:blip r:embed="rId4">
            <a:alphaModFix/>
          </a:blip>
          <a:stretch>
            <a:fillRect/>
          </a:stretch>
        </p:blipFill>
        <p:spPr>
          <a:xfrm>
            <a:off x="8534401" y="4452255"/>
            <a:ext cx="484118" cy="512305"/>
          </a:xfrm>
          <a:prstGeom prst="rect">
            <a:avLst/>
          </a:prstGeom>
          <a:noFill/>
          <a:ln>
            <a:noFill/>
          </a:ln>
        </p:spPr>
      </p:pic>
      <p:pic>
        <p:nvPicPr>
          <p:cNvPr id="7" name="Google Shape;167;p29"/>
          <p:cNvPicPr preferRelativeResize="0"/>
          <p:nvPr/>
        </p:nvPicPr>
        <p:blipFill>
          <a:blip r:embed="rId5">
            <a:alphaModFix/>
          </a:blip>
          <a:stretch>
            <a:fillRect/>
          </a:stretch>
        </p:blipFill>
        <p:spPr>
          <a:xfrm>
            <a:off x="8197444" y="92878"/>
            <a:ext cx="911756" cy="82195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34" name="Google Shape;234;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35" name="Google Shape;235;p37"/>
          <p:cNvSpPr txBox="1">
            <a:spLocks noGrp="1"/>
          </p:cNvSpPr>
          <p:nvPr>
            <p:ph type="body" idx="1"/>
          </p:nvPr>
        </p:nvSpPr>
        <p:spPr>
          <a:xfrm>
            <a:off x="311700" y="1381075"/>
            <a:ext cx="4476900" cy="1545000"/>
          </a:xfrm>
          <a:prstGeom prst="rect">
            <a:avLst/>
          </a:prstGeom>
        </p:spPr>
        <p:txBody>
          <a:bodyPr spcFirstLastPara="1" wrap="square" lIns="68575" tIns="34275" rIns="68575" bIns="34275" anchor="t" anchorCtr="0">
            <a:noAutofit/>
          </a:bodyPr>
          <a:lstStyle/>
          <a:p>
            <a:pPr marL="457200" lvl="0" indent="-342900" algn="l" rtl="0">
              <a:lnSpc>
                <a:spcPct val="100000"/>
              </a:lnSpc>
              <a:spcBef>
                <a:spcPts val="0"/>
              </a:spcBef>
              <a:spcAft>
                <a:spcPts val="0"/>
              </a:spcAft>
              <a:buSzPts val="1800"/>
              <a:buChar char="•"/>
            </a:pPr>
            <a:r>
              <a:rPr lang="en" sz="1800"/>
              <a:t>Reread the </a:t>
            </a:r>
            <a:r>
              <a:rPr lang="en" sz="1800" b="1"/>
              <a:t>Model Position Paper: “Facebook: Not for Kids.”</a:t>
            </a:r>
            <a:r>
              <a:rPr lang="en" sz="1800"/>
              <a:t> Circle each time the author uses a cautionary tone and star each “if/then” construction you find. </a:t>
            </a:r>
            <a:endParaRPr sz="1800"/>
          </a:p>
        </p:txBody>
      </p:sp>
      <p:pic>
        <p:nvPicPr>
          <p:cNvPr id="237" name="Google Shape;237;p37"/>
          <p:cNvPicPr preferRelativeResize="0"/>
          <p:nvPr/>
        </p:nvPicPr>
        <p:blipFill>
          <a:blip r:embed="rId3">
            <a:alphaModFix/>
          </a:blip>
          <a:stretch>
            <a:fillRect/>
          </a:stretch>
        </p:blipFill>
        <p:spPr>
          <a:xfrm>
            <a:off x="4788575" y="1296684"/>
            <a:ext cx="4068299" cy="3432191"/>
          </a:xfrm>
          <a:prstGeom prst="rect">
            <a:avLst/>
          </a:prstGeom>
          <a:noFill/>
          <a:ln>
            <a:noFill/>
          </a:ln>
        </p:spPr>
      </p:pic>
      <p:pic>
        <p:nvPicPr>
          <p:cNvPr id="7" name="Google Shape;167;p29"/>
          <p:cNvPicPr preferRelativeResize="0"/>
          <p:nvPr/>
        </p:nvPicPr>
        <p:blipFill>
          <a:blip r:embed="rId4">
            <a:alphaModFix/>
          </a:blip>
          <a:stretch>
            <a:fillRect/>
          </a:stretch>
        </p:blipFill>
        <p:spPr>
          <a:xfrm>
            <a:off x="8197444" y="92878"/>
            <a:ext cx="911756" cy="82195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43" name="Google Shape;243;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44" name="Google Shape;244;p38"/>
          <p:cNvGraphicFramePr/>
          <p:nvPr/>
        </p:nvGraphicFramePr>
        <p:xfrm>
          <a:off x="577191" y="1248212"/>
          <a:ext cx="7989600" cy="3230175"/>
        </p:xfrm>
        <a:graphic>
          <a:graphicData uri="http://schemas.openxmlformats.org/drawingml/2006/table">
            <a:tbl>
              <a:tblPr firstRow="1" bandRow="1">
                <a:noFill/>
                <a:tableStyleId>{D3E1CCB2-9A75-4D63-8594-91C8E39428B5}</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235500" y="181775"/>
            <a:ext cx="89223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6</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 </a:t>
            </a:r>
            <a:r>
              <a:rPr lang="en" b="1">
                <a:solidFill>
                  <a:schemeClr val="dk1"/>
                </a:solidFill>
                <a:latin typeface="Century Gothic"/>
                <a:ea typeface="Century Gothic"/>
                <a:cs typeface="Century Gothic"/>
                <a:sym typeface="Century Gothic"/>
              </a:rPr>
              <a:t>Preparing for Lesson 6:</a:t>
            </a:r>
            <a:endParaRPr b="1">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a:solidFill>
                  <a:schemeClr val="dk1"/>
                </a:solidFill>
                <a:latin typeface="Century Gothic"/>
                <a:ea typeface="Century Gothic"/>
                <a:cs typeface="Century Gothic"/>
                <a:sym typeface="Century Gothic"/>
              </a:rPr>
              <a:t>Materials and classroom preparation:</a:t>
            </a:r>
            <a:endParaRPr>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a:solidFill>
                  <a:schemeClr val="dk1"/>
                </a:solidFill>
                <a:latin typeface="Century Gothic"/>
                <a:ea typeface="Century Gothic"/>
                <a:cs typeface="Century Gothic"/>
                <a:sym typeface="Century Gothic"/>
              </a:rPr>
              <a:t>Entry task, Lesson 6 </a:t>
            </a:r>
            <a:r>
              <a:rPr lang="en" sz="1800">
                <a:solidFill>
                  <a:schemeClr val="dk1"/>
                </a:solidFill>
                <a:latin typeface="Century Gothic"/>
                <a:ea typeface="Century Gothic"/>
                <a:cs typeface="Century Gothic"/>
                <a:sym typeface="Century Gothic"/>
              </a:rPr>
              <a:t>(one per student)</a:t>
            </a:r>
            <a:endParaRPr sz="180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a:solidFill>
                  <a:schemeClr val="dk1"/>
                </a:solidFill>
                <a:latin typeface="Century Gothic"/>
                <a:ea typeface="Century Gothic"/>
                <a:cs typeface="Century Gothic"/>
                <a:sym typeface="Century Gothic"/>
              </a:rPr>
              <a:t>Independent Reading Cheat Sheet: Final Copy</a:t>
            </a:r>
            <a:r>
              <a:rPr lang="en" sz="1800">
                <a:solidFill>
                  <a:schemeClr val="dk1"/>
                </a:solidFill>
                <a:latin typeface="Century Gothic"/>
                <a:ea typeface="Century Gothic"/>
                <a:cs typeface="Century Gothic"/>
                <a:sym typeface="Century Gothic"/>
              </a:rPr>
              <a:t> (one per student)</a:t>
            </a:r>
            <a:endParaRPr sz="180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Drawing supplies such as markers, crayons, and colored pencils (one set per student)</a:t>
            </a:r>
            <a:endParaRPr sz="180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a:solidFill>
                  <a:schemeClr val="dk1"/>
                </a:solidFill>
                <a:latin typeface="Century Gothic"/>
                <a:ea typeface="Century Gothic"/>
                <a:cs typeface="Century Gothic"/>
                <a:sym typeface="Century Gothic"/>
              </a:rPr>
              <a:t>Cheat Sheet Interest List</a:t>
            </a:r>
            <a:r>
              <a:rPr lang="en" sz="1800">
                <a:solidFill>
                  <a:schemeClr val="dk1"/>
                </a:solidFill>
                <a:latin typeface="Century Gothic"/>
                <a:ea typeface="Century Gothic"/>
                <a:cs typeface="Century Gothic"/>
                <a:sym typeface="Century Gothic"/>
              </a:rPr>
              <a:t> (one per student)</a:t>
            </a:r>
            <a:endParaRPr sz="180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a:solidFill>
                  <a:schemeClr val="dk1"/>
                </a:solidFill>
                <a:latin typeface="Century Gothic"/>
                <a:ea typeface="Century Gothic"/>
                <a:cs typeface="Century Gothic"/>
                <a:sym typeface="Century Gothic"/>
              </a:rPr>
              <a:t>Model position paper: “Facebook: Not for Kids”</a:t>
            </a:r>
            <a:r>
              <a:rPr lang="en" sz="1800">
                <a:solidFill>
                  <a:schemeClr val="dk1"/>
                </a:solidFill>
                <a:latin typeface="Century Gothic"/>
                <a:ea typeface="Century Gothic"/>
                <a:cs typeface="Century Gothic"/>
                <a:sym typeface="Century Gothic"/>
              </a:rPr>
              <a:t> (from Lesson 1)</a:t>
            </a:r>
            <a:endParaRPr sz="180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6</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 </a:t>
            </a:r>
            <a:r>
              <a:rPr lang="en" sz="1800" i="1" dirty="0">
                <a:latin typeface="Century Gothic"/>
                <a:ea typeface="Century Gothic"/>
                <a:cs typeface="Century Gothic"/>
                <a:sym typeface="Century Gothic"/>
              </a:rPr>
              <a:t>6</a:t>
            </a:r>
            <a:endParaRPr sz="1800" i="1"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rgbClr val="000000"/>
                </a:solidFill>
                <a:latin typeface="Century Gothic"/>
                <a:ea typeface="Century Gothic"/>
                <a:cs typeface="Century Gothic"/>
                <a:sym typeface="Century Gothic"/>
              </a:rPr>
              <a:t>Reading and protocols to read in preparation:</a:t>
            </a:r>
            <a:endParaRPr sz="1800" dirty="0">
              <a:solidFill>
                <a:srgbClr val="000000"/>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SzPts val="1800"/>
              <a:buFont typeface="Century Gothic"/>
              <a:buChar char="●"/>
            </a:pPr>
            <a:r>
              <a:rPr lang="en" sz="1800" dirty="0">
                <a:latin typeface="Century Gothic"/>
                <a:ea typeface="Century Gothic"/>
                <a:cs typeface="Century Gothic"/>
                <a:sym typeface="Century Gothic"/>
              </a:rPr>
              <a:t>If you’ve kept a list of who is reading what independent reading book, review the list and consider keeping in mind which students might appreciate certain books, in case anyone has difficulty choosing during the Gallery Walk.</a:t>
            </a:r>
            <a:endParaRPr sz="1800" dirty="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 </a:t>
            </a:r>
            <a:r>
              <a:rPr lang="en" sz="1800" b="1" dirty="0">
                <a:latin typeface="Century Gothic"/>
                <a:ea typeface="Century Gothic"/>
                <a:cs typeface="Century Gothic"/>
                <a:sym typeface="Century Gothic"/>
              </a:rPr>
              <a:t>Sample Cheat Sheet </a:t>
            </a:r>
            <a:r>
              <a:rPr lang="en" sz="1800" dirty="0">
                <a:latin typeface="Century Gothic"/>
                <a:ea typeface="Century Gothic"/>
                <a:cs typeface="Century Gothic"/>
                <a:sym typeface="Century Gothic"/>
              </a:rPr>
              <a:t>on Slide 10 and decide whether you want to use that or one that you independently create. If you decide not to use the projected </a:t>
            </a:r>
            <a:r>
              <a:rPr lang="en" sz="1800" b="1" dirty="0">
                <a:latin typeface="Century Gothic"/>
                <a:ea typeface="Century Gothic"/>
                <a:cs typeface="Century Gothic"/>
                <a:sym typeface="Century Gothic"/>
              </a:rPr>
              <a:t>Sample Cheat Sheet</a:t>
            </a:r>
            <a:r>
              <a:rPr lang="en" sz="1800" dirty="0">
                <a:latin typeface="Century Gothic"/>
                <a:ea typeface="Century Gothic"/>
                <a:cs typeface="Century Gothic"/>
                <a:sym typeface="Century Gothic"/>
              </a:rPr>
              <a:t>, feel free to delete it, or to project your own under a document camera.</a:t>
            </a:r>
            <a:endParaRPr sz="1800" dirty="0">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600" dirty="0">
              <a:solidFill>
                <a:schemeClr val="dk1"/>
              </a:solidFill>
              <a:highlight>
                <a:srgbClr val="FFFF00"/>
              </a:highlight>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6</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What are we learning and doing today?</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Giving and receiving peer feedback on our </a:t>
            </a:r>
            <a:r>
              <a:rPr lang="en" sz="1800" b="1">
                <a:latin typeface="Century Gothic"/>
                <a:ea typeface="Century Gothic"/>
                <a:cs typeface="Century Gothic"/>
                <a:sym typeface="Century Gothic"/>
              </a:rPr>
              <a:t>Cheat Sheet Drafts</a:t>
            </a:r>
            <a:endParaRPr sz="1800" b="1">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Creating final versions of our </a:t>
            </a:r>
            <a:r>
              <a:rPr lang="en" sz="1800" b="1">
                <a:latin typeface="Century Gothic"/>
                <a:ea typeface="Century Gothic"/>
                <a:cs typeface="Century Gothic"/>
                <a:sym typeface="Century Gothic"/>
              </a:rPr>
              <a:t>Cheat Sheets</a:t>
            </a:r>
            <a:endParaRPr sz="1800" b="1">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b="1">
                <a:latin typeface="Century Gothic"/>
                <a:ea typeface="Century Gothic"/>
                <a:cs typeface="Century Gothic"/>
                <a:sym typeface="Century Gothic"/>
              </a:rPr>
              <a:t>Part of the fun of reading is sharing! This project allows our class to become its own book club, where we can all discuss the independent reading books we’ve enjoyed.</a:t>
            </a:r>
            <a:endParaRPr sz="180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197444" y="92878"/>
            <a:ext cx="911756" cy="82195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complete our </a:t>
            </a:r>
            <a:r>
              <a:rPr lang="en" sz="2800" b="1" dirty="0"/>
              <a:t>Entry Task</a:t>
            </a:r>
            <a:endParaRPr sz="2800" b="1" i="1" dirty="0"/>
          </a:p>
        </p:txBody>
      </p:sp>
      <p:sp>
        <p:nvSpPr>
          <p:cNvPr id="174" name="Google Shape;174;p30"/>
          <p:cNvSpPr txBox="1"/>
          <p:nvPr/>
        </p:nvSpPr>
        <p:spPr>
          <a:xfrm>
            <a:off x="628650" y="1154075"/>
            <a:ext cx="5658000" cy="349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Please take 2 minutes to answer the </a:t>
            </a:r>
            <a:r>
              <a:rPr lang="en" sz="1600" b="1">
                <a:latin typeface="Century Gothic"/>
                <a:ea typeface="Century Gothic"/>
                <a:cs typeface="Century Gothic"/>
                <a:sym typeface="Century Gothic"/>
              </a:rPr>
              <a:t>Entry Task</a:t>
            </a:r>
            <a:r>
              <a:rPr lang="en" sz="1600">
                <a:latin typeface="Century Gothic"/>
                <a:ea typeface="Century Gothic"/>
                <a:cs typeface="Century Gothic"/>
                <a:sym typeface="Century Gothic"/>
              </a:rPr>
              <a:t> question to the best of your ability.</a:t>
            </a:r>
            <a:endParaRPr sz="1600">
              <a:latin typeface="Century Gothic"/>
              <a:ea typeface="Century Gothic"/>
              <a:cs typeface="Century Gothic"/>
              <a:sym typeface="Century Gothic"/>
            </a:endParaRPr>
          </a:p>
        </p:txBody>
      </p:sp>
      <p:pic>
        <p:nvPicPr>
          <p:cNvPr id="175" name="Google Shape;175;p30"/>
          <p:cNvPicPr preferRelativeResize="0"/>
          <p:nvPr/>
        </p:nvPicPr>
        <p:blipFill>
          <a:blip r:embed="rId3">
            <a:alphaModFix/>
          </a:blip>
          <a:stretch>
            <a:fillRect/>
          </a:stretch>
        </p:blipFill>
        <p:spPr>
          <a:xfrm>
            <a:off x="720450" y="1967100"/>
            <a:ext cx="4565501" cy="2590715"/>
          </a:xfrm>
          <a:prstGeom prst="rect">
            <a:avLst/>
          </a:prstGeom>
          <a:noFill/>
          <a:ln>
            <a:noFill/>
          </a:ln>
        </p:spPr>
      </p:pic>
      <p:pic>
        <p:nvPicPr>
          <p:cNvPr id="6" name="Google Shape;167;p29"/>
          <p:cNvPicPr preferRelativeResize="0"/>
          <p:nvPr/>
        </p:nvPicPr>
        <p:blipFill>
          <a:blip r:embed="rId4">
            <a:alphaModFix/>
          </a:blip>
          <a:stretch>
            <a:fillRect/>
          </a:stretch>
        </p:blipFill>
        <p:spPr>
          <a:xfrm>
            <a:off x="8197444" y="92878"/>
            <a:ext cx="911756" cy="82195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628650" y="273850"/>
            <a:ext cx="7407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talk about the definition of “evaluative”</a:t>
            </a:r>
            <a:endParaRPr sz="2800" b="1" i="1" dirty="0"/>
          </a:p>
        </p:txBody>
      </p:sp>
      <p:sp>
        <p:nvSpPr>
          <p:cNvPr id="181" name="Google Shape;181;p31"/>
          <p:cNvSpPr txBox="1"/>
          <p:nvPr/>
        </p:nvSpPr>
        <p:spPr>
          <a:xfrm>
            <a:off x="628650" y="1403275"/>
            <a:ext cx="7272900" cy="332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solidFill>
                  <a:schemeClr val="dk1"/>
                </a:solidFill>
                <a:latin typeface="Century Gothic"/>
                <a:ea typeface="Century Gothic"/>
                <a:cs typeface="Century Gothic"/>
                <a:sym typeface="Century Gothic"/>
              </a:rPr>
              <a:t>E</a:t>
            </a:r>
            <a:r>
              <a:rPr lang="en" sz="1600" i="1" dirty="0">
                <a:solidFill>
                  <a:schemeClr val="dk1"/>
                </a:solidFill>
                <a:latin typeface="Century Gothic"/>
                <a:ea typeface="Century Gothic"/>
                <a:cs typeface="Century Gothic"/>
                <a:sym typeface="Century Gothic"/>
              </a:rPr>
              <a:t>valuative </a:t>
            </a:r>
            <a:r>
              <a:rPr lang="en" sz="1600" dirty="0">
                <a:solidFill>
                  <a:schemeClr val="dk1"/>
                </a:solidFill>
                <a:latin typeface="Century Gothic"/>
                <a:ea typeface="Century Gothic"/>
                <a:cs typeface="Century Gothic"/>
                <a:sym typeface="Century Gothic"/>
              </a:rPr>
              <a:t>is the adjectival form of </a:t>
            </a:r>
            <a:r>
              <a:rPr lang="en" sz="1600" i="1" dirty="0">
                <a:solidFill>
                  <a:schemeClr val="dk1"/>
                </a:solidFill>
                <a:latin typeface="Century Gothic"/>
                <a:ea typeface="Century Gothic"/>
                <a:cs typeface="Century Gothic"/>
                <a:sym typeface="Century Gothic"/>
              </a:rPr>
              <a:t>evaluate</a:t>
            </a:r>
            <a:r>
              <a:rPr lang="en" sz="1600" dirty="0">
                <a:solidFill>
                  <a:schemeClr val="dk1"/>
                </a:solidFill>
                <a:latin typeface="Century Gothic"/>
                <a:ea typeface="Century Gothic"/>
                <a:cs typeface="Century Gothic"/>
                <a:sym typeface="Century Gothic"/>
              </a:rPr>
              <a:t>, and it means “to decide the worth of something after studying it.”</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600" dirty="0">
                <a:solidFill>
                  <a:schemeClr val="dk1"/>
                </a:solidFill>
                <a:latin typeface="Century Gothic"/>
                <a:ea typeface="Century Gothic"/>
                <a:cs typeface="Century Gothic"/>
                <a:sym typeface="Century Gothic"/>
              </a:rPr>
              <a:t>You can consider your independent reading a “study” of the book you choose. Now you will </a:t>
            </a:r>
            <a:r>
              <a:rPr lang="en" sz="1600" i="1" dirty="0">
                <a:solidFill>
                  <a:schemeClr val="dk1"/>
                </a:solidFill>
                <a:latin typeface="Century Gothic"/>
                <a:ea typeface="Century Gothic"/>
                <a:cs typeface="Century Gothic"/>
                <a:sym typeface="Century Gothic"/>
              </a:rPr>
              <a:t>evaluate </a:t>
            </a:r>
            <a:r>
              <a:rPr lang="en" sz="1600" dirty="0">
                <a:solidFill>
                  <a:schemeClr val="dk1"/>
                </a:solidFill>
                <a:latin typeface="Century Gothic"/>
                <a:ea typeface="Century Gothic"/>
                <a:cs typeface="Century Gothic"/>
                <a:sym typeface="Century Gothic"/>
              </a:rPr>
              <a:t>your independent reading book to give other students a chance to determine if it would be a good match for them. </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197444" y="92878"/>
            <a:ext cx="911756" cy="82195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2"/>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consider our first learning target</a:t>
            </a:r>
            <a:endParaRPr sz="2800" b="1" i="1" dirty="0"/>
          </a:p>
        </p:txBody>
      </p:sp>
      <p:sp>
        <p:nvSpPr>
          <p:cNvPr id="189" name="Google Shape;189;p32"/>
          <p:cNvSpPr txBox="1"/>
          <p:nvPr/>
        </p:nvSpPr>
        <p:spPr>
          <a:xfrm>
            <a:off x="708175" y="1118150"/>
            <a:ext cx="7305300" cy="195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Our first learning target today is: </a:t>
            </a:r>
            <a:endParaRPr sz="1800" dirty="0">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“I can create a “cheat sheet” to assist other students in determining whether or not the book I have read independently would be a good match for them.”</a:t>
            </a:r>
            <a:endParaRPr sz="1800" b="1"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When prompted, please Turn and Talk with a partner about the following question:</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“How will this assignment help you meet this learning target?”</a:t>
            </a:r>
            <a:endParaRPr sz="1800" b="1" dirty="0">
              <a:solidFill>
                <a:schemeClr val="dk1"/>
              </a:solidFill>
              <a:latin typeface="Century Gothic"/>
              <a:ea typeface="Century Gothic"/>
              <a:cs typeface="Century Gothic"/>
              <a:sym typeface="Century Gothic"/>
            </a:endParaRPr>
          </a:p>
        </p:txBody>
      </p:sp>
      <p:pic>
        <p:nvPicPr>
          <p:cNvPr id="190" name="Google Shape;190;p32"/>
          <p:cNvPicPr preferRelativeResize="0"/>
          <p:nvPr/>
        </p:nvPicPr>
        <p:blipFill>
          <a:blip r:embed="rId3">
            <a:alphaModFix/>
          </a:blip>
          <a:stretch>
            <a:fillRect/>
          </a:stretch>
        </p:blipFill>
        <p:spPr>
          <a:xfrm>
            <a:off x="8490857" y="4430487"/>
            <a:ext cx="526133" cy="527717"/>
          </a:xfrm>
          <a:prstGeom prst="rect">
            <a:avLst/>
          </a:prstGeom>
          <a:noFill/>
          <a:ln>
            <a:noFill/>
          </a:ln>
        </p:spPr>
      </p:pic>
      <p:pic>
        <p:nvPicPr>
          <p:cNvPr id="6" name="Google Shape;167;p29"/>
          <p:cNvPicPr preferRelativeResize="0"/>
          <p:nvPr/>
        </p:nvPicPr>
        <p:blipFill>
          <a:blip r:embed="rId4">
            <a:alphaModFix/>
          </a:blip>
          <a:stretch>
            <a:fillRect/>
          </a:stretch>
        </p:blipFill>
        <p:spPr>
          <a:xfrm>
            <a:off x="8197444" y="92878"/>
            <a:ext cx="911756" cy="82195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6" name="Google Shape;196;p33"/>
          <p:cNvSpPr txBox="1">
            <a:spLocks noGrp="1"/>
          </p:cNvSpPr>
          <p:nvPr>
            <p:ph type="title"/>
          </p:nvPr>
        </p:nvSpPr>
        <p:spPr>
          <a:xfrm>
            <a:off x="628650" y="273850"/>
            <a:ext cx="75132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share our Cheat Sheet drafts</a:t>
            </a:r>
            <a:endParaRPr sz="2800" b="1" i="1" dirty="0"/>
          </a:p>
        </p:txBody>
      </p:sp>
      <p:sp>
        <p:nvSpPr>
          <p:cNvPr id="197" name="Google Shape;197;p33"/>
          <p:cNvSpPr txBox="1"/>
          <p:nvPr/>
        </p:nvSpPr>
        <p:spPr>
          <a:xfrm>
            <a:off x="628650" y="1168493"/>
            <a:ext cx="7513200" cy="310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Please pair up with a partner to exchange your cheat sheet drafts. </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As you’re looking at your partner’s draft, please keep this question in mind to discuss: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latin typeface="Century Gothic"/>
                <a:ea typeface="Century Gothic"/>
                <a:cs typeface="Century Gothic"/>
                <a:sym typeface="Century Gothic"/>
              </a:rPr>
              <a:t>“What strengths do you notice about this draft? What do you wonder about this draft?”</a:t>
            </a: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Make notes about important points from your partner’s feedback on your draft.</a:t>
            </a:r>
            <a:endParaRPr sz="1800" dirty="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197444" y="92878"/>
            <a:ext cx="911756" cy="821956"/>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2A35B51-8358-49EC-81BD-7B0588C22B93}"/>
</file>

<file path=customXml/itemProps2.xml><?xml version="1.0" encoding="utf-8"?>
<ds:datastoreItem xmlns:ds="http://schemas.openxmlformats.org/officeDocument/2006/customXml" ds:itemID="{BAA5CD3D-87F8-4361-A06B-27C6B2204DC2}"/>
</file>

<file path=customXml/itemProps3.xml><?xml version="1.0" encoding="utf-8"?>
<ds:datastoreItem xmlns:ds="http://schemas.openxmlformats.org/officeDocument/2006/customXml" ds:itemID="{2E37A170-D8E5-4288-ACB7-4722DAE9FB87}"/>
</file>

<file path=docProps/app.xml><?xml version="1.0" encoding="utf-8"?>
<Properties xmlns="http://schemas.openxmlformats.org/officeDocument/2006/extended-properties" xmlns:vt="http://schemas.openxmlformats.org/officeDocument/2006/docPropsVTypes">
  <TotalTime>14</TotalTime>
  <Words>3555</Words>
  <Application>Microsoft Macintosh PowerPoint</Application>
  <PresentationFormat>On-screen Show (16:9)</PresentationFormat>
  <Paragraphs>292</Paragraphs>
  <Slides>14</Slides>
  <Notes>14</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14</vt:i4>
      </vt:variant>
    </vt:vector>
  </HeadingPairs>
  <TitlesOfParts>
    <vt:vector size="18" baseType="lpstr">
      <vt:lpstr>Calibri</vt:lpstr>
      <vt:lpstr>Century Gothic</vt:lpstr>
      <vt:lpstr>Simple Light</vt:lpstr>
      <vt:lpstr>Office Theme</vt:lpstr>
      <vt:lpstr>PowerPoint Presentation</vt:lpstr>
      <vt:lpstr>PowerPoint Presentation</vt:lpstr>
      <vt:lpstr>PowerPoint Presentation</vt:lpstr>
      <vt:lpstr>Grade 7: Module 4:  Unit 3: Lesson 6</vt:lpstr>
      <vt:lpstr>PowerPoint Presentation</vt:lpstr>
      <vt:lpstr>Let’s complete our Entry Task</vt:lpstr>
      <vt:lpstr>Let’s talk about the definition of “evaluative”</vt:lpstr>
      <vt:lpstr>Let’s consider our first learning target</vt:lpstr>
      <vt:lpstr>Let’s share our Cheat Sheet drafts</vt:lpstr>
      <vt:lpstr>Let’s create final versions of our Cheat Sheets</vt:lpstr>
      <vt:lpstr>Let’s look at one another’s Cheat Sheets</vt:lpstr>
      <vt:lpstr>Let’s review our learning targets</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3</cp:revision>
  <dcterms:modified xsi:type="dcterms:W3CDTF">2018-12-19T17:56:39Z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