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C318928-14EF-4BBB-84A7-0D0937A7A182}">
  <a:tblStyle styleId="{0C318928-14EF-4BBB-84A7-0D0937A7A18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726" autoAdjust="0"/>
  </p:normalViewPr>
  <p:slideViewPr>
    <p:cSldViewPr snapToGrid="0">
      <p:cViewPr varScale="1">
        <p:scale>
          <a:sx n="89" d="100"/>
          <a:sy n="89" d="100"/>
        </p:scale>
        <p:origin x="-1664" y="-96"/>
      </p:cViewPr>
      <p:guideLst>
        <p:guide orient="horz" pos="1620"/>
        <p:guide pos="2880"/>
      </p:guideLst>
    </p:cSldViewPr>
  </p:slideViewPr>
  <p:notesTextViewPr>
    <p:cViewPr>
      <p:scale>
        <a:sx n="1" d="1"/>
        <a:sy n="1" d="1"/>
      </p:scale>
      <p:origin x="0" y="8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704846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today’s lesson is for students to revise the first drafts of their position papers, with your support. Try to structure the class as a Writer’s Workshop if possible; voices should be kept to a minimum, and students should be working independently and checking in with you as necessary. Consider working with students outside the classroom if you have space to allow for a truly quiet and focused working environment.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involving the librarian/media specialist if possible, as well as support staff, to support students in the revision process during this class period.</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Try to have a class set of pens/markers/highlighters and sticky notes in a variety of colors for this lesson and the next so students can use one color in today’s lesson and a new color in the next. They may also use these materials for their performance tasks.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you introduce the performance task today, encourage students to be creative and use the template provided as a guide. If your class has access to computers, students may want to create their performance tasks on them; if not, have large chart paper and markers readily available. </a:t>
            </a:r>
            <a:endParaRPr sz="120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555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Introduction to Performance Task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Performance Task </a:t>
            </a:r>
            <a:r>
              <a:rPr lang="en" sz="1200" dirty="0">
                <a:solidFill>
                  <a:schemeClr val="dk1"/>
                </a:solidFill>
                <a:latin typeface="Calibri"/>
                <a:ea typeface="Calibri"/>
                <a:cs typeface="Calibri"/>
                <a:sym typeface="Calibri"/>
              </a:rPr>
              <a:t>allows students to express their understanding with pictures, which will appeal to visual learners. Remind students that if they use pictures from internet sources, they must note those sources as shown in the sample.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Performance Task Description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Performance Task Sample</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Performance Task Template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Performance Task Description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Performance Task Sample </a:t>
            </a:r>
            <a:r>
              <a:rPr lang="en" sz="1200" dirty="0">
                <a:solidFill>
                  <a:schemeClr val="dk1"/>
                </a:solidFill>
                <a:latin typeface="Calibri"/>
                <a:ea typeface="Calibri"/>
                <a:cs typeface="Calibri"/>
                <a:sym typeface="Calibri"/>
              </a:rPr>
              <a:t>and pause. Ask students if they have any clarifying questions and take time to answer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their attention on the the handouts they’ve been given.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ask questions about the nature of the task.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6958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Introduction to Performance Task,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Performance Task </a:t>
            </a:r>
            <a:r>
              <a:rPr lang="en" sz="1200" dirty="0">
                <a:solidFill>
                  <a:schemeClr val="dk1"/>
                </a:solidFill>
                <a:latin typeface="Calibri"/>
                <a:ea typeface="Calibri"/>
                <a:cs typeface="Calibri"/>
                <a:sym typeface="Calibri"/>
              </a:rPr>
              <a:t>allows students to express their understanding with pictures, which will appeal to visual learners. Remind students that if they use pictures from internet sources, they must note those sources as shown in the sample.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going to work on </a:t>
            </a:r>
            <a:r>
              <a:rPr lang="en" sz="1200" b="0" dirty="0">
                <a:solidFill>
                  <a:schemeClr val="dk1"/>
                </a:solidFill>
                <a:latin typeface="Calibri"/>
                <a:ea typeface="Calibri"/>
                <a:cs typeface="Calibri"/>
                <a:sym typeface="Calibri"/>
              </a:rPr>
              <a:t>computers</a:t>
            </a:r>
            <a:r>
              <a:rPr lang="en" sz="1200" dirty="0">
                <a:solidFill>
                  <a:schemeClr val="dk1"/>
                </a:solidFill>
                <a:latin typeface="Calibri"/>
                <a:ea typeface="Calibri"/>
                <a:cs typeface="Calibri"/>
                <a:sym typeface="Calibri"/>
              </a:rPr>
              <a:t>, have the students start creating and formatting a document. If students are making posters, ask them to select </a:t>
            </a:r>
            <a:r>
              <a:rPr lang="en" sz="1200" b="0" dirty="0">
                <a:solidFill>
                  <a:schemeClr val="dk1"/>
                </a:solidFill>
                <a:latin typeface="Calibri"/>
                <a:ea typeface="Calibri"/>
                <a:cs typeface="Calibri"/>
                <a:sym typeface="Calibri"/>
              </a:rPr>
              <a:t>their large chart paper </a:t>
            </a:r>
            <a:r>
              <a:rPr lang="en" sz="1200" dirty="0">
                <a:solidFill>
                  <a:schemeClr val="dk1"/>
                </a:solidFill>
                <a:latin typeface="Calibri"/>
                <a:ea typeface="Calibri"/>
                <a:cs typeface="Calibri"/>
                <a:sym typeface="Calibri"/>
              </a:rPr>
              <a:t>and markers and decide how they will arrange their claims and evidence.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their attention on the template.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take no more than a couple of minutes to select a method for visually displaying their knowledge.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needed to help students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who have trouble knowing how to select images to represent their ideas.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3510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a67915820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a6791582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Adding the Claim to the Performance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Recording their claim on their </a:t>
            </a:r>
            <a:r>
              <a:rPr lang="en" sz="1200" b="1" dirty="0">
                <a:solidFill>
                  <a:schemeClr val="dk1"/>
                </a:solidFill>
                <a:latin typeface="Calibri"/>
                <a:ea typeface="Calibri"/>
                <a:cs typeface="Calibri"/>
                <a:sym typeface="Calibri"/>
              </a:rPr>
              <a:t>Performance Task Description </a:t>
            </a:r>
            <a:r>
              <a:rPr lang="en" sz="1200" dirty="0">
                <a:solidFill>
                  <a:schemeClr val="dk1"/>
                </a:solidFill>
                <a:latin typeface="Calibri"/>
                <a:ea typeface="Calibri"/>
                <a:cs typeface="Calibri"/>
                <a:sym typeface="Calibri"/>
              </a:rPr>
              <a:t>will help students start productively when they return to their task in the next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attention whole group. If students were working on computers, have them save their work. If they were using paper and markers, ask them to return their supplies.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students can write their claims into their </a:t>
            </a:r>
            <a:r>
              <a:rPr lang="en" sz="1200" b="1" dirty="0">
                <a:solidFill>
                  <a:schemeClr val="dk1"/>
                </a:solidFill>
                <a:latin typeface="Calibri"/>
                <a:ea typeface="Calibri"/>
                <a:cs typeface="Calibri"/>
                <a:sym typeface="Calibri"/>
              </a:rPr>
              <a:t>Performance Task Templates</a:t>
            </a:r>
            <a:r>
              <a:rPr lang="en" sz="1200" dirty="0">
                <a:solidFill>
                  <a:schemeClr val="dk1"/>
                </a:solidFill>
                <a:latin typeface="Calibri"/>
                <a:ea typeface="Calibri"/>
                <a:cs typeface="Calibri"/>
                <a:sym typeface="Calibri"/>
              </a:rPr>
              <a:t> by hand or on the computer.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their claims on their </a:t>
            </a:r>
            <a:r>
              <a:rPr lang="en" sz="1200" b="1" dirty="0">
                <a:solidFill>
                  <a:schemeClr val="dk1"/>
                </a:solidFill>
                <a:latin typeface="Calibri"/>
                <a:ea typeface="Calibri"/>
                <a:cs typeface="Calibri"/>
                <a:sym typeface="Calibri"/>
              </a:rPr>
              <a:t>Performance Task Descriptions.</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1711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begin revising in class before finishing at home provides an important scaffold.</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displayed rubric rows if you have students who could benefit from the additional reminders.</a:t>
            </a:r>
            <a:endParaRPr sz="1200" dirty="0">
              <a:solidFill>
                <a:schemeClr val="dk1"/>
              </a:solidFill>
              <a:latin typeface="Calibri"/>
              <a:ea typeface="Calibri"/>
              <a:cs typeface="Calibri"/>
              <a:sym typeface="Calibri"/>
            </a:endParaRPr>
          </a:p>
        </p:txBody>
      </p:sp>
      <p:sp>
        <p:nvSpPr>
          <p:cNvPr id="238" name="Google Shape;238;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9321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48" name="Google Shape;24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984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End of Unit 3 Assessment, Part 1: Position Paper Prompt </a:t>
            </a:r>
            <a:r>
              <a:rPr lang="en" sz="1200">
                <a:solidFill>
                  <a:schemeClr val="dk1"/>
                </a:solidFill>
                <a:latin typeface="Calibri"/>
                <a:ea typeface="Calibri"/>
                <a:cs typeface="Calibri"/>
                <a:sym typeface="Calibri"/>
              </a:rPr>
              <a:t>(similar to Lesson 5; one per student)</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Performance Task Description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Performance Task Sample</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Performance Task Template</a:t>
            </a:r>
            <a:r>
              <a:rPr lang="en" sz="1200">
                <a:solidFill>
                  <a:schemeClr val="dk1"/>
                </a:solidFill>
                <a:latin typeface="Calibri"/>
                <a:ea typeface="Calibri"/>
                <a:cs typeface="Calibri"/>
                <a:sym typeface="Calibri"/>
              </a:rPr>
              <a:t> (one per student)</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Steps to Writing a Position Paper anchor chart </a:t>
            </a:r>
            <a:r>
              <a:rPr lang="en" sz="1200">
                <a:solidFill>
                  <a:schemeClr val="dk1"/>
                </a:solidFill>
                <a:latin typeface="Calibri"/>
                <a:ea typeface="Calibri"/>
                <a:cs typeface="Calibri"/>
                <a:sym typeface="Calibri"/>
              </a:rPr>
              <a:t>(begun in Lesson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Argument Writing Rubric</a:t>
            </a:r>
            <a:r>
              <a:rPr lang="en" sz="1200">
                <a:solidFill>
                  <a:schemeClr val="dk1"/>
                </a:solidFill>
                <a:latin typeface="Calibri"/>
                <a:ea typeface="Calibri"/>
                <a:cs typeface="Calibri"/>
                <a:sym typeface="Calibri"/>
              </a:rPr>
              <a:t> (from Unit 2, Lesson 1;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Mid-Unit 3 Assessment: Position Paper draft </a:t>
            </a:r>
            <a:r>
              <a:rPr lang="en" sz="1200">
                <a:solidFill>
                  <a:schemeClr val="dk1"/>
                </a:solidFill>
                <a:latin typeface="Calibri"/>
                <a:ea typeface="Calibri"/>
                <a:cs typeface="Calibri"/>
                <a:sym typeface="Calibri"/>
              </a:rPr>
              <a:t>(from Lesson 5; returned in this lesson with teacher feedback)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Different colored pens, highlighters, or markers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Computers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Large chart paper (one per student)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students revise their essays, plan to circulate and help students who had the most challenges with their position papers. Try to get to every student, but prioritize those who might benefit from your help sooner rather than later.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Gather markers and large chart paper for the performance task.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posting entry task directions on chart paper so students can begin working as soon as they enter the room (see Opening 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Slide 9 asks you to leave 10 minutes at the end of the revision period for a review mini lesson on the element of writing that was the most challenging for your students. Use your professional judgment in determining the topic and format of this mini lesson. </a:t>
            </a: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2563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first two columns of the argumentative rubric (first projected on Slide 6).</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documents related to the </a:t>
            </a:r>
            <a:r>
              <a:rPr lang="en" sz="1200" b="1" dirty="0">
                <a:solidFill>
                  <a:schemeClr val="dk1"/>
                </a:solidFill>
                <a:latin typeface="Calibri"/>
                <a:ea typeface="Calibri"/>
                <a:cs typeface="Calibri"/>
                <a:sym typeface="Calibri"/>
              </a:rPr>
              <a:t>Performance Task.</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6655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7130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3942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Process Teacher Feedback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appropriate, assign partners so students are matched with someone who will keep them focused.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given time to process your feedback during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Only Column 4 of the first two rubric categories is displayed here. Consider reminding students that the “4” descriptors represent exemplary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partners are talking, collect the homework from Lesson 6 (the model position paper that they marked up) and return their </a:t>
            </a:r>
            <a:r>
              <a:rPr lang="en" sz="1200" b="1" dirty="0">
                <a:solidFill>
                  <a:schemeClr val="dk1"/>
                </a:solidFill>
                <a:latin typeface="Calibri"/>
                <a:ea typeface="Calibri"/>
                <a:cs typeface="Calibri"/>
                <a:sym typeface="Calibri"/>
              </a:rPr>
              <a:t>Mid-Unit 3 Assessment: Position Paper draft </a:t>
            </a:r>
            <a:r>
              <a:rPr lang="en" sz="1200" dirty="0">
                <a:solidFill>
                  <a:schemeClr val="dk1"/>
                </a:solidFill>
                <a:latin typeface="Calibri"/>
                <a:ea typeface="Calibri"/>
                <a:cs typeface="Calibri"/>
                <a:sym typeface="Calibri"/>
              </a:rPr>
              <a:t>to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students to share out about their conversations.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something </a:t>
            </a:r>
            <a:r>
              <a:rPr lang="en" sz="1200" b="0" dirty="0">
                <a:solidFill>
                  <a:schemeClr val="dk1"/>
                </a:solidFill>
                <a:latin typeface="Calibri"/>
                <a:ea typeface="Calibri"/>
                <a:cs typeface="Calibri"/>
                <a:sym typeface="Calibri"/>
              </a:rPr>
              <a:t>like: “Row 1 deals with how well you used your claim and logical reasoning,” and “Row 2 is about how well you used evidence to support your claims.”</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or having a student read, the </a:t>
            </a:r>
            <a:r>
              <a:rPr lang="en" sz="1200" b="1" dirty="0">
                <a:solidFill>
                  <a:schemeClr val="dk1"/>
                </a:solidFill>
                <a:latin typeface="Calibri"/>
                <a:ea typeface="Calibri"/>
                <a:cs typeface="Calibri"/>
                <a:sym typeface="Calibri"/>
              </a:rPr>
              <a:t>Steps to Writing a Position Paper </a:t>
            </a:r>
            <a:r>
              <a:rPr lang="en" sz="1200" dirty="0">
                <a:solidFill>
                  <a:schemeClr val="dk1"/>
                </a:solidFill>
                <a:latin typeface="Calibri"/>
                <a:ea typeface="Calibri"/>
                <a:cs typeface="Calibri"/>
                <a:sym typeface="Calibri"/>
              </a:rPr>
              <a:t>aloud.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7465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1-3 minutes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Opening B. Reviewing the Learning Target     </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Reviewing learning targets benefits all learners, but research shows it supports struggling learners the most.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Only Column 4 of the first two rubric categories is displayed here. Consider reminding students that the “4” descriptors represent exemplary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displaying the </a:t>
            </a:r>
            <a:r>
              <a:rPr lang="en" sz="1200" b="1">
                <a:solidFill>
                  <a:schemeClr val="dk1"/>
                </a:solidFill>
                <a:latin typeface="Calibri"/>
                <a:ea typeface="Calibri"/>
                <a:cs typeface="Calibri"/>
                <a:sym typeface="Calibri"/>
              </a:rPr>
              <a:t>Model Position Paper: “Facebook: Not for Kids” </a:t>
            </a:r>
            <a:r>
              <a:rPr lang="en" sz="1200">
                <a:solidFill>
                  <a:schemeClr val="dk1"/>
                </a:solidFill>
                <a:latin typeface="Calibri"/>
                <a:ea typeface="Calibri"/>
                <a:cs typeface="Calibri"/>
                <a:sym typeface="Calibri"/>
              </a:rPr>
              <a:t>under the document camera</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demonstrating how it meets the rubric criteria. </a:t>
            </a:r>
            <a:r>
              <a:rPr lang="en" sz="1200" b="1">
                <a:solidFill>
                  <a:schemeClr val="dk1"/>
                </a:solidFill>
                <a:latin typeface="Calibri"/>
                <a:ea typeface="Calibri"/>
                <a:cs typeface="Calibri"/>
                <a:sym typeface="Calibri"/>
              </a:rPr>
              <a:t> </a:t>
            </a:r>
            <a:endParaRPr sz="1200" b="1">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focus their attention on the slide.</a:t>
            </a:r>
            <a:endParaRPr sz="1200" b="1">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displaying the full first two rows of the rubric (including columns for 3, 2, and 1) if you think students would benefit from reviewing the different descriptors.</a:t>
            </a: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3188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End of Unit 3 Assessment, Part 1: Revise Position Paper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Whenever possible, ask students who would benefit from physical activity to help you distribute and collect materials.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 couple of minutes to review feedback, answering any specific questions they may have.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on their </a:t>
            </a:r>
            <a:r>
              <a:rPr lang="en" sz="1200" b="0" dirty="0">
                <a:solidFill>
                  <a:schemeClr val="dk1"/>
                </a:solidFill>
                <a:latin typeface="Calibri"/>
                <a:ea typeface="Calibri"/>
                <a:cs typeface="Calibri"/>
                <a:sym typeface="Calibri"/>
              </a:rPr>
              <a:t>Position Papers. </a:t>
            </a:r>
            <a:r>
              <a:rPr lang="en" sz="1200" dirty="0">
                <a:solidFill>
                  <a:schemeClr val="dk1"/>
                </a:solidFill>
                <a:latin typeface="Calibri"/>
                <a:ea typeface="Calibri"/>
                <a:cs typeface="Calibri"/>
                <a:sym typeface="Calibri"/>
              </a:rPr>
              <a:t>They may occasionally look up at the slide to reference the rubric.</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needed to provide support to students who might need extra assistance interpreting your feedback or connecting it to the rubric.</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0635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(25-30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End of Unit 3 Assessment, Part 1: Revise Position Paper,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3 Assessment, Part 1: Position Paper Prompt; </a:t>
            </a:r>
            <a:r>
              <a:rPr lang="en" sz="1200" dirty="0">
                <a:solidFill>
                  <a:schemeClr val="dk1"/>
                </a:solidFill>
                <a:latin typeface="Calibri"/>
                <a:ea typeface="Calibri"/>
                <a:cs typeface="Calibri"/>
                <a:sym typeface="Calibri"/>
              </a:rPr>
              <a:t>it is also displayed on this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prompt aloud or invite a student to do so. Also point out that some of the learning targets are different, since this is students’ final draft, and they should focus more on incorporating vocabulary, etc.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sentence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Leave 10 minutes at the end of this revision period for a review mini lesson on the element of writing that was the most challenging for your students. Use your professional judgment in determining the topic and format of this mini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time is up, read the last sentence on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on revising their </a:t>
            </a:r>
            <a:r>
              <a:rPr lang="en" sz="1200" b="0" dirty="0">
                <a:solidFill>
                  <a:schemeClr val="dk1"/>
                </a:solidFill>
                <a:latin typeface="Calibri"/>
                <a:ea typeface="Calibri"/>
                <a:cs typeface="Calibri"/>
                <a:sym typeface="Calibri"/>
              </a:rPr>
              <a:t>Position Papers. </a:t>
            </a:r>
            <a:r>
              <a:rPr lang="en" sz="1200" dirty="0">
                <a:solidFill>
                  <a:schemeClr val="dk1"/>
                </a:solidFill>
                <a:latin typeface="Calibri"/>
                <a:ea typeface="Calibri"/>
                <a:cs typeface="Calibri"/>
                <a:sym typeface="Calibri"/>
              </a:rPr>
              <a:t>They may occasionally look up at the slide to reference the prompt.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Prioritize check-ins with students who struggled the most with their drafts. </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152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g"/><Relationship Id="rId5" Type="http://schemas.openxmlformats.org/officeDocument/2006/relationships/image" Target="../media/image7.jpg"/><Relationship Id="rId6" Type="http://schemas.openxmlformats.org/officeDocument/2006/relationships/image" Target="../media/image8.jpg"/><Relationship Id="rId7"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lnSpc>
                <a:spcPct val="100000"/>
              </a:lnSpc>
              <a:spcBef>
                <a:spcPts val="0"/>
              </a:spcBef>
              <a:spcAft>
                <a:spcPts val="0"/>
              </a:spcAft>
              <a:buSzPts val="1600"/>
              <a:buFont typeface="Century Gothic"/>
              <a:buChar char="•"/>
            </a:pPr>
            <a:r>
              <a:rPr lang="en" sz="1600"/>
              <a:t>This lesson will take approximately 50-60 minutes to complete. </a:t>
            </a:r>
            <a:endParaRPr sz="1600"/>
          </a:p>
          <a:p>
            <a:pPr marL="457200" lvl="0" indent="-330200" algn="l" rtl="0">
              <a:lnSpc>
                <a:spcPct val="100000"/>
              </a:lnSpc>
              <a:spcBef>
                <a:spcPts val="1000"/>
              </a:spcBef>
              <a:spcAft>
                <a:spcPts val="0"/>
              </a:spcAft>
              <a:buSzPts val="1600"/>
              <a:buFont typeface="Calibri"/>
              <a:buChar char="•"/>
            </a:pPr>
            <a:r>
              <a:rPr lang="en" sz="1600"/>
              <a:t>The purpose of today’s lesson is for students to revise the first drafts of their position papers, with your support.</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 for students today is:</a:t>
            </a:r>
            <a:endParaRPr sz="1600" b="1"/>
          </a:p>
          <a:p>
            <a:pPr marL="457200" lvl="0" indent="-330200" algn="l" rtl="0">
              <a:lnSpc>
                <a:spcPct val="100000"/>
              </a:lnSpc>
              <a:spcBef>
                <a:spcPts val="1000"/>
              </a:spcBef>
              <a:spcAft>
                <a:spcPts val="0"/>
              </a:spcAft>
              <a:buSzPts val="1600"/>
              <a:buChar char="•"/>
            </a:pPr>
            <a:r>
              <a:rPr lang="en" sz="1600"/>
              <a:t>I can revise my writing based on feedback to improve my use of claims, reasons, and evidence.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34"/>
          <p:cNvSpPr txBox="1">
            <a:spLocks noGrp="1"/>
          </p:cNvSpPr>
          <p:nvPr>
            <p:ph type="title"/>
          </p:nvPr>
        </p:nvSpPr>
        <p:spPr>
          <a:xfrm>
            <a:off x="704850" y="1976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learn about our </a:t>
            </a:r>
            <a:r>
              <a:rPr lang="en" sz="2800" b="1" dirty="0"/>
              <a:t>Performance Task</a:t>
            </a:r>
            <a:endParaRPr sz="2800" b="1" i="1" dirty="0"/>
          </a:p>
        </p:txBody>
      </p:sp>
      <p:pic>
        <p:nvPicPr>
          <p:cNvPr id="216" name="Google Shape;216;p34"/>
          <p:cNvPicPr preferRelativeResize="0"/>
          <p:nvPr/>
        </p:nvPicPr>
        <p:blipFill>
          <a:blip r:embed="rId3">
            <a:alphaModFix/>
          </a:blip>
          <a:stretch>
            <a:fillRect/>
          </a:stretch>
        </p:blipFill>
        <p:spPr>
          <a:xfrm>
            <a:off x="3025400" y="1150775"/>
            <a:ext cx="3083776" cy="2920100"/>
          </a:xfrm>
          <a:prstGeom prst="rect">
            <a:avLst/>
          </a:prstGeom>
          <a:noFill/>
          <a:ln>
            <a:noFill/>
          </a:ln>
        </p:spPr>
      </p:pic>
      <p:sp>
        <p:nvSpPr>
          <p:cNvPr id="217" name="Google Shape;217;p34"/>
          <p:cNvSpPr txBox="1"/>
          <p:nvPr/>
        </p:nvSpPr>
        <p:spPr>
          <a:xfrm>
            <a:off x="704850" y="1101250"/>
            <a:ext cx="2320550" cy="355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latin typeface="Century Gothic"/>
                <a:ea typeface="Century Gothic"/>
                <a:cs typeface="Century Gothic"/>
                <a:sym typeface="Century Gothic"/>
              </a:rPr>
              <a:t>We’ll now transition to a </a:t>
            </a:r>
            <a:r>
              <a:rPr lang="en" sz="1500" b="1" dirty="0">
                <a:latin typeface="Century Gothic"/>
                <a:ea typeface="Century Gothic"/>
                <a:cs typeface="Century Gothic"/>
                <a:sym typeface="Century Gothic"/>
              </a:rPr>
              <a:t>Performance Task</a:t>
            </a:r>
            <a:r>
              <a:rPr lang="en" sz="1500" dirty="0">
                <a:latin typeface="Century Gothic"/>
                <a:ea typeface="Century Gothic"/>
                <a:cs typeface="Century Gothic"/>
                <a:sym typeface="Century Gothic"/>
              </a:rPr>
              <a:t> that lets you demonstrate your understanding of the effects of screen time on adolescent brain development in a visual way. Please read in your heads as your teacher reads aloud, and if you have questions, raise your hand!</a:t>
            </a:r>
            <a:endParaRPr sz="1500" dirty="0">
              <a:latin typeface="Century Gothic"/>
              <a:ea typeface="Century Gothic"/>
              <a:cs typeface="Century Gothic"/>
              <a:sym typeface="Century Gothic"/>
            </a:endParaRPr>
          </a:p>
        </p:txBody>
      </p:sp>
      <p:pic>
        <p:nvPicPr>
          <p:cNvPr id="218" name="Google Shape;218;p34"/>
          <p:cNvPicPr preferRelativeResize="0"/>
          <p:nvPr/>
        </p:nvPicPr>
        <p:blipFill>
          <a:blip r:embed="rId4">
            <a:alphaModFix/>
          </a:blip>
          <a:stretch>
            <a:fillRect/>
          </a:stretch>
        </p:blipFill>
        <p:spPr>
          <a:xfrm>
            <a:off x="6569375" y="1648550"/>
            <a:ext cx="2352874" cy="2327425"/>
          </a:xfrm>
          <a:prstGeom prst="rect">
            <a:avLst/>
          </a:prstGeom>
          <a:noFill/>
          <a:ln>
            <a:noFill/>
          </a:ln>
        </p:spPr>
      </p:pic>
      <p:pic>
        <p:nvPicPr>
          <p:cNvPr id="12" name="Google Shape;167;p29"/>
          <p:cNvPicPr preferRelativeResize="0"/>
          <p:nvPr/>
        </p:nvPicPr>
        <p:blipFill>
          <a:blip r:embed="rId5">
            <a:alphaModFix/>
          </a:blip>
          <a:stretch>
            <a:fillRect/>
          </a:stretch>
        </p:blipFill>
        <p:spPr>
          <a:xfrm>
            <a:off x="8240989" y="98045"/>
            <a:ext cx="879099" cy="82195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5"/>
          <p:cNvSpPr txBox="1">
            <a:spLocks noGrp="1"/>
          </p:cNvSpPr>
          <p:nvPr>
            <p:ph type="title"/>
          </p:nvPr>
        </p:nvSpPr>
        <p:spPr>
          <a:xfrm>
            <a:off x="457425" y="273850"/>
            <a:ext cx="7546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plan using the </a:t>
            </a:r>
            <a:r>
              <a:rPr lang="en" sz="2800" b="1" dirty="0"/>
              <a:t>Performance Task Template</a:t>
            </a:r>
            <a:endParaRPr sz="2800" b="1" dirty="0"/>
          </a:p>
        </p:txBody>
      </p:sp>
      <p:sp>
        <p:nvSpPr>
          <p:cNvPr id="225" name="Google Shape;225;p35"/>
          <p:cNvSpPr txBox="1"/>
          <p:nvPr/>
        </p:nvSpPr>
        <p:spPr>
          <a:xfrm>
            <a:off x="457425" y="1268050"/>
            <a:ext cx="4822500" cy="37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You’ve been given a handout to use to plan your Performance Task. Remember, this is just one possible template, and you can be more creative with how you visually represent your position paper, as long as the claim and evidence are clearly written and depicted on the page.</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You should now select a format to present the visual representation of your performance task.</a:t>
            </a:r>
            <a:endParaRPr sz="1600" dirty="0">
              <a:latin typeface="Century Gothic"/>
              <a:ea typeface="Century Gothic"/>
              <a:cs typeface="Century Gothic"/>
              <a:sym typeface="Century Gothic"/>
            </a:endParaRPr>
          </a:p>
        </p:txBody>
      </p:sp>
      <p:pic>
        <p:nvPicPr>
          <p:cNvPr id="226" name="Google Shape;226;p35"/>
          <p:cNvPicPr preferRelativeResize="0"/>
          <p:nvPr/>
        </p:nvPicPr>
        <p:blipFill>
          <a:blip r:embed="rId3">
            <a:alphaModFix/>
          </a:blip>
          <a:stretch>
            <a:fillRect/>
          </a:stretch>
        </p:blipFill>
        <p:spPr>
          <a:xfrm>
            <a:off x="5432325" y="1191850"/>
            <a:ext cx="3331120" cy="3570649"/>
          </a:xfrm>
          <a:prstGeom prst="rect">
            <a:avLst/>
          </a:prstGeom>
          <a:noFill/>
          <a:ln>
            <a:noFill/>
          </a:ln>
        </p:spPr>
      </p:pic>
      <p:pic>
        <p:nvPicPr>
          <p:cNvPr id="6" name="Google Shape;167;p29"/>
          <p:cNvPicPr preferRelativeResize="0"/>
          <p:nvPr/>
        </p:nvPicPr>
        <p:blipFill>
          <a:blip r:embed="rId4">
            <a:alphaModFix/>
          </a:blip>
          <a:stretch>
            <a:fillRect/>
          </a:stretch>
        </p:blipFill>
        <p:spPr>
          <a:xfrm>
            <a:off x="8240989" y="98045"/>
            <a:ext cx="879099" cy="82195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6"/>
          <p:cNvSpPr txBox="1">
            <a:spLocks noGrp="1"/>
          </p:cNvSpPr>
          <p:nvPr>
            <p:ph type="body" idx="1"/>
          </p:nvPr>
        </p:nvSpPr>
        <p:spPr>
          <a:xfrm>
            <a:off x="476250" y="1140625"/>
            <a:ext cx="5018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t>Please add claims to your </a:t>
            </a:r>
            <a:r>
              <a:rPr lang="en" sz="1800" b="1" dirty="0"/>
              <a:t>Performance Task Description </a:t>
            </a:r>
            <a:r>
              <a:rPr lang="en" sz="1800" dirty="0"/>
              <a:t>in the appropriate blank. </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800" dirty="0"/>
              <a:t>You will continue to work on your Performance Tasks in class over the next few days and will have one day to polish them for homework.</a:t>
            </a:r>
            <a:endParaRPr sz="1800" dirty="0"/>
          </a:p>
        </p:txBody>
      </p:sp>
      <p:sp>
        <p:nvSpPr>
          <p:cNvPr id="232" name="Google Shape;232;p36"/>
          <p:cNvSpPr txBox="1">
            <a:spLocks noGrp="1"/>
          </p:cNvSpPr>
          <p:nvPr>
            <p:ph type="title"/>
          </p:nvPr>
        </p:nvSpPr>
        <p:spPr>
          <a:xfrm>
            <a:off x="457425" y="273850"/>
            <a:ext cx="7546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dirty="0"/>
          </a:p>
        </p:txBody>
      </p:sp>
      <p:pic>
        <p:nvPicPr>
          <p:cNvPr id="234" name="Google Shape;234;p36"/>
          <p:cNvPicPr preferRelativeResize="0"/>
          <p:nvPr/>
        </p:nvPicPr>
        <p:blipFill>
          <a:blip r:embed="rId3">
            <a:alphaModFix/>
          </a:blip>
          <a:stretch>
            <a:fillRect/>
          </a:stretch>
        </p:blipFill>
        <p:spPr>
          <a:xfrm>
            <a:off x="5597150" y="1391300"/>
            <a:ext cx="3083776" cy="2920100"/>
          </a:xfrm>
          <a:prstGeom prst="rect">
            <a:avLst/>
          </a:prstGeom>
          <a:noFill/>
          <a:ln>
            <a:noFill/>
          </a:ln>
        </p:spPr>
      </p:pic>
      <p:sp>
        <p:nvSpPr>
          <p:cNvPr id="235" name="Google Shape;235;p36"/>
          <p:cNvSpPr/>
          <p:nvPr/>
        </p:nvSpPr>
        <p:spPr>
          <a:xfrm>
            <a:off x="5591175" y="3409950"/>
            <a:ext cx="3083700" cy="5334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167;p29"/>
          <p:cNvPicPr preferRelativeResize="0"/>
          <p:nvPr/>
        </p:nvPicPr>
        <p:blipFill>
          <a:blip r:embed="rId4">
            <a:alphaModFix/>
          </a:blip>
          <a:stretch>
            <a:fillRect/>
          </a:stretch>
        </p:blipFill>
        <p:spPr>
          <a:xfrm>
            <a:off x="8240989" y="98045"/>
            <a:ext cx="879099" cy="82195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1" name="Google Shape;241;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42" name="Google Shape;242;p37"/>
          <p:cNvSpPr txBox="1">
            <a:spLocks noGrp="1"/>
          </p:cNvSpPr>
          <p:nvPr>
            <p:ph type="body" idx="1"/>
          </p:nvPr>
        </p:nvSpPr>
        <p:spPr>
          <a:xfrm>
            <a:off x="311700" y="1381075"/>
            <a:ext cx="4476900" cy="1545000"/>
          </a:xfrm>
          <a:prstGeom prst="rect">
            <a:avLst/>
          </a:prstGeom>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Char char="•"/>
            </a:pPr>
            <a:r>
              <a:rPr lang="en" sz="1800"/>
              <a:t>Finish revising your position paper based on the first two rows of the rubric. </a:t>
            </a:r>
            <a:endParaRPr sz="1800"/>
          </a:p>
        </p:txBody>
      </p:sp>
      <p:pic>
        <p:nvPicPr>
          <p:cNvPr id="244" name="Google Shape;244;p37"/>
          <p:cNvPicPr preferRelativeResize="0"/>
          <p:nvPr/>
        </p:nvPicPr>
        <p:blipFill>
          <a:blip r:embed="rId3">
            <a:alphaModFix/>
          </a:blip>
          <a:stretch>
            <a:fillRect/>
          </a:stretch>
        </p:blipFill>
        <p:spPr>
          <a:xfrm>
            <a:off x="4829500" y="1344250"/>
            <a:ext cx="2019639" cy="3037675"/>
          </a:xfrm>
          <a:prstGeom prst="rect">
            <a:avLst/>
          </a:prstGeom>
          <a:noFill/>
          <a:ln>
            <a:noFill/>
          </a:ln>
        </p:spPr>
      </p:pic>
      <p:pic>
        <p:nvPicPr>
          <p:cNvPr id="245" name="Google Shape;245;p37"/>
          <p:cNvPicPr preferRelativeResize="0"/>
          <p:nvPr/>
        </p:nvPicPr>
        <p:blipFill rotWithShape="1">
          <a:blip r:embed="rId4">
            <a:alphaModFix/>
          </a:blip>
          <a:srcRect r="4534" b="4095"/>
          <a:stretch/>
        </p:blipFill>
        <p:spPr>
          <a:xfrm>
            <a:off x="6775898" y="1451270"/>
            <a:ext cx="1927128" cy="2810678"/>
          </a:xfrm>
          <a:prstGeom prst="rect">
            <a:avLst/>
          </a:prstGeom>
          <a:noFill/>
          <a:ln>
            <a:noFill/>
          </a:ln>
        </p:spPr>
      </p:pic>
      <p:pic>
        <p:nvPicPr>
          <p:cNvPr id="8" name="Google Shape;167;p29"/>
          <p:cNvPicPr preferRelativeResize="0"/>
          <p:nvPr/>
        </p:nvPicPr>
        <p:blipFill>
          <a:blip r:embed="rId5">
            <a:alphaModFix/>
          </a:blip>
          <a:stretch>
            <a:fillRect/>
          </a:stretch>
        </p:blipFill>
        <p:spPr>
          <a:xfrm>
            <a:off x="8240989" y="98045"/>
            <a:ext cx="879099" cy="82195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1" name="Google Shape;25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52" name="Google Shape;252;p38"/>
          <p:cNvGraphicFramePr/>
          <p:nvPr/>
        </p:nvGraphicFramePr>
        <p:xfrm>
          <a:off x="577191" y="1248212"/>
          <a:ext cx="7989600" cy="3230175"/>
        </p:xfrm>
        <a:graphic>
          <a:graphicData uri="http://schemas.openxmlformats.org/drawingml/2006/table">
            <a:tbl>
              <a:tblPr firstRow="1" bandRow="1">
                <a:noFill/>
                <a:tableStyleId>{0C318928-14EF-4BBB-84A7-0D0937A7A182}</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235500" y="181775"/>
            <a:ext cx="89223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6:</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Steps to Writing a Position Paper anchor chart </a:t>
            </a:r>
            <a:r>
              <a:rPr lang="en" sz="1500" dirty="0">
                <a:solidFill>
                  <a:schemeClr val="dk1"/>
                </a:solidFill>
                <a:latin typeface="Century Gothic"/>
                <a:ea typeface="Century Gothic"/>
                <a:cs typeface="Century Gothic"/>
                <a:sym typeface="Century Gothic"/>
              </a:rPr>
              <a:t>(begun in Lesson 2)</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Argument Writing Rubric</a:t>
            </a:r>
            <a:r>
              <a:rPr lang="en" sz="1500" dirty="0">
                <a:solidFill>
                  <a:schemeClr val="dk1"/>
                </a:solidFill>
                <a:latin typeface="Century Gothic"/>
                <a:ea typeface="Century Gothic"/>
                <a:cs typeface="Century Gothic"/>
                <a:sym typeface="Century Gothic"/>
              </a:rPr>
              <a:t> (from Lesson 1; one per student)</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Mid-Unit 3 Assessment: Position Paper draft </a:t>
            </a:r>
            <a:r>
              <a:rPr lang="en" sz="1500" dirty="0">
                <a:solidFill>
                  <a:schemeClr val="dk1"/>
                </a:solidFill>
                <a:latin typeface="Century Gothic"/>
                <a:ea typeface="Century Gothic"/>
                <a:cs typeface="Century Gothic"/>
                <a:sym typeface="Century Gothic"/>
              </a:rPr>
              <a:t>(from Lesson 5; returned in this lesson with teacher feedback)</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Different colored pens, highlighters, or markers (one per student)</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End of Unit 3 Assessment, Part 1: Position Paper Prompt </a:t>
            </a:r>
            <a:r>
              <a:rPr lang="en" sz="1500" dirty="0">
                <a:solidFill>
                  <a:schemeClr val="dk1"/>
                </a:solidFill>
                <a:latin typeface="Century Gothic"/>
                <a:ea typeface="Century Gothic"/>
                <a:cs typeface="Century Gothic"/>
                <a:sym typeface="Century Gothic"/>
              </a:rPr>
              <a:t>(similar to Lesson 5; one per student)</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Document camera</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Performance Task Description </a:t>
            </a:r>
            <a:r>
              <a:rPr lang="en" sz="1500" dirty="0">
                <a:solidFill>
                  <a:schemeClr val="dk1"/>
                </a:solidFill>
                <a:latin typeface="Century Gothic"/>
                <a:ea typeface="Century Gothic"/>
                <a:cs typeface="Century Gothic"/>
                <a:sym typeface="Century Gothic"/>
              </a:rPr>
              <a:t>(one per student)</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Performance Task Sample</a:t>
            </a:r>
            <a:r>
              <a:rPr lang="en" sz="1500" dirty="0">
                <a:solidFill>
                  <a:schemeClr val="dk1"/>
                </a:solidFill>
                <a:latin typeface="Century Gothic"/>
                <a:ea typeface="Century Gothic"/>
                <a:cs typeface="Century Gothic"/>
                <a:sym typeface="Century Gothic"/>
              </a:rPr>
              <a:t> (one per student)</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b="1" dirty="0">
                <a:solidFill>
                  <a:schemeClr val="dk1"/>
                </a:solidFill>
                <a:latin typeface="Century Gothic"/>
                <a:ea typeface="Century Gothic"/>
                <a:cs typeface="Century Gothic"/>
                <a:sym typeface="Century Gothic"/>
              </a:rPr>
              <a:t>Performance Task Template</a:t>
            </a:r>
            <a:r>
              <a:rPr lang="en" sz="1500" dirty="0">
                <a:solidFill>
                  <a:schemeClr val="dk1"/>
                </a:solidFill>
                <a:latin typeface="Century Gothic"/>
                <a:ea typeface="Century Gothic"/>
                <a:cs typeface="Century Gothic"/>
                <a:sym typeface="Century Gothic"/>
              </a:rPr>
              <a:t> (one per student)</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Computers</a:t>
            </a:r>
            <a:endParaRPr sz="1500" dirty="0">
              <a:solidFill>
                <a:schemeClr val="dk1"/>
              </a:solidFill>
              <a:latin typeface="Century Gothic"/>
              <a:ea typeface="Century Gothic"/>
              <a:cs typeface="Century Gothic"/>
              <a:sym typeface="Century Gothic"/>
            </a:endParaRPr>
          </a:p>
          <a:p>
            <a:pPr marL="457200" lvl="0" indent="-323850" algn="l" rtl="0">
              <a:lnSpc>
                <a:spcPct val="100000"/>
              </a:lnSpc>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Large chart paper (one per student) </a:t>
            </a:r>
            <a:endParaRPr sz="15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7</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a:latin typeface="Century Gothic"/>
                <a:ea typeface="Century Gothic"/>
                <a:cs typeface="Century Gothic"/>
                <a:sym typeface="Century Gothic"/>
              </a:rPr>
              <a:t>Review the first two columns of the argumentative rubric (first projected on Slide 6).</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Review the documents related to the </a:t>
            </a:r>
            <a:r>
              <a:rPr lang="en" sz="1800" b="1">
                <a:latin typeface="Century Gothic"/>
                <a:ea typeface="Century Gothic"/>
                <a:cs typeface="Century Gothic"/>
                <a:sym typeface="Century Gothic"/>
              </a:rPr>
              <a:t>Performance Task.</a:t>
            </a:r>
            <a:endParaRPr sz="1800" b="1">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60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7</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Revising our Position Papers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Learning about our Performance Task</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Revision is an important part of the writing </a:t>
            </a:r>
            <a:r>
              <a:rPr lang="en" sz="1800" b="1" dirty="0" smtClean="0">
                <a:latin typeface="Century Gothic"/>
                <a:ea typeface="Century Gothic"/>
                <a:cs typeface="Century Gothic"/>
                <a:sym typeface="Century Gothic"/>
              </a:rPr>
              <a:t>process</a:t>
            </a:r>
            <a:r>
              <a:rPr lang="en-US" sz="1800" b="1" dirty="0" smtClean="0">
                <a:latin typeface="Century Gothic"/>
                <a:ea typeface="Century Gothic"/>
                <a:cs typeface="Century Gothic"/>
                <a:sym typeface="Century Gothic"/>
              </a:rPr>
              <a:t>.</a:t>
            </a:r>
            <a:r>
              <a:rPr lang="en" sz="1800" b="1" dirty="0" smtClean="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W</a:t>
            </a:r>
            <a:r>
              <a:rPr lang="en" sz="1800" b="1" dirty="0" smtClean="0">
                <a:latin typeface="Century Gothic"/>
                <a:ea typeface="Century Gothic"/>
                <a:cs typeface="Century Gothic"/>
                <a:sym typeface="Century Gothic"/>
              </a:rPr>
              <a:t>hen </a:t>
            </a:r>
            <a:r>
              <a:rPr lang="en" sz="1800" b="1" dirty="0">
                <a:latin typeface="Century Gothic"/>
                <a:ea typeface="Century Gothic"/>
                <a:cs typeface="Century Gothic"/>
                <a:sym typeface="Century Gothic"/>
              </a:rPr>
              <a:t>you use your teacher’s feedback to </a:t>
            </a:r>
            <a:r>
              <a:rPr lang="en" sz="1800" b="1" dirty="0" smtClean="0">
                <a:latin typeface="Century Gothic"/>
                <a:ea typeface="Century Gothic"/>
                <a:cs typeface="Century Gothic"/>
                <a:sym typeface="Century Gothic"/>
              </a:rPr>
              <a:t>help</a:t>
            </a:r>
            <a:r>
              <a:rPr lang="en-US" sz="1800" b="1" dirty="0" smtClean="0">
                <a:latin typeface="Century Gothic"/>
                <a:ea typeface="Century Gothic"/>
                <a:cs typeface="Century Gothic"/>
                <a:sym typeface="Century Gothic"/>
              </a:rPr>
              <a:t>,</a:t>
            </a:r>
            <a:r>
              <a:rPr lang="en" sz="1800" b="1" dirty="0" smtClean="0">
                <a:latin typeface="Century Gothic"/>
                <a:ea typeface="Century Gothic"/>
                <a:cs typeface="Century Gothic"/>
                <a:sym typeface="Century Gothic"/>
              </a:rPr>
              <a:t> </a:t>
            </a:r>
            <a:r>
              <a:rPr lang="en" sz="1800" b="1" dirty="0">
                <a:latin typeface="Century Gothic"/>
                <a:ea typeface="Century Gothic"/>
                <a:cs typeface="Century Gothic"/>
                <a:sym typeface="Century Gothic"/>
              </a:rPr>
              <a:t>your essay truly </a:t>
            </a:r>
            <a:r>
              <a:rPr lang="en" sz="1800" b="1" dirty="0" smtClean="0">
                <a:latin typeface="Century Gothic"/>
                <a:ea typeface="Century Gothic"/>
                <a:cs typeface="Century Gothic"/>
                <a:sym typeface="Century Gothic"/>
              </a:rPr>
              <a:t>shine</a:t>
            </a:r>
            <a:r>
              <a:rPr lang="en-US" sz="1800" b="1" dirty="0" smtClean="0">
                <a:latin typeface="Century Gothic"/>
                <a:ea typeface="Century Gothic"/>
                <a:cs typeface="Century Gothic"/>
                <a:sym typeface="Century Gothic"/>
              </a:rPr>
              <a:t>s</a:t>
            </a:r>
            <a:r>
              <a:rPr lang="en" sz="1800" b="1"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40989" y="98045"/>
            <a:ext cx="879099" cy="8219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552450" y="159875"/>
            <a:ext cx="71916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anchor chart and rubric</a:t>
            </a:r>
            <a:endParaRPr sz="2800" b="1" i="1" dirty="0"/>
          </a:p>
        </p:txBody>
      </p:sp>
      <p:sp>
        <p:nvSpPr>
          <p:cNvPr id="174" name="Google Shape;174;p30"/>
          <p:cNvSpPr txBox="1"/>
          <p:nvPr/>
        </p:nvSpPr>
        <p:spPr>
          <a:xfrm>
            <a:off x="552450" y="1154075"/>
            <a:ext cx="5142900" cy="3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a:t>
            </a:r>
            <a:r>
              <a:rPr lang="en" sz="1600" dirty="0">
                <a:solidFill>
                  <a:schemeClr val="dk1"/>
                </a:solidFill>
                <a:latin typeface="Century Gothic"/>
                <a:ea typeface="Century Gothic"/>
                <a:cs typeface="Century Gothic"/>
                <a:sym typeface="Century Gothic"/>
              </a:rPr>
              <a:t>look at the </a:t>
            </a:r>
            <a:r>
              <a:rPr lang="en" sz="1600" b="1" dirty="0">
                <a:solidFill>
                  <a:schemeClr val="dk1"/>
                </a:solidFill>
                <a:latin typeface="Century Gothic"/>
                <a:ea typeface="Century Gothic"/>
                <a:cs typeface="Century Gothic"/>
                <a:sym typeface="Century Gothic"/>
              </a:rPr>
              <a:t>Steps to Writing a Position Paper anchor chart</a:t>
            </a:r>
            <a:r>
              <a:rPr lang="en" sz="1600" dirty="0">
                <a:solidFill>
                  <a:schemeClr val="dk1"/>
                </a:solidFill>
                <a:latin typeface="Century Gothic"/>
                <a:ea typeface="Century Gothic"/>
                <a:cs typeface="Century Gothic"/>
                <a:sym typeface="Century Gothic"/>
              </a:rPr>
              <a:t> and read Steps 4 and 5.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Then look at your copy of the </a:t>
            </a:r>
            <a:r>
              <a:rPr lang="en" sz="1600" b="1" dirty="0">
                <a:solidFill>
                  <a:schemeClr val="dk1"/>
                </a:solidFill>
                <a:latin typeface="Century Gothic"/>
                <a:ea typeface="Century Gothic"/>
                <a:cs typeface="Century Gothic"/>
                <a:sym typeface="Century Gothic"/>
              </a:rPr>
              <a:t>Argument Writing Rubric</a:t>
            </a:r>
            <a:r>
              <a:rPr lang="en" sz="1600" dirty="0">
                <a:solidFill>
                  <a:schemeClr val="dk1"/>
                </a:solidFill>
                <a:latin typeface="Century Gothic"/>
                <a:ea typeface="Century Gothic"/>
                <a:cs typeface="Century Gothic"/>
                <a:sym typeface="Century Gothic"/>
              </a:rPr>
              <a:t> and reread the criteria on the first two rows.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Turn and talk to your elbow partner about what the first two rows are assessing, in your own words. Be prepared to share.</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Also, please turn in your homework from Lesson 6, the model position paper that you marked up.</a:t>
            </a:r>
            <a:endParaRPr sz="1600" dirty="0">
              <a:solidFill>
                <a:schemeClr val="dk1"/>
              </a:solidFill>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8501742" y="4431295"/>
            <a:ext cx="475395" cy="517807"/>
          </a:xfrm>
          <a:prstGeom prst="rect">
            <a:avLst/>
          </a:prstGeom>
          <a:noFill/>
          <a:ln>
            <a:noFill/>
          </a:ln>
        </p:spPr>
      </p:pic>
      <p:pic>
        <p:nvPicPr>
          <p:cNvPr id="176" name="Google Shape;176;p30"/>
          <p:cNvPicPr preferRelativeResize="0"/>
          <p:nvPr/>
        </p:nvPicPr>
        <p:blipFill>
          <a:blip r:embed="rId4">
            <a:alphaModFix/>
          </a:blip>
          <a:stretch>
            <a:fillRect/>
          </a:stretch>
        </p:blipFill>
        <p:spPr>
          <a:xfrm>
            <a:off x="5695350" y="1154075"/>
            <a:ext cx="3229648" cy="1136118"/>
          </a:xfrm>
          <a:prstGeom prst="rect">
            <a:avLst/>
          </a:prstGeom>
          <a:noFill/>
          <a:ln>
            <a:noFill/>
          </a:ln>
        </p:spPr>
      </p:pic>
      <p:pic>
        <p:nvPicPr>
          <p:cNvPr id="177" name="Google Shape;177;p30"/>
          <p:cNvPicPr preferRelativeResize="0"/>
          <p:nvPr/>
        </p:nvPicPr>
        <p:blipFill>
          <a:blip r:embed="rId5">
            <a:alphaModFix/>
          </a:blip>
          <a:stretch>
            <a:fillRect/>
          </a:stretch>
        </p:blipFill>
        <p:spPr>
          <a:xfrm>
            <a:off x="5695350" y="2290193"/>
            <a:ext cx="1671673" cy="2162875"/>
          </a:xfrm>
          <a:prstGeom prst="rect">
            <a:avLst/>
          </a:prstGeom>
          <a:noFill/>
          <a:ln>
            <a:noFill/>
          </a:ln>
        </p:spPr>
      </p:pic>
      <p:pic>
        <p:nvPicPr>
          <p:cNvPr id="178" name="Google Shape;178;p30"/>
          <p:cNvPicPr preferRelativeResize="0"/>
          <p:nvPr/>
        </p:nvPicPr>
        <p:blipFill rotWithShape="1">
          <a:blip r:embed="rId6">
            <a:alphaModFix/>
          </a:blip>
          <a:srcRect r="4534" b="4095"/>
          <a:stretch/>
        </p:blipFill>
        <p:spPr>
          <a:xfrm>
            <a:off x="7348461" y="2333309"/>
            <a:ext cx="1595100" cy="2001250"/>
          </a:xfrm>
          <a:prstGeom prst="rect">
            <a:avLst/>
          </a:prstGeom>
          <a:noFill/>
          <a:ln>
            <a:noFill/>
          </a:ln>
        </p:spPr>
      </p:pic>
      <p:pic>
        <p:nvPicPr>
          <p:cNvPr id="9" name="Google Shape;167;p29"/>
          <p:cNvPicPr preferRelativeResize="0"/>
          <p:nvPr/>
        </p:nvPicPr>
        <p:blipFill>
          <a:blip r:embed="rId7">
            <a:alphaModFix/>
          </a:blip>
          <a:stretch>
            <a:fillRect/>
          </a:stretch>
        </p:blipFill>
        <p:spPr>
          <a:xfrm>
            <a:off x="8240989" y="98045"/>
            <a:ext cx="879099" cy="82195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title"/>
          </p:nvPr>
        </p:nvSpPr>
        <p:spPr>
          <a:xfrm>
            <a:off x="628650" y="273850"/>
            <a:ext cx="7407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today’s learning target</a:t>
            </a:r>
            <a:endParaRPr sz="2800" b="1" i="1" dirty="0"/>
          </a:p>
        </p:txBody>
      </p:sp>
      <p:sp>
        <p:nvSpPr>
          <p:cNvPr id="184" name="Google Shape;184;p31"/>
          <p:cNvSpPr txBox="1"/>
          <p:nvPr/>
        </p:nvSpPr>
        <p:spPr>
          <a:xfrm>
            <a:off x="628650" y="1150450"/>
            <a:ext cx="4069800" cy="387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Our learning target for today is:</a:t>
            </a: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I can revise my writing based on feedback to improve my use of claims, reasons, and evidence. </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Today, you will revise your position papers </a:t>
            </a:r>
            <a:r>
              <a:rPr lang="en" sz="1800" b="1">
                <a:solidFill>
                  <a:schemeClr val="dk1"/>
                </a:solidFill>
                <a:latin typeface="Century Gothic"/>
                <a:ea typeface="Century Gothic"/>
                <a:cs typeface="Century Gothic"/>
                <a:sym typeface="Century Gothic"/>
              </a:rPr>
              <a:t>only</a:t>
            </a:r>
            <a:r>
              <a:rPr lang="en" sz="1800">
                <a:solidFill>
                  <a:schemeClr val="dk1"/>
                </a:solidFill>
                <a:latin typeface="Century Gothic"/>
                <a:ea typeface="Century Gothic"/>
                <a:cs typeface="Century Gothic"/>
                <a:sym typeface="Century Gothic"/>
              </a:rPr>
              <a:t> for the content that relates to the first two rows of the rubric. You will do this in class and finish for homework.</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186" name="Google Shape;186;p31"/>
          <p:cNvPicPr preferRelativeResize="0"/>
          <p:nvPr/>
        </p:nvPicPr>
        <p:blipFill>
          <a:blip r:embed="rId3">
            <a:alphaModFix/>
          </a:blip>
          <a:stretch>
            <a:fillRect/>
          </a:stretch>
        </p:blipFill>
        <p:spPr>
          <a:xfrm>
            <a:off x="4829500" y="1344250"/>
            <a:ext cx="2019639" cy="3037675"/>
          </a:xfrm>
          <a:prstGeom prst="rect">
            <a:avLst/>
          </a:prstGeom>
          <a:noFill/>
          <a:ln>
            <a:noFill/>
          </a:ln>
        </p:spPr>
      </p:pic>
      <p:pic>
        <p:nvPicPr>
          <p:cNvPr id="187" name="Google Shape;187;p31"/>
          <p:cNvPicPr preferRelativeResize="0"/>
          <p:nvPr/>
        </p:nvPicPr>
        <p:blipFill rotWithShape="1">
          <a:blip r:embed="rId4">
            <a:alphaModFix/>
          </a:blip>
          <a:srcRect r="4534" b="4095"/>
          <a:stretch/>
        </p:blipFill>
        <p:spPr>
          <a:xfrm>
            <a:off x="6775898" y="1451270"/>
            <a:ext cx="1927128" cy="2810678"/>
          </a:xfrm>
          <a:prstGeom prst="rect">
            <a:avLst/>
          </a:prstGeom>
          <a:noFill/>
          <a:ln>
            <a:noFill/>
          </a:ln>
        </p:spPr>
      </p:pic>
      <p:pic>
        <p:nvPicPr>
          <p:cNvPr id="7" name="Google Shape;167;p29"/>
          <p:cNvPicPr preferRelativeResize="0"/>
          <p:nvPr/>
        </p:nvPicPr>
        <p:blipFill>
          <a:blip r:embed="rId5">
            <a:alphaModFix/>
          </a:blip>
          <a:stretch>
            <a:fillRect/>
          </a:stretch>
        </p:blipFill>
        <p:spPr>
          <a:xfrm>
            <a:off x="8240989" y="98045"/>
            <a:ext cx="879099" cy="8219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dirty="0"/>
              <a:t>Let’s consider feedback on our Position Papers</a:t>
            </a:r>
            <a:endParaRPr sz="2800" i="1" dirty="0"/>
          </a:p>
        </p:txBody>
      </p:sp>
      <p:sp>
        <p:nvSpPr>
          <p:cNvPr id="194" name="Google Shape;194;p32"/>
          <p:cNvSpPr txBox="1"/>
          <p:nvPr/>
        </p:nvSpPr>
        <p:spPr>
          <a:xfrm>
            <a:off x="628650" y="1344250"/>
            <a:ext cx="4069825" cy="362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read the feedback your teacher provided for your position paper. While you do this, your teacher will distribute colored writing utensils to use.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When you are done reviewing feedback, take your colored writing utensil and circle any feedback that related to the first two rows of the rubric: Claims and Evidence. </a:t>
            </a:r>
            <a:endParaRPr sz="1800" dirty="0">
              <a:latin typeface="Century Gothic"/>
              <a:ea typeface="Century Gothic"/>
              <a:cs typeface="Century Gothic"/>
              <a:sym typeface="Century Gothic"/>
            </a:endParaRPr>
          </a:p>
        </p:txBody>
      </p:sp>
      <p:pic>
        <p:nvPicPr>
          <p:cNvPr id="195" name="Google Shape;195;p32"/>
          <p:cNvPicPr preferRelativeResize="0"/>
          <p:nvPr/>
        </p:nvPicPr>
        <p:blipFill>
          <a:blip r:embed="rId3">
            <a:alphaModFix/>
          </a:blip>
          <a:stretch>
            <a:fillRect/>
          </a:stretch>
        </p:blipFill>
        <p:spPr>
          <a:xfrm>
            <a:off x="4829500" y="1344250"/>
            <a:ext cx="2019639" cy="3037675"/>
          </a:xfrm>
          <a:prstGeom prst="rect">
            <a:avLst/>
          </a:prstGeom>
          <a:noFill/>
          <a:ln>
            <a:noFill/>
          </a:ln>
        </p:spPr>
      </p:pic>
      <p:pic>
        <p:nvPicPr>
          <p:cNvPr id="196" name="Google Shape;196;p32"/>
          <p:cNvPicPr preferRelativeResize="0"/>
          <p:nvPr/>
        </p:nvPicPr>
        <p:blipFill rotWithShape="1">
          <a:blip r:embed="rId4">
            <a:alphaModFix/>
          </a:blip>
          <a:srcRect r="4534" b="4095"/>
          <a:stretch/>
        </p:blipFill>
        <p:spPr>
          <a:xfrm>
            <a:off x="6775898" y="1451270"/>
            <a:ext cx="1927128" cy="2810678"/>
          </a:xfrm>
          <a:prstGeom prst="rect">
            <a:avLst/>
          </a:prstGeom>
          <a:noFill/>
          <a:ln>
            <a:noFill/>
          </a:ln>
        </p:spPr>
      </p:pic>
      <p:pic>
        <p:nvPicPr>
          <p:cNvPr id="7" name="Google Shape;167;p29"/>
          <p:cNvPicPr preferRelativeResize="0"/>
          <p:nvPr/>
        </p:nvPicPr>
        <p:blipFill>
          <a:blip r:embed="rId5">
            <a:alphaModFix/>
          </a:blip>
          <a:stretch>
            <a:fillRect/>
          </a:stretch>
        </p:blipFill>
        <p:spPr>
          <a:xfrm>
            <a:off x="8240989" y="98045"/>
            <a:ext cx="879099" cy="8219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2" name="Google Shape;202;p33"/>
          <p:cNvSpPr txBox="1">
            <a:spLocks noGrp="1"/>
          </p:cNvSpPr>
          <p:nvPr>
            <p:ph type="title"/>
          </p:nvPr>
        </p:nvSpPr>
        <p:spPr>
          <a:xfrm>
            <a:off x="628650" y="2738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a:t>
            </a:r>
            <a:r>
              <a:rPr lang="en" sz="2800" b="1" dirty="0"/>
              <a:t>Position Paper Prompt</a:t>
            </a:r>
            <a:endParaRPr sz="2800" b="1" i="1" dirty="0"/>
          </a:p>
        </p:txBody>
      </p:sp>
      <p:sp>
        <p:nvSpPr>
          <p:cNvPr id="203" name="Google Shape;203;p33"/>
          <p:cNvSpPr txBox="1"/>
          <p:nvPr/>
        </p:nvSpPr>
        <p:spPr>
          <a:xfrm>
            <a:off x="607700" y="1048750"/>
            <a:ext cx="4655400" cy="381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This prompt is identical to your </a:t>
            </a:r>
            <a:r>
              <a:rPr lang="en" sz="1800" b="1" dirty="0">
                <a:latin typeface="Century Gothic"/>
                <a:ea typeface="Century Gothic"/>
                <a:cs typeface="Century Gothic"/>
                <a:sym typeface="Century Gothic"/>
              </a:rPr>
              <a:t>Mid-Unit 3 Assessment; </a:t>
            </a:r>
            <a:r>
              <a:rPr lang="en" sz="1800" dirty="0">
                <a:latin typeface="Century Gothic"/>
                <a:ea typeface="Century Gothic"/>
                <a:cs typeface="Century Gothic"/>
                <a:sym typeface="Century Gothic"/>
              </a:rPr>
              <a:t>it’s the same prompt you’ve been working with for a while.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You have the remainder of Work Time A to revise your Position Papers for claims, reasons, reasoning, and evidence.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Plan to finish revising for homework and bring your first drafts, revisions, and </a:t>
            </a:r>
            <a:r>
              <a:rPr lang="en" sz="1800" b="1" dirty="0">
                <a:latin typeface="Century Gothic"/>
                <a:ea typeface="Century Gothic"/>
                <a:cs typeface="Century Gothic"/>
                <a:sym typeface="Century Gothic"/>
              </a:rPr>
              <a:t>Argument Writing Rubric </a:t>
            </a:r>
            <a:r>
              <a:rPr lang="en" sz="1800" dirty="0">
                <a:latin typeface="Century Gothic"/>
                <a:ea typeface="Century Gothic"/>
                <a:cs typeface="Century Gothic"/>
                <a:sym typeface="Century Gothic"/>
              </a:rPr>
              <a:t>with you to the next class.</a:t>
            </a:r>
            <a:endParaRPr sz="1800" dirty="0">
              <a:latin typeface="Century Gothic"/>
              <a:ea typeface="Century Gothic"/>
              <a:cs typeface="Century Gothic"/>
              <a:sym typeface="Century Gothic"/>
            </a:endParaRPr>
          </a:p>
        </p:txBody>
      </p:sp>
      <p:pic>
        <p:nvPicPr>
          <p:cNvPr id="204" name="Google Shape;204;p33"/>
          <p:cNvPicPr preferRelativeResize="0"/>
          <p:nvPr/>
        </p:nvPicPr>
        <p:blipFill>
          <a:blip r:embed="rId3">
            <a:alphaModFix/>
          </a:blip>
          <a:stretch>
            <a:fillRect/>
          </a:stretch>
        </p:blipFill>
        <p:spPr>
          <a:xfrm>
            <a:off x="5229800" y="1420450"/>
            <a:ext cx="3838000" cy="2886474"/>
          </a:xfrm>
          <a:prstGeom prst="rect">
            <a:avLst/>
          </a:prstGeom>
          <a:noFill/>
          <a:ln>
            <a:noFill/>
          </a:ln>
        </p:spPr>
      </p:pic>
      <p:pic>
        <p:nvPicPr>
          <p:cNvPr id="6" name="Google Shape;167;p29"/>
          <p:cNvPicPr preferRelativeResize="0"/>
          <p:nvPr/>
        </p:nvPicPr>
        <p:blipFill>
          <a:blip r:embed="rId4">
            <a:alphaModFix/>
          </a:blip>
          <a:stretch>
            <a:fillRect/>
          </a:stretch>
        </p:blipFill>
        <p:spPr>
          <a:xfrm>
            <a:off x="8240989" y="98045"/>
            <a:ext cx="879099" cy="82195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6EFAAC0-6F16-47C2-AC45-3E9E17FF32C0}"/>
</file>

<file path=customXml/itemProps2.xml><?xml version="1.0" encoding="utf-8"?>
<ds:datastoreItem xmlns:ds="http://schemas.openxmlformats.org/officeDocument/2006/customXml" ds:itemID="{68E55D2B-5CD2-4409-A480-8848A68FAF2C}"/>
</file>

<file path=customXml/itemProps3.xml><?xml version="1.0" encoding="utf-8"?>
<ds:datastoreItem xmlns:ds="http://schemas.openxmlformats.org/officeDocument/2006/customXml" ds:itemID="{9B0C9DB2-9B32-44CC-B36D-2BD42EDEECDE}"/>
</file>

<file path=docProps/app.xml><?xml version="1.0" encoding="utf-8"?>
<Properties xmlns="http://schemas.openxmlformats.org/officeDocument/2006/extended-properties" xmlns:vt="http://schemas.openxmlformats.org/officeDocument/2006/docPropsVTypes">
  <TotalTime>13</TotalTime>
  <Words>3037</Words>
  <Application>Microsoft Macintosh PowerPoint</Application>
  <PresentationFormat>On-screen Show (16:9)</PresentationFormat>
  <Paragraphs>297</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Calibri</vt:lpstr>
      <vt:lpstr>Century Gothic</vt:lpstr>
      <vt:lpstr>Simple Light</vt:lpstr>
      <vt:lpstr>Office Theme</vt:lpstr>
      <vt:lpstr>PowerPoint Presentation</vt:lpstr>
      <vt:lpstr>PowerPoint Presentation</vt:lpstr>
      <vt:lpstr>PowerPoint Presentation</vt:lpstr>
      <vt:lpstr>Grade 7: Module 4:  Unit 3: Lesson 7</vt:lpstr>
      <vt:lpstr>PowerPoint Presentation</vt:lpstr>
      <vt:lpstr>Let’s review our anchor chart and rubric</vt:lpstr>
      <vt:lpstr>Let’s review today’s learning target</vt:lpstr>
      <vt:lpstr>Let’s consider feedback on our Position Papers</vt:lpstr>
      <vt:lpstr>Let’s look at the Position Paper Prompt</vt:lpstr>
      <vt:lpstr>Let’s learn about our Performance Task</vt:lpstr>
      <vt:lpstr>Let’s plan using the Performance Task Template</vt:lpstr>
      <vt:lpstr>Let’s review our learning targets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2018-12-19T14:02:42Z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