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jpg" ContentType="image/jpeg"/>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omments/comment1.xml" ContentType="application/vnd.openxmlformats-officedocument.presentationml.comments+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4"/>
    <p:sldMasterId id="2147483671" r:id="rId5"/>
  </p:sldMasterIdLst>
  <p:notesMasterIdLst>
    <p:notesMasterId r:id="rId18"/>
  </p:notesMasterIdLst>
  <p:sldIdLst>
    <p:sldId id="256" r:id="rId6"/>
    <p:sldId id="257" r:id="rId7"/>
    <p:sldId id="258" r:id="rId8"/>
    <p:sldId id="259" r:id="rId9"/>
    <p:sldId id="260" r:id="rId10"/>
    <p:sldId id="261" r:id="rId11"/>
    <p:sldId id="262" r:id="rId12"/>
    <p:sldId id="263" r:id="rId13"/>
    <p:sldId id="264" r:id="rId14"/>
    <p:sldId id="265" r:id="rId15"/>
    <p:sldId id="266" r:id="rId16"/>
    <p:sldId id="267" r:id="rId17"/>
  </p:sldIdLst>
  <p:sldSz cx="9144000" cy="5143500" type="screen16x9"/>
  <p:notesSz cx="6858000" cy="9144000"/>
  <p:embeddedFontLst>
    <p:embeddedFont>
      <p:font typeface="Calibri" panose="020F0502020204030204" pitchFamily="34" charset="0"/>
      <p:regular r:id="rId19"/>
      <p:bold r:id="rId20"/>
      <p:italic r:id="rId21"/>
      <p:boldItalic r:id="rId22"/>
    </p:embeddedFont>
    <p:embeddedFont>
      <p:font typeface="Century Gothic" panose="020B0604020202020204" charset="0"/>
      <p:regular r:id="rId23"/>
      <p:bold r:id="rId24"/>
      <p:italic r:id="rId25"/>
      <p:boldItalic r:id="rId26"/>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79A7043D-3EDA-422D-9A02-3C18E50694A5}" v="20" dt="2018-09-05T19:43:30.288"/>
    <p1510:client id="{0B2DFD05-6B5F-4DCB-80DE-ADD6B9B2E682}" v="12" dt="2018-09-05T19:45:34.866"/>
  </p1510:revLst>
</p1510:revInfo>
</file>

<file path=ppt/tableStyles.xml><?xml version="1.0" encoding="utf-8"?>
<a:tblStyleLst xmlns:a="http://schemas.openxmlformats.org/drawingml/2006/main" def="{8EDA2392-F180-42C5-B508-55D3C8143ABD}">
  <a:tblStyle styleId="{8EDA2392-F180-42C5-B508-55D3C8143ABD}"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1620"/>
        <p:guide pos="2880"/>
      </p:guideLst>
    </p:cSldViewPr>
  </p:slide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notesMaster" Target="notesMasters/notesMaster1.xml"/><Relationship Id="rId26" Type="http://schemas.openxmlformats.org/officeDocument/2006/relationships/font" Target="fonts/font8.fntdata"/><Relationship Id="rId3" Type="http://schemas.openxmlformats.org/officeDocument/2006/relationships/customXml" Target="../customXml/item3.xml"/><Relationship Id="rId21" Type="http://schemas.openxmlformats.org/officeDocument/2006/relationships/font" Target="fonts/font3.fntdata"/><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font" Target="fonts/font7.fntdata"/><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font" Target="fonts/font2.fntdata"/><Relationship Id="rId29" Type="http://schemas.openxmlformats.org/officeDocument/2006/relationships/viewProps" Target="view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font" Target="fonts/font6.fntdata"/><Relationship Id="rId32" Type="http://schemas.microsoft.com/office/2016/11/relationships/changesInfo" Target="changesInfos/changesInfo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font" Target="fonts/font5.fntdata"/><Relationship Id="rId28" Type="http://schemas.openxmlformats.org/officeDocument/2006/relationships/presProps" Target="presProps.xml"/><Relationship Id="rId10" Type="http://schemas.openxmlformats.org/officeDocument/2006/relationships/slide" Target="slides/slide5.xml"/><Relationship Id="rId19" Type="http://schemas.openxmlformats.org/officeDocument/2006/relationships/font" Target="fonts/font1.fntdata"/><Relationship Id="rId31" Type="http://schemas.openxmlformats.org/officeDocument/2006/relationships/tableStyles" Target="tableStyle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font" Target="fonts/font4.fntdata"/><Relationship Id="rId27" Type="http://schemas.openxmlformats.org/officeDocument/2006/relationships/commentAuthors" Target="commentAuthors.xml"/><Relationship Id="rId30" Type="http://schemas.openxmlformats.org/officeDocument/2006/relationships/theme" Target="theme/theme1.xml"/><Relationship Id="rId8" Type="http://schemas.openxmlformats.org/officeDocument/2006/relationships/slide" Target="slides/slide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S::natalie.ivey@detroitk12.org::2c81a4b0-7596-4a42-b4da-e7aac4dfeff9" providerId="AD" clId="Web-{0B2DFD05-6B5F-4DCB-80DE-ADD6B9B2E682}"/>
    <pc:docChg chg="modSld">
      <pc:chgData name="Natalie Ivey" userId="S::natalie.ivey@detroitk12.org::2c81a4b0-7596-4a42-b4da-e7aac4dfeff9" providerId="AD" clId="Web-{0B2DFD05-6B5F-4DCB-80DE-ADD6B9B2E682}" dt="2018-09-05T19:45:51.945" v="13" actId="14100"/>
      <pc:docMkLst>
        <pc:docMk/>
      </pc:docMkLst>
      <pc:sldChg chg="modSp">
        <pc:chgData name="Natalie Ivey" userId="S::natalie.ivey@detroitk12.org::2c81a4b0-7596-4a42-b4da-e7aac4dfeff9" providerId="AD" clId="Web-{0B2DFD05-6B5F-4DCB-80DE-ADD6B9B2E682}" dt="2018-09-05T19:44:57.866" v="7" actId="14100"/>
        <pc:sldMkLst>
          <pc:docMk/>
          <pc:sldMk cId="0" sldId="261"/>
        </pc:sldMkLst>
        <pc:picChg chg="mod">
          <ac:chgData name="Natalie Ivey" userId="S::natalie.ivey@detroitk12.org::2c81a4b0-7596-4a42-b4da-e7aac4dfeff9" providerId="AD" clId="Web-{0B2DFD05-6B5F-4DCB-80DE-ADD6B9B2E682}" dt="2018-09-05T19:44:57.866" v="7" actId="14100"/>
          <ac:picMkLst>
            <pc:docMk/>
            <pc:sldMk cId="0" sldId="261"/>
            <ac:picMk id="165" creationId="{00000000-0000-0000-0000-000000000000}"/>
          </ac:picMkLst>
        </pc:picChg>
      </pc:sldChg>
      <pc:sldChg chg="modSp">
        <pc:chgData name="Natalie Ivey" userId="S::natalie.ivey@detroitk12.org::2c81a4b0-7596-4a42-b4da-e7aac4dfeff9" providerId="AD" clId="Web-{0B2DFD05-6B5F-4DCB-80DE-ADD6B9B2E682}" dt="2018-09-05T19:45:51.945" v="13" actId="14100"/>
        <pc:sldMkLst>
          <pc:docMk/>
          <pc:sldMk cId="0" sldId="263"/>
        </pc:sldMkLst>
        <pc:picChg chg="mod">
          <ac:chgData name="Natalie Ivey" userId="S::natalie.ivey@detroitk12.org::2c81a4b0-7596-4a42-b4da-e7aac4dfeff9" providerId="AD" clId="Web-{0B2DFD05-6B5F-4DCB-80DE-ADD6B9B2E682}" dt="2018-09-05T19:45:51.945" v="13" actId="14100"/>
          <ac:picMkLst>
            <pc:docMk/>
            <pc:sldMk cId="0" sldId="263"/>
            <ac:picMk id="181" creationId="{00000000-0000-0000-0000-000000000000}"/>
          </ac:picMkLst>
        </pc:picChg>
      </pc:sldChg>
      <pc:sldChg chg="modSp">
        <pc:chgData name="Natalie Ivey" userId="S::natalie.ivey@detroitk12.org::2c81a4b0-7596-4a42-b4da-e7aac4dfeff9" providerId="AD" clId="Web-{0B2DFD05-6B5F-4DCB-80DE-ADD6B9B2E682}" dt="2018-09-05T19:45:30.038" v="10" actId="1076"/>
        <pc:sldMkLst>
          <pc:docMk/>
          <pc:sldMk cId="0" sldId="264"/>
        </pc:sldMkLst>
        <pc:picChg chg="mod">
          <ac:chgData name="Natalie Ivey" userId="S::natalie.ivey@detroitk12.org::2c81a4b0-7596-4a42-b4da-e7aac4dfeff9" providerId="AD" clId="Web-{0B2DFD05-6B5F-4DCB-80DE-ADD6B9B2E682}" dt="2018-09-05T19:45:30.038" v="10" actId="1076"/>
          <ac:picMkLst>
            <pc:docMk/>
            <pc:sldMk cId="0" sldId="264"/>
            <ac:picMk id="188" creationId="{00000000-0000-0000-0000-000000000000}"/>
          </ac:picMkLst>
        </pc:picChg>
      </pc:sldChg>
    </pc:docChg>
  </pc:docChgLst>
  <pc:docChgLst>
    <pc:chgData name="Natalie Ivey" userId="2c81a4b0-7596-4a42-b4da-e7aac4dfeff9" providerId="ADAL" clId="{79A7043D-3EDA-422D-9A02-3C18E50694A5}"/>
    <pc:docChg chg="modSld modMainMaster">
      <pc:chgData name="Natalie Ivey" userId="2c81a4b0-7596-4a42-b4da-e7aac4dfeff9" providerId="ADAL" clId="{79A7043D-3EDA-422D-9A02-3C18E50694A5}" dt="2018-09-05T19:43:30.288" v="19" actId="1076"/>
      <pc:docMkLst>
        <pc:docMk/>
      </pc:docMkLst>
      <pc:sldChg chg="modSp">
        <pc:chgData name="Natalie Ivey" userId="2c81a4b0-7596-4a42-b4da-e7aac4dfeff9" providerId="ADAL" clId="{79A7043D-3EDA-422D-9A02-3C18E50694A5}" dt="2018-09-05T19:43:30.288" v="19" actId="1076"/>
        <pc:sldMkLst>
          <pc:docMk/>
          <pc:sldMk cId="0" sldId="257"/>
        </pc:sldMkLst>
        <pc:picChg chg="mod">
          <ac:chgData name="Natalie Ivey" userId="2c81a4b0-7596-4a42-b4da-e7aac4dfeff9" providerId="ADAL" clId="{79A7043D-3EDA-422D-9A02-3C18E50694A5}" dt="2018-09-05T19:43:30.288" v="19" actId="1076"/>
          <ac:picMkLst>
            <pc:docMk/>
            <pc:sldMk cId="0" sldId="257"/>
            <ac:picMk id="138" creationId="{00000000-0000-0000-0000-000000000000}"/>
          </ac:picMkLst>
        </pc:picChg>
      </pc:sldChg>
      <pc:sldChg chg="addSp modSp">
        <pc:chgData name="Natalie Ivey" userId="2c81a4b0-7596-4a42-b4da-e7aac4dfeff9" providerId="ADAL" clId="{79A7043D-3EDA-422D-9A02-3C18E50694A5}" dt="2018-09-05T19:42:52.718" v="18" actId="1076"/>
        <pc:sldMkLst>
          <pc:docMk/>
          <pc:sldMk cId="0" sldId="259"/>
        </pc:sldMkLst>
        <pc:picChg chg="add mod">
          <ac:chgData name="Natalie Ivey" userId="2c81a4b0-7596-4a42-b4da-e7aac4dfeff9" providerId="ADAL" clId="{79A7043D-3EDA-422D-9A02-3C18E50694A5}" dt="2018-09-05T19:42:52.718" v="18" actId="1076"/>
          <ac:picMkLst>
            <pc:docMk/>
            <pc:sldMk cId="0" sldId="259"/>
            <ac:picMk id="3" creationId="{66E762FB-8D4A-4C27-BCBC-78772A04B77A}"/>
          </ac:picMkLst>
        </pc:picChg>
      </pc:sldChg>
      <pc:sldMasterChg chg="addSp modSp">
        <pc:chgData name="Natalie Ivey" userId="2c81a4b0-7596-4a42-b4da-e7aac4dfeff9" providerId="ADAL" clId="{79A7043D-3EDA-422D-9A02-3C18E50694A5}" dt="2018-09-05T19:41:40.388" v="6" actId="1076"/>
        <pc:sldMasterMkLst>
          <pc:docMk/>
          <pc:sldMasterMk cId="0" sldId="2147483670"/>
        </pc:sldMasterMkLst>
        <pc:picChg chg="add mod">
          <ac:chgData name="Natalie Ivey" userId="2c81a4b0-7596-4a42-b4da-e7aac4dfeff9" providerId="ADAL" clId="{79A7043D-3EDA-422D-9A02-3C18E50694A5}" dt="2018-09-05T19:41:00.596" v="1" actId="1076"/>
          <ac:picMkLst>
            <pc:docMk/>
            <pc:sldMasterMk cId="0" sldId="2147483670"/>
            <ac:picMk id="3" creationId="{0AA9EBDA-8643-4828-8482-3096919BB428}"/>
          </ac:picMkLst>
        </pc:picChg>
        <pc:picChg chg="add mod">
          <ac:chgData name="Natalie Ivey" userId="2c81a4b0-7596-4a42-b4da-e7aac4dfeff9" providerId="ADAL" clId="{79A7043D-3EDA-422D-9A02-3C18E50694A5}" dt="2018-09-05T19:41:29.844" v="4" actId="1076"/>
          <ac:picMkLst>
            <pc:docMk/>
            <pc:sldMasterMk cId="0" sldId="2147483670"/>
            <ac:picMk id="5" creationId="{18F6D3AB-26C1-48DF-BBA0-8C77916AF8C9}"/>
          </ac:picMkLst>
        </pc:picChg>
        <pc:picChg chg="add mod">
          <ac:chgData name="Natalie Ivey" userId="2c81a4b0-7596-4a42-b4da-e7aac4dfeff9" providerId="ADAL" clId="{79A7043D-3EDA-422D-9A02-3C18E50694A5}" dt="2018-09-05T19:41:40.388" v="6" actId="1076"/>
          <ac:picMkLst>
            <pc:docMk/>
            <pc:sldMasterMk cId="0" sldId="2147483670"/>
            <ac:picMk id="10" creationId="{10DCBE94-5F75-4F4F-A5F1-2A53081D5216}"/>
          </ac:picMkLst>
        </pc:picChg>
      </pc:sldMasterChg>
      <pc:sldMasterChg chg="addSp modSp">
        <pc:chgData name="Natalie Ivey" userId="2c81a4b0-7596-4a42-b4da-e7aac4dfeff9" providerId="ADAL" clId="{79A7043D-3EDA-422D-9A02-3C18E50694A5}" dt="2018-09-05T19:42:29.083" v="14" actId="1076"/>
        <pc:sldMasterMkLst>
          <pc:docMk/>
          <pc:sldMasterMk cId="0" sldId="2147483671"/>
        </pc:sldMasterMkLst>
        <pc:picChg chg="add mod">
          <ac:chgData name="Natalie Ivey" userId="2c81a4b0-7596-4a42-b4da-e7aac4dfeff9" providerId="ADAL" clId="{79A7043D-3EDA-422D-9A02-3C18E50694A5}" dt="2018-09-05T19:41:57.310" v="8" actId="1076"/>
          <ac:picMkLst>
            <pc:docMk/>
            <pc:sldMasterMk cId="0" sldId="2147483671"/>
            <ac:picMk id="3" creationId="{600FB8C2-A36C-49DF-BF8B-0928FA8B460D}"/>
          </ac:picMkLst>
        </pc:picChg>
        <pc:picChg chg="add mod">
          <ac:chgData name="Natalie Ivey" userId="2c81a4b0-7596-4a42-b4da-e7aac4dfeff9" providerId="ADAL" clId="{79A7043D-3EDA-422D-9A02-3C18E50694A5}" dt="2018-09-05T19:42:29.083" v="14" actId="1076"/>
          <ac:picMkLst>
            <pc:docMk/>
            <pc:sldMasterMk cId="0" sldId="2147483671"/>
            <ac:picMk id="5" creationId="{0554A293-920B-487A-8AFF-936FB47DE9C3}"/>
          </ac:picMkLst>
        </pc:picChg>
        <pc:picChg chg="add mod">
          <ac:chgData name="Natalie Ivey" userId="2c81a4b0-7596-4a42-b4da-e7aac4dfeff9" providerId="ADAL" clId="{79A7043D-3EDA-422D-9A02-3C18E50694A5}" dt="2018-09-05T19:42:24.206" v="13" actId="1076"/>
          <ac:picMkLst>
            <pc:docMk/>
            <pc:sldMasterMk cId="0" sldId="2147483671"/>
            <ac:picMk id="7" creationId="{3D62C63C-0DDF-49EC-AB40-7A342ACC44A1}"/>
          </ac:picMkLst>
        </pc:picChg>
      </pc:sldMasterChg>
    </pc:docChg>
  </pc:docChgLst>
</pc:chgInfo>
</file>

<file path=ppt/comments/comment1.xml><?xml version="1.0" encoding="utf-8"?>
<p:cmLst xmlns:a="http://schemas.openxmlformats.org/drawingml/2006/main" xmlns:r="http://schemas.openxmlformats.org/officeDocument/2006/relationships" xmlns:p="http://schemas.openxmlformats.org/presentationml/2006/main">
  <p:cm authorId="0" dt="2018-08-01T06:48:41.687" idx="1">
    <p:pos x="10" y="10"/>
    <p:text>no notes?</p:text>
  </p:cm>
</p:cmLst>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08247729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curriculum.eleducation.org/sites/default/files/g4m1u2_all-block_072017.pdf"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curriculum.eleducation.org/curriculum/ela/grade-4/module-1/unit-2/lesson-2" TargetMode="External"/><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a2ea5133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7" name="Google Shape;12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2867329222"/>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3a2ea51330_1_3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2" name="Google Shape;192;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Suggested slide pacing: 10-15 minutes </a:t>
            </a: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Grouping: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45720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they are now going to use the</a:t>
            </a:r>
            <a:r>
              <a:rPr lang="en" sz="1200" b="1">
                <a:solidFill>
                  <a:schemeClr val="dk1"/>
                </a:solidFill>
                <a:latin typeface="Calibri"/>
                <a:ea typeface="Calibri"/>
                <a:cs typeface="Calibri"/>
                <a:sym typeface="Calibri"/>
              </a:rPr>
              <a:t> </a:t>
            </a:r>
            <a:r>
              <a:rPr lang="en" sz="1200" b="0">
                <a:solidFill>
                  <a:schemeClr val="dk1"/>
                </a:solidFill>
                <a:latin typeface="Calibri"/>
                <a:ea typeface="Calibri"/>
                <a:cs typeface="Calibri"/>
                <a:sym typeface="Calibri"/>
              </a:rPr>
              <a:t>Thumb-O-Meter protocol </a:t>
            </a:r>
            <a:r>
              <a:rPr lang="en" sz="1200">
                <a:solidFill>
                  <a:schemeClr val="dk1"/>
                </a:solidFill>
                <a:latin typeface="Calibri"/>
                <a:ea typeface="Calibri"/>
                <a:cs typeface="Calibri"/>
                <a:sym typeface="Calibri"/>
              </a:rPr>
              <a:t>to reflect on their progress toward the learning targets. Remind them that they used this protocol in the previous lesson and review as necessary. Refer to the </a:t>
            </a:r>
            <a:r>
              <a:rPr lang="en" sz="1200" b="1">
                <a:solidFill>
                  <a:schemeClr val="dk1"/>
                </a:solidFill>
                <a:latin typeface="Calibri"/>
                <a:ea typeface="Calibri"/>
                <a:cs typeface="Calibri"/>
                <a:sym typeface="Calibri"/>
              </a:rPr>
              <a:t>Classroom Protocols document </a:t>
            </a:r>
            <a:r>
              <a:rPr lang="en" sz="1200">
                <a:solidFill>
                  <a:schemeClr val="dk1"/>
                </a:solidFill>
                <a:latin typeface="Calibri"/>
                <a:ea typeface="Calibri"/>
                <a:cs typeface="Calibri"/>
                <a:sym typeface="Calibri"/>
              </a:rPr>
              <a:t>for the full version of the protocol.</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Guide students through the</a:t>
            </a:r>
            <a:r>
              <a:rPr lang="en" sz="1200" b="1">
                <a:solidFill>
                  <a:schemeClr val="dk1"/>
                </a:solidFill>
                <a:latin typeface="Calibri"/>
                <a:ea typeface="Calibri"/>
                <a:cs typeface="Calibri"/>
                <a:sym typeface="Calibri"/>
              </a:rPr>
              <a:t> </a:t>
            </a:r>
            <a:r>
              <a:rPr lang="en" sz="1200" b="0">
                <a:solidFill>
                  <a:schemeClr val="dk1"/>
                </a:solidFill>
                <a:latin typeface="Calibri"/>
                <a:ea typeface="Calibri"/>
                <a:cs typeface="Calibri"/>
                <a:sym typeface="Calibri"/>
              </a:rPr>
              <a:t>Thumb-O-Meter protocol </a:t>
            </a:r>
            <a:r>
              <a:rPr lang="en" sz="1200">
                <a:solidFill>
                  <a:schemeClr val="dk1"/>
                </a:solidFill>
                <a:latin typeface="Calibri"/>
                <a:ea typeface="Calibri"/>
                <a:cs typeface="Calibri"/>
                <a:sym typeface="Calibri"/>
              </a:rPr>
              <a:t>using the learning targets. Note students showing a thumb-sideways or thumb-down, so you can check in with them.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inviting students to self-assess against how well they showed empathy and compassion.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Refocus whole group.</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Reread the third learning target and invite students to </a:t>
            </a:r>
            <a:r>
              <a:rPr lang="en" sz="1200" b="0">
                <a:solidFill>
                  <a:schemeClr val="dk1"/>
                </a:solidFill>
                <a:latin typeface="Calibri"/>
                <a:ea typeface="Calibri"/>
                <a:cs typeface="Calibri"/>
                <a:sym typeface="Calibri"/>
              </a:rPr>
              <a:t>turn and talk </a:t>
            </a:r>
            <a:r>
              <a:rPr lang="en" sz="1200">
                <a:solidFill>
                  <a:schemeClr val="dk1"/>
                </a:solidFill>
                <a:latin typeface="Calibri"/>
                <a:ea typeface="Calibri"/>
                <a:cs typeface="Calibri"/>
                <a:sym typeface="Calibri"/>
              </a:rPr>
              <a:t>to an elbow partner: </a:t>
            </a:r>
            <a:endParaRPr sz="120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a:solidFill>
                  <a:schemeClr val="dk1"/>
                </a:solidFill>
                <a:latin typeface="Calibri"/>
                <a:ea typeface="Calibri"/>
                <a:cs typeface="Calibri"/>
                <a:sym typeface="Calibri"/>
              </a:rPr>
              <a:t>“How did our class perform overall with this learning target?” </a:t>
            </a:r>
            <a:r>
              <a:rPr lang="en" sz="1200" b="1">
                <a:solidFill>
                  <a:schemeClr val="dk1"/>
                </a:solidFill>
                <a:latin typeface="Calibri"/>
                <a:ea typeface="Calibri"/>
                <a:cs typeface="Calibri"/>
                <a:sym typeface="Calibri"/>
              </a:rPr>
              <a:t>(Responses will vary.)</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students that this question is not about how individuals performed, but rather the class as a whole.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Direct students’ attention to the posted</a:t>
            </a:r>
            <a:r>
              <a:rPr lang="en" sz="1200" b="1">
                <a:solidFill>
                  <a:schemeClr val="dk1"/>
                </a:solidFill>
                <a:latin typeface="Calibri"/>
                <a:ea typeface="Calibri"/>
                <a:cs typeface="Calibri"/>
                <a:sym typeface="Calibri"/>
              </a:rPr>
              <a:t> Discussion Norms anchor chart.</a:t>
            </a:r>
            <a:r>
              <a:rPr lang="en" sz="1200">
                <a:solidFill>
                  <a:schemeClr val="dk1"/>
                </a:solidFill>
                <a:latin typeface="Calibri"/>
                <a:ea typeface="Calibri"/>
                <a:cs typeface="Calibri"/>
                <a:sym typeface="Calibri"/>
              </a:rPr>
              <a:t> Ask: </a:t>
            </a:r>
            <a:r>
              <a:rPr lang="en" sz="1200" i="1">
                <a:solidFill>
                  <a:schemeClr val="dk1"/>
                </a:solidFill>
                <a:latin typeface="Calibri"/>
                <a:ea typeface="Calibri"/>
                <a:cs typeface="Calibri"/>
                <a:sym typeface="Calibri"/>
              </a:rPr>
              <a:t>“Is there anything we can add to our Discussion Norms anchor chart to help us remember to respect one another’s feelings during discussions in the future?” </a:t>
            </a:r>
            <a:r>
              <a:rPr lang="en" sz="1200" b="1">
                <a:solidFill>
                  <a:schemeClr val="dk1"/>
                </a:solidFill>
                <a:latin typeface="Calibri"/>
                <a:ea typeface="Calibri"/>
                <a:cs typeface="Calibri"/>
                <a:sym typeface="Calibri"/>
              </a:rPr>
              <a:t>(Responses will vary; add patterns in student thinking as appropriate.)</a:t>
            </a:r>
            <a:endParaRPr sz="1200" b="1">
              <a:solidFill>
                <a:schemeClr val="dk1"/>
              </a:solidFill>
              <a:latin typeface="Calibri"/>
              <a:ea typeface="Calibri"/>
              <a:cs typeface="Calibri"/>
              <a:sym typeface="Calibri"/>
            </a:endParaRPr>
          </a:p>
          <a:p>
            <a:pPr marL="228600" lvl="0" indent="-15240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protocol response (</a:t>
            </a:r>
            <a:r>
              <a:rPr lang="en-US" sz="1200">
                <a:solidFill>
                  <a:schemeClr val="dk1"/>
                </a:solidFill>
                <a:latin typeface="Calibri"/>
                <a:ea typeface="Calibri"/>
                <a:cs typeface="Calibri"/>
                <a:sym typeface="Calibri"/>
              </a:rPr>
              <a:t>T</a:t>
            </a:r>
            <a:r>
              <a:rPr lang="en" sz="1200">
                <a:solidFill>
                  <a:schemeClr val="dk1"/>
                </a:solidFill>
                <a:latin typeface="Calibri"/>
                <a:ea typeface="Calibri"/>
                <a:cs typeface="Calibri"/>
                <a:sym typeface="Calibri"/>
              </a:rPr>
              <a:t>humb-</a:t>
            </a:r>
            <a:r>
              <a:rPr lang="en-US" sz="1200">
                <a:solidFill>
                  <a:schemeClr val="dk1"/>
                </a:solidFill>
                <a:latin typeface="Calibri"/>
                <a:ea typeface="Calibri"/>
                <a:cs typeface="Calibri"/>
                <a:sym typeface="Calibri"/>
              </a:rPr>
              <a:t>O</a:t>
            </a:r>
            <a:r>
              <a:rPr lang="en" sz="1200">
                <a:solidFill>
                  <a:schemeClr val="dk1"/>
                </a:solidFill>
                <a:latin typeface="Calibri"/>
                <a:ea typeface="Calibri"/>
                <a:cs typeface="Calibri"/>
                <a:sym typeface="Calibri"/>
              </a:rPr>
              <a:t>-</a:t>
            </a:r>
            <a:r>
              <a:rPr lang="en-US" sz="1200">
                <a:solidFill>
                  <a:schemeClr val="dk1"/>
                </a:solidFill>
                <a:latin typeface="Calibri"/>
                <a:ea typeface="Calibri"/>
                <a:cs typeface="Calibri"/>
                <a:sym typeface="Calibri"/>
              </a:rPr>
              <a:t>M</a:t>
            </a:r>
            <a:r>
              <a:rPr lang="en" sz="1200">
                <a:solidFill>
                  <a:schemeClr val="dk1"/>
                </a:solidFill>
                <a:latin typeface="Calibri"/>
                <a:ea typeface="Calibri"/>
                <a:cs typeface="Calibri"/>
                <a:sym typeface="Calibri"/>
              </a:rPr>
              <a:t>eter)</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Build engagement around poetry by reminding students that poetry is a way to make sense of emotions—even ones that are painful. It also helps us understand how others are feeling and become more empathetic and compassionate people. This is one of the special powers of poetry and why it is an important form of written expression.</a:t>
            </a:r>
            <a:endParaRPr/>
          </a:p>
        </p:txBody>
      </p:sp>
    </p:spTree>
    <p:extLst>
      <p:ext uri="{BB962C8B-B14F-4D97-AF65-F5344CB8AC3E}">
        <p14:creationId xmlns:p14="http://schemas.microsoft.com/office/powerpoint/2010/main" val="220993982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9"/>
        <p:cNvGrpSpPr/>
        <p:nvPr/>
      </p:nvGrpSpPr>
      <p:grpSpPr>
        <a:xfrm>
          <a:off x="0" y="0"/>
          <a:ext cx="0" cy="0"/>
          <a:chOff x="0" y="0"/>
          <a:chExt cx="0" cy="0"/>
        </a:xfrm>
      </p:grpSpPr>
      <p:sp>
        <p:nvSpPr>
          <p:cNvPr id="200" name="Google Shape;200;g3a2ea51330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1" name="Google Shape;201;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lvl="0" indent="0" rtl="0">
              <a:spcBef>
                <a:spcPts val="0"/>
              </a:spcBef>
              <a:spcAft>
                <a:spcPts val="0"/>
              </a:spcAft>
              <a:buNone/>
            </a:pPr>
            <a:endParaRPr/>
          </a:p>
        </p:txBody>
      </p:sp>
    </p:spTree>
    <p:extLst>
      <p:ext uri="{BB962C8B-B14F-4D97-AF65-F5344CB8AC3E}">
        <p14:creationId xmlns:p14="http://schemas.microsoft.com/office/powerpoint/2010/main" val="278391168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g3d68dc4ca3_0_3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7" name="Google Shape;207;g3d68dc4ca3_0_39: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Suggested slide pacing: 60 minutes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a:solidFill>
                  <a:schemeClr val="dk1"/>
                </a:solidFill>
                <a:latin typeface="Calibri"/>
                <a:ea typeface="Calibri"/>
                <a:cs typeface="Calibri"/>
                <a:sym typeface="Calibri"/>
              </a:rPr>
              <a:t>Grouping: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b="1">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solidFill>
                  <a:schemeClr val="dk1"/>
                </a:solidFill>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This slide can be customized with the group assignments for ALL block for today’s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focus on ALL block in Module 1 is on building fluency and allowing time for independent reading.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Refer to the ALL Block Teacher Guide and Supporting Materials document found here: </a:t>
            </a:r>
            <a:r>
              <a:rPr lang="en" sz="1200" u="sng">
                <a:solidFill>
                  <a:srgbClr val="0097A7"/>
                </a:solidFill>
                <a:latin typeface="Calibri"/>
                <a:ea typeface="Calibri"/>
                <a:cs typeface="Calibri"/>
                <a:sym typeface="Calibri"/>
                <a:hlinkClick r:id="rId3"/>
              </a:rPr>
              <a:t>http://curriculum.eleducation.org/sites/default/files/g4m1u2_all-block_072017.pdf</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p:txBody>
      </p:sp>
      <p:sp>
        <p:nvSpPr>
          <p:cNvPr id="208" name="Google Shape;208;g3d68dc4ca3_0_39: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2052352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3a2ea51330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3" name="Google Shape;13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solidFill>
                  <a:schemeClr val="dk1"/>
                </a:solidFill>
                <a:latin typeface="Calibri"/>
                <a:ea typeface="Calibri"/>
                <a:cs typeface="Calibri"/>
                <a:sym typeface="Calibri"/>
              </a:rPr>
              <a:t>Teacher resources and materials can be downloaded at: </a:t>
            </a:r>
            <a:r>
              <a:rPr lang="en" sz="1200" u="sng">
                <a:solidFill>
                  <a:schemeClr val="hlink"/>
                </a:solidFill>
                <a:latin typeface="Calibri"/>
                <a:ea typeface="Calibri"/>
                <a:cs typeface="Calibri"/>
                <a:sym typeface="Calibri"/>
                <a:hlinkClick r:id="rId3"/>
              </a:rPr>
              <a:t>http://curriculum.eleducation.org/curriculum/ela/grade-4/module-1/unit-2/lesson-2</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New Materials to Prepare in Advance: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Working to Become Ethical People anchor chart </a:t>
            </a:r>
            <a:r>
              <a:rPr lang="en" sz="1200">
                <a:solidFill>
                  <a:schemeClr val="dk1"/>
                </a:solidFill>
                <a:latin typeface="Calibri"/>
                <a:ea typeface="Calibri"/>
                <a:cs typeface="Calibri"/>
                <a:sym typeface="Calibri"/>
              </a:rPr>
              <a:t>(example, for teacher reference)</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Paper (blank; one piece per pair)</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What Inspires Poets to Write Poetry? note-catcher </a:t>
            </a:r>
            <a:r>
              <a:rPr lang="en" sz="1200">
                <a:solidFill>
                  <a:schemeClr val="dk1"/>
                </a:solidFill>
                <a:latin typeface="Calibri"/>
                <a:ea typeface="Calibri"/>
                <a:cs typeface="Calibri"/>
                <a:sym typeface="Calibri"/>
              </a:rPr>
              <a:t>(example, for teacher reference)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Materials to Gather from Previous Lessons: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Working to Become Ethical People anchor chart </a:t>
            </a:r>
            <a:r>
              <a:rPr lang="en" sz="1200">
                <a:solidFill>
                  <a:schemeClr val="dk1"/>
                </a:solidFill>
                <a:latin typeface="Calibri"/>
                <a:ea typeface="Calibri"/>
                <a:cs typeface="Calibri"/>
                <a:sym typeface="Calibri"/>
              </a:rPr>
              <a:t>(begun in Unit 1, Lesson 2; added to during Opening)</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i="1">
                <a:solidFill>
                  <a:schemeClr val="dk1"/>
                </a:solidFill>
                <a:latin typeface="Calibri"/>
                <a:ea typeface="Calibri"/>
                <a:cs typeface="Calibri"/>
                <a:sym typeface="Calibri"/>
              </a:rPr>
              <a:t>Love That Dog </a:t>
            </a:r>
            <a:r>
              <a:rPr lang="en" sz="1200">
                <a:solidFill>
                  <a:schemeClr val="dk1"/>
                </a:solidFill>
                <a:latin typeface="Calibri"/>
                <a:ea typeface="Calibri"/>
                <a:cs typeface="Calibri"/>
                <a:sym typeface="Calibri"/>
              </a:rPr>
              <a:t>(from Unit 1, Lesson 2; one per student)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What Inspires Poets to Write Poetry? note-catcher </a:t>
            </a:r>
            <a:r>
              <a:rPr lang="en" sz="1200">
                <a:solidFill>
                  <a:schemeClr val="dk1"/>
                </a:solidFill>
                <a:latin typeface="Calibri"/>
                <a:ea typeface="Calibri"/>
                <a:cs typeface="Calibri"/>
                <a:sym typeface="Calibri"/>
              </a:rPr>
              <a:t>(from Unit 1, Lesson 10; one per student and one to display)</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Discussion Norms anchor chart </a:t>
            </a:r>
            <a:r>
              <a:rPr lang="en" sz="1200">
                <a:solidFill>
                  <a:schemeClr val="dk1"/>
                </a:solidFill>
                <a:latin typeface="Calibri"/>
                <a:ea typeface="Calibri"/>
                <a:cs typeface="Calibri"/>
                <a:sym typeface="Calibri"/>
              </a:rPr>
              <a:t>(begun in Unit 1, Lesson 1)</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Prepare classroom systems for active learning:</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The text students read today will be emotionally challenging. Ensure you are prepared to help students through this and have your classroom atmosphere set up so that if fosters the respect of the individuals throughout the class.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1502898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a30a3459f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1" name="Google Shape;141;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solidFill>
                  <a:schemeClr val="dk1"/>
                </a:solidFill>
                <a:latin typeface="Calibri"/>
                <a:ea typeface="Calibri"/>
                <a:cs typeface="Calibri"/>
                <a:sym typeface="Calibri"/>
              </a:rPr>
              <a:t>Materials to read and review in preparation: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“Sky” from </a:t>
            </a:r>
            <a:r>
              <a:rPr lang="en" sz="1200" i="1">
                <a:solidFill>
                  <a:schemeClr val="dk1"/>
                </a:solidFill>
                <a:latin typeface="Calibri"/>
                <a:ea typeface="Calibri"/>
                <a:cs typeface="Calibri"/>
                <a:sym typeface="Calibri"/>
              </a:rPr>
              <a:t>Love That Dog</a:t>
            </a:r>
            <a:endParaRPr sz="1200" i="1">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You will be placing words on the interactive word walls today</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Review these protocols before teaching. They are all (introduced) (used) in this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Turn and Talk Protocol</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Thumb -O-Meter Protocol</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33784713"/>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5"/>
        <p:cNvGrpSpPr/>
        <p:nvPr/>
      </p:nvGrpSpPr>
      <p:grpSpPr>
        <a:xfrm>
          <a:off x="0" y="0"/>
          <a:ext cx="0" cy="0"/>
          <a:chOff x="0" y="0"/>
          <a:chExt cx="0" cy="0"/>
        </a:xfrm>
      </p:grpSpPr>
      <p:sp>
        <p:nvSpPr>
          <p:cNvPr id="146" name="Google Shape;146;g3a2ea51330_0_1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7" name="Google Shape;147;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302589401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2"/>
        <p:cNvGrpSpPr/>
        <p:nvPr/>
      </p:nvGrpSpPr>
      <p:grpSpPr>
        <a:xfrm>
          <a:off x="0" y="0"/>
          <a:ext cx="0" cy="0"/>
          <a:chOff x="0" y="0"/>
          <a:chExt cx="0" cy="0"/>
        </a:xfrm>
      </p:grpSpPr>
      <p:sp>
        <p:nvSpPr>
          <p:cNvPr id="153" name="Google Shape;153;g3a2ea51330_0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4" name="Google Shape;154;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Grouping: Whole Class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Review the slide with the students and build excitement.</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Support for Any Students Who Need It: None</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4291168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g3a2ea51330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1" name="Google Shape;161;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Suggested slide pacing: 10</a:t>
            </a:r>
            <a:r>
              <a:rPr lang="en-US" sz="1200" b="1">
                <a:solidFill>
                  <a:schemeClr val="dk1"/>
                </a:solidFill>
                <a:latin typeface="Calibri"/>
                <a:ea typeface="Calibri"/>
                <a:cs typeface="Calibri"/>
                <a:sym typeface="Calibri"/>
              </a:rPr>
              <a:t>-12</a:t>
            </a:r>
            <a:r>
              <a:rPr lang="en" sz="1200" b="1">
                <a:solidFill>
                  <a:schemeClr val="dk1"/>
                </a:solidFill>
                <a:latin typeface="Calibri"/>
                <a:ea typeface="Calibri"/>
                <a:cs typeface="Calibri"/>
                <a:sym typeface="Calibri"/>
              </a:rPr>
              <a:t> minutes </a:t>
            </a: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Grouping: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students that throughout Unit 1 they have been considering what inspires Jack to write poetry. Tell them that today they will read another poem written by Jack, called “My Sky,” and infer why Jack wrote this poem.</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Direct students’ attention to the learning targets and select volunteers to read each of the learning targets to the class:</a:t>
            </a:r>
            <a:endParaRPr sz="120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“I can reflect in writing about my thoughts and feelings after reading ‘My Sky.’”</a:t>
            </a:r>
            <a:endParaRPr sz="1200" b="1">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 “I can describe what inspired Jack to write the poem ‘My Sky.’”</a:t>
            </a:r>
            <a:endParaRPr sz="1200" b="1">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b="1">
                <a:solidFill>
                  <a:schemeClr val="dk1"/>
                </a:solidFill>
                <a:latin typeface="Calibri"/>
                <a:ea typeface="Calibri"/>
                <a:cs typeface="Calibri"/>
                <a:sym typeface="Calibri"/>
              </a:rPr>
              <a:t> “I can show empathy and compassion for my classmates during a discussion of ‘My Sky.’”</a:t>
            </a:r>
            <a:endParaRPr sz="1200" b="1">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Underline the words </a:t>
            </a:r>
            <a:r>
              <a:rPr lang="en-US" sz="1200">
                <a:solidFill>
                  <a:schemeClr val="dk1"/>
                </a:solidFill>
                <a:latin typeface="Calibri"/>
                <a:ea typeface="Calibri"/>
                <a:cs typeface="Calibri"/>
                <a:sym typeface="Calibri"/>
              </a:rPr>
              <a:t>“</a:t>
            </a:r>
            <a:r>
              <a:rPr lang="en" sz="1200" i="0">
                <a:solidFill>
                  <a:schemeClr val="dk1"/>
                </a:solidFill>
                <a:latin typeface="Calibri"/>
                <a:ea typeface="Calibri"/>
                <a:cs typeface="Calibri"/>
                <a:sym typeface="Calibri"/>
              </a:rPr>
              <a:t>reflect,</a:t>
            </a:r>
            <a:r>
              <a:rPr lang="en-US" sz="1200" i="0">
                <a:solidFill>
                  <a:schemeClr val="dk1"/>
                </a:solidFill>
                <a:latin typeface="Calibri"/>
                <a:ea typeface="Calibri"/>
                <a:cs typeface="Calibri"/>
                <a:sym typeface="Calibri"/>
              </a:rPr>
              <a:t>”</a:t>
            </a:r>
            <a:r>
              <a:rPr lang="en" sz="1200" i="0">
                <a:solidFill>
                  <a:schemeClr val="dk1"/>
                </a:solidFill>
                <a:latin typeface="Calibri"/>
                <a:ea typeface="Calibri"/>
                <a:cs typeface="Calibri"/>
                <a:sym typeface="Calibri"/>
              </a:rPr>
              <a:t> </a:t>
            </a:r>
            <a:r>
              <a:rPr lang="en-US" sz="1200" i="0">
                <a:solidFill>
                  <a:schemeClr val="dk1"/>
                </a:solidFill>
                <a:latin typeface="Calibri"/>
                <a:ea typeface="Calibri"/>
                <a:cs typeface="Calibri"/>
                <a:sym typeface="Calibri"/>
              </a:rPr>
              <a:t>“</a:t>
            </a:r>
            <a:r>
              <a:rPr lang="en" sz="1200" i="0">
                <a:solidFill>
                  <a:schemeClr val="dk1"/>
                </a:solidFill>
                <a:latin typeface="Calibri"/>
                <a:ea typeface="Calibri"/>
                <a:cs typeface="Calibri"/>
                <a:sym typeface="Calibri"/>
              </a:rPr>
              <a:t>empathy,</a:t>
            </a:r>
            <a:r>
              <a:rPr lang="en-US" sz="1200" i="0">
                <a:solidFill>
                  <a:schemeClr val="dk1"/>
                </a:solidFill>
                <a:latin typeface="Calibri"/>
                <a:ea typeface="Calibri"/>
                <a:cs typeface="Calibri"/>
                <a:sym typeface="Calibri"/>
              </a:rPr>
              <a:t>”</a:t>
            </a:r>
            <a:r>
              <a:rPr lang="en" sz="1200" i="0">
                <a:solidFill>
                  <a:schemeClr val="dk1"/>
                </a:solidFill>
                <a:latin typeface="Calibri"/>
                <a:ea typeface="Calibri"/>
                <a:cs typeface="Calibri"/>
                <a:sym typeface="Calibri"/>
              </a:rPr>
              <a:t> and </a:t>
            </a:r>
            <a:r>
              <a:rPr lang="en-US" sz="1200" i="0">
                <a:solidFill>
                  <a:schemeClr val="dk1"/>
                </a:solidFill>
                <a:latin typeface="Calibri"/>
                <a:ea typeface="Calibri"/>
                <a:cs typeface="Calibri"/>
                <a:sym typeface="Calibri"/>
              </a:rPr>
              <a:t>“</a:t>
            </a:r>
            <a:r>
              <a:rPr lang="en" sz="1200" i="0">
                <a:solidFill>
                  <a:schemeClr val="dk1"/>
                </a:solidFill>
                <a:latin typeface="Calibri"/>
                <a:ea typeface="Calibri"/>
                <a:cs typeface="Calibri"/>
                <a:sym typeface="Calibri"/>
              </a:rPr>
              <a:t>compassion</a:t>
            </a:r>
            <a:r>
              <a:rPr lang="en" sz="1200">
                <a:solidFill>
                  <a:schemeClr val="dk1"/>
                </a:solidFill>
                <a:latin typeface="Calibri"/>
                <a:ea typeface="Calibri"/>
                <a:cs typeface="Calibri"/>
                <a:sym typeface="Calibri"/>
              </a:rPr>
              <a:t>.</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Invite students to </a:t>
            </a:r>
            <a:r>
              <a:rPr lang="en" sz="1200" b="0">
                <a:solidFill>
                  <a:schemeClr val="dk1"/>
                </a:solidFill>
                <a:latin typeface="Calibri"/>
                <a:ea typeface="Calibri"/>
                <a:cs typeface="Calibri"/>
                <a:sym typeface="Calibri"/>
              </a:rPr>
              <a:t>turn and talk </a:t>
            </a:r>
            <a:r>
              <a:rPr lang="en" sz="1200">
                <a:solidFill>
                  <a:schemeClr val="dk1"/>
                </a:solidFill>
                <a:latin typeface="Calibri"/>
                <a:ea typeface="Calibri"/>
                <a:cs typeface="Calibri"/>
                <a:sym typeface="Calibri"/>
              </a:rPr>
              <a:t>with an elbow partner: </a:t>
            </a:r>
            <a:endParaRPr sz="120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a:solidFill>
                  <a:schemeClr val="dk1"/>
                </a:solidFill>
                <a:latin typeface="Calibri"/>
                <a:ea typeface="Calibri"/>
                <a:cs typeface="Calibri"/>
                <a:sym typeface="Calibri"/>
              </a:rPr>
              <a:t>“What do each of these words mean?”</a:t>
            </a:r>
            <a:r>
              <a:rPr lang="en" sz="1200">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(reflect = think deeply or carefully about; empathy = understand and share the feelings of another; compassion = concern for how someone or something else feels)</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Point to </a:t>
            </a:r>
            <a:r>
              <a:rPr lang="en-US" sz="1200">
                <a:solidFill>
                  <a:schemeClr val="dk1"/>
                </a:solidFill>
                <a:latin typeface="Calibri"/>
                <a:ea typeface="Calibri"/>
                <a:cs typeface="Calibri"/>
                <a:sym typeface="Calibri"/>
              </a:rPr>
              <a:t>“</a:t>
            </a:r>
            <a:r>
              <a:rPr lang="en" sz="1200" i="0">
                <a:solidFill>
                  <a:schemeClr val="dk1"/>
                </a:solidFill>
                <a:latin typeface="Calibri"/>
                <a:ea typeface="Calibri"/>
                <a:cs typeface="Calibri"/>
                <a:sym typeface="Calibri"/>
              </a:rPr>
              <a:t>empathy</a:t>
            </a:r>
            <a:r>
              <a:rPr lang="en-US" sz="1200" i="0">
                <a:solidFill>
                  <a:schemeClr val="dk1"/>
                </a:solidFill>
                <a:latin typeface="Calibri"/>
                <a:ea typeface="Calibri"/>
                <a:cs typeface="Calibri"/>
                <a:sym typeface="Calibri"/>
              </a:rPr>
              <a:t>:</a:t>
            </a:r>
            <a:r>
              <a:rPr lang="en" sz="1200" i="1">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and </a:t>
            </a:r>
            <a:r>
              <a:rPr lang="en-US" sz="1200" i="0">
                <a:solidFill>
                  <a:schemeClr val="dk1"/>
                </a:solidFill>
                <a:latin typeface="Calibri"/>
                <a:ea typeface="Calibri"/>
                <a:cs typeface="Calibri"/>
                <a:sym typeface="Calibri"/>
              </a:rPr>
              <a:t>“</a:t>
            </a:r>
            <a:r>
              <a:rPr lang="en" sz="1200" i="0">
                <a:solidFill>
                  <a:schemeClr val="dk1"/>
                </a:solidFill>
                <a:latin typeface="Calibri"/>
                <a:ea typeface="Calibri"/>
                <a:cs typeface="Calibri"/>
                <a:sym typeface="Calibri"/>
              </a:rPr>
              <a:t>compassion</a:t>
            </a:r>
            <a:r>
              <a:rPr lang="en-US" sz="1200" i="0">
                <a:solidFill>
                  <a:schemeClr val="dk1"/>
                </a:solidFill>
                <a:latin typeface="Calibri"/>
                <a:ea typeface="Calibri"/>
                <a:cs typeface="Calibri"/>
                <a:sym typeface="Calibri"/>
              </a:rPr>
              <a:t>”</a:t>
            </a:r>
            <a:r>
              <a:rPr lang="en" sz="1200" i="0">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and explain that these words will be especially important in today’s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Focus students to the </a:t>
            </a:r>
            <a:r>
              <a:rPr lang="en" sz="1200" b="1">
                <a:solidFill>
                  <a:schemeClr val="dk1"/>
                </a:solidFill>
                <a:latin typeface="Calibri"/>
                <a:ea typeface="Calibri"/>
                <a:cs typeface="Calibri"/>
                <a:sym typeface="Calibri"/>
              </a:rPr>
              <a:t>Working to Become Ethical People anchor chart</a:t>
            </a:r>
            <a:r>
              <a:rPr lang="en" sz="1200">
                <a:solidFill>
                  <a:schemeClr val="dk1"/>
                </a:solidFill>
                <a:latin typeface="Calibri"/>
                <a:ea typeface="Calibri"/>
                <a:cs typeface="Calibri"/>
                <a:sym typeface="Calibri"/>
              </a:rPr>
              <a:t>. Remind them that ethical people treat others well and stand up for what is right.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the habits of character recorded: </a:t>
            </a:r>
            <a:endParaRPr sz="120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a:solidFill>
                  <a:schemeClr val="dk1"/>
                </a:solidFill>
                <a:latin typeface="Calibri"/>
                <a:ea typeface="Calibri"/>
                <a:cs typeface="Calibri"/>
                <a:sym typeface="Calibri"/>
              </a:rPr>
              <a:t>“I show empathy. This means I understand and I share or take into account the feelings, situation, or attitude of others.”</a:t>
            </a:r>
            <a:endParaRPr sz="1200" i="1">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a:solidFill>
                  <a:schemeClr val="dk1"/>
                </a:solidFill>
                <a:latin typeface="Calibri"/>
                <a:ea typeface="Calibri"/>
                <a:cs typeface="Calibri"/>
                <a:sym typeface="Calibri"/>
              </a:rPr>
              <a:t> “I show compassion. This means I notice when others are sad or upset and try to help them.”</a:t>
            </a:r>
            <a:endParaRPr sz="1200" i="1">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Invite students to </a:t>
            </a:r>
            <a:r>
              <a:rPr lang="en" sz="1200" b="0">
                <a:solidFill>
                  <a:schemeClr val="dk1"/>
                </a:solidFill>
                <a:latin typeface="Calibri"/>
                <a:ea typeface="Calibri"/>
                <a:cs typeface="Calibri"/>
                <a:sym typeface="Calibri"/>
              </a:rPr>
              <a:t>turn and talk </a:t>
            </a:r>
            <a:r>
              <a:rPr lang="en" sz="1200">
                <a:solidFill>
                  <a:schemeClr val="dk1"/>
                </a:solidFill>
                <a:latin typeface="Calibri"/>
                <a:ea typeface="Calibri"/>
                <a:cs typeface="Calibri"/>
                <a:sym typeface="Calibri"/>
              </a:rPr>
              <a:t>with an elbow partner: </a:t>
            </a:r>
            <a:endParaRPr sz="120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a:solidFill>
                  <a:schemeClr val="dk1"/>
                </a:solidFill>
                <a:latin typeface="Calibri"/>
                <a:ea typeface="Calibri"/>
                <a:cs typeface="Calibri"/>
                <a:sym typeface="Calibri"/>
              </a:rPr>
              <a:t>“Using the anchor chart as a guide, what does empathy mean in your own words?”</a:t>
            </a:r>
            <a:r>
              <a:rPr lang="en" sz="1200">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(understanding and sharing the feelings of another)</a:t>
            </a:r>
            <a:endParaRPr sz="1200" b="1">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a:solidFill>
                  <a:schemeClr val="dk1"/>
                </a:solidFill>
                <a:latin typeface="Calibri"/>
                <a:ea typeface="Calibri"/>
                <a:cs typeface="Calibri"/>
                <a:sym typeface="Calibri"/>
              </a:rPr>
              <a:t>“What does empathy look like? What might you see when someone is showing empathy?”</a:t>
            </a:r>
            <a:r>
              <a:rPr lang="en" sz="1200" b="1">
                <a:solidFill>
                  <a:schemeClr val="dk1"/>
                </a:solidFill>
                <a:latin typeface="Calibri"/>
                <a:ea typeface="Calibri"/>
                <a:cs typeface="Calibri"/>
                <a:sym typeface="Calibri"/>
              </a:rPr>
              <a:t> See Working to Become Ethical People anchor chart </a:t>
            </a:r>
            <a:r>
              <a:rPr lang="en" sz="1200" b="0">
                <a:solidFill>
                  <a:schemeClr val="dk1"/>
                </a:solidFill>
                <a:latin typeface="Calibri"/>
                <a:ea typeface="Calibri"/>
                <a:cs typeface="Calibri"/>
                <a:sym typeface="Calibri"/>
              </a:rPr>
              <a:t>(example, for teacher reference).</a:t>
            </a:r>
            <a:endParaRPr sz="1200" b="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a:solidFill>
                  <a:schemeClr val="dk1"/>
                </a:solidFill>
                <a:latin typeface="Calibri"/>
                <a:ea typeface="Calibri"/>
                <a:cs typeface="Calibri"/>
                <a:sym typeface="Calibri"/>
              </a:rPr>
              <a:t>“What does empathy sound like? What might you hear when someone is showing empathy?”</a:t>
            </a:r>
            <a:r>
              <a:rPr lang="en" sz="1200" b="1">
                <a:solidFill>
                  <a:schemeClr val="dk1"/>
                </a:solidFill>
                <a:latin typeface="Calibri"/>
                <a:ea typeface="Calibri"/>
                <a:cs typeface="Calibri"/>
                <a:sym typeface="Calibri"/>
              </a:rPr>
              <a:t> See Working to Become Ethical People anchor chart </a:t>
            </a:r>
            <a:r>
              <a:rPr lang="en" sz="1200" b="0">
                <a:solidFill>
                  <a:schemeClr val="dk1"/>
                </a:solidFill>
                <a:latin typeface="Calibri"/>
                <a:ea typeface="Calibri"/>
                <a:cs typeface="Calibri"/>
                <a:sym typeface="Calibri"/>
              </a:rPr>
              <a:t>(example, for teacher reference). </a:t>
            </a:r>
            <a:endParaRPr sz="1200" b="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 students share out, capture their responses in the appropriate column on the </a:t>
            </a:r>
            <a:r>
              <a:rPr lang="en" sz="1200" b="1">
                <a:solidFill>
                  <a:schemeClr val="dk1"/>
                </a:solidFill>
                <a:latin typeface="Calibri"/>
                <a:ea typeface="Calibri"/>
                <a:cs typeface="Calibri"/>
                <a:sym typeface="Calibri"/>
              </a:rPr>
              <a:t>Working to Become Ethical People anchor chart.</a:t>
            </a:r>
            <a:endParaRPr sz="1200" b="1">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this process with compassion. Record </a:t>
            </a:r>
            <a:r>
              <a:rPr lang="en-US" sz="1200">
                <a:solidFill>
                  <a:schemeClr val="dk1"/>
                </a:solidFill>
                <a:latin typeface="Calibri"/>
                <a:ea typeface="Calibri"/>
                <a:cs typeface="Calibri"/>
                <a:sym typeface="Calibri"/>
              </a:rPr>
              <a:t>“</a:t>
            </a:r>
            <a:r>
              <a:rPr lang="en" sz="1200" i="0">
                <a:solidFill>
                  <a:schemeClr val="dk1"/>
                </a:solidFill>
                <a:latin typeface="Calibri"/>
                <a:ea typeface="Calibri"/>
                <a:cs typeface="Calibri"/>
                <a:sym typeface="Calibri"/>
              </a:rPr>
              <a:t>empathy</a:t>
            </a:r>
            <a:r>
              <a:rPr lang="en-US" sz="1200" i="0">
                <a:solidFill>
                  <a:schemeClr val="dk1"/>
                </a:solidFill>
                <a:latin typeface="Calibri"/>
                <a:ea typeface="Calibri"/>
                <a:cs typeface="Calibri"/>
                <a:sym typeface="Calibri"/>
              </a:rPr>
              <a:t>”</a:t>
            </a:r>
            <a:r>
              <a:rPr lang="en" sz="1200" i="1">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and </a:t>
            </a:r>
            <a:r>
              <a:rPr lang="en-US" sz="1200" i="0">
                <a:solidFill>
                  <a:schemeClr val="dk1"/>
                </a:solidFill>
                <a:latin typeface="Calibri"/>
                <a:ea typeface="Calibri"/>
                <a:cs typeface="Calibri"/>
                <a:sym typeface="Calibri"/>
              </a:rPr>
              <a:t>“</a:t>
            </a:r>
            <a:r>
              <a:rPr lang="en" sz="1200" i="0">
                <a:solidFill>
                  <a:schemeClr val="dk1"/>
                </a:solidFill>
                <a:latin typeface="Calibri"/>
                <a:ea typeface="Calibri"/>
                <a:cs typeface="Calibri"/>
                <a:sym typeface="Calibri"/>
              </a:rPr>
              <a:t>compassion</a:t>
            </a:r>
            <a:r>
              <a:rPr lang="en-US" sz="1200" i="0">
                <a:solidFill>
                  <a:schemeClr val="dk1"/>
                </a:solidFill>
                <a:latin typeface="Calibri"/>
                <a:ea typeface="Calibri"/>
                <a:cs typeface="Calibri"/>
                <a:sym typeface="Calibri"/>
              </a:rPr>
              <a:t>”</a:t>
            </a:r>
            <a:r>
              <a:rPr lang="en" sz="1200" i="1">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on the </a:t>
            </a:r>
            <a:r>
              <a:rPr lang="en" sz="1200" b="1">
                <a:solidFill>
                  <a:schemeClr val="dk1"/>
                </a:solidFill>
                <a:latin typeface="Calibri"/>
                <a:ea typeface="Calibri"/>
                <a:cs typeface="Calibri"/>
                <a:sym typeface="Calibri"/>
              </a:rPr>
              <a:t>Academic Word Wall</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that “My Sky” is a sad poem and that it will be important for them to show </a:t>
            </a:r>
            <a:r>
              <a:rPr lang="en" sz="1200" i="0">
                <a:solidFill>
                  <a:schemeClr val="dk1"/>
                </a:solidFill>
                <a:latin typeface="Calibri"/>
                <a:ea typeface="Calibri"/>
                <a:cs typeface="Calibri"/>
                <a:sym typeface="Calibri"/>
              </a:rPr>
              <a:t>empathy</a:t>
            </a:r>
            <a:r>
              <a:rPr lang="en" sz="1200" i="1">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and compassion toward one another during this lesson. Invite students to</a:t>
            </a:r>
            <a:r>
              <a:rPr lang="en" sz="1200" b="1">
                <a:solidFill>
                  <a:schemeClr val="dk1"/>
                </a:solidFill>
                <a:latin typeface="Calibri"/>
                <a:ea typeface="Calibri"/>
                <a:cs typeface="Calibri"/>
                <a:sym typeface="Calibri"/>
              </a:rPr>
              <a:t> </a:t>
            </a:r>
            <a:r>
              <a:rPr lang="en" sz="1200" b="0">
                <a:solidFill>
                  <a:schemeClr val="dk1"/>
                </a:solidFill>
                <a:latin typeface="Calibri"/>
                <a:ea typeface="Calibri"/>
                <a:cs typeface="Calibri"/>
                <a:sym typeface="Calibri"/>
              </a:rPr>
              <a:t>turn and talk </a:t>
            </a:r>
            <a:r>
              <a:rPr lang="en" sz="1200">
                <a:solidFill>
                  <a:schemeClr val="dk1"/>
                </a:solidFill>
                <a:latin typeface="Calibri"/>
                <a:ea typeface="Calibri"/>
                <a:cs typeface="Calibri"/>
                <a:sym typeface="Calibri"/>
              </a:rPr>
              <a:t>with an elbow partner:</a:t>
            </a:r>
            <a:endParaRPr sz="120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 </a:t>
            </a:r>
            <a:r>
              <a:rPr lang="en" sz="1200" i="1">
                <a:solidFill>
                  <a:schemeClr val="dk1"/>
                </a:solidFill>
                <a:latin typeface="Calibri"/>
                <a:ea typeface="Calibri"/>
                <a:cs typeface="Calibri"/>
                <a:sym typeface="Calibri"/>
              </a:rPr>
              <a:t>“What might this look or sound like?”</a:t>
            </a:r>
            <a:endParaRPr sz="1200" i="1">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 As students share out, capture their responses in the appropriate column of the </a:t>
            </a:r>
            <a:r>
              <a:rPr lang="en" sz="1200" b="1">
                <a:solidFill>
                  <a:schemeClr val="dk1"/>
                </a:solidFill>
                <a:latin typeface="Calibri"/>
                <a:ea typeface="Calibri"/>
                <a:cs typeface="Calibri"/>
                <a:sym typeface="Calibri"/>
              </a:rPr>
              <a:t>Working to Become Ethical People anchor chart</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228600" lvl="0" indent="-15240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actively participating in the classroom discussion</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understanding the definitions of the underlined words in the targets and </a:t>
            </a:r>
            <a:r>
              <a:rPr lang="en-US" sz="1200">
                <a:solidFill>
                  <a:schemeClr val="dk1"/>
                </a:solidFill>
                <a:latin typeface="Calibri"/>
                <a:ea typeface="Calibri"/>
                <a:cs typeface="Calibri"/>
                <a:sym typeface="Calibri"/>
              </a:rPr>
              <a:t>their future use.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preparing with images, video clips, or book excerpts that convey the meaning of empathy and compassion in case students need additional support with describing what it looks like.</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To increase comprehension, invite students to role-play situations that would require empathy or compassion. Present scenarios and have the students act them out</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29722881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9"/>
        <p:cNvGrpSpPr/>
        <p:nvPr/>
      </p:nvGrpSpPr>
      <p:grpSpPr>
        <a:xfrm>
          <a:off x="0" y="0"/>
          <a:ext cx="0" cy="0"/>
          <a:chOff x="0" y="0"/>
          <a:chExt cx="0" cy="0"/>
        </a:xfrm>
      </p:grpSpPr>
      <p:sp>
        <p:nvSpPr>
          <p:cNvPr id="170" name="Google Shape;170;g3a425ba501_0_2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1" name="Google Shape;171;g3a425ba501_0_2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Suggested slide pacing: 10-15 minutes </a:t>
            </a: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Grouping: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Teaching Notes: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Have students in partners ahead of time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Ensure you have paper ready for the students.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 Distribute paper and invite students to partner up.</a:t>
            </a:r>
            <a:endParaRPr sz="1200" i="1">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 Invite students to work with their partner to brainstorm and record words on their paper. Ask them to think of words that describe powerful emotions.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Select volunteers to share out. As students share out, capture their responses on the board or a piece of chart paper. Listen for words such as: happiness, sadness, fear, and anger. Under students’ list, write additional words used to describe emotion, such as: frustration, anxiety, joy, excitement, contentment, grief, and confusion.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Briefly discuss the meaning of unfamiliar words and note words that have similar or opposite meanings.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that today they will read a poem written by Jack in the novel </a:t>
            </a:r>
            <a:r>
              <a:rPr lang="en" sz="1200" i="1">
                <a:solidFill>
                  <a:schemeClr val="dk1"/>
                </a:solidFill>
                <a:latin typeface="Calibri"/>
                <a:ea typeface="Calibri"/>
                <a:cs typeface="Calibri"/>
                <a:sym typeface="Calibri"/>
              </a:rPr>
              <a:t>Love That Dog</a:t>
            </a:r>
            <a:r>
              <a:rPr lang="en" sz="1200">
                <a:solidFill>
                  <a:schemeClr val="dk1"/>
                </a:solidFill>
                <a:latin typeface="Calibri"/>
                <a:ea typeface="Calibri"/>
                <a:cs typeface="Calibri"/>
                <a:sym typeface="Calibri"/>
              </a:rPr>
              <a:t>, called “My Sky.” Explain that this is a powerfully emotional piece of writing. Go on to explain that it is emotional for two reasons, the first being that Jack is describing an emotional experience. His emotion is captured in his writing of this poem. Explain that the second reason it is an emotional piece of writing is because it is likely to evoke strong emotions from those who read it. Tell students that you would like them to reflect on the following question in writing in the “My Reflections” section of their poetry journal:</a:t>
            </a:r>
            <a:endParaRPr sz="120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a:solidFill>
                  <a:schemeClr val="dk1"/>
                </a:solidFill>
                <a:latin typeface="Calibri"/>
                <a:ea typeface="Calibri"/>
                <a:cs typeface="Calibri"/>
                <a:sym typeface="Calibri"/>
              </a:rPr>
              <a:t>“Describe a time you read something that made you feel a strong emotion. Why do you think writers write about emotional experiences?”</a:t>
            </a:r>
            <a:endParaRPr sz="1200" i="1">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After 5 minutes of silent reflection, invite volunteers to share their reflection with the group. If students do not offer to share, consider sharing your own reflections on this question.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students of their work with the term </a:t>
            </a:r>
            <a:r>
              <a:rPr lang="en-US" sz="1200">
                <a:solidFill>
                  <a:schemeClr val="dk1"/>
                </a:solidFill>
                <a:latin typeface="Calibri"/>
                <a:ea typeface="Calibri"/>
                <a:cs typeface="Calibri"/>
                <a:sym typeface="Calibri"/>
              </a:rPr>
              <a:t>“</a:t>
            </a:r>
            <a:r>
              <a:rPr lang="en" sz="1200">
                <a:solidFill>
                  <a:schemeClr val="dk1"/>
                </a:solidFill>
                <a:latin typeface="Calibri"/>
                <a:ea typeface="Calibri"/>
                <a:cs typeface="Calibri"/>
                <a:sym typeface="Calibri"/>
              </a:rPr>
              <a:t>inspire</a:t>
            </a:r>
            <a:r>
              <a:rPr lang="en-US" sz="1200">
                <a:solidFill>
                  <a:schemeClr val="dk1"/>
                </a:solidFill>
                <a:latin typeface="Calibri"/>
                <a:ea typeface="Calibri"/>
                <a:cs typeface="Calibri"/>
                <a:sym typeface="Calibri"/>
              </a:rPr>
              <a:t>”</a:t>
            </a:r>
            <a:r>
              <a:rPr lang="en" sz="1200">
                <a:solidFill>
                  <a:schemeClr val="dk1"/>
                </a:solidFill>
                <a:latin typeface="Calibri"/>
                <a:ea typeface="Calibri"/>
                <a:cs typeface="Calibri"/>
                <a:sym typeface="Calibri"/>
              </a:rPr>
              <a:t> in the previous unit and in Lesson 1. Explain that writers can be inspired by strong emotions. They may want to write about an emotional experience for a variety of reasons, including to communicate an idea or to send a message to their readers, or even to help themselves understand or process an emotional event in their lives.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that the author, Sharon Creech, was inspired to describe her character Jack’s emotional experience in the poem “My Sky.” Explain that she likely knew this poem would evoke strong emotions in her readers, too. Ask students to take a moment to think about how they will respect the feelings of their classmates after reading this poem.</a:t>
            </a:r>
            <a:endParaRPr sz="1200">
              <a:solidFill>
                <a:schemeClr val="dk1"/>
              </a:solidFill>
              <a:latin typeface="Calibri"/>
              <a:ea typeface="Calibri"/>
              <a:cs typeface="Calibri"/>
              <a:sym typeface="Calibri"/>
            </a:endParaRPr>
          </a:p>
          <a:p>
            <a:pPr marL="228600" lvl="0" indent="-15240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being able to identify words that reflect strong emotions.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being able to reflect on an experience of their own</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For students who may need additional support with concretely expressing their feelings: Consider providing images of different emotions and asking students to match the emotion to the image</a:t>
            </a:r>
            <a:r>
              <a:rPr lang="en-US"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For students who may need additional support with complex vocabulary: Provide a thesaurus tool that gives alternative words for more simplistic emotions, such as grief for sadness or elation for happiness. Offer specific praise for students who use the tool appropriately and provide complex examples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For students who may find a blank page overwhelming: Consider providing a graphic organizer with individual sections for each emotion, as well as lines to add more complex vocabulary. </a:t>
            </a: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024041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3a425ba501_0_3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7" name="Google Shape;177;g3a425ba501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Suggested slide pacing: 15-20 minutes </a:t>
            </a: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Grouping: Whole Group</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Ask students to retrieve their copies of </a:t>
            </a:r>
            <a:r>
              <a:rPr lang="en" sz="1200" b="0" i="1">
                <a:solidFill>
                  <a:schemeClr val="dk1"/>
                </a:solidFill>
                <a:latin typeface="Calibri"/>
                <a:ea typeface="Calibri"/>
                <a:cs typeface="Calibri"/>
                <a:sym typeface="Calibri"/>
              </a:rPr>
              <a:t>Love That Dog</a:t>
            </a:r>
            <a:r>
              <a:rPr lang="en" sz="1200">
                <a:solidFill>
                  <a:schemeClr val="dk1"/>
                </a:solidFill>
                <a:latin typeface="Calibri"/>
                <a:ea typeface="Calibri"/>
                <a:cs typeface="Calibri"/>
                <a:sym typeface="Calibri"/>
              </a:rPr>
              <a:t> and turn to page 68. Invite students to follow along, reading silently in their heads as you read the poem “My Sky” aloud.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Afterward, if necessary based on the needs of your class, reassure students that feelings of sadness after reading about the death of a pet are natural. For some, these feelings may be quite strong due to life experience. Explain that writing often helps people deal with strong emotions and that you would like students to take some time to reflect in writing. Let them know their writing will not be shared unless they decide to share it privately, and that it will not be graded.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Post the following reflection question, emphasizing that whatever students choose to write in response to this question is fine: </a:t>
            </a:r>
            <a:endParaRPr sz="120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a:solidFill>
                  <a:schemeClr val="dk1"/>
                </a:solidFill>
                <a:latin typeface="Calibri"/>
                <a:ea typeface="Calibri"/>
                <a:cs typeface="Calibri"/>
                <a:sym typeface="Calibri"/>
              </a:rPr>
              <a:t>“What are you thinking or feeling after reading this poem?”</a:t>
            </a:r>
            <a:endParaRPr sz="1200" i="1">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The time needed for reflection will vary by class and individual. Circulate to support students who may need additional support as they write.</a:t>
            </a:r>
            <a:endParaRPr sz="1200">
              <a:solidFill>
                <a:schemeClr val="dk1"/>
              </a:solidFill>
              <a:latin typeface="Calibri"/>
              <a:ea typeface="Calibri"/>
              <a:cs typeface="Calibri"/>
              <a:sym typeface="Calibri"/>
            </a:endParaRPr>
          </a:p>
          <a:p>
            <a:pPr marL="228600" lvl="0" indent="-15240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reflecting on the poem and making connections with the emotion behind it.</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Consider providing a more scaffolded version of this activity by having a worksheet with more directed questions. For instance, include a line from the poem and ask: </a:t>
            </a:r>
            <a:r>
              <a:rPr lang="en" sz="1200" i="1">
                <a:solidFill>
                  <a:schemeClr val="dk1"/>
                </a:solidFill>
                <a:latin typeface="Calibri"/>
                <a:ea typeface="Calibri"/>
                <a:cs typeface="Calibri"/>
                <a:sym typeface="Calibri"/>
              </a:rPr>
              <a:t>“What did I feel after I read this line from the poem?”</a:t>
            </a:r>
            <a:r>
              <a:rPr lang="en" sz="1200">
                <a:solidFill>
                  <a:schemeClr val="dk1"/>
                </a:solidFill>
                <a:latin typeface="Calibri"/>
                <a:ea typeface="Calibri"/>
                <a:cs typeface="Calibri"/>
                <a:sym typeface="Calibri"/>
              </a:rPr>
              <a:t> or “</a:t>
            </a:r>
            <a:r>
              <a:rPr lang="en" sz="1200" i="1">
                <a:solidFill>
                  <a:schemeClr val="dk1"/>
                </a:solidFill>
                <a:latin typeface="Calibri"/>
                <a:ea typeface="Calibri"/>
                <a:cs typeface="Calibri"/>
                <a:sym typeface="Calibri"/>
              </a:rPr>
              <a:t>This line made me think _____.”</a:t>
            </a:r>
            <a:endParaRPr sz="1200" i="1">
              <a:solidFill>
                <a:schemeClr val="dk1"/>
              </a:solidFill>
              <a:latin typeface="Calibri"/>
              <a:ea typeface="Calibri"/>
              <a:cs typeface="Calibri"/>
              <a:sym typeface="Calibri"/>
            </a:endParaRPr>
          </a:p>
          <a:p>
            <a:pPr marL="457200" lvl="0" indent="0" rtl="0">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80525872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a2ea51330_1_2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4" name="Google Shape;184;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a:solidFill>
                  <a:schemeClr val="dk1"/>
                </a:solidFill>
                <a:latin typeface="Calibri"/>
                <a:ea typeface="Calibri"/>
                <a:cs typeface="Calibri"/>
                <a:sym typeface="Calibri"/>
              </a:rPr>
              <a:t>Suggested slide pacing: 15-20 minutes </a:t>
            </a: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b="1">
                <a:solidFill>
                  <a:schemeClr val="dk1"/>
                </a:solidFill>
                <a:latin typeface="Calibri"/>
                <a:ea typeface="Calibri"/>
                <a:cs typeface="Calibri"/>
                <a:sym typeface="Calibri"/>
              </a:rPr>
              <a:t>Grouping: Whole Group</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b="1">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Teaching Notes: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 Refocus whole group. Discuss the following question as a class or have students discuss with their partner then share out their thoughts: </a:t>
            </a:r>
            <a:r>
              <a:rPr lang="en" sz="1200" i="1">
                <a:solidFill>
                  <a:schemeClr val="dk1"/>
                </a:solidFill>
                <a:latin typeface="Calibri"/>
                <a:ea typeface="Calibri"/>
                <a:cs typeface="Calibri"/>
                <a:sym typeface="Calibri"/>
              </a:rPr>
              <a:t>“Why did Jack write ‘My Sky’?”</a:t>
            </a:r>
            <a:endParaRPr sz="1200" i="1">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Listen for students to make connections to previous lessons about the meaning of the word </a:t>
            </a:r>
            <a:r>
              <a:rPr lang="en-US" sz="1200">
                <a:solidFill>
                  <a:schemeClr val="dk1"/>
                </a:solidFill>
                <a:latin typeface="Calibri"/>
                <a:ea typeface="Calibri"/>
                <a:cs typeface="Calibri"/>
                <a:sym typeface="Calibri"/>
              </a:rPr>
              <a:t>“</a:t>
            </a:r>
            <a:r>
              <a:rPr lang="en" sz="1200">
                <a:solidFill>
                  <a:schemeClr val="dk1"/>
                </a:solidFill>
                <a:latin typeface="Calibri"/>
                <a:ea typeface="Calibri"/>
                <a:cs typeface="Calibri"/>
                <a:sym typeface="Calibri"/>
              </a:rPr>
              <a:t>inspiration.</a:t>
            </a:r>
            <a:r>
              <a:rPr lang="en-US" sz="1200">
                <a:solidFill>
                  <a:schemeClr val="dk1"/>
                </a:solidFill>
                <a:latin typeface="Calibri"/>
                <a:ea typeface="Calibri"/>
                <a:cs typeface="Calibri"/>
                <a:sym typeface="Calibri"/>
              </a:rPr>
              <a:t>”</a:t>
            </a:r>
            <a:r>
              <a:rPr lang="en" sz="1200">
                <a:solidFill>
                  <a:schemeClr val="dk1"/>
                </a:solidFill>
                <a:latin typeface="Calibri"/>
                <a:ea typeface="Calibri"/>
                <a:cs typeface="Calibri"/>
                <a:sym typeface="Calibri"/>
              </a:rPr>
              <a:t> Consider prompting students with the following questions during the discussion: </a:t>
            </a:r>
            <a:endParaRPr sz="120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a:solidFill>
                  <a:schemeClr val="dk1"/>
                </a:solidFill>
                <a:latin typeface="Calibri"/>
                <a:ea typeface="Calibri"/>
                <a:cs typeface="Calibri"/>
                <a:sym typeface="Calibri"/>
              </a:rPr>
              <a:t>“On pages 7 and 13, Jack told his teacher, ‘I don’t want to write about that blue car that had miles to go before it slept’ and ‘Yes, I used to have a pet, and no I don’t want to write about it.’ Now that you have read ‘My Sky,’ what can you infer about why he said these things?”</a:t>
            </a:r>
            <a:endParaRPr sz="1200" i="1">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a:solidFill>
                  <a:schemeClr val="dk1"/>
                </a:solidFill>
                <a:latin typeface="Calibri"/>
                <a:ea typeface="Calibri"/>
                <a:cs typeface="Calibri"/>
                <a:sym typeface="Calibri"/>
              </a:rPr>
              <a:t> “After reading ‘My Sky,’ we know that Jack did end up writing about the blue car and his dog. What can you infer from the novel about why he changed his mind?”</a:t>
            </a:r>
            <a:endParaRPr sz="1200" i="1">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If productive, cue students to expand the conversation by saying more: </a:t>
            </a:r>
            <a:r>
              <a:rPr lang="en" sz="1200" i="0">
                <a:solidFill>
                  <a:schemeClr val="dk1"/>
                </a:solidFill>
                <a:latin typeface="Calibri"/>
                <a:ea typeface="Calibri"/>
                <a:cs typeface="Calibri"/>
                <a:sym typeface="Calibri"/>
              </a:rPr>
              <a:t>“Can you say more about that?” </a:t>
            </a:r>
            <a:r>
              <a:rPr lang="en" sz="1200">
                <a:solidFill>
                  <a:schemeClr val="dk1"/>
                </a:solidFill>
                <a:latin typeface="Calibri"/>
                <a:ea typeface="Calibri"/>
                <a:cs typeface="Calibri"/>
                <a:sym typeface="Calibri"/>
              </a:rPr>
              <a:t>(Responses will vary.)</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 Display and invite students to take out their </a:t>
            </a:r>
            <a:r>
              <a:rPr lang="en" sz="1200" b="1">
                <a:solidFill>
                  <a:schemeClr val="dk1"/>
                </a:solidFill>
                <a:latin typeface="Calibri"/>
                <a:ea typeface="Calibri"/>
                <a:cs typeface="Calibri"/>
                <a:sym typeface="Calibri"/>
              </a:rPr>
              <a:t>What Inspires Poets to Write Poetry? Note-catcher.</a:t>
            </a:r>
            <a:endParaRPr sz="1200" b="1">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Invite students to </a:t>
            </a:r>
            <a:r>
              <a:rPr lang="en" sz="1200" b="0">
                <a:solidFill>
                  <a:schemeClr val="dk1"/>
                </a:solidFill>
                <a:latin typeface="Calibri"/>
                <a:ea typeface="Calibri"/>
                <a:cs typeface="Calibri"/>
                <a:sym typeface="Calibri"/>
              </a:rPr>
              <a:t>turn and talk </a:t>
            </a:r>
            <a:r>
              <a:rPr lang="en" sz="1200">
                <a:solidFill>
                  <a:schemeClr val="dk1"/>
                </a:solidFill>
                <a:latin typeface="Calibri"/>
                <a:ea typeface="Calibri"/>
                <a:cs typeface="Calibri"/>
                <a:sym typeface="Calibri"/>
              </a:rPr>
              <a:t>with their partner, and cold call students to share out: </a:t>
            </a:r>
            <a:endParaRPr sz="120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a:solidFill>
                  <a:schemeClr val="dk1"/>
                </a:solidFill>
                <a:latin typeface="Calibri"/>
                <a:ea typeface="Calibri"/>
                <a:cs typeface="Calibri"/>
                <a:sym typeface="Calibri"/>
              </a:rPr>
              <a:t>“What inspired Jack to write this poem?”</a:t>
            </a:r>
            <a:r>
              <a:rPr lang="en" sz="1200">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(his dog Sky and reading poems by other poets)</a:t>
            </a:r>
            <a:endParaRPr sz="1200" b="1">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 students share out, capture their responses in the</a:t>
            </a:r>
            <a:r>
              <a:rPr lang="en" sz="1200" b="1">
                <a:solidFill>
                  <a:schemeClr val="dk1"/>
                </a:solidFill>
                <a:latin typeface="Calibri"/>
                <a:ea typeface="Calibri"/>
                <a:cs typeface="Calibri"/>
                <a:sym typeface="Calibri"/>
              </a:rPr>
              <a:t> </a:t>
            </a:r>
            <a:r>
              <a:rPr lang="en" sz="1200" b="0">
                <a:solidFill>
                  <a:schemeClr val="dk1"/>
                </a:solidFill>
                <a:latin typeface="Calibri"/>
                <a:ea typeface="Calibri"/>
                <a:cs typeface="Calibri"/>
                <a:sym typeface="Calibri"/>
              </a:rPr>
              <a:t>“What inspired the poet?” column </a:t>
            </a:r>
            <a:r>
              <a:rPr lang="en" sz="1200">
                <a:solidFill>
                  <a:schemeClr val="dk1"/>
                </a:solidFill>
                <a:latin typeface="Calibri"/>
                <a:ea typeface="Calibri"/>
                <a:cs typeface="Calibri"/>
                <a:sym typeface="Calibri"/>
              </a:rPr>
              <a:t>and invite students to do the same on their copies. Refer to </a:t>
            </a:r>
            <a:r>
              <a:rPr lang="en" sz="1200" b="1">
                <a:solidFill>
                  <a:schemeClr val="dk1"/>
                </a:solidFill>
                <a:latin typeface="Calibri"/>
                <a:ea typeface="Calibri"/>
                <a:cs typeface="Calibri"/>
                <a:sym typeface="Calibri"/>
              </a:rPr>
              <a:t>What Inspires Poets to Write Poetry? note-catcher </a:t>
            </a:r>
            <a:r>
              <a:rPr lang="en" sz="1200" b="0">
                <a:solidFill>
                  <a:schemeClr val="dk1"/>
                </a:solidFill>
                <a:latin typeface="Calibri"/>
                <a:ea typeface="Calibri"/>
                <a:cs typeface="Calibri"/>
                <a:sym typeface="Calibri"/>
              </a:rPr>
              <a:t>(example, for teacher reference) as necessary.</a:t>
            </a:r>
            <a:endParaRPr sz="1200" b="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 Invite students to </a:t>
            </a:r>
            <a:r>
              <a:rPr lang="en" sz="1200" b="0">
                <a:solidFill>
                  <a:schemeClr val="dk1"/>
                </a:solidFill>
                <a:latin typeface="Calibri"/>
                <a:ea typeface="Calibri"/>
                <a:cs typeface="Calibri"/>
                <a:sym typeface="Calibri"/>
              </a:rPr>
              <a:t>turn and talk </a:t>
            </a:r>
            <a:r>
              <a:rPr lang="en" sz="1200">
                <a:solidFill>
                  <a:schemeClr val="dk1"/>
                </a:solidFill>
                <a:latin typeface="Calibri"/>
                <a:ea typeface="Calibri"/>
                <a:cs typeface="Calibri"/>
                <a:sym typeface="Calibri"/>
              </a:rPr>
              <a:t>with their partner, and cold call students to share out: </a:t>
            </a:r>
            <a:endParaRPr sz="1200">
              <a:solidFill>
                <a:schemeClr val="dk1"/>
              </a:solidFill>
              <a:latin typeface="Calibri"/>
              <a:ea typeface="Calibri"/>
              <a:cs typeface="Calibri"/>
              <a:sym typeface="Calibri"/>
            </a:endParaRPr>
          </a:p>
          <a:p>
            <a:pPr marL="914400" lvl="1" indent="-304800" rtl="0">
              <a:spcBef>
                <a:spcPts val="0"/>
              </a:spcBef>
              <a:spcAft>
                <a:spcPts val="0"/>
              </a:spcAft>
              <a:buClr>
                <a:schemeClr val="dk1"/>
              </a:buClr>
              <a:buSzPts val="1200"/>
              <a:buFont typeface="Calibri"/>
              <a:buChar char="○"/>
            </a:pPr>
            <a:r>
              <a:rPr lang="en" sz="1200" i="1">
                <a:solidFill>
                  <a:schemeClr val="dk1"/>
                </a:solidFill>
                <a:latin typeface="Calibri"/>
                <a:ea typeface="Calibri"/>
                <a:cs typeface="Calibri"/>
                <a:sym typeface="Calibri"/>
              </a:rPr>
              <a:t>“Where can you see evidence of this in the poem?”</a:t>
            </a:r>
            <a:r>
              <a:rPr lang="en" sz="1200" b="1">
                <a:solidFill>
                  <a:schemeClr val="dk1"/>
                </a:solidFill>
                <a:latin typeface="Calibri"/>
                <a:ea typeface="Calibri"/>
                <a:cs typeface="Calibri"/>
                <a:sym typeface="Calibri"/>
              </a:rPr>
              <a:t> (Jack’s poem has “blue car blue car splattered with mud,” which is similar to a line from “The Tiger”; Jack’s poem has “Hey there, son!” which is from “Love That Boy”; Jack’s poem is about when his dog was hit by a car.)</a:t>
            </a:r>
            <a:r>
              <a:rPr lang="en" sz="1200">
                <a:solidFill>
                  <a:schemeClr val="dk1"/>
                </a:solidFill>
                <a:latin typeface="Calibri"/>
                <a:ea typeface="Calibri"/>
                <a:cs typeface="Calibri"/>
                <a:sym typeface="Calibri"/>
              </a:rPr>
              <a:t>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As students share out, capture their responses in the</a:t>
            </a:r>
            <a:r>
              <a:rPr lang="en" sz="1200" b="1">
                <a:solidFill>
                  <a:schemeClr val="dk1"/>
                </a:solidFill>
                <a:latin typeface="Calibri"/>
                <a:ea typeface="Calibri"/>
                <a:cs typeface="Calibri"/>
                <a:sym typeface="Calibri"/>
              </a:rPr>
              <a:t> </a:t>
            </a:r>
            <a:r>
              <a:rPr lang="en" sz="1200" b="0">
                <a:solidFill>
                  <a:schemeClr val="dk1"/>
                </a:solidFill>
                <a:latin typeface="Calibri"/>
                <a:ea typeface="Calibri"/>
                <a:cs typeface="Calibri"/>
                <a:sym typeface="Calibri"/>
              </a:rPr>
              <a:t>“Where can you see evidence of this in the poem?” column</a:t>
            </a:r>
            <a:r>
              <a:rPr lang="en" sz="1200" b="1">
                <a:solidFill>
                  <a:schemeClr val="dk1"/>
                </a:solidFill>
                <a:latin typeface="Calibri"/>
                <a:ea typeface="Calibri"/>
                <a:cs typeface="Calibri"/>
                <a:sym typeface="Calibri"/>
              </a:rPr>
              <a:t> </a:t>
            </a:r>
            <a:r>
              <a:rPr lang="en" sz="1200">
                <a:solidFill>
                  <a:schemeClr val="dk1"/>
                </a:solidFill>
                <a:latin typeface="Calibri"/>
                <a:ea typeface="Calibri"/>
                <a:cs typeface="Calibri"/>
                <a:sym typeface="Calibri"/>
              </a:rPr>
              <a:t>and invite students to do the same. </a:t>
            </a:r>
            <a:r>
              <a:rPr lang="en" sz="1200" b="1">
                <a:solidFill>
                  <a:schemeClr val="dk1"/>
                </a:solidFill>
                <a:latin typeface="Calibri"/>
                <a:ea typeface="Calibri"/>
                <a:cs typeface="Calibri"/>
                <a:sym typeface="Calibri"/>
              </a:rPr>
              <a:t>Refer to What Inspires Poets to Write Poetry? note-catcher </a:t>
            </a:r>
            <a:r>
              <a:rPr lang="en" sz="1200" b="0">
                <a:solidFill>
                  <a:schemeClr val="dk1"/>
                </a:solidFill>
                <a:latin typeface="Calibri"/>
                <a:ea typeface="Calibri"/>
                <a:cs typeface="Calibri"/>
                <a:sym typeface="Calibri"/>
              </a:rPr>
              <a:t>(example, for teacher reference) as necessary</a:t>
            </a:r>
            <a:r>
              <a:rPr lang="en-US" sz="1200" b="0">
                <a:solidFill>
                  <a:schemeClr val="dk1"/>
                </a:solidFill>
                <a:latin typeface="Calibri"/>
                <a:ea typeface="Calibri"/>
                <a:cs typeface="Calibri"/>
                <a:sym typeface="Calibri"/>
              </a:rPr>
              <a:t>.</a:t>
            </a:r>
            <a:endParaRPr sz="1200" b="0">
              <a:solidFill>
                <a:schemeClr val="dk1"/>
              </a:solidFill>
              <a:latin typeface="Calibri"/>
              <a:ea typeface="Calibri"/>
              <a:cs typeface="Calibri"/>
              <a:sym typeface="Calibri"/>
            </a:endParaRPr>
          </a:p>
          <a:p>
            <a:pPr marL="228600" lvl="0" indent="-15240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Students being able to identify why Jack was inspired to write the poem “Sky</a:t>
            </a:r>
            <a:r>
              <a:rPr lang="en-US" sz="1200">
                <a:solidFill>
                  <a:schemeClr val="dk1"/>
                </a:solidFill>
                <a:latin typeface="Calibri"/>
                <a:ea typeface="Calibri"/>
                <a:cs typeface="Calibri"/>
                <a:sym typeface="Calibri"/>
              </a:rPr>
              <a:t>.</a:t>
            </a:r>
            <a:r>
              <a:rPr lang="en" sz="1200">
                <a:solidFill>
                  <a:schemeClr val="dk1"/>
                </a:solidFill>
                <a:latin typeface="Calibri"/>
                <a:ea typeface="Calibri"/>
                <a:cs typeface="Calibri"/>
                <a:sym typeface="Calibri"/>
              </a:rPr>
              <a:t>”</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Support for Any Students Who Need It: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 Provide pre-written sticky notes or matching options on their note-catcher so that they may place the appropriate response in its correct column. </a:t>
            </a:r>
            <a:endParaRPr/>
          </a:p>
        </p:txBody>
      </p:sp>
    </p:spTree>
    <p:extLst>
      <p:ext uri="{BB962C8B-B14F-4D97-AF65-F5344CB8AC3E}">
        <p14:creationId xmlns:p14="http://schemas.microsoft.com/office/powerpoint/2010/main" val="213540629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9.xml"/><Relationship Id="rId13" Type="http://schemas.openxmlformats.org/officeDocument/2006/relationships/image" Target="../media/image1.png"/><Relationship Id="rId3" Type="http://schemas.openxmlformats.org/officeDocument/2006/relationships/slideLayout" Target="../slideLayouts/slideLayout14.xml"/><Relationship Id="rId7" Type="http://schemas.openxmlformats.org/officeDocument/2006/relationships/slideLayout" Target="../slideLayouts/slideLayout18.xml"/><Relationship Id="rId12"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slideLayout" Target="../slideLayouts/slideLayout17.xml"/><Relationship Id="rId11" Type="http://schemas.openxmlformats.org/officeDocument/2006/relationships/slideLayout" Target="../slideLayouts/slideLayout22.xml"/><Relationship Id="rId5" Type="http://schemas.openxmlformats.org/officeDocument/2006/relationships/slideLayout" Target="../slideLayouts/slideLayout16.xml"/><Relationship Id="rId15" Type="http://schemas.openxmlformats.org/officeDocument/2006/relationships/image" Target="../media/image3.png"/><Relationship Id="rId10" Type="http://schemas.openxmlformats.org/officeDocument/2006/relationships/slideLayout" Target="../slideLayouts/slideLayout21.xml"/><Relationship Id="rId4" Type="http://schemas.openxmlformats.org/officeDocument/2006/relationships/slideLayout" Target="../slideLayouts/slideLayout15.xml"/><Relationship Id="rId9" Type="http://schemas.openxmlformats.org/officeDocument/2006/relationships/slideLayout" Target="../slideLayouts/slideLayout20.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0AA9EBDA-8643-4828-8482-3096919BB428}"/>
              </a:ext>
            </a:extLst>
          </p:cNvPr>
          <p:cNvPicPr>
            <a:picLocks noChangeAspect="1"/>
          </p:cNvPicPr>
          <p:nvPr userDrawn="1"/>
        </p:nvPicPr>
        <p:blipFill>
          <a:blip r:embed="rId13"/>
          <a:stretch>
            <a:fillRect/>
          </a:stretch>
        </p:blipFill>
        <p:spPr>
          <a:xfrm>
            <a:off x="8365808" y="4913942"/>
            <a:ext cx="762000" cy="142875"/>
          </a:xfrm>
          <a:prstGeom prst="rect">
            <a:avLst/>
          </a:prstGeom>
        </p:spPr>
      </p:pic>
      <p:pic>
        <p:nvPicPr>
          <p:cNvPr id="5" name="Picture 4">
            <a:extLst>
              <a:ext uri="{FF2B5EF4-FFF2-40B4-BE49-F238E27FC236}">
                <a16:creationId xmlns:a16="http://schemas.microsoft.com/office/drawing/2014/main" id="{18F6D3AB-26C1-48DF-BBA0-8C77916AF8C9}"/>
              </a:ext>
            </a:extLst>
          </p:cNvPr>
          <p:cNvPicPr>
            <a:picLocks noChangeAspect="1"/>
          </p:cNvPicPr>
          <p:nvPr userDrawn="1"/>
        </p:nvPicPr>
        <p:blipFill>
          <a:blip r:embed="rId14"/>
          <a:stretch>
            <a:fillRect/>
          </a:stretch>
        </p:blipFill>
        <p:spPr>
          <a:xfrm>
            <a:off x="4265112" y="4632021"/>
            <a:ext cx="613775" cy="511479"/>
          </a:xfrm>
          <a:prstGeom prst="rect">
            <a:avLst/>
          </a:prstGeom>
        </p:spPr>
      </p:pic>
      <p:pic>
        <p:nvPicPr>
          <p:cNvPr id="10" name="Picture 9">
            <a:extLst>
              <a:ext uri="{FF2B5EF4-FFF2-40B4-BE49-F238E27FC236}">
                <a16:creationId xmlns:a16="http://schemas.microsoft.com/office/drawing/2014/main" id="{10DCBE94-5F75-4F4F-A5F1-2A53081D5216}"/>
              </a:ext>
            </a:extLst>
          </p:cNvPr>
          <p:cNvPicPr>
            <a:picLocks noChangeAspect="1"/>
          </p:cNvPicPr>
          <p:nvPr userDrawn="1"/>
        </p:nvPicPr>
        <p:blipFill>
          <a:blip r:embed="rId15"/>
          <a:stretch>
            <a:fillRect/>
          </a:stretch>
        </p:blipFill>
        <p:spPr>
          <a:xfrm>
            <a:off x="-1" y="4531933"/>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600FB8C2-A36C-49DF-BF8B-0928FA8B460D}"/>
              </a:ext>
            </a:extLst>
          </p:cNvPr>
          <p:cNvPicPr>
            <a:picLocks noChangeAspect="1"/>
          </p:cNvPicPr>
          <p:nvPr userDrawn="1"/>
        </p:nvPicPr>
        <p:blipFill>
          <a:blip r:embed="rId13"/>
          <a:stretch>
            <a:fillRect/>
          </a:stretch>
        </p:blipFill>
        <p:spPr>
          <a:xfrm>
            <a:off x="7980123" y="4904213"/>
            <a:ext cx="762000" cy="142875"/>
          </a:xfrm>
          <a:prstGeom prst="rect">
            <a:avLst/>
          </a:prstGeom>
        </p:spPr>
      </p:pic>
      <p:pic>
        <p:nvPicPr>
          <p:cNvPr id="5" name="Picture 4">
            <a:extLst>
              <a:ext uri="{FF2B5EF4-FFF2-40B4-BE49-F238E27FC236}">
                <a16:creationId xmlns:a16="http://schemas.microsoft.com/office/drawing/2014/main" id="{0554A293-920B-487A-8AFF-936FB47DE9C3}"/>
              </a:ext>
            </a:extLst>
          </p:cNvPr>
          <p:cNvPicPr>
            <a:picLocks noChangeAspect="1"/>
          </p:cNvPicPr>
          <p:nvPr userDrawn="1"/>
        </p:nvPicPr>
        <p:blipFill>
          <a:blip r:embed="rId14"/>
          <a:stretch>
            <a:fillRect/>
          </a:stretch>
        </p:blipFill>
        <p:spPr>
          <a:xfrm>
            <a:off x="4205613" y="4430519"/>
            <a:ext cx="732773" cy="610644"/>
          </a:xfrm>
          <a:prstGeom prst="rect">
            <a:avLst/>
          </a:prstGeom>
        </p:spPr>
      </p:pic>
      <p:pic>
        <p:nvPicPr>
          <p:cNvPr id="7" name="Picture 6">
            <a:extLst>
              <a:ext uri="{FF2B5EF4-FFF2-40B4-BE49-F238E27FC236}">
                <a16:creationId xmlns:a16="http://schemas.microsoft.com/office/drawing/2014/main" id="{3D62C63C-0DDF-49EC-AB40-7A342ACC44A1}"/>
              </a:ext>
            </a:extLst>
          </p:cNvPr>
          <p:cNvPicPr>
            <a:picLocks noChangeAspect="1"/>
          </p:cNvPicPr>
          <p:nvPr userDrawn="1"/>
        </p:nvPicPr>
        <p:blipFill>
          <a:blip r:embed="rId15"/>
          <a:stretch>
            <a:fillRect/>
          </a:stretch>
        </p:blipFill>
        <p:spPr>
          <a:xfrm>
            <a:off x="0" y="4580727"/>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comments" Target="../comments/comment1.xml"/><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6.xml"/><Relationship Id="rId1" Type="http://schemas.openxmlformats.org/officeDocument/2006/relationships/slideLayout" Target="../slideLayouts/slideLayout3.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7.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a:t>Grade </a:t>
            </a:r>
            <a:r>
              <a:rPr lang="en"/>
              <a:t>4</a:t>
            </a:r>
            <a:r>
              <a:rPr lang="en" sz="3400"/>
              <a:t>: Module </a:t>
            </a:r>
            <a:r>
              <a:rPr lang="en"/>
              <a:t>1</a:t>
            </a:r>
            <a:r>
              <a:rPr lang="en" sz="3400"/>
              <a:t>: Unit </a:t>
            </a:r>
            <a:r>
              <a:rPr lang="en"/>
              <a:t>2</a:t>
            </a:r>
            <a:r>
              <a:rPr lang="en" sz="3400"/>
              <a:t>: Lesson </a:t>
            </a:r>
            <a:r>
              <a:rPr lang="en"/>
              <a:t>2</a:t>
            </a:r>
            <a:endParaRPr sz="3400"/>
          </a:p>
          <a:p>
            <a:pPr marL="0" lvl="0" indent="0" rtl="0">
              <a:lnSpc>
                <a:spcPct val="90000"/>
              </a:lnSpc>
              <a:spcBef>
                <a:spcPts val="0"/>
              </a:spcBef>
              <a:spcAft>
                <a:spcPts val="0"/>
              </a:spcAft>
              <a:buClr>
                <a:schemeClr val="dk1"/>
              </a:buClr>
              <a:buSzPts val="1100"/>
              <a:buFont typeface="Arial"/>
              <a:buNone/>
            </a:pPr>
            <a:r>
              <a:rPr lang="en" sz="1800" b="1"/>
              <a:t>Teacher slide, before teaching.</a:t>
            </a:r>
            <a:endParaRPr sz="1800"/>
          </a:p>
        </p:txBody>
      </p:sp>
      <p:sp>
        <p:nvSpPr>
          <p:cNvPr id="130" name="Google Shape;130;p25"/>
          <p:cNvSpPr txBox="1">
            <a:spLocks noGrp="1"/>
          </p:cNvSpPr>
          <p:nvPr>
            <p:ph type="body" idx="1"/>
          </p:nvPr>
        </p:nvSpPr>
        <p:spPr>
          <a:xfrm>
            <a:off x="311700" y="139977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1600">
                <a:solidFill>
                  <a:schemeClr val="dk1"/>
                </a:solidFill>
              </a:rPr>
              <a:t>This lesson will take approximately 60-70 minutes to complete. </a:t>
            </a:r>
            <a:endParaRPr sz="1600">
              <a:solidFill>
                <a:schemeClr val="dk1"/>
              </a:solidFill>
            </a:endParaRPr>
          </a:p>
          <a:p>
            <a:pPr marL="0" lvl="0" indent="0" rtl="0">
              <a:lnSpc>
                <a:spcPct val="90000"/>
              </a:lnSpc>
              <a:spcBef>
                <a:spcPts val="0"/>
              </a:spcBef>
              <a:spcAft>
                <a:spcPts val="0"/>
              </a:spcAft>
              <a:buClr>
                <a:schemeClr val="dk1"/>
              </a:buClr>
              <a:buSzPts val="2400"/>
              <a:buFont typeface="Arial"/>
              <a:buNone/>
            </a:pP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a:solidFill>
                  <a:schemeClr val="dk1"/>
                </a:solidFill>
              </a:rPr>
              <a:t>The purpose of today’s lesson is to:</a:t>
            </a:r>
            <a:endParaRPr sz="1600">
              <a:solidFill>
                <a:schemeClr val="dk1"/>
              </a:solidFill>
            </a:endParaRPr>
          </a:p>
          <a:p>
            <a:pPr marL="457200" lvl="0" indent="-330200" rtl="0">
              <a:lnSpc>
                <a:spcPct val="90000"/>
              </a:lnSpc>
              <a:spcBef>
                <a:spcPts val="0"/>
              </a:spcBef>
              <a:spcAft>
                <a:spcPts val="0"/>
              </a:spcAft>
              <a:buClr>
                <a:schemeClr val="dk1"/>
              </a:buClr>
              <a:buSzPts val="1600"/>
              <a:buChar char="●"/>
            </a:pPr>
            <a:r>
              <a:rPr lang="en" sz="1600">
                <a:solidFill>
                  <a:schemeClr val="dk1"/>
                </a:solidFill>
              </a:rPr>
              <a:t>In this lesson students will read Jack’s poem “Sky” and reflect upon it.  This poem could be emotionally challenging for some students as that is deals with the death of Jack’s dog...</a:t>
            </a:r>
            <a:endParaRPr sz="1600">
              <a:solidFill>
                <a:schemeClr val="dk1"/>
              </a:solidFill>
            </a:endParaRPr>
          </a:p>
          <a:p>
            <a:pPr marL="628650" lvl="1" indent="-95250" rtl="0">
              <a:lnSpc>
                <a:spcPct val="90000"/>
              </a:lnSpc>
              <a:spcBef>
                <a:spcPts val="0"/>
              </a:spcBef>
              <a:spcAft>
                <a:spcPts val="0"/>
              </a:spcAft>
              <a:buClr>
                <a:schemeClr val="dk1"/>
              </a:buClr>
              <a:buSzPts val="1200"/>
              <a:buFont typeface="Arial"/>
              <a:buNone/>
            </a:pPr>
            <a:endParaRPr sz="1600">
              <a:solidFill>
                <a:schemeClr val="dk1"/>
              </a:solidFill>
            </a:endParaRPr>
          </a:p>
          <a:p>
            <a:pPr marL="0" lvl="0" indent="0" rtl="0">
              <a:lnSpc>
                <a:spcPct val="90000"/>
              </a:lnSpc>
              <a:spcBef>
                <a:spcPts val="0"/>
              </a:spcBef>
              <a:spcAft>
                <a:spcPts val="0"/>
              </a:spcAft>
              <a:buClr>
                <a:schemeClr val="dk1"/>
              </a:buClr>
              <a:buSzPts val="3200"/>
              <a:buFont typeface="Arial"/>
              <a:buNone/>
            </a:pPr>
            <a:r>
              <a:rPr lang="en" sz="1600">
                <a:solidFill>
                  <a:schemeClr val="dk1"/>
                </a:solidFill>
              </a:rPr>
              <a:t>The Learning Targets for students today are:</a:t>
            </a:r>
            <a:endParaRPr sz="1600">
              <a:solidFill>
                <a:schemeClr val="dk1"/>
              </a:solidFill>
            </a:endParaRPr>
          </a:p>
          <a:p>
            <a:pPr marL="457200" lvl="0" indent="-330200" rtl="0">
              <a:lnSpc>
                <a:spcPct val="90000"/>
              </a:lnSpc>
              <a:spcBef>
                <a:spcPts val="1000"/>
              </a:spcBef>
              <a:spcAft>
                <a:spcPts val="0"/>
              </a:spcAft>
              <a:buClr>
                <a:schemeClr val="dk1"/>
              </a:buClr>
              <a:buSzPts val="1600"/>
              <a:buAutoNum type="arabicPeriod"/>
            </a:pPr>
            <a:r>
              <a:rPr lang="en" sz="1600">
                <a:solidFill>
                  <a:schemeClr val="dk1"/>
                </a:solidFill>
              </a:rPr>
              <a:t>I can reflect in writing about my thoughts and feelings after reading “My Sky.” </a:t>
            </a:r>
            <a:endParaRPr sz="160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a:solidFill>
                  <a:schemeClr val="dk1"/>
                </a:solidFill>
              </a:rPr>
              <a:t>I can describe what inspired Jack to write the poem “My Sky.”</a:t>
            </a:r>
            <a:endParaRPr sz="1600">
              <a:solidFill>
                <a:schemeClr val="dk1"/>
              </a:solidFill>
            </a:endParaRPr>
          </a:p>
          <a:p>
            <a:pPr marL="457200" lvl="0" indent="-330200" rtl="0">
              <a:lnSpc>
                <a:spcPct val="90000"/>
              </a:lnSpc>
              <a:spcBef>
                <a:spcPts val="0"/>
              </a:spcBef>
              <a:spcAft>
                <a:spcPts val="0"/>
              </a:spcAft>
              <a:buClr>
                <a:schemeClr val="dk1"/>
              </a:buClr>
              <a:buSzPts val="1600"/>
              <a:buAutoNum type="arabicPeriod"/>
            </a:pPr>
            <a:r>
              <a:rPr lang="en" sz="1600">
                <a:solidFill>
                  <a:schemeClr val="dk1"/>
                </a:solidFill>
              </a:rPr>
              <a:t>I can show empathy and compassion for my classmates during a discussion of “My Sky.”</a:t>
            </a:r>
            <a:endParaRPr sz="1600" b="1">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4" name="Google Shape;194;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Reflecting on Our Learning</a:t>
            </a:r>
            <a:endParaRPr/>
          </a:p>
        </p:txBody>
      </p:sp>
      <p:sp>
        <p:nvSpPr>
          <p:cNvPr id="195" name="Google Shape;195;p34"/>
          <p:cNvSpPr txBox="1">
            <a:spLocks noGrp="1"/>
          </p:cNvSpPr>
          <p:nvPr>
            <p:ph type="body" idx="1"/>
          </p:nvPr>
        </p:nvSpPr>
        <p:spPr>
          <a:xfrm>
            <a:off x="311700" y="2719975"/>
            <a:ext cx="8520600" cy="1848900"/>
          </a:xfrm>
          <a:prstGeom prst="rect">
            <a:avLst/>
          </a:prstGeom>
        </p:spPr>
        <p:txBody>
          <a:bodyPr spcFirstLastPara="1" wrap="square" lIns="91425" tIns="91425" rIns="91425" bIns="91425" anchor="t" anchorCtr="0">
            <a:noAutofit/>
          </a:bodyPr>
          <a:lstStyle/>
          <a:p>
            <a:pPr marL="457200" lvl="0" indent="-342900" rtl="0">
              <a:lnSpc>
                <a:spcPct val="90000"/>
              </a:lnSpc>
              <a:spcBef>
                <a:spcPts val="500"/>
              </a:spcBef>
              <a:spcAft>
                <a:spcPts val="0"/>
              </a:spcAft>
              <a:buClr>
                <a:schemeClr val="dk1"/>
              </a:buClr>
              <a:buSzPts val="1800"/>
              <a:buFont typeface="Century Gothic"/>
              <a:buAutoNum type="arabicPeriod"/>
            </a:pPr>
            <a:r>
              <a:rPr lang="en">
                <a:solidFill>
                  <a:schemeClr val="dk1"/>
                </a:solidFill>
              </a:rPr>
              <a:t>Think about how comfortable you are or how much you know about this topic.</a:t>
            </a:r>
            <a:endParaRPr>
              <a:solidFill>
                <a:schemeClr val="dk1"/>
              </a:solidFill>
            </a:endParaRPr>
          </a:p>
          <a:p>
            <a:pPr marL="457200" lvl="0" indent="-342900" rtl="0">
              <a:lnSpc>
                <a:spcPct val="90000"/>
              </a:lnSpc>
              <a:spcBef>
                <a:spcPts val="1000"/>
              </a:spcBef>
              <a:spcAft>
                <a:spcPts val="1000"/>
              </a:spcAft>
              <a:buClr>
                <a:schemeClr val="dk1"/>
              </a:buClr>
              <a:buSzPts val="1800"/>
              <a:buFont typeface="Century Gothic"/>
              <a:buAutoNum type="arabicPeriod"/>
            </a:pPr>
            <a:r>
              <a:rPr lang="en">
                <a:solidFill>
                  <a:schemeClr val="dk1"/>
                </a:solidFill>
              </a:rPr>
              <a:t>When signaled, place a thumb-up if you are comfortable/know a lot about this topic, a thumb-sideways if you are a little comfortable or know a little about this topic, or a thumb-down if you really are not comfortable or don’t know a lot about this topic. </a:t>
            </a:r>
            <a:endParaRPr/>
          </a:p>
        </p:txBody>
      </p:sp>
      <p:pic>
        <p:nvPicPr>
          <p:cNvPr id="196" name="Google Shape;196;p34"/>
          <p:cNvPicPr preferRelativeResize="0"/>
          <p:nvPr/>
        </p:nvPicPr>
        <p:blipFill>
          <a:blip r:embed="rId3">
            <a:alphaModFix/>
          </a:blip>
          <a:stretch>
            <a:fillRect/>
          </a:stretch>
        </p:blipFill>
        <p:spPr>
          <a:xfrm>
            <a:off x="8386920" y="4513301"/>
            <a:ext cx="499810" cy="449189"/>
          </a:xfrm>
          <a:prstGeom prst="rect">
            <a:avLst/>
          </a:prstGeom>
          <a:noFill/>
          <a:ln>
            <a:noFill/>
          </a:ln>
        </p:spPr>
      </p:pic>
      <p:cxnSp>
        <p:nvCxnSpPr>
          <p:cNvPr id="197" name="Google Shape;197;p34"/>
          <p:cNvCxnSpPr/>
          <p:nvPr/>
        </p:nvCxnSpPr>
        <p:spPr>
          <a:xfrm>
            <a:off x="395925" y="2700200"/>
            <a:ext cx="8031900" cy="0"/>
          </a:xfrm>
          <a:prstGeom prst="straightConnector1">
            <a:avLst/>
          </a:prstGeom>
          <a:noFill/>
          <a:ln w="9525" cap="flat" cmpd="sng">
            <a:solidFill>
              <a:schemeClr val="dk2"/>
            </a:solidFill>
            <a:prstDash val="solid"/>
            <a:round/>
            <a:headEnd type="none" w="med" len="med"/>
            <a:tailEnd type="none" w="med" len="med"/>
          </a:ln>
        </p:spPr>
      </p:cxnSp>
      <p:sp>
        <p:nvSpPr>
          <p:cNvPr id="198" name="Google Shape;198;p34"/>
          <p:cNvSpPr txBox="1"/>
          <p:nvPr/>
        </p:nvSpPr>
        <p:spPr>
          <a:xfrm>
            <a:off x="151575" y="906875"/>
            <a:ext cx="8520600" cy="1665000"/>
          </a:xfrm>
          <a:prstGeom prst="rect">
            <a:avLst/>
          </a:prstGeom>
          <a:noFill/>
          <a:ln>
            <a:noFill/>
          </a:ln>
        </p:spPr>
        <p:txBody>
          <a:bodyPr spcFirstLastPara="1" wrap="square" lIns="91425" tIns="91425" rIns="91425" bIns="91425" anchor="ctr" anchorCtr="0">
            <a:noAutofit/>
          </a:bodyPr>
          <a:lstStyle/>
          <a:p>
            <a:pPr marL="457200" lvl="0" indent="-342900" rtl="0">
              <a:lnSpc>
                <a:spcPct val="90000"/>
              </a:lnSpc>
              <a:spcBef>
                <a:spcPts val="1000"/>
              </a:spcBef>
              <a:spcAft>
                <a:spcPts val="0"/>
              </a:spcAft>
              <a:buClr>
                <a:schemeClr val="dk1"/>
              </a:buClr>
              <a:buSzPts val="1800"/>
              <a:buFont typeface="Century Gothic"/>
              <a:buAutoNum type="arabicPeriod"/>
            </a:pPr>
            <a:r>
              <a:rPr lang="en" sz="1800">
                <a:solidFill>
                  <a:schemeClr val="dk1"/>
                </a:solidFill>
                <a:latin typeface="Century Gothic"/>
                <a:ea typeface="Century Gothic"/>
                <a:cs typeface="Century Gothic"/>
                <a:sym typeface="Century Gothic"/>
              </a:rPr>
              <a:t>I can </a:t>
            </a:r>
            <a:r>
              <a:rPr lang="en" sz="1800" u="sng">
                <a:solidFill>
                  <a:schemeClr val="dk1"/>
                </a:solidFill>
                <a:latin typeface="Century Gothic"/>
                <a:ea typeface="Century Gothic"/>
                <a:cs typeface="Century Gothic"/>
                <a:sym typeface="Century Gothic"/>
              </a:rPr>
              <a:t>reflect </a:t>
            </a:r>
            <a:r>
              <a:rPr lang="en" sz="1800">
                <a:solidFill>
                  <a:schemeClr val="dk1"/>
                </a:solidFill>
                <a:latin typeface="Century Gothic"/>
                <a:ea typeface="Century Gothic"/>
                <a:cs typeface="Century Gothic"/>
                <a:sym typeface="Century Gothic"/>
              </a:rPr>
              <a:t>in writing about my thoughts and feelings after reading </a:t>
            </a:r>
            <a:r>
              <a:rPr lang="en-US" sz="1800">
                <a:solidFill>
                  <a:schemeClr val="dk1"/>
                </a:solidFill>
                <a:latin typeface="Century Gothic"/>
                <a:ea typeface="Century Gothic"/>
                <a:cs typeface="Century Gothic"/>
                <a:sym typeface="Century Gothic"/>
              </a:rPr>
              <a:t> </a:t>
            </a:r>
            <a:r>
              <a:rPr lang="en" sz="1800">
                <a:solidFill>
                  <a:schemeClr val="dk1"/>
                </a:solidFill>
                <a:latin typeface="Century Gothic"/>
                <a:ea typeface="Century Gothic"/>
                <a:cs typeface="Century Gothic"/>
                <a:sym typeface="Century Gothic"/>
              </a:rPr>
              <a:t>“My Sky.”</a:t>
            </a:r>
            <a:endParaRPr sz="1800">
              <a:solidFill>
                <a:schemeClr val="dk1"/>
              </a:solidFill>
              <a:latin typeface="Century Gothic"/>
              <a:ea typeface="Century Gothic"/>
              <a:cs typeface="Century Gothic"/>
              <a:sym typeface="Century Gothic"/>
            </a:endParaRPr>
          </a:p>
          <a:p>
            <a:pPr marL="457200" lvl="0" indent="-342900" rtl="0">
              <a:lnSpc>
                <a:spcPct val="90000"/>
              </a:lnSpc>
              <a:spcBef>
                <a:spcPts val="0"/>
              </a:spcBef>
              <a:spcAft>
                <a:spcPts val="0"/>
              </a:spcAft>
              <a:buClr>
                <a:schemeClr val="dk1"/>
              </a:buClr>
              <a:buSzPts val="1800"/>
              <a:buFont typeface="Century Gothic"/>
              <a:buAutoNum type="arabicPeriod"/>
            </a:pPr>
            <a:r>
              <a:rPr lang="en" sz="1800">
                <a:solidFill>
                  <a:schemeClr val="dk1"/>
                </a:solidFill>
                <a:latin typeface="Century Gothic"/>
                <a:ea typeface="Century Gothic"/>
                <a:cs typeface="Century Gothic"/>
                <a:sym typeface="Century Gothic"/>
              </a:rPr>
              <a:t>I can describe what inspired Jack to write the poem “My Sky.” </a:t>
            </a:r>
            <a:endParaRPr sz="1800">
              <a:solidFill>
                <a:schemeClr val="dk1"/>
              </a:solidFill>
              <a:latin typeface="Century Gothic"/>
              <a:ea typeface="Century Gothic"/>
              <a:cs typeface="Century Gothic"/>
              <a:sym typeface="Century Gothic"/>
            </a:endParaRPr>
          </a:p>
          <a:p>
            <a:pPr marL="457200" lvl="0" indent="-342900" rtl="0">
              <a:lnSpc>
                <a:spcPct val="90000"/>
              </a:lnSpc>
              <a:spcBef>
                <a:spcPts val="0"/>
              </a:spcBef>
              <a:spcAft>
                <a:spcPts val="0"/>
              </a:spcAft>
              <a:buClr>
                <a:schemeClr val="dk1"/>
              </a:buClr>
              <a:buSzPts val="1800"/>
              <a:buFont typeface="Century Gothic"/>
              <a:buAutoNum type="arabicPeriod"/>
            </a:pPr>
            <a:r>
              <a:rPr lang="en" sz="1800">
                <a:solidFill>
                  <a:schemeClr val="dk1"/>
                </a:solidFill>
                <a:latin typeface="Century Gothic"/>
                <a:ea typeface="Century Gothic"/>
                <a:cs typeface="Century Gothic"/>
                <a:sym typeface="Century Gothic"/>
              </a:rPr>
              <a:t>I can show </a:t>
            </a:r>
            <a:r>
              <a:rPr lang="en" sz="1800" u="sng">
                <a:solidFill>
                  <a:schemeClr val="dk1"/>
                </a:solidFill>
                <a:latin typeface="Century Gothic"/>
                <a:ea typeface="Century Gothic"/>
                <a:cs typeface="Century Gothic"/>
                <a:sym typeface="Century Gothic"/>
              </a:rPr>
              <a:t>empathy </a:t>
            </a:r>
            <a:r>
              <a:rPr lang="en" sz="1800">
                <a:solidFill>
                  <a:schemeClr val="dk1"/>
                </a:solidFill>
                <a:latin typeface="Century Gothic"/>
                <a:ea typeface="Century Gothic"/>
                <a:cs typeface="Century Gothic"/>
                <a:sym typeface="Century Gothic"/>
              </a:rPr>
              <a:t>and </a:t>
            </a:r>
            <a:r>
              <a:rPr lang="en" sz="1800" u="sng">
                <a:solidFill>
                  <a:schemeClr val="dk1"/>
                </a:solidFill>
                <a:latin typeface="Century Gothic"/>
                <a:ea typeface="Century Gothic"/>
                <a:cs typeface="Century Gothic"/>
                <a:sym typeface="Century Gothic"/>
              </a:rPr>
              <a:t>compassion </a:t>
            </a:r>
            <a:r>
              <a:rPr lang="en" sz="1800">
                <a:solidFill>
                  <a:schemeClr val="dk1"/>
                </a:solidFill>
                <a:latin typeface="Century Gothic"/>
                <a:ea typeface="Century Gothic"/>
                <a:cs typeface="Century Gothic"/>
                <a:sym typeface="Century Gothic"/>
              </a:rPr>
              <a:t>for my classmates during a discussion of “My Sky.” </a:t>
            </a:r>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02"/>
        <p:cNvGrpSpPr/>
        <p:nvPr/>
      </p:nvGrpSpPr>
      <p:grpSpPr>
        <a:xfrm>
          <a:off x="0" y="0"/>
          <a:ext cx="0" cy="0"/>
          <a:chOff x="0" y="0"/>
          <a:chExt cx="0" cy="0"/>
        </a:xfrm>
      </p:grpSpPr>
      <p:sp>
        <p:nvSpPr>
          <p:cNvPr id="203" name="Google Shape;203;p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Homework</a:t>
            </a:r>
            <a:endParaRPr/>
          </a:p>
        </p:txBody>
      </p:sp>
      <p:sp>
        <p:nvSpPr>
          <p:cNvPr id="204" name="Google Shape;204;p3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342900"/>
            <a:r>
              <a:rPr lang="en" sz="2400"/>
              <a:t>Accountable Research Reading. Select a prompt and respond in the front of your independent reading journal. </a:t>
            </a:r>
          </a:p>
          <a:p>
            <a:pPr marL="342900"/>
            <a:endParaRPr lang="en" sz="2400"/>
          </a:p>
          <a:p>
            <a:pPr marL="342900"/>
            <a:r>
              <a:rPr lang="en" sz="2400"/>
              <a:t>Optional: Think of a time you experienced a strong feeling such as happiness, sadness, anger, or another emotion. Write a poem about this experience in the “My Poems” section of your poetry journal.</a:t>
            </a:r>
            <a:endParaRPr sz="240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sp>
        <p:nvSpPr>
          <p:cNvPr id="210" name="Google Shape;210;p3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Small Group Block /All Block</a:t>
            </a:r>
            <a:endParaRPr sz="32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i="0" u="none" strike="noStrike" cap="none">
              <a:solidFill>
                <a:schemeClr val="dk1"/>
              </a:solidFill>
              <a:latin typeface="Century Gothic"/>
              <a:ea typeface="Century Gothic"/>
              <a:cs typeface="Century Gothic"/>
              <a:sym typeface="Century Gothic"/>
            </a:endParaRPr>
          </a:p>
        </p:txBody>
      </p:sp>
      <p:sp>
        <p:nvSpPr>
          <p:cNvPr id="211" name="Google Shape;211;p36"/>
          <p:cNvSpPr txBox="1">
            <a:spLocks noGrp="1"/>
          </p:cNvSpPr>
          <p:nvPr>
            <p:ph type="body" idx="1"/>
          </p:nvPr>
        </p:nvSpPr>
        <p:spPr>
          <a:xfrm>
            <a:off x="628650" y="799702"/>
            <a:ext cx="7886700" cy="34188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100" i="0" u="none" strike="noStrike" cap="none">
                <a:solidFill>
                  <a:schemeClr val="dk1"/>
                </a:solidFill>
                <a:latin typeface="Century Gothic"/>
                <a:ea typeface="Century Gothic"/>
                <a:cs typeface="Century Gothic"/>
                <a:sym typeface="Century Gothic"/>
              </a:rPr>
              <a:t>Activities for today:</a:t>
            </a:r>
            <a:endParaRPr sz="2100" i="0" u="none" strike="noStrike" cap="none">
              <a:solidFill>
                <a:schemeClr val="dk1"/>
              </a:solidFill>
              <a:latin typeface="Century Gothic"/>
              <a:ea typeface="Century Gothic"/>
              <a:cs typeface="Century Gothic"/>
              <a:sym typeface="Century Gothic"/>
            </a:endParaRPr>
          </a:p>
          <a:p>
            <a:pPr marL="0" lvl="0" indent="0" rtl="0">
              <a:spcBef>
                <a:spcPts val="1000"/>
              </a:spcBef>
              <a:spcAft>
                <a:spcPts val="0"/>
              </a:spcAft>
              <a:buClr>
                <a:schemeClr val="dk1"/>
              </a:buClr>
              <a:buSzPts val="1100"/>
              <a:buFont typeface="Arial"/>
              <a:buNone/>
            </a:pPr>
            <a:r>
              <a:rPr lang="en" sz="1800">
                <a:latin typeface="Century Gothic"/>
                <a:ea typeface="Century Gothic"/>
                <a:cs typeface="Century Gothic"/>
                <a:sym typeface="Century Gothic"/>
              </a:rPr>
              <a:t>Welcome to the time in our day where we get to work on a activities in small groups related to building our skills as readers. </a:t>
            </a:r>
            <a:endParaRPr sz="1800">
              <a:latin typeface="Century Gothic"/>
              <a:ea typeface="Century Gothic"/>
              <a:cs typeface="Century Gothic"/>
              <a:sym typeface="Century Gothic"/>
            </a:endParaRPr>
          </a:p>
          <a:p>
            <a:pPr marL="0" lvl="0" indent="0" rtl="0">
              <a:spcBef>
                <a:spcPts val="2100"/>
              </a:spcBef>
              <a:spcAft>
                <a:spcPts val="0"/>
              </a:spcAft>
              <a:buClr>
                <a:schemeClr val="dk1"/>
              </a:buClr>
              <a:buSzPts val="1100"/>
              <a:buFont typeface="Arial"/>
              <a:buNone/>
            </a:pPr>
            <a:r>
              <a:rPr lang="en" sz="1800">
                <a:latin typeface="Century Gothic"/>
                <a:ea typeface="Century Gothic"/>
                <a:cs typeface="Century Gothic"/>
                <a:sym typeface="Century Gothic"/>
              </a:rPr>
              <a:t>During this time, you will get a chance to work in pairs or groups to support each other as you read. </a:t>
            </a:r>
            <a:endParaRPr>
              <a:latin typeface="Century Gothic"/>
              <a:ea typeface="Century Gothic"/>
              <a:cs typeface="Century Gothic"/>
              <a:sym typeface="Century Gothic"/>
            </a:endParaRPr>
          </a:p>
          <a:p>
            <a:pPr marL="0" lvl="0" indent="0" rtl="0">
              <a:spcBef>
                <a:spcPts val="2100"/>
              </a:spcBef>
              <a:spcAft>
                <a:spcPts val="2100"/>
              </a:spcAft>
              <a:buClr>
                <a:schemeClr val="dk1"/>
              </a:buClr>
              <a:buSzPts val="1100"/>
              <a:buFont typeface="Arial"/>
              <a:buNone/>
            </a:pPr>
            <a:r>
              <a:rPr lang="en">
                <a:latin typeface="Century Gothic"/>
                <a:ea typeface="Century Gothic"/>
                <a:cs typeface="Century Gothic"/>
                <a:sym typeface="Century Gothic"/>
              </a:rPr>
              <a:t>G</a:t>
            </a:r>
            <a:r>
              <a:rPr lang="en" sz="2100" i="0" u="none" strike="noStrike" cap="none">
                <a:solidFill>
                  <a:schemeClr val="dk1"/>
                </a:solidFill>
                <a:latin typeface="Century Gothic"/>
                <a:ea typeface="Century Gothic"/>
                <a:cs typeface="Century Gothic"/>
                <a:sym typeface="Century Gothic"/>
              </a:rPr>
              <a:t>roups assigned:</a:t>
            </a:r>
            <a:endParaRPr sz="2100" i="0" u="none" strike="noStrike" cap="none">
              <a:solidFill>
                <a:schemeClr val="dk1"/>
              </a:solidFill>
              <a:latin typeface="Century Gothic"/>
              <a:ea typeface="Century Gothic"/>
              <a:cs typeface="Century Gothic"/>
              <a:sym typeface="Century Gothic"/>
            </a:endParaRPr>
          </a:p>
        </p:txBody>
      </p:sp>
      <p:graphicFrame>
        <p:nvGraphicFramePr>
          <p:cNvPr id="212" name="Google Shape;212;p36"/>
          <p:cNvGraphicFramePr/>
          <p:nvPr>
            <p:extLst>
              <p:ext uri="{D42A27DB-BD31-4B8C-83A1-F6EECF244321}">
                <p14:modId xmlns:p14="http://schemas.microsoft.com/office/powerpoint/2010/main" val="1848135894"/>
              </p:ext>
            </p:extLst>
          </p:nvPr>
        </p:nvGraphicFramePr>
        <p:xfrm>
          <a:off x="773775" y="3463850"/>
          <a:ext cx="7239000" cy="1471550"/>
        </p:xfrm>
        <a:graphic>
          <a:graphicData uri="http://schemas.openxmlformats.org/drawingml/2006/table">
            <a:tbl>
              <a:tblPr>
                <a:noFill/>
                <a:tableStyleId>{8EDA2392-F180-42C5-B508-55D3C8143ABD}</a:tableStyleId>
              </a:tblPr>
              <a:tblGrid>
                <a:gridCol w="1809750">
                  <a:extLst>
                    <a:ext uri="{9D8B030D-6E8A-4147-A177-3AD203B41FA5}">
                      <a16:colId xmlns:a16="http://schemas.microsoft.com/office/drawing/2014/main" val="20000"/>
                    </a:ext>
                  </a:extLst>
                </a:gridCol>
                <a:gridCol w="1809750">
                  <a:extLst>
                    <a:ext uri="{9D8B030D-6E8A-4147-A177-3AD203B41FA5}">
                      <a16:colId xmlns:a16="http://schemas.microsoft.com/office/drawing/2014/main" val="20001"/>
                    </a:ext>
                  </a:extLst>
                </a:gridCol>
                <a:gridCol w="1809750">
                  <a:extLst>
                    <a:ext uri="{9D8B030D-6E8A-4147-A177-3AD203B41FA5}">
                      <a16:colId xmlns:a16="http://schemas.microsoft.com/office/drawing/2014/main" val="20002"/>
                    </a:ext>
                  </a:extLst>
                </a:gridCol>
                <a:gridCol w="1809750">
                  <a:extLst>
                    <a:ext uri="{9D8B030D-6E8A-4147-A177-3AD203B41FA5}">
                      <a16:colId xmlns:a16="http://schemas.microsoft.com/office/drawing/2014/main" val="20003"/>
                    </a:ext>
                  </a:extLst>
                </a:gridCol>
              </a:tblGrid>
              <a:tr h="432125">
                <a:tc>
                  <a:txBody>
                    <a:bodyPr/>
                    <a:lstStyle/>
                    <a:p>
                      <a:pPr marL="0" lvl="0" indent="0" rtl="0">
                        <a:spcBef>
                          <a:spcPts val="0"/>
                        </a:spcBef>
                        <a:spcAft>
                          <a:spcPts val="0"/>
                        </a:spcAft>
                        <a:buNone/>
                      </a:pPr>
                      <a:r>
                        <a:rPr lang="en">
                          <a:latin typeface="Century Gothic" panose="020B0502020202020204" pitchFamily="34" charset="0"/>
                        </a:rPr>
                        <a:t>Group 1</a:t>
                      </a:r>
                      <a:endParaRPr>
                        <a:latin typeface="Century Gothic" panose="020B0502020202020204" pitchFamily="34" charset="0"/>
                      </a:endParaRPr>
                    </a:p>
                  </a:txBody>
                  <a:tcPr marL="91425" marR="91425" marT="91425" marB="91425"/>
                </a:tc>
                <a:tc>
                  <a:txBody>
                    <a:bodyPr/>
                    <a:lstStyle/>
                    <a:p>
                      <a:pPr marL="0" lvl="0" indent="0" rtl="0">
                        <a:spcBef>
                          <a:spcPts val="0"/>
                        </a:spcBef>
                        <a:spcAft>
                          <a:spcPts val="0"/>
                        </a:spcAft>
                        <a:buNone/>
                      </a:pPr>
                      <a:r>
                        <a:rPr lang="en">
                          <a:latin typeface="Century Gothic" panose="020B0502020202020204" pitchFamily="34" charset="0"/>
                        </a:rPr>
                        <a:t>Group 2</a:t>
                      </a:r>
                      <a:endParaRPr>
                        <a:latin typeface="Century Gothic" panose="020B0502020202020204" pitchFamily="34" charset="0"/>
                      </a:endParaRPr>
                    </a:p>
                  </a:txBody>
                  <a:tcPr marL="91425" marR="91425" marT="91425" marB="91425"/>
                </a:tc>
                <a:tc>
                  <a:txBody>
                    <a:bodyPr/>
                    <a:lstStyle/>
                    <a:p>
                      <a:pPr marL="0" lvl="0" indent="0" rtl="0">
                        <a:spcBef>
                          <a:spcPts val="0"/>
                        </a:spcBef>
                        <a:spcAft>
                          <a:spcPts val="0"/>
                        </a:spcAft>
                        <a:buNone/>
                      </a:pPr>
                      <a:r>
                        <a:rPr lang="en">
                          <a:latin typeface="Century Gothic" panose="020B0502020202020204" pitchFamily="34" charset="0"/>
                        </a:rPr>
                        <a:t>Group 3</a:t>
                      </a:r>
                      <a:endParaRPr>
                        <a:latin typeface="Century Gothic" panose="020B0502020202020204" pitchFamily="34" charset="0"/>
                      </a:endParaRPr>
                    </a:p>
                  </a:txBody>
                  <a:tcPr marL="91425" marR="91425" marT="91425" marB="91425"/>
                </a:tc>
                <a:tc>
                  <a:txBody>
                    <a:bodyPr/>
                    <a:lstStyle/>
                    <a:p>
                      <a:pPr marL="0" lvl="0" indent="0" rtl="0">
                        <a:spcBef>
                          <a:spcPts val="0"/>
                        </a:spcBef>
                        <a:spcAft>
                          <a:spcPts val="0"/>
                        </a:spcAft>
                        <a:buNone/>
                      </a:pPr>
                      <a:r>
                        <a:rPr lang="en">
                          <a:latin typeface="Century Gothic" panose="020B0502020202020204" pitchFamily="34" charset="0"/>
                        </a:rPr>
                        <a:t>Group 4</a:t>
                      </a:r>
                      <a:endParaRPr>
                        <a:latin typeface="Century Gothic" panose="020B0502020202020204" pitchFamily="34" charset="0"/>
                      </a:endParaRPr>
                    </a:p>
                  </a:txBody>
                  <a:tcPr marL="91425" marR="91425" marT="91425" marB="91425"/>
                </a:tc>
                <a:extLst>
                  <a:ext uri="{0D108BD9-81ED-4DB2-BD59-A6C34878D82A}">
                    <a16:rowId xmlns:a16="http://schemas.microsoft.com/office/drawing/2014/main" val="10000"/>
                  </a:ext>
                </a:extLst>
              </a:tr>
              <a:tr h="1039425">
                <a:tc>
                  <a:txBody>
                    <a:bodyPr/>
                    <a:lstStyle/>
                    <a:p>
                      <a:pPr marL="0" lvl="0" indent="0" rtl="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tc>
                  <a:txBody>
                    <a:bodyPr/>
                    <a:lstStyle/>
                    <a:p>
                      <a:pPr marL="0" lvl="0" indent="0">
                        <a:spcBef>
                          <a:spcPts val="0"/>
                        </a:spcBef>
                        <a:spcAft>
                          <a:spcPts val="0"/>
                        </a:spcAft>
                        <a:buNone/>
                      </a:pPr>
                      <a:endParaRPr/>
                    </a:p>
                  </a:txBody>
                  <a:tcPr marL="91425" marR="91425" marT="91425" marB="91425"/>
                </a:tc>
                <a:tc>
                  <a:txBody>
                    <a:bodyPr/>
                    <a:lstStyle/>
                    <a:p>
                      <a:pPr marL="0" lvl="0" indent="0" rtl="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2</a:t>
            </a:r>
            <a:r>
              <a:rPr lang="en" sz="3400"/>
              <a:t>: Lesson </a:t>
            </a:r>
            <a:r>
              <a:rPr lang="en"/>
              <a:t>2</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36" name="Google Shape;136;p26"/>
          <p:cNvSpPr txBox="1">
            <a:spLocks noGrp="1"/>
          </p:cNvSpPr>
          <p:nvPr>
            <p:ph type="body" idx="1"/>
          </p:nvPr>
        </p:nvSpPr>
        <p:spPr>
          <a:xfrm>
            <a:off x="5708625" y="1449225"/>
            <a:ext cx="3123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a:solidFill>
                  <a:schemeClr val="dk1"/>
                </a:solidFill>
              </a:rPr>
              <a:t>Preparing for Lesson </a:t>
            </a:r>
            <a:r>
              <a:rPr lang="en-US" b="1">
                <a:solidFill>
                  <a:schemeClr val="dk1"/>
                </a:solidFill>
              </a:rPr>
              <a:t>2:</a:t>
            </a:r>
            <a:endParaRPr i="1">
              <a:solidFill>
                <a:schemeClr val="dk1"/>
              </a:solidFill>
            </a:endParaRPr>
          </a:p>
          <a:p>
            <a:pPr marL="457200" lvl="0" indent="-304800" rtl="0">
              <a:spcBef>
                <a:spcPts val="0"/>
              </a:spcBef>
              <a:spcAft>
                <a:spcPts val="0"/>
              </a:spcAft>
              <a:buClr>
                <a:schemeClr val="dk1"/>
              </a:buClr>
              <a:buSzPts val="1200"/>
              <a:buFont typeface="Century Gothic"/>
              <a:buChar char="●"/>
            </a:pPr>
            <a:r>
              <a:rPr lang="en" sz="1400" b="1">
                <a:solidFill>
                  <a:schemeClr val="dk1"/>
                </a:solidFill>
              </a:rPr>
              <a:t>Working to Become Ethical People anchor chart </a:t>
            </a:r>
            <a:r>
              <a:rPr lang="en" sz="1400">
                <a:solidFill>
                  <a:schemeClr val="dk1"/>
                </a:solidFill>
              </a:rPr>
              <a:t>(example, for teacher reference)</a:t>
            </a:r>
            <a:endParaRPr sz="1400">
              <a:solidFill>
                <a:schemeClr val="dk1"/>
              </a:solidFill>
            </a:endParaRPr>
          </a:p>
          <a:p>
            <a:pPr marL="457200" lvl="0" indent="-304800" rtl="0">
              <a:spcBef>
                <a:spcPts val="0"/>
              </a:spcBef>
              <a:spcAft>
                <a:spcPts val="0"/>
              </a:spcAft>
              <a:buClr>
                <a:schemeClr val="dk1"/>
              </a:buClr>
              <a:buSzPts val="1200"/>
              <a:buFont typeface="Century Gothic"/>
              <a:buChar char="●"/>
            </a:pPr>
            <a:r>
              <a:rPr lang="en" sz="1400">
                <a:solidFill>
                  <a:schemeClr val="dk1"/>
                </a:solidFill>
              </a:rPr>
              <a:t> Paper (blank; one piece per pair)</a:t>
            </a:r>
            <a:endParaRPr sz="1400">
              <a:solidFill>
                <a:schemeClr val="dk1"/>
              </a:solidFill>
            </a:endParaRPr>
          </a:p>
          <a:p>
            <a:pPr marL="457200" lvl="0" indent="-304800" rtl="0">
              <a:spcBef>
                <a:spcPts val="0"/>
              </a:spcBef>
              <a:spcAft>
                <a:spcPts val="0"/>
              </a:spcAft>
              <a:buClr>
                <a:schemeClr val="dk1"/>
              </a:buClr>
              <a:buSzPts val="1200"/>
              <a:buFont typeface="Century Gothic"/>
              <a:buChar char="●"/>
            </a:pPr>
            <a:r>
              <a:rPr lang="en" sz="1400" b="1">
                <a:solidFill>
                  <a:schemeClr val="dk1"/>
                </a:solidFill>
              </a:rPr>
              <a:t>What Inspires Poets to Write Poetry? note-catcher </a:t>
            </a:r>
            <a:r>
              <a:rPr lang="en" sz="1400">
                <a:solidFill>
                  <a:schemeClr val="dk1"/>
                </a:solidFill>
              </a:rPr>
              <a:t>(example, for teacher reference)</a:t>
            </a:r>
            <a:endParaRPr sz="1400">
              <a:solidFill>
                <a:schemeClr val="dk1"/>
              </a:solidFill>
            </a:endParaRPr>
          </a:p>
        </p:txBody>
      </p:sp>
      <p:pic>
        <p:nvPicPr>
          <p:cNvPr id="137" name="Google Shape;137;p26"/>
          <p:cNvPicPr preferRelativeResize="0"/>
          <p:nvPr/>
        </p:nvPicPr>
        <p:blipFill rotWithShape="1">
          <a:blip r:embed="rId3">
            <a:alphaModFix/>
          </a:blip>
          <a:srcRect l="31731" t="21458" r="33652" b="5377"/>
          <a:stretch/>
        </p:blipFill>
        <p:spPr>
          <a:xfrm>
            <a:off x="311700" y="1449225"/>
            <a:ext cx="2112649" cy="2510500"/>
          </a:xfrm>
          <a:prstGeom prst="rect">
            <a:avLst/>
          </a:prstGeom>
          <a:noFill/>
          <a:ln w="19050" cap="flat" cmpd="sng">
            <a:solidFill>
              <a:schemeClr val="dk2"/>
            </a:solidFill>
            <a:prstDash val="solid"/>
            <a:round/>
            <a:headEnd type="none" w="sm" len="sm"/>
            <a:tailEnd type="none" w="sm" len="sm"/>
          </a:ln>
        </p:spPr>
      </p:pic>
      <p:pic>
        <p:nvPicPr>
          <p:cNvPr id="138" name="Google Shape;138;p26"/>
          <p:cNvPicPr preferRelativeResize="0"/>
          <p:nvPr/>
        </p:nvPicPr>
        <p:blipFill rotWithShape="1">
          <a:blip r:embed="rId4">
            <a:alphaModFix/>
          </a:blip>
          <a:srcRect l="25960" t="33547" r="26441" b="23388"/>
          <a:stretch/>
        </p:blipFill>
        <p:spPr>
          <a:xfrm>
            <a:off x="1657777" y="2455972"/>
            <a:ext cx="4352199" cy="2213975"/>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4</a:t>
            </a:r>
            <a:r>
              <a:rPr lang="en" sz="3400"/>
              <a:t>: Module </a:t>
            </a:r>
            <a:r>
              <a:rPr lang="en"/>
              <a:t>1</a:t>
            </a:r>
            <a:r>
              <a:rPr lang="en" sz="3400"/>
              <a:t>: Unit </a:t>
            </a:r>
            <a:r>
              <a:rPr lang="en"/>
              <a:t>2</a:t>
            </a:r>
            <a:r>
              <a:rPr lang="en" sz="3400"/>
              <a:t>: Lesson </a:t>
            </a:r>
            <a:r>
              <a:rPr lang="en"/>
              <a:t>2</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44" name="Google Shape;144;p27"/>
          <p:cNvSpPr txBox="1">
            <a:spLocks noGrp="1"/>
          </p:cNvSpPr>
          <p:nvPr>
            <p:ph type="body" idx="1"/>
          </p:nvPr>
        </p:nvSpPr>
        <p:spPr>
          <a:xfrm>
            <a:off x="311700" y="1449225"/>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a:solidFill>
                  <a:schemeClr val="dk1"/>
                </a:solidFill>
              </a:rPr>
              <a:t>Preparing for Lesson </a:t>
            </a:r>
            <a:r>
              <a:rPr lang="en-US" b="1">
                <a:solidFill>
                  <a:schemeClr val="dk1"/>
                </a:solidFill>
              </a:rPr>
              <a:t>2:</a:t>
            </a:r>
            <a:endParaRPr i="1">
              <a:solidFill>
                <a:schemeClr val="dk1"/>
              </a:solidFill>
            </a:endParaRPr>
          </a:p>
          <a:p>
            <a:pPr marL="0" lvl="0" indent="0" rtl="0">
              <a:lnSpc>
                <a:spcPct val="90000"/>
              </a:lnSpc>
              <a:spcBef>
                <a:spcPts val="1000"/>
              </a:spcBef>
              <a:spcAft>
                <a:spcPts val="0"/>
              </a:spcAft>
              <a:buNone/>
            </a:pPr>
            <a:r>
              <a:rPr lang="en">
                <a:solidFill>
                  <a:schemeClr val="dk1"/>
                </a:solidFill>
              </a:rPr>
              <a:t>Read in advance the poem “Sky” from Love That Dog.</a:t>
            </a:r>
            <a:endParaRPr>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48"/>
        <p:cNvGrpSpPr/>
        <p:nvPr/>
      </p:nvGrpSpPr>
      <p:grpSpPr>
        <a:xfrm>
          <a:off x="0" y="0"/>
          <a:ext cx="0" cy="0"/>
          <a:chOff x="0" y="0"/>
          <a:chExt cx="0" cy="0"/>
        </a:xfrm>
      </p:grpSpPr>
      <p:sp>
        <p:nvSpPr>
          <p:cNvPr id="149" name="Google Shape;149;p28"/>
          <p:cNvSpPr txBox="1"/>
          <p:nvPr/>
        </p:nvSpPr>
        <p:spPr>
          <a:xfrm>
            <a:off x="1084650" y="1805400"/>
            <a:ext cx="6974700" cy="15327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Grade </a:t>
            </a:r>
            <a:r>
              <a:rPr lang="en" sz="4000" b="1">
                <a:latin typeface="Century Gothic"/>
                <a:ea typeface="Century Gothic"/>
                <a:cs typeface="Century Gothic"/>
                <a:sym typeface="Century Gothic"/>
              </a:rPr>
              <a:t>4</a:t>
            </a:r>
            <a:r>
              <a:rPr lang="en" sz="4000" b="1">
                <a:solidFill>
                  <a:srgbClr val="000000"/>
                </a:solidFill>
                <a:latin typeface="Century Gothic"/>
                <a:ea typeface="Century Gothic"/>
                <a:cs typeface="Century Gothic"/>
                <a:sym typeface="Century Gothic"/>
              </a:rPr>
              <a:t>: Module </a:t>
            </a:r>
            <a:r>
              <a:rPr lang="en" sz="4000" b="1">
                <a:latin typeface="Century Gothic"/>
                <a:ea typeface="Century Gothic"/>
                <a:cs typeface="Century Gothic"/>
                <a:sym typeface="Century Gothic"/>
              </a:rPr>
              <a:t>1</a:t>
            </a:r>
            <a:r>
              <a:rPr lang="en" sz="4000" b="1">
                <a:solidFill>
                  <a:srgbClr val="000000"/>
                </a:solidFill>
                <a:latin typeface="Century Gothic"/>
                <a:ea typeface="Century Gothic"/>
                <a:cs typeface="Century Gothic"/>
                <a:sym typeface="Century Gothic"/>
              </a:rPr>
              <a:t>: </a:t>
            </a:r>
            <a:endParaRPr sz="4000" b="1">
              <a:solidFill>
                <a:srgbClr val="00000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4000" b="1">
                <a:solidFill>
                  <a:srgbClr val="000000"/>
                </a:solidFill>
                <a:latin typeface="Century Gothic"/>
                <a:ea typeface="Century Gothic"/>
                <a:cs typeface="Century Gothic"/>
                <a:sym typeface="Century Gothic"/>
              </a:rPr>
              <a:t>Unit </a:t>
            </a:r>
            <a:r>
              <a:rPr lang="en" sz="4000" b="1">
                <a:latin typeface="Century Gothic"/>
                <a:ea typeface="Century Gothic"/>
                <a:cs typeface="Century Gothic"/>
                <a:sym typeface="Century Gothic"/>
              </a:rPr>
              <a:t>2</a:t>
            </a:r>
            <a:r>
              <a:rPr lang="en" sz="4000" b="1">
                <a:solidFill>
                  <a:srgbClr val="000000"/>
                </a:solidFill>
                <a:latin typeface="Century Gothic"/>
                <a:ea typeface="Century Gothic"/>
                <a:cs typeface="Century Gothic"/>
                <a:sym typeface="Century Gothic"/>
              </a:rPr>
              <a:t>: Lesson </a:t>
            </a:r>
            <a:r>
              <a:rPr lang="en" sz="4000" b="1">
                <a:latin typeface="Century Gothic"/>
                <a:ea typeface="Century Gothic"/>
                <a:cs typeface="Century Gothic"/>
                <a:sym typeface="Century Gothic"/>
              </a:rPr>
              <a:t>2</a:t>
            </a:r>
            <a:endParaRPr sz="4000" b="1">
              <a:solidFill>
                <a:srgbClr val="000000"/>
              </a:solidFill>
              <a:latin typeface="Overlock"/>
              <a:ea typeface="Overlock"/>
              <a:cs typeface="Overlock"/>
              <a:sym typeface="Overlock"/>
            </a:endParaRPr>
          </a:p>
        </p:txBody>
      </p:sp>
      <p:pic>
        <p:nvPicPr>
          <p:cNvPr id="3" name="Picture 2">
            <a:extLst>
              <a:ext uri="{FF2B5EF4-FFF2-40B4-BE49-F238E27FC236}">
                <a16:creationId xmlns:a16="http://schemas.microsoft.com/office/drawing/2014/main" id="{66E762FB-8D4A-4C27-BCBC-78772A04B77A}"/>
              </a:ext>
            </a:extLst>
          </p:cNvPr>
          <p:cNvPicPr>
            <a:picLocks noChangeAspect="1"/>
          </p:cNvPicPr>
          <p:nvPr/>
        </p:nvPicPr>
        <p:blipFill>
          <a:blip r:embed="rId3"/>
          <a:stretch>
            <a:fillRect/>
          </a:stretch>
        </p:blipFill>
        <p:spPr>
          <a:xfrm>
            <a:off x="3573739" y="256574"/>
            <a:ext cx="1996521" cy="917593"/>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sp>
        <p:nvSpPr>
          <p:cNvPr id="156" name="Google Shape;156;p2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a:t>Hello, Students!</a:t>
            </a:r>
            <a:endParaRPr b="1"/>
          </a:p>
        </p:txBody>
      </p:sp>
      <p:sp>
        <p:nvSpPr>
          <p:cNvPr id="157" name="Google Shape;157;p29"/>
          <p:cNvSpPr txBox="1">
            <a:spLocks noGrp="1"/>
          </p:cNvSpPr>
          <p:nvPr>
            <p:ph type="body" idx="1"/>
          </p:nvPr>
        </p:nvSpPr>
        <p:spPr>
          <a:xfrm>
            <a:off x="2352675" y="1152475"/>
            <a:ext cx="64797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rgbClr val="000000"/>
              </a:buClr>
              <a:buSzPts val="1100"/>
              <a:buFont typeface="Arial"/>
              <a:buNone/>
            </a:pPr>
            <a:r>
              <a:rPr lang="en">
                <a:solidFill>
                  <a:schemeClr val="dk1"/>
                </a:solidFill>
              </a:rPr>
              <a:t>Welcome back as we continue to explore the world of poetry and work towards becoming strong poets just like Jack.</a:t>
            </a:r>
            <a:endParaRPr>
              <a:solidFill>
                <a:schemeClr val="dk1"/>
              </a:solidFill>
            </a:endParaRPr>
          </a:p>
          <a:p>
            <a:pPr marL="0" lvl="0" indent="0" rtl="0">
              <a:spcBef>
                <a:spcPts val="0"/>
              </a:spcBef>
              <a:spcAft>
                <a:spcPts val="0"/>
              </a:spcAft>
              <a:buClr>
                <a:srgbClr val="000000"/>
              </a:buClr>
              <a:buSzPts val="1100"/>
              <a:buFont typeface="Arial"/>
              <a:buNone/>
            </a:pPr>
            <a:endParaRPr>
              <a:solidFill>
                <a:schemeClr val="dk1"/>
              </a:solidFill>
            </a:endParaRPr>
          </a:p>
          <a:p>
            <a:pPr marL="0" lvl="0" indent="0" rtl="0">
              <a:spcBef>
                <a:spcPts val="0"/>
              </a:spcBef>
              <a:spcAft>
                <a:spcPts val="0"/>
              </a:spcAft>
              <a:buClr>
                <a:srgbClr val="000000"/>
              </a:buClr>
              <a:buSzPts val="1100"/>
              <a:buFont typeface="Arial"/>
              <a:buNone/>
            </a:pPr>
            <a:r>
              <a:rPr lang="en">
                <a:solidFill>
                  <a:schemeClr val="dk1"/>
                </a:solidFill>
              </a:rPr>
              <a:t>What are we learning and doing today?</a:t>
            </a:r>
            <a:endParaRPr>
              <a:solidFill>
                <a:schemeClr val="dk1"/>
              </a:solidFill>
            </a:endParaRPr>
          </a:p>
          <a:p>
            <a:pPr marL="457200" lvl="0" indent="-342900" rtl="0">
              <a:lnSpc>
                <a:spcPct val="100000"/>
              </a:lnSpc>
              <a:spcBef>
                <a:spcPts val="0"/>
              </a:spcBef>
              <a:spcAft>
                <a:spcPts val="0"/>
              </a:spcAft>
              <a:buSzPts val="1800"/>
              <a:buChar char="●"/>
            </a:pPr>
            <a:r>
              <a:rPr lang="en"/>
              <a:t>Read a poem Jack wrote called “Sky”</a:t>
            </a:r>
            <a:endParaRPr/>
          </a:p>
          <a:p>
            <a:pPr marL="457200" lvl="0" indent="-342900" rtl="0">
              <a:lnSpc>
                <a:spcPct val="100000"/>
              </a:lnSpc>
              <a:spcBef>
                <a:spcPts val="0"/>
              </a:spcBef>
              <a:spcAft>
                <a:spcPts val="0"/>
              </a:spcAft>
              <a:buSzPts val="1800"/>
              <a:buChar char="●"/>
            </a:pPr>
            <a:r>
              <a:rPr lang="en"/>
              <a:t>Reflect on the poem </a:t>
            </a:r>
            <a:endParaRPr/>
          </a:p>
          <a:p>
            <a:pPr marL="0" lvl="0" indent="0">
              <a:lnSpc>
                <a:spcPct val="100000"/>
              </a:lnSpc>
              <a:spcBef>
                <a:spcPts val="0"/>
              </a:spcBef>
              <a:spcAft>
                <a:spcPts val="0"/>
              </a:spcAft>
              <a:buNone/>
            </a:pPr>
            <a:endParaRPr/>
          </a:p>
        </p:txBody>
      </p:sp>
      <p:pic>
        <p:nvPicPr>
          <p:cNvPr id="158" name="Google Shape;158;p29"/>
          <p:cNvPicPr preferRelativeResize="0"/>
          <p:nvPr/>
        </p:nvPicPr>
        <p:blipFill rotWithShape="1">
          <a:blip r:embed="rId3">
            <a:alphaModFix/>
          </a:blip>
          <a:srcRect l="1932" t="39210" r="87038" b="31362"/>
          <a:stretch/>
        </p:blipFill>
        <p:spPr>
          <a:xfrm>
            <a:off x="311700" y="1546950"/>
            <a:ext cx="1366400" cy="2049600"/>
          </a:xfrm>
          <a:prstGeom prst="rect">
            <a:avLst/>
          </a:prstGeom>
          <a:noFill/>
          <a:ln w="19050" cap="flat" cmpd="sng">
            <a:solidFill>
              <a:srgbClr val="595959"/>
            </a:solidFill>
            <a:prstDash val="solid"/>
            <a:round/>
            <a:headEnd type="none" w="sm" len="sm"/>
            <a:tailEnd type="none" w="sm" len="sm"/>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2"/>
        <p:cNvGrpSpPr/>
        <p:nvPr/>
      </p:nvGrpSpPr>
      <p:grpSpPr>
        <a:xfrm>
          <a:off x="0" y="0"/>
          <a:ext cx="0" cy="0"/>
          <a:chOff x="0" y="0"/>
          <a:chExt cx="0" cy="0"/>
        </a:xfrm>
      </p:grpSpPr>
      <p:sp>
        <p:nvSpPr>
          <p:cNvPr id="163" name="Google Shape;163;p30"/>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Review Our Learning Targets</a:t>
            </a:r>
            <a:endParaRPr/>
          </a:p>
        </p:txBody>
      </p:sp>
      <p:sp>
        <p:nvSpPr>
          <p:cNvPr id="164" name="Google Shape;164;p30"/>
          <p:cNvSpPr txBox="1">
            <a:spLocks noGrp="1"/>
          </p:cNvSpPr>
          <p:nvPr>
            <p:ph type="body" idx="1"/>
          </p:nvPr>
        </p:nvSpPr>
        <p:spPr>
          <a:xfrm>
            <a:off x="3640300" y="1152475"/>
            <a:ext cx="5192100" cy="3416400"/>
          </a:xfrm>
          <a:prstGeom prst="rect">
            <a:avLst/>
          </a:prstGeom>
        </p:spPr>
        <p:txBody>
          <a:bodyPr spcFirstLastPara="1" wrap="square" lIns="91425" tIns="91425" rIns="91425" bIns="91425" anchor="t" anchorCtr="0">
            <a:noAutofit/>
          </a:bodyPr>
          <a:lstStyle/>
          <a:p>
            <a:pPr marL="457200" lvl="0" indent="-342900" rtl="0">
              <a:lnSpc>
                <a:spcPct val="90000"/>
              </a:lnSpc>
              <a:spcAft>
                <a:spcPts val="600"/>
              </a:spcAft>
              <a:buClr>
                <a:schemeClr val="dk1"/>
              </a:buClr>
              <a:buSzPts val="1800"/>
              <a:buAutoNum type="arabicPeriod"/>
            </a:pPr>
            <a:r>
              <a:rPr lang="en">
                <a:solidFill>
                  <a:schemeClr val="dk1"/>
                </a:solidFill>
              </a:rPr>
              <a:t>I can </a:t>
            </a:r>
            <a:r>
              <a:rPr lang="en" u="sng">
                <a:solidFill>
                  <a:schemeClr val="dk1"/>
                </a:solidFill>
              </a:rPr>
              <a:t>reflect </a:t>
            </a:r>
            <a:r>
              <a:rPr lang="en">
                <a:solidFill>
                  <a:schemeClr val="dk1"/>
                </a:solidFill>
              </a:rPr>
              <a:t>in writing about my thoughts and feelings after reading “My Sky.” </a:t>
            </a:r>
            <a:endParaRPr>
              <a:solidFill>
                <a:schemeClr val="dk1"/>
              </a:solidFill>
            </a:endParaRPr>
          </a:p>
          <a:p>
            <a:pPr marL="457200" lvl="0" indent="-342900" rtl="0">
              <a:lnSpc>
                <a:spcPct val="90000"/>
              </a:lnSpc>
              <a:spcAft>
                <a:spcPts val="600"/>
              </a:spcAft>
              <a:buClr>
                <a:schemeClr val="dk1"/>
              </a:buClr>
              <a:buSzPts val="1800"/>
              <a:buAutoNum type="arabicPeriod"/>
            </a:pPr>
            <a:r>
              <a:rPr lang="en">
                <a:solidFill>
                  <a:schemeClr val="dk1"/>
                </a:solidFill>
              </a:rPr>
              <a:t>I can describe what inspired Jack to write the poem “My Sky.” </a:t>
            </a:r>
            <a:endParaRPr>
              <a:solidFill>
                <a:schemeClr val="dk1"/>
              </a:solidFill>
            </a:endParaRPr>
          </a:p>
          <a:p>
            <a:pPr marL="457200" lvl="0" indent="-342900" rtl="0">
              <a:lnSpc>
                <a:spcPct val="90000"/>
              </a:lnSpc>
              <a:spcAft>
                <a:spcPts val="600"/>
              </a:spcAft>
              <a:buClr>
                <a:schemeClr val="dk1"/>
              </a:buClr>
              <a:buSzPts val="1800"/>
              <a:buAutoNum type="arabicPeriod"/>
            </a:pPr>
            <a:r>
              <a:rPr lang="en">
                <a:solidFill>
                  <a:schemeClr val="dk1"/>
                </a:solidFill>
              </a:rPr>
              <a:t>I can show </a:t>
            </a:r>
            <a:r>
              <a:rPr lang="en" u="sng">
                <a:solidFill>
                  <a:schemeClr val="dk1"/>
                </a:solidFill>
              </a:rPr>
              <a:t>empathy </a:t>
            </a:r>
            <a:r>
              <a:rPr lang="en">
                <a:solidFill>
                  <a:schemeClr val="dk1"/>
                </a:solidFill>
              </a:rPr>
              <a:t>and </a:t>
            </a:r>
            <a:r>
              <a:rPr lang="en" u="sng">
                <a:solidFill>
                  <a:schemeClr val="dk1"/>
                </a:solidFill>
              </a:rPr>
              <a:t>compassion </a:t>
            </a:r>
            <a:r>
              <a:rPr lang="en">
                <a:solidFill>
                  <a:schemeClr val="dk1"/>
                </a:solidFill>
              </a:rPr>
              <a:t>for my classmates during a discussion of “My Sky.”</a:t>
            </a:r>
            <a:endParaRPr/>
          </a:p>
        </p:txBody>
      </p:sp>
      <p:pic>
        <p:nvPicPr>
          <p:cNvPr id="165" name="Google Shape;165;p30"/>
          <p:cNvPicPr preferRelativeResize="0"/>
          <p:nvPr/>
        </p:nvPicPr>
        <p:blipFill rotWithShape="1">
          <a:blip r:embed="rId3">
            <a:alphaModFix/>
          </a:blip>
          <a:srcRect l="31731" t="21458" r="33652" b="5377"/>
          <a:stretch/>
        </p:blipFill>
        <p:spPr>
          <a:xfrm>
            <a:off x="547311" y="1130813"/>
            <a:ext cx="2998043" cy="3301276"/>
          </a:xfrm>
          <a:prstGeom prst="rect">
            <a:avLst/>
          </a:prstGeom>
          <a:noFill/>
          <a:ln w="19050" cap="flat" cmpd="sng">
            <a:solidFill>
              <a:schemeClr val="dk2"/>
            </a:solidFill>
            <a:prstDash val="solid"/>
            <a:round/>
            <a:headEnd type="none" w="sm" len="sm"/>
            <a:tailEnd type="none" w="sm" len="sm"/>
          </a:ln>
        </p:spPr>
      </p:pic>
      <p:pic>
        <p:nvPicPr>
          <p:cNvPr id="166" name="Google Shape;166;p30" descr="Users"/>
          <p:cNvPicPr preferRelativeResize="0"/>
          <p:nvPr/>
        </p:nvPicPr>
        <p:blipFill rotWithShape="1">
          <a:blip r:embed="rId4">
            <a:alphaModFix/>
          </a:blip>
          <a:srcRect/>
          <a:stretch/>
        </p:blipFill>
        <p:spPr>
          <a:xfrm>
            <a:off x="8353138" y="4422691"/>
            <a:ext cx="599056" cy="585794"/>
          </a:xfrm>
          <a:prstGeom prst="rect">
            <a:avLst/>
          </a:prstGeom>
          <a:noFill/>
          <a:ln>
            <a:noFill/>
          </a:ln>
        </p:spPr>
      </p:pic>
      <p:pic>
        <p:nvPicPr>
          <p:cNvPr id="167" name="Google Shape;167;p30"/>
          <p:cNvPicPr preferRelativeResize="0"/>
          <p:nvPr/>
        </p:nvPicPr>
        <p:blipFill>
          <a:blip r:embed="rId5">
            <a:alphaModFix/>
          </a:blip>
          <a:stretch>
            <a:fillRect/>
          </a:stretch>
        </p:blipFill>
        <p:spPr>
          <a:xfrm>
            <a:off x="6781150" y="4434366"/>
            <a:ext cx="912082" cy="678195"/>
          </a:xfrm>
          <a:prstGeom prst="rect">
            <a:avLst/>
          </a:prstGeom>
          <a:noFill/>
          <a:ln>
            <a:noFill/>
          </a:ln>
        </p:spPr>
      </p:pic>
      <p:pic>
        <p:nvPicPr>
          <p:cNvPr id="168" name="Google Shape;168;p30"/>
          <p:cNvPicPr preferRelativeResize="0"/>
          <p:nvPr/>
        </p:nvPicPr>
        <p:blipFill>
          <a:blip r:embed="rId6">
            <a:alphaModFix/>
          </a:blip>
          <a:stretch>
            <a:fillRect/>
          </a:stretch>
        </p:blipFill>
        <p:spPr>
          <a:xfrm>
            <a:off x="7666848" y="4422690"/>
            <a:ext cx="708062" cy="555361"/>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2"/>
        <p:cNvGrpSpPr/>
        <p:nvPr/>
      </p:nvGrpSpPr>
      <p:grpSpPr>
        <a:xfrm>
          <a:off x="0" y="0"/>
          <a:ext cx="0" cy="0"/>
          <a:chOff x="0" y="0"/>
          <a:chExt cx="0" cy="0"/>
        </a:xfrm>
      </p:grpSpPr>
      <p:sp>
        <p:nvSpPr>
          <p:cNvPr id="173" name="Google Shape;173;p3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Discussion of Emotions</a:t>
            </a:r>
            <a:endParaRPr/>
          </a:p>
        </p:txBody>
      </p:sp>
      <p:sp>
        <p:nvSpPr>
          <p:cNvPr id="174" name="Google Shape;174;p31"/>
          <p:cNvSpPr txBox="1">
            <a:spLocks noGrp="1"/>
          </p:cNvSpPr>
          <p:nvPr>
            <p:ph type="body" idx="1"/>
          </p:nvPr>
        </p:nvSpPr>
        <p:spPr>
          <a:xfrm>
            <a:off x="311825" y="1152475"/>
            <a:ext cx="8520600" cy="3416400"/>
          </a:xfrm>
          <a:prstGeom prst="rect">
            <a:avLst/>
          </a:prstGeom>
        </p:spPr>
        <p:txBody>
          <a:bodyPr spcFirstLastPara="1" wrap="square" lIns="91425" tIns="91425" rIns="91425" bIns="91425" anchor="t" anchorCtr="0">
            <a:noAutofit/>
          </a:bodyPr>
          <a:lstStyle/>
          <a:p>
            <a:pPr marL="457200" lvl="0" indent="-381000">
              <a:spcBef>
                <a:spcPts val="0"/>
              </a:spcBef>
              <a:spcAft>
                <a:spcPts val="0"/>
              </a:spcAft>
              <a:buSzPts val="2400"/>
              <a:buAutoNum type="arabicPeriod"/>
            </a:pPr>
            <a:r>
              <a:rPr lang="en" sz="2400"/>
              <a:t>On your paper, write down words that describe powerful emotions.</a:t>
            </a:r>
          </a:p>
          <a:p>
            <a:pPr marL="457200" lvl="0" indent="-381000">
              <a:spcBef>
                <a:spcPts val="0"/>
              </a:spcBef>
              <a:spcAft>
                <a:spcPts val="0"/>
              </a:spcAft>
              <a:buSzPts val="2400"/>
              <a:buAutoNum type="arabicPeriod"/>
            </a:pPr>
            <a:endParaRPr lang="en" sz="2400"/>
          </a:p>
          <a:p>
            <a:pPr marL="457200" lvl="0" indent="-381000">
              <a:spcBef>
                <a:spcPts val="0"/>
              </a:spcBef>
              <a:spcAft>
                <a:spcPts val="0"/>
              </a:spcAft>
              <a:buSzPts val="2400"/>
              <a:buAutoNum type="arabicPeriod"/>
            </a:pPr>
            <a:r>
              <a:rPr lang="en" sz="2400"/>
              <a:t>Reflect on the following question in your journal:</a:t>
            </a:r>
            <a:endParaRPr sz="2400"/>
          </a:p>
          <a:p>
            <a:pPr marL="914400" lvl="1" indent="-381000">
              <a:spcBef>
                <a:spcPts val="0"/>
              </a:spcBef>
              <a:spcAft>
                <a:spcPts val="0"/>
              </a:spcAft>
              <a:buSzPts val="2400"/>
              <a:buAutoNum type="alphaLcPeriod"/>
            </a:pPr>
            <a:r>
              <a:rPr lang="en" sz="2400"/>
              <a:t>Describe a time you read something that made you feel a strong emotion. Why do you think writers write about emotional experiences?</a:t>
            </a:r>
            <a:endParaRPr sz="2400"/>
          </a:p>
          <a:p>
            <a:pPr marL="0" lvl="0" indent="0" rtl="0">
              <a:spcBef>
                <a:spcPts val="0"/>
              </a:spcBef>
              <a:spcAft>
                <a:spcPts val="0"/>
              </a:spcAft>
              <a:buNone/>
            </a:pPr>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3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Reading of the Poem “My Sky”</a:t>
            </a:r>
            <a:endParaRPr/>
          </a:p>
        </p:txBody>
      </p:sp>
      <p:sp>
        <p:nvSpPr>
          <p:cNvPr id="180" name="Google Shape;180;p32"/>
          <p:cNvSpPr txBox="1">
            <a:spLocks noGrp="1"/>
          </p:cNvSpPr>
          <p:nvPr>
            <p:ph type="body" idx="1"/>
          </p:nvPr>
        </p:nvSpPr>
        <p:spPr>
          <a:xfrm>
            <a:off x="3462250" y="1152475"/>
            <a:ext cx="5370300" cy="3416400"/>
          </a:xfrm>
          <a:prstGeom prst="rect">
            <a:avLst/>
          </a:prstGeom>
        </p:spPr>
        <p:txBody>
          <a:bodyPr spcFirstLastPara="1" wrap="square" lIns="91425" tIns="91425" rIns="91425" bIns="91425" anchor="t" anchorCtr="0">
            <a:noAutofit/>
          </a:bodyPr>
          <a:lstStyle/>
          <a:p>
            <a:pPr marL="0" lvl="0" indent="0">
              <a:spcBef>
                <a:spcPts val="0"/>
              </a:spcBef>
              <a:spcAft>
                <a:spcPts val="0"/>
              </a:spcAft>
              <a:buNone/>
            </a:pPr>
            <a:r>
              <a:rPr lang="en" sz="2000"/>
              <a:t>Turn to page 68 in your book </a:t>
            </a:r>
            <a:r>
              <a:rPr lang="en" sz="2000" i="1"/>
              <a:t>Love That Dog.</a:t>
            </a:r>
            <a:endParaRPr sz="2000" i="1"/>
          </a:p>
          <a:p>
            <a:pPr marL="0" lvl="0" indent="0">
              <a:spcBef>
                <a:spcPts val="0"/>
              </a:spcBef>
              <a:spcAft>
                <a:spcPts val="0"/>
              </a:spcAft>
              <a:buNone/>
            </a:pPr>
            <a:r>
              <a:rPr lang="en" sz="2000"/>
              <a:t>Read silently in your head as I read the poem “My Sky” aloud.</a:t>
            </a:r>
            <a:endParaRPr sz="2000"/>
          </a:p>
          <a:p>
            <a:pPr marL="0" lvl="0" indent="0">
              <a:spcBef>
                <a:spcPts val="0"/>
              </a:spcBef>
              <a:spcAft>
                <a:spcPts val="0"/>
              </a:spcAft>
              <a:buNone/>
            </a:pPr>
            <a:endParaRPr sz="2000"/>
          </a:p>
          <a:p>
            <a:pPr marL="0" lvl="0" indent="0">
              <a:spcBef>
                <a:spcPts val="0"/>
              </a:spcBef>
              <a:spcAft>
                <a:spcPts val="0"/>
              </a:spcAft>
              <a:buNone/>
            </a:pPr>
            <a:endParaRPr sz="2000"/>
          </a:p>
          <a:p>
            <a:pPr marL="0" lvl="0" indent="0" rtl="0">
              <a:spcBef>
                <a:spcPts val="0"/>
              </a:spcBef>
              <a:spcAft>
                <a:spcPts val="0"/>
              </a:spcAft>
              <a:buNone/>
            </a:pPr>
            <a:r>
              <a:rPr lang="en" sz="2000">
                <a:solidFill>
                  <a:schemeClr val="dk1"/>
                </a:solidFill>
              </a:rPr>
              <a:t>“What are you thinking or feeling after reading this poem?”</a:t>
            </a:r>
            <a:endParaRPr sz="2000"/>
          </a:p>
          <a:p>
            <a:pPr marL="0" lvl="0" indent="0" rtl="0">
              <a:spcBef>
                <a:spcPts val="0"/>
              </a:spcBef>
              <a:spcAft>
                <a:spcPts val="0"/>
              </a:spcAft>
              <a:buNone/>
            </a:pPr>
            <a:endParaRPr/>
          </a:p>
        </p:txBody>
      </p:sp>
      <p:pic>
        <p:nvPicPr>
          <p:cNvPr id="181" name="Google Shape;181;p32"/>
          <p:cNvPicPr preferRelativeResize="0"/>
          <p:nvPr/>
        </p:nvPicPr>
        <p:blipFill>
          <a:blip r:embed="rId3">
            <a:alphaModFix/>
          </a:blip>
          <a:stretch>
            <a:fillRect/>
          </a:stretch>
        </p:blipFill>
        <p:spPr>
          <a:xfrm>
            <a:off x="734113" y="953680"/>
            <a:ext cx="2672711" cy="3533747"/>
          </a:xfrm>
          <a:prstGeom prst="rect">
            <a:avLst/>
          </a:prstGeom>
          <a:noFill/>
          <a:ln w="19050" cap="flat" cmpd="sng">
            <a:solidFill>
              <a:schemeClr val="dk2"/>
            </a:solidFill>
            <a:prstDash val="solid"/>
            <a:round/>
            <a:headEnd type="none" w="sm" len="sm"/>
            <a:tailEnd type="none" w="sm" len="sm"/>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a:t>Rereading and Discussion</a:t>
            </a:r>
            <a:endParaRPr/>
          </a:p>
        </p:txBody>
      </p:sp>
      <p:sp>
        <p:nvSpPr>
          <p:cNvPr id="187" name="Google Shape;187;p33"/>
          <p:cNvSpPr txBox="1">
            <a:spLocks noGrp="1"/>
          </p:cNvSpPr>
          <p:nvPr>
            <p:ph type="body" idx="1"/>
          </p:nvPr>
        </p:nvSpPr>
        <p:spPr>
          <a:xfrm>
            <a:off x="3482025" y="1152475"/>
            <a:ext cx="53505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400">
                <a:solidFill>
                  <a:schemeClr val="dk1"/>
                </a:solidFill>
              </a:rPr>
              <a:t> “Why did Jack write ‘My Sky’?”</a:t>
            </a:r>
            <a:endParaRPr sz="2400"/>
          </a:p>
        </p:txBody>
      </p:sp>
      <p:pic>
        <p:nvPicPr>
          <p:cNvPr id="188" name="Google Shape;188;p33"/>
          <p:cNvPicPr preferRelativeResize="0"/>
          <p:nvPr/>
        </p:nvPicPr>
        <p:blipFill>
          <a:blip r:embed="rId3">
            <a:alphaModFix/>
          </a:blip>
          <a:stretch>
            <a:fillRect/>
          </a:stretch>
        </p:blipFill>
        <p:spPr>
          <a:xfrm>
            <a:off x="671994" y="966104"/>
            <a:ext cx="2896341" cy="3546170"/>
          </a:xfrm>
          <a:prstGeom prst="rect">
            <a:avLst/>
          </a:prstGeom>
          <a:noFill/>
          <a:ln w="19050" cap="flat" cmpd="sng">
            <a:solidFill>
              <a:schemeClr val="dk2"/>
            </a:solidFill>
            <a:prstDash val="solid"/>
            <a:round/>
            <a:headEnd type="none" w="sm" len="sm"/>
            <a:tailEnd type="none" w="sm" len="sm"/>
          </a:ln>
        </p:spPr>
      </p:pic>
      <p:pic>
        <p:nvPicPr>
          <p:cNvPr id="6" name="Google Shape;166;p30" descr="Users"/>
          <p:cNvPicPr preferRelativeResize="0"/>
          <p:nvPr/>
        </p:nvPicPr>
        <p:blipFill rotWithShape="1">
          <a:blip r:embed="rId4">
            <a:alphaModFix/>
          </a:blip>
          <a:srcRect/>
          <a:stretch/>
        </p:blipFill>
        <p:spPr>
          <a:xfrm>
            <a:off x="8353138" y="4422691"/>
            <a:ext cx="599056" cy="585794"/>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73AB6173-3DE9-495C-8C90-C4638352C790}">
  <ds:schemaRefs>
    <ds:schemaRef ds:uri="02a6a75b-8925-4bc7-8b21-b87d4a90d0a3"/>
    <ds:schemaRef ds:uri="a1502afc-75e6-4a80-976c-76583f90c737"/>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0A9F51CB-826A-49AD-96E1-517570C01AA5}">
  <ds:schemaRefs>
    <ds:schemaRef ds:uri="02a6a75b-8925-4bc7-8b21-b87d4a90d0a3"/>
    <ds:schemaRef ds:uri="a1502afc-75e6-4a80-976c-76583f90c737"/>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99B144D1-9909-461C-9A06-71D6A662071B}">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Application>Microsoft Office PowerPoint</Application>
  <PresentationFormat>On-screen Show (16:9)</PresentationFormat>
  <Slides>12</Slides>
  <Notes>12</Notes>
  <HiddenSlides>0</HiddenSlides>
  <ScaleCrop>false</ScaleCrop>
  <HeadingPairs>
    <vt:vector size="4" baseType="variant">
      <vt:variant>
        <vt:lpstr>Theme</vt:lpstr>
      </vt:variant>
      <vt:variant>
        <vt:i4>2</vt:i4>
      </vt:variant>
      <vt:variant>
        <vt:lpstr>Slide Titles</vt:lpstr>
      </vt:variant>
      <vt:variant>
        <vt:i4>12</vt:i4>
      </vt:variant>
    </vt:vector>
  </HeadingPairs>
  <TitlesOfParts>
    <vt:vector size="14" baseType="lpstr">
      <vt:lpstr>Simple Light</vt:lpstr>
      <vt:lpstr>Office Theme</vt:lpstr>
      <vt:lpstr>Grade 4: Module 1: Unit 2: Lesson 2 Teacher slide, before teaching.</vt:lpstr>
      <vt:lpstr>Grade 4: Module 1: Unit 2: Lesson 2 Teacher slide, before teaching.</vt:lpstr>
      <vt:lpstr>Grade 4: Module 1: Unit 2: Lesson 2 Teacher slide, before teaching.</vt:lpstr>
      <vt:lpstr>PowerPoint Presentation</vt:lpstr>
      <vt:lpstr>Hello, Students!</vt:lpstr>
      <vt:lpstr>Review Our Learning Targets</vt:lpstr>
      <vt:lpstr>Discussion of Emotions</vt:lpstr>
      <vt:lpstr>Reading of the Poem “My Sky”</vt:lpstr>
      <vt:lpstr>Rereading and Discussion</vt:lpstr>
      <vt:lpstr>Reflecting on Our Learning</vt:lpstr>
      <vt:lpstr>Homework</vt:lpstr>
      <vt:lpstr>Small Group Block /All Block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1: Unit 2: Lesson 2 Teacher slide, before teaching.</dc:title>
  <dc:creator>nbravo</dc:creator>
  <cp:revision>1</cp:revision>
  <dcterms:modified xsi:type="dcterms:W3CDTF">2018-09-05T19:46:15Z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