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FA1641-09F2-4BE4-AFDD-E27DA53DB147}">
  <a:tblStyle styleId="{29FA1641-09F2-4BE4-AFDD-E27DA53DB14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4151" autoAdjust="0"/>
  </p:normalViewPr>
  <p:slideViewPr>
    <p:cSldViewPr snapToGrid="0">
      <p:cViewPr varScale="1">
        <p:scale>
          <a:sx n="108" d="100"/>
          <a:sy n="108" d="100"/>
        </p:scale>
        <p:origin x="1760"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7F9F12FB-6E21-BEF0-B032-7714BCB50311}"/>
    <pc:docChg chg="modSld">
      <pc:chgData name="Natalie Ivey" userId="S::natalie.ivey@detroitk12.org::2c81a4b0-7596-4a42-b4da-e7aac4dfeff9" providerId="AD" clId="Web-{7F9F12FB-6E21-BEF0-B032-7714BCB50311}" dt="2019-03-23T14:53:37.889" v="261" actId="20577"/>
      <pc:docMkLst>
        <pc:docMk/>
      </pc:docMkLst>
      <pc:sldChg chg="addSp modSp">
        <pc:chgData name="Natalie Ivey" userId="S::natalie.ivey@detroitk12.org::2c81a4b0-7596-4a42-b4da-e7aac4dfeff9" providerId="AD" clId="Web-{7F9F12FB-6E21-BEF0-B032-7714BCB50311}" dt="2019-03-23T14:40:32.275" v="90" actId="14100"/>
        <pc:sldMkLst>
          <pc:docMk/>
          <pc:sldMk cId="0" sldId="264"/>
        </pc:sldMkLst>
        <pc:spChg chg="add mod">
          <ac:chgData name="Natalie Ivey" userId="S::natalie.ivey@detroitk12.org::2c81a4b0-7596-4a42-b4da-e7aac4dfeff9" providerId="AD" clId="Web-{7F9F12FB-6E21-BEF0-B032-7714BCB50311}" dt="2019-03-23T14:40:27.681" v="89" actId="14100"/>
          <ac:spMkLst>
            <pc:docMk/>
            <pc:sldMk cId="0" sldId="264"/>
            <ac:spMk id="4" creationId="{B27382C1-A44E-4960-84BB-3D97B48D68AA}"/>
          </ac:spMkLst>
        </pc:spChg>
        <pc:spChg chg="add mod">
          <ac:chgData name="Natalie Ivey" userId="S::natalie.ivey@detroitk12.org::2c81a4b0-7596-4a42-b4da-e7aac4dfeff9" providerId="AD" clId="Web-{7F9F12FB-6E21-BEF0-B032-7714BCB50311}" dt="2019-03-23T14:40:32.275" v="90" actId="14100"/>
          <ac:spMkLst>
            <pc:docMk/>
            <pc:sldMk cId="0" sldId="264"/>
            <ac:spMk id="5" creationId="{FE3C2FC4-C33B-4BFB-B78A-1F6249E1A14B}"/>
          </ac:spMkLst>
        </pc:spChg>
        <pc:picChg chg="add mod">
          <ac:chgData name="Natalie Ivey" userId="S::natalie.ivey@detroitk12.org::2c81a4b0-7596-4a42-b4da-e7aac4dfeff9" providerId="AD" clId="Web-{7F9F12FB-6E21-BEF0-B032-7714BCB50311}" dt="2019-03-23T14:37:31.084" v="1" actId="1076"/>
          <ac:picMkLst>
            <pc:docMk/>
            <pc:sldMk cId="0" sldId="264"/>
            <ac:picMk id="2" creationId="{CF12CF3E-C216-4C0F-B862-21DA9AA90034}"/>
          </ac:picMkLst>
        </pc:picChg>
      </pc:sldChg>
      <pc:sldChg chg="addSp modSp">
        <pc:chgData name="Natalie Ivey" userId="S::natalie.ivey@detroitk12.org::2c81a4b0-7596-4a42-b4da-e7aac4dfeff9" providerId="AD" clId="Web-{7F9F12FB-6E21-BEF0-B032-7714BCB50311}" dt="2019-03-23T14:43:12.307" v="162" actId="14100"/>
        <pc:sldMkLst>
          <pc:docMk/>
          <pc:sldMk cId="0" sldId="265"/>
        </pc:sldMkLst>
        <pc:spChg chg="add mod">
          <ac:chgData name="Natalie Ivey" userId="S::natalie.ivey@detroitk12.org::2c81a4b0-7596-4a42-b4da-e7aac4dfeff9" providerId="AD" clId="Web-{7F9F12FB-6E21-BEF0-B032-7714BCB50311}" dt="2019-03-23T14:41:50.557" v="113" actId="20577"/>
          <ac:spMkLst>
            <pc:docMk/>
            <pc:sldMk cId="0" sldId="265"/>
            <ac:spMk id="4" creationId="{4293AA73-C7E7-44DF-8772-7F83D581B463}"/>
          </ac:spMkLst>
        </pc:spChg>
        <pc:spChg chg="add mod">
          <ac:chgData name="Natalie Ivey" userId="S::natalie.ivey@detroitk12.org::2c81a4b0-7596-4a42-b4da-e7aac4dfeff9" providerId="AD" clId="Web-{7F9F12FB-6E21-BEF0-B032-7714BCB50311}" dt="2019-03-23T14:43:12.307" v="162" actId="14100"/>
          <ac:spMkLst>
            <pc:docMk/>
            <pc:sldMk cId="0" sldId="265"/>
            <ac:spMk id="5" creationId="{B6BEB771-79E7-446B-B25E-98F9ED34BC5D}"/>
          </ac:spMkLst>
        </pc:spChg>
        <pc:picChg chg="add mod">
          <ac:chgData name="Natalie Ivey" userId="S::natalie.ivey@detroitk12.org::2c81a4b0-7596-4a42-b4da-e7aac4dfeff9" providerId="AD" clId="Web-{7F9F12FB-6E21-BEF0-B032-7714BCB50311}" dt="2019-03-23T14:41:02.009" v="92" actId="1076"/>
          <ac:picMkLst>
            <pc:docMk/>
            <pc:sldMk cId="0" sldId="265"/>
            <ac:picMk id="2" creationId="{B24CA6D6-F243-40A5-9872-183B792F1880}"/>
          </ac:picMkLst>
        </pc:picChg>
      </pc:sldChg>
      <pc:sldChg chg="addSp modSp">
        <pc:chgData name="Natalie Ivey" userId="S::natalie.ivey@detroitk12.org::2c81a4b0-7596-4a42-b4da-e7aac4dfeff9" providerId="AD" clId="Web-{7F9F12FB-6E21-BEF0-B032-7714BCB50311}" dt="2019-03-23T14:53:37.201" v="260" actId="20577"/>
        <pc:sldMkLst>
          <pc:docMk/>
          <pc:sldMk cId="0" sldId="267"/>
        </pc:sldMkLst>
        <pc:spChg chg="add mod">
          <ac:chgData name="Natalie Ivey" userId="S::natalie.ivey@detroitk12.org::2c81a4b0-7596-4a42-b4da-e7aac4dfeff9" providerId="AD" clId="Web-{7F9F12FB-6E21-BEF0-B032-7714BCB50311}" dt="2019-03-23T14:52:27.123" v="254" actId="14100"/>
          <ac:spMkLst>
            <pc:docMk/>
            <pc:sldMk cId="0" sldId="267"/>
            <ac:spMk id="4" creationId="{DE0EDC36-20ED-473F-B87B-65F3C63D2B1F}"/>
          </ac:spMkLst>
        </pc:spChg>
        <pc:spChg chg="add mod">
          <ac:chgData name="Natalie Ivey" userId="S::natalie.ivey@detroitk12.org::2c81a4b0-7596-4a42-b4da-e7aac4dfeff9" providerId="AD" clId="Web-{7F9F12FB-6E21-BEF0-B032-7714BCB50311}" dt="2019-03-23T14:53:37.201" v="260" actId="20577"/>
          <ac:spMkLst>
            <pc:docMk/>
            <pc:sldMk cId="0" sldId="267"/>
            <ac:spMk id="5" creationId="{A435B2A7-9ED2-47BA-BCCF-F6D08399DE02}"/>
          </ac:spMkLst>
        </pc:spChg>
        <pc:picChg chg="add mod">
          <ac:chgData name="Natalie Ivey" userId="S::natalie.ivey@detroitk12.org::2c81a4b0-7596-4a42-b4da-e7aac4dfeff9" providerId="AD" clId="Web-{7F9F12FB-6E21-BEF0-B032-7714BCB50311}" dt="2019-03-23T14:52:40.764" v="258" actId="1076"/>
          <ac:picMkLst>
            <pc:docMk/>
            <pc:sldMk cId="0" sldId="267"/>
            <ac:picMk id="2" creationId="{0FEBA248-ACB7-4A9F-9C7F-2C26649CBBCA}"/>
          </ac:picMkLst>
        </pc:picChg>
      </pc:sldChg>
    </pc:docChg>
  </pc:docChgLst>
  <pc:docChgLst>
    <pc:chgData name="Deniescha Malone" userId="S::deniescha.malone@detroitk12.org::9beeb3ea-6cc3-4273-8119-e4c5603b3ca3" providerId="AD" clId="Web-{1C91E9C2-342C-6E81-3FC3-A746BA7D6AC5}"/>
    <pc:docChg chg="modSld">
      <pc:chgData name="Deniescha Malone" userId="S::deniescha.malone@detroitk12.org::9beeb3ea-6cc3-4273-8119-e4c5603b3ca3" providerId="AD" clId="Web-{1C91E9C2-342C-6E81-3FC3-A746BA7D6AC5}" dt="2018-09-21T01:52:10.781" v="1" actId="1076"/>
      <pc:docMkLst>
        <pc:docMk/>
      </pc:docMkLst>
      <pc:sldChg chg="addSp modSp">
        <pc:chgData name="Deniescha Malone" userId="S::deniescha.malone@detroitk12.org::9beeb3ea-6cc3-4273-8119-e4c5603b3ca3" providerId="AD" clId="Web-{1C91E9C2-342C-6E81-3FC3-A746BA7D6AC5}" dt="2018-09-21T01:52:10.781" v="1" actId="1076"/>
        <pc:sldMkLst>
          <pc:docMk/>
          <pc:sldMk cId="0" sldId="260"/>
        </pc:sldMkLst>
        <pc:picChg chg="add mod">
          <ac:chgData name="Deniescha Malone" userId="S::deniescha.malone@detroitk12.org::9beeb3ea-6cc3-4273-8119-e4c5603b3ca3" providerId="AD" clId="Web-{1C91E9C2-342C-6E81-3FC3-A746BA7D6AC5}" dt="2018-09-21T01:52:10.781" v="1" actId="1076"/>
          <ac:picMkLst>
            <pc:docMk/>
            <pc:sldMk cId="0" sldId="260"/>
            <ac:picMk id="2" creationId="{F35D569A-B67A-4726-9E49-584E1A99271C}"/>
          </ac:picMkLst>
        </pc:picChg>
      </pc:sldChg>
    </pc:docChg>
  </pc:docChgLst>
  <pc:docChgLst>
    <pc:chgData name="Natalie Ivey" userId="S::natalie.ivey@detroitk12.org::2c81a4b0-7596-4a42-b4da-e7aac4dfeff9" providerId="AD" clId="Web-{D556A08A-5385-258D-EA3B-25F7E6654AB9}"/>
    <pc:docChg chg="modSld">
      <pc:chgData name="Natalie Ivey" userId="S::natalie.ivey@detroitk12.org::2c81a4b0-7596-4a42-b4da-e7aac4dfeff9" providerId="AD" clId="Web-{D556A08A-5385-258D-EA3B-25F7E6654AB9}" dt="2019-03-22T11:34:45.297" v="4"/>
      <pc:docMkLst>
        <pc:docMk/>
      </pc:docMkLst>
      <pc:sldChg chg="delSp">
        <pc:chgData name="Natalie Ivey" userId="S::natalie.ivey@detroitk12.org::2c81a4b0-7596-4a42-b4da-e7aac4dfeff9" providerId="AD" clId="Web-{D556A08A-5385-258D-EA3B-25F7E6654AB9}" dt="2019-03-22T11:34:01.531" v="0"/>
        <pc:sldMkLst>
          <pc:docMk/>
          <pc:sldMk cId="0" sldId="261"/>
        </pc:sldMkLst>
        <pc:picChg chg="del">
          <ac:chgData name="Natalie Ivey" userId="S::natalie.ivey@detroitk12.org::2c81a4b0-7596-4a42-b4da-e7aac4dfeff9" providerId="AD" clId="Web-{D556A08A-5385-258D-EA3B-25F7E6654AB9}" dt="2019-03-22T11:34:01.531" v="0"/>
          <ac:picMkLst>
            <pc:docMk/>
            <pc:sldMk cId="0" sldId="261"/>
            <ac:picMk id="165" creationId="{00000000-0000-0000-0000-000000000000}"/>
          </ac:picMkLst>
        </pc:picChg>
      </pc:sldChg>
      <pc:sldChg chg="delSp">
        <pc:chgData name="Natalie Ivey" userId="S::natalie.ivey@detroitk12.org::2c81a4b0-7596-4a42-b4da-e7aac4dfeff9" providerId="AD" clId="Web-{D556A08A-5385-258D-EA3B-25F7E6654AB9}" dt="2019-03-22T11:34:19.609" v="1"/>
        <pc:sldMkLst>
          <pc:docMk/>
          <pc:sldMk cId="0" sldId="264"/>
        </pc:sldMkLst>
        <pc:picChg chg="del">
          <ac:chgData name="Natalie Ivey" userId="S::natalie.ivey@detroitk12.org::2c81a4b0-7596-4a42-b4da-e7aac4dfeff9" providerId="AD" clId="Web-{D556A08A-5385-258D-EA3B-25F7E6654AB9}" dt="2019-03-22T11:34:19.609" v="1"/>
          <ac:picMkLst>
            <pc:docMk/>
            <pc:sldMk cId="0" sldId="264"/>
            <ac:picMk id="190" creationId="{00000000-0000-0000-0000-000000000000}"/>
          </ac:picMkLst>
        </pc:picChg>
      </pc:sldChg>
      <pc:sldChg chg="delSp">
        <pc:chgData name="Natalie Ivey" userId="S::natalie.ivey@detroitk12.org::2c81a4b0-7596-4a42-b4da-e7aac4dfeff9" providerId="AD" clId="Web-{D556A08A-5385-258D-EA3B-25F7E6654AB9}" dt="2019-03-22T11:34:29.250" v="2"/>
        <pc:sldMkLst>
          <pc:docMk/>
          <pc:sldMk cId="0" sldId="265"/>
        </pc:sldMkLst>
        <pc:picChg chg="del">
          <ac:chgData name="Natalie Ivey" userId="S::natalie.ivey@detroitk12.org::2c81a4b0-7596-4a42-b4da-e7aac4dfeff9" providerId="AD" clId="Web-{D556A08A-5385-258D-EA3B-25F7E6654AB9}" dt="2019-03-22T11:34:29.250" v="2"/>
          <ac:picMkLst>
            <pc:docMk/>
            <pc:sldMk cId="0" sldId="265"/>
            <ac:picMk id="198" creationId="{00000000-0000-0000-0000-000000000000}"/>
          </ac:picMkLst>
        </pc:picChg>
      </pc:sldChg>
      <pc:sldChg chg="delSp">
        <pc:chgData name="Natalie Ivey" userId="S::natalie.ivey@detroitk12.org::2c81a4b0-7596-4a42-b4da-e7aac4dfeff9" providerId="AD" clId="Web-{D556A08A-5385-258D-EA3B-25F7E6654AB9}" dt="2019-03-22T11:34:37.516" v="3"/>
        <pc:sldMkLst>
          <pc:docMk/>
          <pc:sldMk cId="0" sldId="266"/>
        </pc:sldMkLst>
        <pc:picChg chg="del">
          <ac:chgData name="Natalie Ivey" userId="S::natalie.ivey@detroitk12.org::2c81a4b0-7596-4a42-b4da-e7aac4dfeff9" providerId="AD" clId="Web-{D556A08A-5385-258D-EA3B-25F7E6654AB9}" dt="2019-03-22T11:34:37.516" v="3"/>
          <ac:picMkLst>
            <pc:docMk/>
            <pc:sldMk cId="0" sldId="266"/>
            <ac:picMk id="204" creationId="{00000000-0000-0000-0000-000000000000}"/>
          </ac:picMkLst>
        </pc:picChg>
      </pc:sldChg>
      <pc:sldChg chg="delSp">
        <pc:chgData name="Natalie Ivey" userId="S::natalie.ivey@detroitk12.org::2c81a4b0-7596-4a42-b4da-e7aac4dfeff9" providerId="AD" clId="Web-{D556A08A-5385-258D-EA3B-25F7E6654AB9}" dt="2019-03-22T11:34:45.297" v="4"/>
        <pc:sldMkLst>
          <pc:docMk/>
          <pc:sldMk cId="0" sldId="267"/>
        </pc:sldMkLst>
        <pc:picChg chg="del">
          <ac:chgData name="Natalie Ivey" userId="S::natalie.ivey@detroitk12.org::2c81a4b0-7596-4a42-b4da-e7aac4dfeff9" providerId="AD" clId="Web-{D556A08A-5385-258D-EA3B-25F7E6654AB9}" dt="2019-03-22T11:34:45.297" v="4"/>
          <ac:picMkLst>
            <pc:docMk/>
            <pc:sldMk cId="0" sldId="267"/>
            <ac:picMk id="213" creationId="{00000000-0000-0000-0000-000000000000}"/>
          </ac:picMkLst>
        </pc:picChg>
      </pc:sldChg>
    </pc:docChg>
  </pc:docChgLst>
  <pc:docChgLst>
    <pc:chgData name="Jennifer Snapp" userId="S::jennifer.snapp@detroitk12.org::42622253-5fe4-47d2-9c8f-1ef2d995c939" providerId="AD" clId="Web-{3CC41A7C-5C32-F17F-F305-7B045C1809BD}"/>
    <pc:docChg chg="addSld">
      <pc:chgData name="Jennifer Snapp" userId="S::jennifer.snapp@detroitk12.org::42622253-5fe4-47d2-9c8f-1ef2d995c939" providerId="AD" clId="Web-{3CC41A7C-5C32-F17F-F305-7B045C1809BD}" dt="2018-12-13T16:00:49.555" v="0"/>
      <pc:docMkLst>
        <pc:docMk/>
      </pc:docMkLst>
      <pc:sldChg chg="new">
        <pc:chgData name="Jennifer Snapp" userId="S::jennifer.snapp@detroitk12.org::42622253-5fe4-47d2-9c8f-1ef2d995c939" providerId="AD" clId="Web-{3CC41A7C-5C32-F17F-F305-7B045C1809BD}" dt="2018-12-13T16:00:49.555" v="0"/>
        <pc:sldMkLst>
          <pc:docMk/>
          <pc:sldMk cId="1102100866" sldId="274"/>
        </pc:sldMkLst>
      </pc:sldChg>
    </pc:docChg>
  </pc:docChgLst>
  <pc:docChgLst>
    <pc:chgData name="Jennifer Snapp" userId="S::jennifer.snapp@detroitk12.org::42622253-5fe4-47d2-9c8f-1ef2d995c939" providerId="AD" clId="Web-{BC8EADAA-1E94-8C91-873A-D104A70BB08C}"/>
    <pc:docChg chg="delSld modSld">
      <pc:chgData name="Jennifer Snapp" userId="S::jennifer.snapp@detroitk12.org::42622253-5fe4-47d2-9c8f-1ef2d995c939" providerId="AD" clId="Web-{BC8EADAA-1E94-8C91-873A-D104A70BB08C}" dt="2018-12-13T16:18:30.347" v="33" actId="20577"/>
      <pc:docMkLst>
        <pc:docMk/>
      </pc:docMkLst>
      <pc:sldChg chg="modSp">
        <pc:chgData name="Jennifer Snapp" userId="S::jennifer.snapp@detroitk12.org::42622253-5fe4-47d2-9c8f-1ef2d995c939" providerId="AD" clId="Web-{BC8EADAA-1E94-8C91-873A-D104A70BB08C}" dt="2018-12-13T16:18:30.347" v="33" actId="20577"/>
        <pc:sldMkLst>
          <pc:docMk/>
          <pc:sldMk cId="0" sldId="271"/>
        </pc:sldMkLst>
        <pc:spChg chg="mod">
          <ac:chgData name="Jennifer Snapp" userId="S::jennifer.snapp@detroitk12.org::42622253-5fe4-47d2-9c8f-1ef2d995c939" providerId="AD" clId="Web-{BC8EADAA-1E94-8C91-873A-D104A70BB08C}" dt="2018-12-13T16:18:30.347" v="33" actId="20577"/>
          <ac:spMkLst>
            <pc:docMk/>
            <pc:sldMk cId="0" sldId="271"/>
            <ac:spMk id="247" creationId="{00000000-0000-0000-0000-000000000000}"/>
          </ac:spMkLst>
        </pc:spChg>
      </pc:sldChg>
      <pc:sldChg chg="del">
        <pc:chgData name="Jennifer Snapp" userId="S::jennifer.snapp@detroitk12.org::42622253-5fe4-47d2-9c8f-1ef2d995c939" providerId="AD" clId="Web-{BC8EADAA-1E94-8C91-873A-D104A70BB08C}" dt="2018-12-13T16:16:09.486" v="0"/>
        <pc:sldMkLst>
          <pc:docMk/>
          <pc:sldMk cId="1102100866" sldId="274"/>
        </pc:sldMkLst>
      </pc:sldChg>
    </pc:docChg>
  </pc:docChgLst>
  <pc:docChgLst>
    <pc:chgData name="Natalie Ivey" userId="S::natalie.ivey@detroitk12.org::2c81a4b0-7596-4a42-b4da-e7aac4dfeff9" providerId="AD" clId="Web-{D1B3C39C-11F1-A869-D599-740D79DA7269}"/>
    <pc:docChg chg="modSld">
      <pc:chgData name="Natalie Ivey" userId="S::natalie.ivey@detroitk12.org::2c81a4b0-7596-4a42-b4da-e7aac4dfeff9" providerId="AD" clId="Web-{D1B3C39C-11F1-A869-D599-740D79DA7269}" dt="2019-03-22T12:17:25.902" v="20" actId="20577"/>
      <pc:docMkLst>
        <pc:docMk/>
      </pc:docMkLst>
      <pc:sldChg chg="modSp">
        <pc:chgData name="Natalie Ivey" userId="S::natalie.ivey@detroitk12.org::2c81a4b0-7596-4a42-b4da-e7aac4dfeff9" providerId="AD" clId="Web-{D1B3C39C-11F1-A869-D599-740D79DA7269}" dt="2019-03-22T12:17:25.902" v="20" actId="20577"/>
        <pc:sldMkLst>
          <pc:docMk/>
          <pc:sldMk cId="0" sldId="266"/>
        </pc:sldMkLst>
        <pc:spChg chg="mod">
          <ac:chgData name="Natalie Ivey" userId="S::natalie.ivey@detroitk12.org::2c81a4b0-7596-4a42-b4da-e7aac4dfeff9" providerId="AD" clId="Web-{D1B3C39C-11F1-A869-D599-740D79DA7269}" dt="2019-03-22T12:17:25.902" v="20" actId="20577"/>
          <ac:spMkLst>
            <pc:docMk/>
            <pc:sldMk cId="0" sldId="266"/>
            <ac:spMk id="20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711254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802520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d94b0693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 continuation of the work contained on the previous 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 visual on page 4. Read aloud the title and question. Read about each pair of animals. Ask students to hold up one finger if they think the animal on the left is poisonous, or two fingers if they think the animal on the right is poisonous (e.g., hold up one finger for the American toad or two fingers for the bullfrog for the first set of animals).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title and two paragraphs on page 5. Invite students to turn and talk, sharing one interesting thing they learned while listening to page 5. After a minute,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cold call several students and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one thing your partner learned while listening to page 5</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their partner’s learning, ask students to give a thumbs-up to show if they also think what the student is sharing is interesting. Validate responses. 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might an animal use venom?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catch prey, for self-defense, or to defend its family or community.)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listen carefully and seek to understand: “</a:t>
            </a:r>
            <a:r>
              <a:rPr lang="en" sz="1200" i="1" dirty="0">
                <a:solidFill>
                  <a:schemeClr val="dk1"/>
                </a:solidFill>
                <a:latin typeface="Calibri"/>
                <a:ea typeface="Calibri"/>
                <a:cs typeface="Calibri"/>
                <a:sym typeface="Calibri"/>
              </a:rPr>
              <a:t>Who can tell us what your classmate said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 diagram on page 5. Read aloud the title and directions. Invite students to match the animal with how it injects venom.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use this text throughout the unit to learn how animals use venom to protect themselves and to practice how a listener can take notes and paraphrase a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 paraphrase a text, they will need to retell the text. Explain that this is different from summarizing a text, because when summarizing a reader needs to determine the importance of the ideas presented in a text and say the big ideas concisely. When paraphrasing, readers need to simply tell everything they read or heard in their own words.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practice paraphrasing a text that is read aloud to them and that to do this effectively, they will need to take notes while listening to what is being read. Tell students that taking notes is an important step in paraphrasing because it will help them include specific details from the text, and that they should not try to paraphrase a text from memory because they may miss details from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type of note-taking can be described as running notes. Tell students that as they listen to the text, they will jot down notes about what they observe or hear. Then they will review their notes and paraphrase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the guest reader (if necessary), sharing that he or she will read </a:t>
            </a:r>
            <a:r>
              <a:rPr lang="en" sz="120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aloud as you model how a listener can take notes and then paraphrase a text.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above discussion prompts.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Reading the complex text aloud slowly, fluently, and without interruption or explanation promotes fluency for students by allowing them to hear a strong reader read with accuracy and expression.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may need additional support with perception: Consider displaying the text for students to read along silently during the read-aloud.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jotting running notes or key words on the board as you read </a:t>
            </a:r>
            <a:r>
              <a:rPr lang="en" sz="1200" i="1" dirty="0">
                <a:latin typeface="Calibri"/>
                <a:ea typeface="Calibri"/>
                <a:cs typeface="Calibri"/>
                <a:sym typeface="Calibri"/>
              </a:rPr>
              <a:t>Venom</a:t>
            </a:r>
            <a:r>
              <a:rPr lang="en" sz="1200" dirty="0">
                <a:latin typeface="Calibri"/>
                <a:ea typeface="Calibri"/>
                <a:cs typeface="Calibri"/>
                <a:sym typeface="Calibri"/>
              </a:rPr>
              <a:t> aloud. </a:t>
            </a:r>
            <a:endParaRPr sz="1200" dirty="0">
              <a:latin typeface="Calibri"/>
              <a:ea typeface="Calibri"/>
              <a:cs typeface="Calibri"/>
              <a:sym typeface="Calibri"/>
            </a:endParaRPr>
          </a:p>
        </p:txBody>
      </p:sp>
    </p:spTree>
    <p:extLst>
      <p:ext uri="{BB962C8B-B14F-4D97-AF65-F5344CB8AC3E}">
        <p14:creationId xmlns:p14="http://schemas.microsoft.com/office/powerpoint/2010/main" val="1323680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94b069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d94b069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 continuation of the work sequence began on the previous ones.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a:t>
            </a:r>
            <a:r>
              <a:rPr lang="en" sz="1200" b="1" dirty="0">
                <a:solidFill>
                  <a:schemeClr val="dk1"/>
                </a:solidFill>
                <a:latin typeface="Calibri"/>
                <a:ea typeface="Calibri"/>
                <a:cs typeface="Calibri"/>
                <a:sym typeface="Calibri"/>
              </a:rPr>
              <a:t> Animal Defenses research notebook </a:t>
            </a:r>
            <a:r>
              <a:rPr lang="en" sz="1200" dirty="0">
                <a:solidFill>
                  <a:schemeClr val="dk1"/>
                </a:solidFill>
                <a:latin typeface="Calibri"/>
                <a:ea typeface="Calibri"/>
                <a:cs typeface="Calibri"/>
                <a:sym typeface="Calibri"/>
              </a:rPr>
              <a:t>and turn to the </a:t>
            </a: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on pages 2–3. Display a blank copy of </a:t>
            </a:r>
            <a:r>
              <a:rPr lang="en" sz="1200" b="0" dirty="0">
                <a:solidFill>
                  <a:schemeClr val="dk1"/>
                </a:solidFill>
                <a:latin typeface="Calibri"/>
                <a:ea typeface="Calibri"/>
                <a:cs typeface="Calibri"/>
                <a:sym typeface="Calibri"/>
              </a:rPr>
              <a:t>the note-catcher. </a:t>
            </a:r>
            <a:r>
              <a:rPr lang="en" sz="1200" dirty="0">
                <a:solidFill>
                  <a:schemeClr val="dk1"/>
                </a:solidFill>
                <a:latin typeface="Calibri"/>
                <a:ea typeface="Calibri"/>
                <a:cs typeface="Calibri"/>
                <a:sym typeface="Calibri"/>
              </a:rPr>
              <a:t>Explain that students will use this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note-catcher to record their running notes during the read-aloud.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directions and headings of the table in the note-catcher. Answer any clarifying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research question on the note-catcher: “</a:t>
            </a:r>
            <a:r>
              <a:rPr lang="en" sz="1200" i="1" dirty="0">
                <a:solidFill>
                  <a:schemeClr val="dk1"/>
                </a:solidFill>
                <a:latin typeface="Calibri"/>
                <a:ea typeface="Calibri"/>
                <a:cs typeface="Calibri"/>
                <a:sym typeface="Calibri"/>
              </a:rPr>
              <a:t>How do animals’ bodies and behaviors help them survive?</a:t>
            </a:r>
            <a:r>
              <a:rPr lang="en" sz="1200" dirty="0">
                <a:solidFill>
                  <a:schemeClr val="dk1"/>
                </a:solidFill>
                <a:latin typeface="Calibri"/>
                <a:ea typeface="Calibri"/>
                <a:cs typeface="Calibri"/>
                <a:sym typeface="Calibri"/>
              </a:rPr>
              <a:t>” Explain that researching to answer this question is the purpose for reading this text, and they should keep this in in mind as they work.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text will be read aloud twice: one time for them to simply listen for gist and a second time for them to take running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they will practice paraphrasing pages 4 and 5 of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Tell them that since they have already listened to these pages read aloud once, they should be able to determine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 Ask,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share out: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was the gist of these pages?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Some animals use venom and poison to survive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now hear page 4 read aloud a second time, and that you will model how to take running notes about what you hear while listening to the text read aloud. Explain that they do not need to write anything on their note-catchers at this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guest reader to reread the first paragraph on page 4.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After hearing this paragraph read again, what notes could we take?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(Students will name various details from this section of the text.)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recording these notes in the “What do you OBSERVE/HEAR?” box on the note-catcher. Invite students to record these details on their note-catchers. Refer to the </a:t>
            </a:r>
            <a:r>
              <a:rPr lang="en" sz="1200" b="1" dirty="0">
                <a:solidFill>
                  <a:schemeClr val="dk1"/>
                </a:solidFill>
                <a:latin typeface="Calibri"/>
                <a:ea typeface="Calibri"/>
                <a:cs typeface="Calibri"/>
                <a:sym typeface="Calibri"/>
              </a:rPr>
              <a:t>Listening Closely note-catcher (Example,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in this manner for each paragraph on pages 4–5, stopping after each paragraph and discussing and modeling what kind of running notes could be recorded on the note-catcher.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getting the gist of the pages as they are participating in the turn and talk described in the Teacher Actions.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Reading the complex text aloud slowly, fluently, and without interruption or explanation promotes fluency for students by allowing them to hear a strong reader read with accuracy and expression.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may need additional support with perception: Consider displaying the text for students to read along silently during the read-aloud.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jotting running notes or key words on the board as you read </a:t>
            </a:r>
            <a:r>
              <a:rPr lang="en" sz="1200" b="1" i="1" dirty="0">
                <a:latin typeface="Calibri"/>
                <a:ea typeface="Calibri"/>
                <a:cs typeface="Calibri"/>
                <a:sym typeface="Calibri"/>
              </a:rPr>
              <a:t>Venom</a:t>
            </a:r>
            <a:r>
              <a:rPr lang="en" sz="1200" dirty="0">
                <a:latin typeface="Calibri"/>
                <a:ea typeface="Calibri"/>
                <a:cs typeface="Calibri"/>
                <a:sym typeface="Calibri"/>
              </a:rPr>
              <a:t> aloud. </a:t>
            </a:r>
            <a:endParaRPr sz="1200" dirty="0">
              <a:latin typeface="Calibri"/>
              <a:ea typeface="Calibri"/>
              <a:cs typeface="Calibri"/>
              <a:sym typeface="Calibri"/>
            </a:endParaRPr>
          </a:p>
        </p:txBody>
      </p:sp>
    </p:spTree>
    <p:extLst>
      <p:ext uri="{BB962C8B-B14F-4D97-AF65-F5344CB8AC3E}">
        <p14:creationId xmlns:p14="http://schemas.microsoft.com/office/powerpoint/2010/main" val="3385583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 continuation of the work sequence began on previous ones.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purpose for reading this text: to research how animals’ bodies and behaviors help them survive. Invite students to write down any questions they have after hearing this text in the “What QUESTIONS do you have?” box.</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 next page of their note-catchers. Explain that now that they have completed their running notes, they can paraphrase the text. Remind them what it means to paraphrase as necessary. Ask students to reread their notes; then show the Directions bullets.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point out that they should include the source when they </a:t>
            </a:r>
            <a:r>
              <a:rPr lang="en" sz="1200" i="1" dirty="0">
                <a:solidFill>
                  <a:schemeClr val="dk1"/>
                </a:solidFill>
                <a:latin typeface="Calibri"/>
                <a:ea typeface="Calibri"/>
                <a:cs typeface="Calibri"/>
                <a:sym typeface="Calibri"/>
              </a:rPr>
              <a:t>paraphrase </a:t>
            </a:r>
            <a:r>
              <a:rPr lang="en" sz="1200" dirty="0">
                <a:solidFill>
                  <a:schemeClr val="dk1"/>
                </a:solidFill>
                <a:latin typeface="Calibri"/>
                <a:ea typeface="Calibri"/>
                <a:cs typeface="Calibri"/>
                <a:sym typeface="Calibri"/>
              </a:rPr>
              <a:t>and that referring to their running notes can help them include many specific details when they paraphrase. Invite students to write their paraphrased version of the text on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several pairs to share how they would paraphrase the text. This allows students to hear the text paraphrased in a variety of ways. (</a:t>
            </a:r>
            <a:r>
              <a:rPr lang="en" sz="1200" b="1" dirty="0">
                <a:solidFill>
                  <a:schemeClr val="dk1"/>
                </a:solidFill>
                <a:latin typeface="Calibri"/>
                <a:ea typeface="Calibri"/>
                <a:cs typeface="Calibri"/>
                <a:sym typeface="Calibri"/>
              </a:rPr>
              <a:t>This section of </a:t>
            </a:r>
            <a:r>
              <a:rPr lang="en" sz="1200" b="1" i="1" dirty="0">
                <a:solidFill>
                  <a:schemeClr val="dk1"/>
                </a:solidFill>
                <a:latin typeface="Calibri"/>
                <a:ea typeface="Calibri"/>
                <a:cs typeface="Calibri"/>
                <a:sym typeface="Calibri"/>
              </a:rPr>
              <a:t>Venom</a:t>
            </a:r>
            <a:r>
              <a:rPr lang="en" sz="1200" b="1" dirty="0">
                <a:solidFill>
                  <a:schemeClr val="dk1"/>
                </a:solidFill>
                <a:latin typeface="Calibri"/>
                <a:ea typeface="Calibri"/>
                <a:cs typeface="Calibri"/>
                <a:sym typeface="Calibri"/>
              </a:rPr>
              <a:t> was about how some animals are toxic. Some animals are poisonous and can make you sick if you eat them or touch them. This is how they protect themselves from predators. For example, if a dog bites a toxic toad, it would spit it out and the toad would not get eaten.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thank the guest reader (if used). Tell them that they will use this book throughout the module to learn about animal defense mechanisms and to practice paraphrasing. They will have many more opportunities to read this book and can read through it on their own during independent reading or in their free time during the school day if they wish.</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to the posed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appropriately paraphrasing the text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complex text aloud slowly, fluently, and without interruption or explanation promotes fluency for students by allowing them to hear a strong reader read with accuracy and expression.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perception: Consider displaying the text for students to read along silently during the read-aloud.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jotting running notes or key words on the board as you read </a:t>
            </a:r>
            <a:r>
              <a:rPr lang="en" sz="1200" b="1" i="1" dirty="0">
                <a:solidFill>
                  <a:schemeClr val="dk1"/>
                </a:solidFill>
                <a:latin typeface="Calibri"/>
                <a:ea typeface="Calibri"/>
                <a:cs typeface="Calibri"/>
                <a:sym typeface="Calibri"/>
              </a:rPr>
              <a:t>Venom</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aloud.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504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94b06933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d94b0693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Plan to have students in strategic pairs ahead of time for reading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their reading partnerships. Let them know they will continue to research animal defense mechanisms by reading excerpts from a text closely for the next few lessons. Post and review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(from Module 1,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text they will read is challenging and may have unfamiliar words. Reassure them that just like when they read other texts this year, they are not expected to understand it fully the first time. Remind them that one key to being a strong reader of difficult text is being willing to struggle.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Build up the excitement; this text will be the first text they read and examine closely for their research. Invite students to look through the book, thinking about what they notice and wonder. Have students share these observations and questions with an elbow partner.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to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page 7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invite students to turn to this page in their copies. Read pages 7-12 aloud for students without stopping, stopping at the end of the section “A Life in Hiding.”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use total participation techniques to invite students to share their responses with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text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may vary, but could include it’s about how different animals protect themselves.)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t>
            </a: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Reading for Gist and Unfamiliar Vocabulary</a:t>
            </a:r>
            <a:r>
              <a:rPr lang="en" sz="1200" dirty="0">
                <a:solidFill>
                  <a:schemeClr val="dk1"/>
                </a:solidFill>
                <a:latin typeface="Calibri"/>
                <a:ea typeface="Calibri"/>
                <a:cs typeface="Calibri"/>
                <a:sym typeface="Calibri"/>
              </a:rPr>
              <a:t> on page 4 of their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and display so all students can see. Cold call students to read the directions aloud for the whole group as they read along silently in their heads. Point out how these directions are based on the </a:t>
            </a: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page 7 of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Read the first three paragraphs aloud for the whole group and invite students to read along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group, follow the directions to find the gist and unfamiliar vocabulary words in the first three paragraphs. Ask students to discuss with an elbow partner: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gist of these paragraphs? What are they mostly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are about how gazelles protect themselves from cheetahs.)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Chapter 1: Gist chart</a:t>
            </a:r>
            <a:r>
              <a:rPr lang="en" sz="1200" dirty="0">
                <a:solidFill>
                  <a:schemeClr val="dk1"/>
                </a:solidFill>
                <a:latin typeface="Calibri"/>
                <a:ea typeface="Calibri"/>
                <a:cs typeface="Calibri"/>
                <a:sym typeface="Calibri"/>
              </a:rPr>
              <a:t> and invite students to refer to their research notebooks to find the </a:t>
            </a:r>
            <a:r>
              <a:rPr lang="en" sz="1200" b="1" dirty="0">
                <a:solidFill>
                  <a:schemeClr val="dk1"/>
                </a:solidFill>
                <a:latin typeface="Calibri"/>
                <a:ea typeface="Calibri"/>
                <a:cs typeface="Calibri"/>
                <a:sym typeface="Calibri"/>
              </a:rPr>
              <a:t>Gist and Unfamiliar Vocabulary</a:t>
            </a:r>
            <a:r>
              <a:rPr lang="en" sz="1200" dirty="0">
                <a:solidFill>
                  <a:schemeClr val="dk1"/>
                </a:solidFill>
                <a:latin typeface="Calibri"/>
                <a:ea typeface="Calibri"/>
                <a:cs typeface="Calibri"/>
                <a:sym typeface="Calibri"/>
              </a:rPr>
              <a:t> directions on page 4 and the </a:t>
            </a:r>
            <a:r>
              <a:rPr lang="en" sz="1200" b="1" dirty="0">
                <a:solidFill>
                  <a:schemeClr val="dk1"/>
                </a:solidFill>
                <a:latin typeface="Calibri"/>
                <a:ea typeface="Calibri"/>
                <a:cs typeface="Calibri"/>
                <a:sym typeface="Calibri"/>
              </a:rPr>
              <a:t>Gist chart</a:t>
            </a:r>
            <a:r>
              <a:rPr lang="en" sz="1200" dirty="0">
                <a:solidFill>
                  <a:schemeClr val="dk1"/>
                </a:solidFill>
                <a:latin typeface="Calibri"/>
                <a:ea typeface="Calibri"/>
                <a:cs typeface="Calibri"/>
                <a:sym typeface="Calibri"/>
              </a:rPr>
              <a:t> on page 5. Model recording the gist in the chart and invite students to record on their own charts. Refer to the </a:t>
            </a: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Chapter 1: Gist chart (Answers, for Teacher Reference). </a:t>
            </a:r>
            <a:r>
              <a:rPr lang="en" sz="1200" dirty="0">
                <a:solidFill>
                  <a:schemeClr val="dk1"/>
                </a:solidFill>
                <a:latin typeface="Calibri"/>
                <a:ea typeface="Calibri"/>
                <a:cs typeface="Calibri"/>
                <a:sym typeface="Calibri"/>
              </a:rPr>
              <a:t>Tell students that they will have a chance to discuss the unfamiliar vocabulary words they circled later on in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in this manner as you read the remainder of this selection from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recording the gist of each section (the remainder of the introduction to the chapter on pages 7–9, “Self-Defense” on page 9, “Lying Low” on page 10, and “A Life in Hiding” on pages 11–12).</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appropriately identifying the gist of pages.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writing fluency: graphic organizers and recording forms engage students more actively and provide the necessary scaffolding. Consider providing a partially filled-in graphic organizer.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starter or frame to aid in language production. For example: “</a:t>
            </a:r>
            <a:r>
              <a:rPr lang="en" sz="1200" i="1" dirty="0">
                <a:solidFill>
                  <a:schemeClr val="dk1"/>
                </a:solidFill>
                <a:latin typeface="Calibri"/>
                <a:ea typeface="Calibri"/>
                <a:cs typeface="Calibri"/>
                <a:sym typeface="Calibri"/>
              </a:rPr>
              <a:t>In the visual I see.…”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 first two examples contain passive language. Ask students: </a:t>
            </a:r>
            <a:r>
              <a:rPr lang="en" sz="1200" i="1" dirty="0">
                <a:solidFill>
                  <a:schemeClr val="dk1"/>
                </a:solidFill>
                <a:latin typeface="Calibri"/>
                <a:ea typeface="Calibri"/>
                <a:cs typeface="Calibri"/>
                <a:sym typeface="Calibri"/>
              </a:rPr>
              <a:t>“What does noticed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Seen.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“What’s another way to say avoid being noticed?”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Not be seen.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might notice the animals?”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Other animals.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do animals want to avoid being noticed?”</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6840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d94b06933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d94b0693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access to a dictionary for this part of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now have a chance to discuss the unfamiliar vocabulary words from this selection of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Invite them to skim page 7 and ask the following</a:t>
            </a:r>
            <a:r>
              <a:rPr lang="en-US" sz="1200" dirty="0">
                <a:solidFill>
                  <a:schemeClr val="dk1"/>
                </a:solidFill>
                <a:latin typeface="Calibri"/>
                <a:ea typeface="Calibri"/>
                <a:cs typeface="Calibri"/>
                <a:sym typeface="Calibri"/>
              </a:rPr>
              <a:t> question.</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to share out, listing the words shared on the board: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words did you circle that you didn’t know the meaning of</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students may identify savannah, herd, gazelles, prey, graze, predator, and quiver.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their partner and choose a word to try to figure out the meaning of. After a few minutes, invite students to share out whole group which word they tried to decipher and the strategy they used to do this.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have learned a lot about how to figure out new words. Now, they get to use that knowledge. Focus students on the </a:t>
            </a:r>
            <a:r>
              <a:rPr lang="en" sz="1200" i="1" dirty="0">
                <a:solidFill>
                  <a:schemeClr val="dk1"/>
                </a:solidFill>
                <a:latin typeface="Calibri"/>
                <a:ea typeface="Calibri"/>
                <a:cs typeface="Calibri"/>
                <a:sym typeface="Calibri"/>
              </a:rPr>
              <a:t>strategies for determining unfamiliar vocabulary</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strategies to determine the meanings of the following challenging words from the text. Encourage students to help you.</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savannah (</a:t>
            </a:r>
            <a:r>
              <a:rPr lang="en" sz="1200" b="1" dirty="0">
                <a:solidFill>
                  <a:schemeClr val="dk1"/>
                </a:solidFill>
                <a:latin typeface="Calibri"/>
                <a:ea typeface="Calibri"/>
                <a:cs typeface="Calibri"/>
                <a:sym typeface="Calibri"/>
              </a:rPr>
              <a:t>a grassland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herd (</a:t>
            </a:r>
            <a:r>
              <a:rPr lang="en" sz="1200" b="1" dirty="0">
                <a:solidFill>
                  <a:schemeClr val="dk1"/>
                </a:solidFill>
                <a:latin typeface="Calibri"/>
                <a:ea typeface="Calibri"/>
                <a:cs typeface="Calibri"/>
                <a:sym typeface="Calibri"/>
              </a:rPr>
              <a:t>a group of animals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gazelles (</a:t>
            </a:r>
            <a:r>
              <a:rPr lang="en" sz="1200" b="1" dirty="0">
                <a:solidFill>
                  <a:schemeClr val="dk1"/>
                </a:solidFill>
                <a:latin typeface="Calibri"/>
                <a:ea typeface="Calibri"/>
                <a:cs typeface="Calibri"/>
                <a:sym typeface="Calibri"/>
              </a:rPr>
              <a:t>a kind of antelope living in Africa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prey (</a:t>
            </a:r>
            <a:r>
              <a:rPr lang="en" sz="1200" b="1" dirty="0">
                <a:solidFill>
                  <a:schemeClr val="dk1"/>
                </a:solidFill>
                <a:latin typeface="Calibri"/>
                <a:ea typeface="Calibri"/>
                <a:cs typeface="Calibri"/>
                <a:sym typeface="Calibri"/>
              </a:rPr>
              <a:t>an animal that is eaten by other animals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graze (</a:t>
            </a:r>
            <a:r>
              <a:rPr lang="en" sz="1200" b="1" dirty="0">
                <a:solidFill>
                  <a:schemeClr val="dk1"/>
                </a:solidFill>
                <a:latin typeface="Calibri"/>
                <a:ea typeface="Calibri"/>
                <a:cs typeface="Calibri"/>
                <a:sym typeface="Calibri"/>
              </a:rPr>
              <a:t>to eat grass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predator (</a:t>
            </a:r>
            <a:r>
              <a:rPr lang="en" sz="1200" b="1" dirty="0">
                <a:solidFill>
                  <a:schemeClr val="dk1"/>
                </a:solidFill>
                <a:latin typeface="Calibri"/>
                <a:ea typeface="Calibri"/>
                <a:cs typeface="Calibri"/>
                <a:sym typeface="Calibri"/>
              </a:rPr>
              <a:t>an animal that eats other animals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quiver (</a:t>
            </a:r>
            <a:r>
              <a:rPr lang="en" sz="1200" b="1" dirty="0">
                <a:solidFill>
                  <a:schemeClr val="dk1"/>
                </a:solidFill>
                <a:latin typeface="Calibri"/>
                <a:ea typeface="Calibri"/>
                <a:cs typeface="Calibri"/>
                <a:sym typeface="Calibri"/>
              </a:rPr>
              <a:t>to shake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now will use some of these strategies while rereading this selection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determine the meaning of some more challenging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to use the back of their </a:t>
            </a: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to keep track of the words they learn related to animal defenses throughout the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the </a:t>
            </a:r>
            <a:r>
              <a:rPr lang="en" sz="1200" i="1" dirty="0">
                <a:solidFill>
                  <a:schemeClr val="dk1"/>
                </a:solidFill>
                <a:latin typeface="Calibri"/>
                <a:ea typeface="Calibri"/>
                <a:cs typeface="Calibri"/>
                <a:sym typeface="Calibri"/>
              </a:rPr>
              <a:t>glossaries </a:t>
            </a:r>
            <a:r>
              <a:rPr lang="en" sz="1200" dirty="0">
                <a:solidFill>
                  <a:schemeClr val="dk1"/>
                </a:solidFill>
                <a:latin typeface="Calibri"/>
                <a:ea typeface="Calibri"/>
                <a:cs typeface="Calibri"/>
                <a:sym typeface="Calibri"/>
              </a:rPr>
              <a:t>in the backs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and </a:t>
            </a:r>
            <a:r>
              <a:rPr lang="en" sz="1200" b="0" i="1" dirty="0">
                <a:solidFill>
                  <a:schemeClr val="dk1"/>
                </a:solidFill>
                <a:latin typeface="Calibri"/>
                <a:ea typeface="Calibri"/>
                <a:cs typeface="Calibri"/>
                <a:sym typeface="Calibri"/>
              </a:rPr>
              <a:t>Venom</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remind them that a </a:t>
            </a:r>
            <a:r>
              <a:rPr lang="en" sz="1200" i="1" dirty="0">
                <a:solidFill>
                  <a:schemeClr val="dk1"/>
                </a:solidFill>
                <a:latin typeface="Calibri"/>
                <a:ea typeface="Calibri"/>
                <a:cs typeface="Calibri"/>
                <a:sym typeface="Calibri"/>
              </a:rPr>
              <a:t>glossary </a:t>
            </a:r>
            <a:r>
              <a:rPr lang="en" sz="1200" dirty="0">
                <a:solidFill>
                  <a:schemeClr val="dk1"/>
                </a:solidFill>
                <a:latin typeface="Calibri"/>
                <a:ea typeface="Calibri"/>
                <a:cs typeface="Calibri"/>
                <a:sym typeface="Calibri"/>
              </a:rPr>
              <a:t>is a text feature authors often use in nonfiction texts and is found at the end of a book. Also remind students that glossaries are formatted so the words appear in alphabetical order.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adding a new word to the back of the </a:t>
            </a: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using the word </a:t>
            </a:r>
            <a:r>
              <a:rPr lang="en" sz="1200" i="1" dirty="0">
                <a:solidFill>
                  <a:schemeClr val="dk1"/>
                </a:solidFill>
                <a:latin typeface="Calibri"/>
                <a:ea typeface="Calibri"/>
                <a:cs typeface="Calibri"/>
                <a:sym typeface="Calibri"/>
              </a:rPr>
              <a:t>prey</a:t>
            </a:r>
            <a:r>
              <a:rPr lang="en" sz="1200" dirty="0">
                <a:solidFill>
                  <a:schemeClr val="dk1"/>
                </a:solidFill>
                <a:latin typeface="Calibri"/>
                <a:ea typeface="Calibri"/>
                <a:cs typeface="Calibri"/>
                <a:sym typeface="Calibri"/>
              </a:rPr>
              <a:t> on page 7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first paragraph and circle the word </a:t>
            </a:r>
            <a:r>
              <a:rPr lang="en" sz="1200" i="1" dirty="0">
                <a:solidFill>
                  <a:schemeClr val="dk1"/>
                </a:solidFill>
                <a:latin typeface="Calibri"/>
                <a:ea typeface="Calibri"/>
                <a:cs typeface="Calibri"/>
                <a:sym typeface="Calibri"/>
              </a:rPr>
              <a:t>prey</a:t>
            </a:r>
            <a:r>
              <a:rPr lang="en" sz="1200" dirty="0">
                <a:solidFill>
                  <a:schemeClr val="dk1"/>
                </a:solidFill>
                <a:latin typeface="Calibri"/>
                <a:ea typeface="Calibri"/>
                <a:cs typeface="Calibri"/>
                <a:sym typeface="Calibri"/>
              </a:rPr>
              <a:t> in the third sentence.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 text makes you think this word means “an animal that is hunted by another animal,” but that you want to confirm this.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Demonstrate using the </a:t>
            </a:r>
            <a:r>
              <a:rPr lang="en" sz="1200" b="1" dirty="0">
                <a:solidFill>
                  <a:schemeClr val="dk1"/>
                </a:solidFill>
                <a:latin typeface="Calibri"/>
                <a:ea typeface="Calibri"/>
                <a:cs typeface="Calibri"/>
                <a:sym typeface="Calibri"/>
              </a:rPr>
              <a:t>Vocabulary Strategies anchor chart</a:t>
            </a:r>
            <a:r>
              <a:rPr lang="en" sz="1200" dirty="0">
                <a:solidFill>
                  <a:schemeClr val="dk1"/>
                </a:solidFill>
                <a:latin typeface="Calibri"/>
                <a:ea typeface="Calibri"/>
                <a:cs typeface="Calibri"/>
                <a:sym typeface="Calibri"/>
              </a:rPr>
              <a:t> to select a strategy for determining the word and tell students that your strategy will be to use the glossary. Point out that you are using this strategy because the word is in bold, which is a clue to the reader that the definition is in the glossary.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to the glossary on page 124.</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aloud in a way similar to the following: “</a:t>
            </a:r>
            <a:r>
              <a:rPr lang="en" sz="1200" i="1" dirty="0">
                <a:solidFill>
                  <a:schemeClr val="dk1"/>
                </a:solidFill>
                <a:latin typeface="Calibri"/>
                <a:ea typeface="Calibri"/>
                <a:cs typeface="Calibri"/>
                <a:sym typeface="Calibri"/>
              </a:rPr>
              <a:t>The glossary is organized in alphabetical order, so I need to skim the words to find the words starting with the letter p. Here is the word prey, and the definition after says, ‘an animal that is eaten by other animals.’”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Complete the entry for this word as a class in the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Distribute </a:t>
            </a:r>
            <a:r>
              <a:rPr lang="en" sz="1200" b="0" dirty="0">
                <a:solidFill>
                  <a:schemeClr val="dk1"/>
                </a:solidFill>
                <a:latin typeface="Calibri"/>
                <a:ea typeface="Calibri"/>
                <a:cs typeface="Calibri"/>
                <a:sym typeface="Calibri"/>
              </a:rPr>
              <a:t>dictionaries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explain that students will use them to look up another word from this selection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third paragraph on page 7 and point out the word </a:t>
            </a:r>
            <a:r>
              <a:rPr lang="en" sz="1200" i="1" dirty="0">
                <a:solidFill>
                  <a:schemeClr val="dk1"/>
                </a:solidFill>
                <a:latin typeface="Calibri"/>
                <a:ea typeface="Calibri"/>
                <a:cs typeface="Calibri"/>
                <a:sym typeface="Calibri"/>
              </a:rPr>
              <a:t>quiver</a:t>
            </a:r>
            <a:r>
              <a:rPr lang="en" sz="1200" dirty="0">
                <a:solidFill>
                  <a:schemeClr val="dk1"/>
                </a:solidFill>
                <a:latin typeface="Calibri"/>
                <a:ea typeface="Calibri"/>
                <a:cs typeface="Calibri"/>
                <a:sym typeface="Calibri"/>
              </a:rPr>
              <a:t>. Allow students a few minutes to reread the paragraph and look the word up in the dictionary. Point out that this word has several meanings, as outlined in the dictionary: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 </a:t>
            </a:r>
            <a:r>
              <a:rPr lang="en" sz="1200" b="1" dirty="0">
                <a:solidFill>
                  <a:schemeClr val="dk1"/>
                </a:solidFill>
                <a:latin typeface="Calibri"/>
                <a:ea typeface="Calibri"/>
                <a:cs typeface="Calibri"/>
                <a:sym typeface="Calibri"/>
              </a:rPr>
              <a:t>n a case for carrying arrows</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 v to move with a slight shaking motion</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 n the act or action of quivering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with their partners,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few pairs to share how they determined the meaning of this word: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Which meaning of the word quiver makes the most sense in the context of this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(Quiver is describing what the gazelles are doing, so is used as a verb in this text. The first definition of a case for carrying arrows does not make sense within the context of the text—the gazelles are not carrying arrows.)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help you add this word to their</a:t>
            </a:r>
            <a:r>
              <a:rPr lang="en" sz="1200" b="1" dirty="0">
                <a:solidFill>
                  <a:schemeClr val="dk1"/>
                </a:solidFill>
                <a:latin typeface="Calibri"/>
                <a:ea typeface="Calibri"/>
                <a:cs typeface="Calibri"/>
                <a:sym typeface="Calibri"/>
              </a:rPr>
              <a:t> vocabulary log</a:t>
            </a:r>
            <a:r>
              <a:rPr lang="en" sz="1200" dirty="0">
                <a:solidFill>
                  <a:schemeClr val="dk1"/>
                </a:solidFill>
                <a:latin typeface="Calibri"/>
                <a:ea typeface="Calibri"/>
                <a:cs typeface="Calibri"/>
                <a:sym typeface="Calibri"/>
              </a:rPr>
              <a:t> as a class.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determine the meaning of the words selected.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identify unfamiliar words within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with strategic elbow partners to ensure that struggling readers have a strong, politely helpful person to support their efforts to determine the meaning of unfamiliar vocabulary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vocabulary word they should focus on and tell them which vocabulary strategy to use to figure out its meaning. Partially complete their </a:t>
            </a:r>
            <a:r>
              <a:rPr lang="en" sz="1200" b="0" dirty="0">
                <a:solidFill>
                  <a:schemeClr val="dk1"/>
                </a:solidFill>
                <a:latin typeface="Calibri"/>
                <a:ea typeface="Calibri"/>
                <a:cs typeface="Calibri"/>
                <a:sym typeface="Calibri"/>
              </a:rPr>
              <a:t>Animal Defense Mechanisms </a:t>
            </a:r>
            <a:r>
              <a:rPr lang="en" sz="1200" dirty="0">
                <a:solidFill>
                  <a:schemeClr val="dk1"/>
                </a:solidFill>
                <a:latin typeface="Calibri"/>
                <a:ea typeface="Calibri"/>
                <a:cs typeface="Calibri"/>
                <a:sym typeface="Calibri"/>
              </a:rPr>
              <a:t>glossary in advance. This will give students direction and purpose and get them using the strategy right away.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0861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t>
            </a:r>
            <a:r>
              <a:rPr lang="en" sz="1200" b="1" dirty="0">
                <a:solidFill>
                  <a:schemeClr val="dk1"/>
                </a:solidFill>
                <a:latin typeface="Calibri"/>
                <a:ea typeface="Calibri"/>
                <a:cs typeface="Calibri"/>
                <a:sym typeface="Calibri"/>
              </a:rPr>
              <a:t>word wall cards</a:t>
            </a:r>
            <a:r>
              <a:rPr lang="en" sz="1200" dirty="0">
                <a:solidFill>
                  <a:schemeClr val="dk1"/>
                </a:solidFill>
                <a:latin typeface="Calibri"/>
                <a:ea typeface="Calibri"/>
                <a:cs typeface="Calibri"/>
                <a:sym typeface="Calibri"/>
              </a:rPr>
              <a:t> prepared ahead of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changes with each new module. Be sure to clear the words from Module 1 from the word wall before adding words from Module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new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Remind students that this word wall is a place to gather words about the topic they are studying. Explain that they will use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as individuals, but that this word wall is where the class will keep track of topic-related vocabulary; this will help during class discussions.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format of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—words are grouped alphabetically; only words are displayed, no definitions; words will be added to the word wall over the course of the module. Explain that students can refer to the word wall during discussions with peers or when writing as a way to use scientific vocabulary when discussing a topic.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the new </a:t>
            </a:r>
            <a:r>
              <a:rPr lang="en" sz="1200" b="1" dirty="0">
                <a:solidFill>
                  <a:schemeClr val="dk1"/>
                </a:solidFill>
                <a:latin typeface="Calibri"/>
                <a:ea typeface="Calibri"/>
                <a:cs typeface="Calibri"/>
                <a:sym typeface="Calibri"/>
              </a:rPr>
              <a:t>Word Wall cards</a:t>
            </a:r>
            <a:r>
              <a:rPr lang="en" sz="1200" dirty="0">
                <a:solidFill>
                  <a:schemeClr val="dk1"/>
                </a:solidFill>
                <a:latin typeface="Calibri"/>
                <a:ea typeface="Calibri"/>
                <a:cs typeface="Calibri"/>
                <a:sym typeface="Calibri"/>
              </a:rPr>
              <a:t> with the words </a:t>
            </a:r>
            <a:r>
              <a:rPr lang="en" sz="1200" i="1" dirty="0">
                <a:solidFill>
                  <a:schemeClr val="dk1"/>
                </a:solidFill>
                <a:latin typeface="Calibri"/>
                <a:ea typeface="Calibri"/>
                <a:cs typeface="Calibri"/>
                <a:sym typeface="Calibri"/>
              </a:rPr>
              <a:t>defense mechanisms, prey, quiver</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choose students to add the cards to the word wall.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show a thumbs-up, -down, or -sideways to briefly reflect on the last learning target. Tell students that they will revisit this target and practice using the glossary and </a:t>
            </a:r>
            <a:r>
              <a:rPr lang="en" sz="1200" b="1" dirty="0">
                <a:solidFill>
                  <a:schemeClr val="dk1"/>
                </a:solidFill>
                <a:latin typeface="Calibri"/>
                <a:ea typeface="Calibri"/>
                <a:cs typeface="Calibri"/>
                <a:sym typeface="Calibri"/>
              </a:rPr>
              <a:t>Vocabulary Strategies anchor chart </a:t>
            </a:r>
            <a:r>
              <a:rPr lang="en" sz="1200" dirty="0">
                <a:solidFill>
                  <a:schemeClr val="dk1"/>
                </a:solidFill>
                <a:latin typeface="Calibri"/>
                <a:ea typeface="Calibri"/>
                <a:cs typeface="Calibri"/>
                <a:sym typeface="Calibri"/>
              </a:rPr>
              <a:t>throughout this unit and will continue to figure out more about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applied their learning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participate in adding to the </a:t>
            </a:r>
            <a:r>
              <a:rPr lang="en" sz="1200" b="1" dirty="0">
                <a:solidFill>
                  <a:schemeClr val="dk1"/>
                </a:solidFill>
                <a:latin typeface="Calibri"/>
                <a:ea typeface="Calibri"/>
                <a:cs typeface="Calibri"/>
                <a:sym typeface="Calibri"/>
              </a:rPr>
              <a:t>Word Wall </a:t>
            </a:r>
            <a:r>
              <a:rPr lang="en" sz="1200" dirty="0">
                <a:solidFill>
                  <a:schemeClr val="dk1"/>
                </a:solidFill>
                <a:latin typeface="Calibri"/>
                <a:ea typeface="Calibri"/>
                <a:cs typeface="Calibri"/>
                <a:sym typeface="Calibri"/>
              </a:rPr>
              <a:t>and participate in self-assessment during this section of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 visuals and simpler synonyms for each word on the word wall. The class can co-construct these, and it will help to make the meanings of these words more memorable for all students. </a:t>
            </a:r>
            <a:endParaRPr dirty="0"/>
          </a:p>
        </p:txBody>
      </p:sp>
    </p:spTree>
    <p:extLst>
      <p:ext uri="{BB962C8B-B14F-4D97-AF65-F5344CB8AC3E}">
        <p14:creationId xmlns:p14="http://schemas.microsoft.com/office/powerpoint/2010/main" val="1169777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fc65c06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3fc65c06a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Accountable Research Reading can be found in the </a:t>
            </a:r>
            <a:r>
              <a:rPr lang="en" sz="1200" b="1" dirty="0">
                <a:solidFill>
                  <a:schemeClr val="dk1"/>
                </a:solidFill>
                <a:latin typeface="Calibri"/>
                <a:ea typeface="Calibri"/>
                <a:cs typeface="Calibri"/>
                <a:sym typeface="Calibri"/>
              </a:rPr>
              <a:t>Teacher Supporting Materials Guide Homework Resources (for Families) </a:t>
            </a:r>
            <a:r>
              <a:rPr lang="en" sz="1200" dirty="0">
                <a:solidFill>
                  <a:schemeClr val="dk1"/>
                </a:solidFill>
                <a:latin typeface="Calibri"/>
                <a:ea typeface="Calibri"/>
                <a:cs typeface="Calibri"/>
                <a:sym typeface="Calibri"/>
              </a:rPr>
              <a:t>section and in the </a:t>
            </a:r>
            <a:r>
              <a:rPr lang="en" sz="1200" b="1" dirty="0">
                <a:solidFill>
                  <a:schemeClr val="dk1"/>
                </a:solidFill>
                <a:latin typeface="Calibri"/>
                <a:ea typeface="Calibri"/>
                <a:cs typeface="Calibri"/>
                <a:sym typeface="Calibri"/>
              </a:rPr>
              <a:t>Student Workbook Homework Resources (for Families) </a:t>
            </a:r>
            <a:r>
              <a:rPr lang="en" sz="1200" dirty="0">
                <a:solidFill>
                  <a:schemeClr val="dk1"/>
                </a:solidFill>
                <a:latin typeface="Calibri"/>
                <a:ea typeface="Calibri"/>
                <a:cs typeface="Calibri"/>
                <a:sym typeface="Calibri"/>
              </a:rPr>
              <a:t>section.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slides.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22216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fc65c06a4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fc65c06a4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Accountable Research Reading can be found in the </a:t>
            </a:r>
            <a:r>
              <a:rPr lang="en" sz="1200" b="1" dirty="0">
                <a:solidFill>
                  <a:schemeClr val="dk1"/>
                </a:solidFill>
                <a:latin typeface="Calibri"/>
                <a:ea typeface="Calibri"/>
                <a:cs typeface="Calibri"/>
                <a:sym typeface="Calibri"/>
              </a:rPr>
              <a:t>Teacher Supporting Materials Guide Homework Resources (for Families)</a:t>
            </a:r>
            <a:r>
              <a:rPr lang="en" sz="1200" dirty="0">
                <a:solidFill>
                  <a:schemeClr val="dk1"/>
                </a:solidFill>
                <a:latin typeface="Calibri"/>
                <a:ea typeface="Calibri"/>
                <a:cs typeface="Calibri"/>
                <a:sym typeface="Calibri"/>
              </a:rPr>
              <a:t> section and in the </a:t>
            </a:r>
            <a:r>
              <a:rPr lang="en" sz="1200" b="1" dirty="0">
                <a:solidFill>
                  <a:schemeClr val="dk1"/>
                </a:solidFill>
                <a:latin typeface="Calibri"/>
                <a:ea typeface="Calibri"/>
                <a:cs typeface="Calibri"/>
                <a:sym typeface="Calibri"/>
              </a:rPr>
              <a:t>Student Workbook Homework Resources (for Families) </a:t>
            </a:r>
            <a:r>
              <a:rPr lang="en" sz="1200" dirty="0">
                <a:solidFill>
                  <a:schemeClr val="dk1"/>
                </a:solidFill>
                <a:latin typeface="Calibri"/>
                <a:ea typeface="Calibri"/>
                <a:cs typeface="Calibri"/>
                <a:sym typeface="Calibri"/>
              </a:rPr>
              <a:t>section.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5,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87048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dda9395e6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g3dda9395e6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 </a:t>
            </a:r>
            <a:r>
              <a:rPr lang="en" sz="1200" u="sng">
                <a:solidFill>
                  <a:schemeClr val="hlink"/>
                </a:solidFill>
                <a:latin typeface="Calibri"/>
                <a:ea typeface="Calibri"/>
                <a:cs typeface="Calibri"/>
                <a:sym typeface="Calibri"/>
                <a:hlinkClick r:id="rId3"/>
              </a:rPr>
              <a:t>http://curriculum.eleducation.org/sites/default/files/g4m2u1_all-block_091417.pdf</a:t>
            </a:r>
            <a:endParaRPr sz="1200">
              <a:solidFill>
                <a:schemeClr val="dk1"/>
              </a:solidFill>
              <a:latin typeface="Calibri"/>
              <a:ea typeface="Calibri"/>
              <a:cs typeface="Calibri"/>
              <a:sym typeface="Calibri"/>
            </a:endParaRPr>
          </a:p>
        </p:txBody>
      </p:sp>
      <p:sp>
        <p:nvSpPr>
          <p:cNvPr id="258" name="Google Shape;258;g3dda9395e6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008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http://curriculum.eleducation.org/curriculum/ela/grade-4/module-2/unit-1/lesson-2</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Venom</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Chapter 1: Gist chart</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(book; one per student and one to display, cover and pages 7–12, 124–125)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Dictionaries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(new; co-created with students during Closing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Wall cards</a:t>
            </a:r>
            <a:r>
              <a:rPr lang="en" sz="1200" dirty="0">
                <a:solidFill>
                  <a:schemeClr val="dk1"/>
                </a:solidFill>
                <a:latin typeface="Calibri"/>
                <a:ea typeface="Calibri"/>
                <a:cs typeface="Calibri"/>
                <a:sym typeface="Calibri"/>
              </a:rPr>
              <a:t> (four to display)</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(from Module 1,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lists</a:t>
            </a:r>
            <a:r>
              <a:rPr lang="en" sz="1200" dirty="0">
                <a:solidFill>
                  <a:schemeClr val="dk1"/>
                </a:solidFill>
                <a:latin typeface="Calibri"/>
                <a:ea typeface="Calibri"/>
                <a:cs typeface="Calibri"/>
                <a:sym typeface="Calibri"/>
              </a:rPr>
              <a:t> (one per student;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(one per student; begun in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(one for display;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(distributed in Lesson 1; one per student and one to display)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(pages 2–3 of Animal Defenses research notebook)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Reading for Gist and Unfamiliar Vocabulary</a:t>
            </a:r>
            <a:r>
              <a:rPr lang="en" sz="1200" dirty="0">
                <a:solidFill>
                  <a:schemeClr val="dk1"/>
                </a:solidFill>
                <a:latin typeface="Calibri"/>
                <a:ea typeface="Calibri"/>
                <a:cs typeface="Calibri"/>
                <a:sym typeface="Calibri"/>
              </a:rPr>
              <a:t> (page 4 of Animal Defenses research notebook)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Chapter 1: Gist chart</a:t>
            </a:r>
            <a:r>
              <a:rPr lang="en" sz="1200" dirty="0">
                <a:solidFill>
                  <a:schemeClr val="dk1"/>
                </a:solidFill>
                <a:latin typeface="Calibri"/>
                <a:ea typeface="Calibri"/>
                <a:cs typeface="Calibri"/>
                <a:sym typeface="Calibri"/>
              </a:rPr>
              <a:t> (page 5 of Animal Defenses research notebook)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1800"/>
              </a:spcBef>
              <a:spcAft>
                <a:spcPts val="0"/>
              </a:spcAft>
              <a:buSzPts val="1200"/>
              <a:buFont typeface="Calibri"/>
              <a:buChar char="●"/>
            </a:pPr>
            <a:r>
              <a:rPr lang="en" sz="1200" dirty="0">
                <a:latin typeface="Calibri"/>
                <a:ea typeface="Calibri"/>
                <a:cs typeface="Calibri"/>
                <a:sym typeface="Calibri"/>
              </a:rPr>
              <a:t>In this lesson, students begin building the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Set up this wall in advance with the letters of the alphabet organized in order. New, topic-related words will be added underneath the appropriate letter. The word will be written on a piece of paper or card and then stuck under the letter.</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whether you will have a guest reader for </a:t>
            </a:r>
            <a:r>
              <a:rPr lang="en" sz="1200" b="0" i="1" dirty="0">
                <a:latin typeface="Calibri"/>
                <a:ea typeface="Calibri"/>
                <a:cs typeface="Calibri"/>
                <a:sym typeface="Calibri"/>
              </a:rPr>
              <a:t>Venom.</a:t>
            </a:r>
            <a:endParaRPr sz="1200" b="0" i="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8123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 </a:t>
            </a:r>
            <a:r>
              <a:rPr lang="en" sz="1200" u="sng">
                <a:solidFill>
                  <a:schemeClr val="hlink"/>
                </a:solidFill>
                <a:latin typeface="Calibri"/>
                <a:ea typeface="Calibri"/>
                <a:cs typeface="Calibri"/>
                <a:sym typeface="Calibri"/>
                <a:hlinkClick r:id="rId3"/>
              </a:rPr>
              <a:t>http://curriculum.eleducation.org/curriculum/ela/grade-4/module-2/unit-1/lesson-2</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6629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0" rtl="0">
              <a:spcBef>
                <a:spcPts val="0"/>
              </a:spcBef>
              <a:spcAft>
                <a:spcPts val="0"/>
              </a:spcAft>
              <a:buNone/>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744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107734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21291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grouped in pairs ahead of time.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animated to ensure your chart will show up once the students have had time to discover the word parts on their own.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first learning target: </a:t>
            </a:r>
            <a:r>
              <a:rPr lang="en" sz="1200" b="1" i="0" dirty="0">
                <a:solidFill>
                  <a:schemeClr val="dk1"/>
                </a:solidFill>
                <a:latin typeface="Calibri"/>
                <a:ea typeface="Calibri"/>
                <a:cs typeface="Calibri"/>
                <a:sym typeface="Calibri"/>
              </a:rPr>
              <a:t>“I can paraphrase information presented in a read-aloud on animal defense mechanisms.” </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a:t>
            </a:r>
            <a:r>
              <a:rPr lang="en" sz="1200" i="1" dirty="0">
                <a:solidFill>
                  <a:schemeClr val="dk1"/>
                </a:solidFill>
                <a:latin typeface="Calibri"/>
                <a:ea typeface="Calibri"/>
                <a:cs typeface="Calibri"/>
                <a:sym typeface="Calibri"/>
              </a:rPr>
              <a:t>paraphrase </a:t>
            </a:r>
            <a:r>
              <a:rPr lang="en" sz="1200" dirty="0">
                <a:solidFill>
                  <a:schemeClr val="dk1"/>
                </a:solidFill>
                <a:latin typeface="Calibri"/>
                <a:ea typeface="Calibri"/>
                <a:cs typeface="Calibri"/>
                <a:sym typeface="Calibri"/>
              </a:rPr>
              <a:t>and explain that to understand this learning target, students need to know the meaning of this word.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clap the syllables of the word with you as you say them. Write the syllables on the board: par-a-phrase.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vocabulary strategies listed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and use a</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total participation technique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We have probably seen parts of this word before, so which strategies could we use to determine the meaning of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may vary, but could include using known affixes or root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Cover the word part, </a:t>
            </a:r>
            <a:r>
              <a:rPr lang="en" sz="1200" i="1" dirty="0">
                <a:solidFill>
                  <a:schemeClr val="dk1"/>
                </a:solidFill>
                <a:latin typeface="Calibri"/>
                <a:ea typeface="Calibri"/>
                <a:cs typeface="Calibri"/>
                <a:sym typeface="Calibri"/>
              </a:rPr>
              <a:t>‘para</a:t>
            </a:r>
            <a:r>
              <a:rPr lang="en" sz="1200" dirty="0">
                <a:solidFill>
                  <a:schemeClr val="dk1"/>
                </a:solidFill>
                <a:latin typeface="Calibri"/>
                <a:ea typeface="Calibri"/>
                <a:cs typeface="Calibri"/>
                <a:sym typeface="Calibri"/>
              </a:rPr>
              <a:t>.’ Invite students to tell you in chorus what word is left (</a:t>
            </a:r>
            <a:r>
              <a:rPr lang="en" sz="1200" i="1" dirty="0">
                <a:solidFill>
                  <a:schemeClr val="dk1"/>
                </a:solidFill>
                <a:latin typeface="Calibri"/>
                <a:ea typeface="Calibri"/>
                <a:cs typeface="Calibri"/>
                <a:sym typeface="Calibri"/>
              </a:rPr>
              <a:t>phrase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 phrase is a series of words.  Point to the prefix </a:t>
            </a:r>
            <a:r>
              <a:rPr lang="en" sz="1200" i="1" dirty="0">
                <a:solidFill>
                  <a:schemeClr val="dk1"/>
                </a:solidFill>
                <a:latin typeface="Calibri"/>
                <a:ea typeface="Calibri"/>
                <a:cs typeface="Calibri"/>
                <a:sym typeface="Calibri"/>
              </a:rPr>
              <a:t>para- </a:t>
            </a:r>
            <a:r>
              <a:rPr lang="en" sz="1200" dirty="0">
                <a:solidFill>
                  <a:schemeClr val="dk1"/>
                </a:solidFill>
                <a:latin typeface="Calibri"/>
                <a:ea typeface="Calibri"/>
                <a:cs typeface="Calibri"/>
                <a:sym typeface="Calibri"/>
              </a:rPr>
              <a:t>and ask students to popcorn out any other words with this prefix (</a:t>
            </a:r>
            <a:r>
              <a:rPr lang="en" sz="1200" b="1" dirty="0">
                <a:solidFill>
                  <a:schemeClr val="dk1"/>
                </a:solidFill>
                <a:latin typeface="Calibri"/>
                <a:ea typeface="Calibri"/>
                <a:cs typeface="Calibri"/>
                <a:sym typeface="Calibri"/>
              </a:rPr>
              <a:t>paragraph, parallel</a:t>
            </a:r>
            <a:r>
              <a:rPr lang="en" sz="1200" dirty="0">
                <a:solidFill>
                  <a:schemeClr val="dk1"/>
                </a:solidFill>
                <a:latin typeface="Calibri"/>
                <a:ea typeface="Calibri"/>
                <a:cs typeface="Calibri"/>
                <a:sym typeface="Calibri"/>
              </a:rPr>
              <a:t>). Record the words on the board.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use a total participation technique to invite responses from the group. Invite students to retrieve their affix lists if they need to: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think para- means based on how it is used in each of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come from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a table drawn on the board as follows: </a:t>
            </a:r>
            <a:r>
              <a:rPr lang="en" sz="1200" i="1" dirty="0">
                <a:solidFill>
                  <a:schemeClr val="dk1"/>
                </a:solidFill>
                <a:latin typeface="Calibri"/>
                <a:ea typeface="Calibri"/>
                <a:cs typeface="Calibri"/>
                <a:sym typeface="Calibri"/>
              </a:rPr>
              <a:t>Prefix Root para- (to come from) phrase (a series of words).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say in their own words what they think this means to their elbow partner and cold call students to share with the group </a:t>
            </a:r>
            <a:r>
              <a:rPr lang="en" sz="1200" b="1" dirty="0">
                <a:solidFill>
                  <a:schemeClr val="dk1"/>
                </a:solidFill>
                <a:latin typeface="Calibri"/>
                <a:ea typeface="Calibri"/>
                <a:cs typeface="Calibri"/>
                <a:sym typeface="Calibri"/>
              </a:rPr>
              <a:t>(to come from words; explaining something in your own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learning target with this in mind, then turn to a partner and explain what they think it means to paraphrase information from a read-aloud. Give students a few minutes to think and share, then use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few pairs to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t>
            </a:r>
            <a:r>
              <a:rPr lang="en" sz="1200" i="1" dirty="0">
                <a:solidFill>
                  <a:schemeClr val="dk1"/>
                </a:solidFill>
                <a:latin typeface="Calibri"/>
                <a:ea typeface="Calibri"/>
                <a:cs typeface="Calibri"/>
                <a:sym typeface="Calibri"/>
              </a:rPr>
              <a:t>paraphrase </a:t>
            </a:r>
            <a:r>
              <a:rPr lang="en" sz="1200" dirty="0">
                <a:solidFill>
                  <a:schemeClr val="dk1"/>
                </a:solidFill>
                <a:latin typeface="Calibri"/>
                <a:ea typeface="Calibri"/>
                <a:cs typeface="Calibri"/>
                <a:sym typeface="Calibri"/>
              </a:rPr>
              <a:t>to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Invite students to also add the words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a:t>
            </a:r>
            <a:r>
              <a:rPr lang="en" sz="1200" i="1" dirty="0">
                <a:solidFill>
                  <a:schemeClr val="dk1"/>
                </a:solidFill>
                <a:latin typeface="Calibri"/>
                <a:ea typeface="Calibri"/>
                <a:cs typeface="Calibri"/>
                <a:sym typeface="Calibri"/>
              </a:rPr>
              <a:t>I can find the gist and unfamiliar vocabulary from an excerpt from </a:t>
            </a:r>
            <a:r>
              <a:rPr lang="en" sz="1200" dirty="0">
                <a:solidFill>
                  <a:schemeClr val="dk1"/>
                </a:solidFill>
                <a:latin typeface="Calibri"/>
                <a:ea typeface="Calibri"/>
                <a:cs typeface="Calibri"/>
                <a:sym typeface="Calibri"/>
              </a:rPr>
              <a:t>Animal Behavior: Animal Defenses.”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begin working with one of the texts they will be reading to research animal defense mechanisms.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any new vocabulary 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On the posted learning targets, write synonyms or descriptions above key vocabulary words to support student understanding of these terms. For example, above the word </a:t>
            </a:r>
            <a:r>
              <a:rPr lang="en" sz="1200" i="1" dirty="0">
                <a:solidFill>
                  <a:schemeClr val="dk1"/>
                </a:solidFill>
                <a:latin typeface="Calibri"/>
                <a:ea typeface="Calibri"/>
                <a:cs typeface="Calibri"/>
                <a:sym typeface="Calibri"/>
              </a:rPr>
              <a:t>researcher</a:t>
            </a:r>
            <a:r>
              <a:rPr lang="en" sz="1200" dirty="0">
                <a:solidFill>
                  <a:schemeClr val="dk1"/>
                </a:solidFill>
                <a:latin typeface="Calibri"/>
                <a:ea typeface="Calibri"/>
                <a:cs typeface="Calibri"/>
                <a:sym typeface="Calibri"/>
              </a:rPr>
              <a:t>, write “someone who reads to learn about a topic” or above the word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write “what the text is mostly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Give a model of paraphrasing. Example: “I enjoy cheetahs, turtles, and deer... I like many wild animals.” Emphasize that the paraphrase has to be your own words, different from the original.</a:t>
            </a:r>
            <a:endParaRPr dirty="0"/>
          </a:p>
        </p:txBody>
      </p:sp>
    </p:spTree>
    <p:extLst>
      <p:ext uri="{BB962C8B-B14F-4D97-AF65-F5344CB8AC3E}">
        <p14:creationId xmlns:p14="http://schemas.microsoft.com/office/powerpoint/2010/main" val="3134983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and reread the performance task prompt. Remind students that they will be working toward writing a choose-your-own-adventure narrative during this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apply my learning</a:t>
            </a:r>
            <a:r>
              <a:rPr lang="en" sz="1200" dirty="0">
                <a:solidFill>
                  <a:schemeClr val="dk1"/>
                </a:solidFill>
                <a:latin typeface="Calibri"/>
                <a:ea typeface="Calibri"/>
                <a:cs typeface="Calibri"/>
                <a:sym typeface="Calibri"/>
              </a:rPr>
              <a:t>. Remind students that as they will be creating their choose-your-own adventure narratives, they will be applying what they have learned to teach others about animal defense mechanisms.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 about what it means to research and then turn and share their thinking with an elbow partner. Invite students to share out whole group. </a:t>
            </a:r>
            <a:r>
              <a:rPr lang="en" sz="1200" b="1" dirty="0">
                <a:solidFill>
                  <a:schemeClr val="dk1"/>
                </a:solidFill>
                <a:latin typeface="Calibri"/>
                <a:ea typeface="Calibri"/>
                <a:cs typeface="Calibri"/>
                <a:sym typeface="Calibri"/>
              </a:rPr>
              <a:t>(It means to study or collect information about a new topic.</a:t>
            </a:r>
            <a:r>
              <a:rPr lang="en" sz="1200" dirty="0">
                <a:solidFill>
                  <a:schemeClr val="dk1"/>
                </a:solidFill>
                <a:latin typeface="Calibri"/>
                <a:ea typeface="Calibri"/>
                <a:cs typeface="Calibri"/>
                <a:sym typeface="Calibri"/>
              </a:rPr>
              <a:t>) Clarify the meaning of research if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discussing the following questions with their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elbow partners, sharing out whole group after each: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it important for writers to research?</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need to know a lot about what they are going to write about, so that it will be interesting.)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different ways writers might conduct, or do, research?”</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read about the topic, or </a:t>
            </a:r>
            <a:r>
              <a:rPr lang="en-US" sz="1200" b="1" dirty="0">
                <a:solidFill>
                  <a:schemeClr val="dk1"/>
                </a:solidFill>
                <a:latin typeface="Calibri"/>
                <a:ea typeface="Calibri"/>
                <a:cs typeface="Calibri"/>
                <a:sym typeface="Calibri"/>
              </a:rPr>
              <a:t>t</a:t>
            </a:r>
            <a:r>
              <a:rPr lang="en" sz="1200" b="1" dirty="0">
                <a:solidFill>
                  <a:schemeClr val="dk1"/>
                </a:solidFill>
                <a:latin typeface="Calibri"/>
                <a:ea typeface="Calibri"/>
                <a:cs typeface="Calibri"/>
                <a:sym typeface="Calibri"/>
              </a:rPr>
              <a:t>hey look online to learn about what they are going to write about.)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writers often have to conduct research to learn about a topic they will write about. Preview the sequence of the three units in this module so students are oriented.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 the performance task prompt, write: </a:t>
            </a:r>
            <a:r>
              <a:rPr lang="en" sz="1200" i="0" dirty="0">
                <a:solidFill>
                  <a:schemeClr val="dk1"/>
                </a:solidFill>
                <a:latin typeface="Calibri"/>
                <a:ea typeface="Calibri"/>
                <a:cs typeface="Calibri"/>
                <a:sym typeface="Calibri"/>
              </a:rPr>
              <a:t>“Unit 1—Research: Animal Defense Mechanisms.” </a:t>
            </a:r>
            <a:r>
              <a:rPr lang="en" sz="1200" dirty="0">
                <a:solidFill>
                  <a:schemeClr val="dk1"/>
                </a:solidFill>
                <a:latin typeface="Calibri"/>
                <a:ea typeface="Calibri"/>
                <a:cs typeface="Calibri"/>
                <a:sym typeface="Calibri"/>
              </a:rPr>
              <a:t>Explain that in this unit, they will learn about general animal defense mechanisms.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Next, write: </a:t>
            </a:r>
            <a:r>
              <a:rPr lang="en" sz="1200" i="0" dirty="0">
                <a:solidFill>
                  <a:schemeClr val="dk1"/>
                </a:solidFill>
                <a:latin typeface="Calibri"/>
                <a:ea typeface="Calibri"/>
                <a:cs typeface="Calibri"/>
                <a:sym typeface="Calibri"/>
              </a:rPr>
              <a:t>“Unit 2—Research and Write: Build Expertise on a Selected Animal.” </a:t>
            </a:r>
            <a:r>
              <a:rPr lang="en" sz="1200" dirty="0">
                <a:solidFill>
                  <a:schemeClr val="dk1"/>
                </a:solidFill>
                <a:latin typeface="Calibri"/>
                <a:ea typeface="Calibri"/>
                <a:cs typeface="Calibri"/>
                <a:sym typeface="Calibri"/>
              </a:rPr>
              <a:t>Tell students that in Unit 2, they will research in expert groups on different animals, and that this animal will be the main character in their narratives. However, before they can write their narrative, they have to research and write an informational piece about their animal and its defense mechanism.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Finally, write: </a:t>
            </a:r>
            <a:r>
              <a:rPr lang="en" sz="1200" i="0" dirty="0">
                <a:solidFill>
                  <a:schemeClr val="dk1"/>
                </a:solidFill>
                <a:latin typeface="Calibri"/>
                <a:ea typeface="Calibri"/>
                <a:cs typeface="Calibri"/>
                <a:sym typeface="Calibri"/>
              </a:rPr>
              <a:t>“Unit 3—Write Narratives.” </a:t>
            </a:r>
            <a:r>
              <a:rPr lang="en" sz="1200" dirty="0">
                <a:solidFill>
                  <a:schemeClr val="dk1"/>
                </a:solidFill>
                <a:latin typeface="Calibri"/>
                <a:ea typeface="Calibri"/>
                <a:cs typeface="Calibri"/>
                <a:sym typeface="Calibri"/>
              </a:rPr>
              <a:t>Explain that in this unit, students will read and examine a choose-your-own-adventure story to learn about this format and then plan and write their own narratives using the animal they researched as the main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you a thumbs-up, -sideways, - down based on their general understanding of the module’s structure.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the </a:t>
            </a: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Invite volunteers to read the criteria aloud for the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can we make sure we are studying and collecting information about animal defense mechanisms effectively?</a:t>
            </a:r>
            <a:r>
              <a:rPr lang="en" sz="1200" dirty="0">
                <a:solidFill>
                  <a:schemeClr val="dk1"/>
                </a:solidFill>
                <a:latin typeface="Calibri"/>
                <a:ea typeface="Calibri"/>
                <a:cs typeface="Calibri"/>
                <a:sym typeface="Calibri"/>
              </a:rPr>
              <a:t>” Record any new ideas to the anchor chart.  Explain that students will do all of these things as they research animal defense mechanisms and that they will refer to this anchor chart throughout the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What questions should we try to answer as we research animal defense mechanisms?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point out that they will try to answer one of the guiding questions for the module: “</a:t>
            </a:r>
            <a:r>
              <a:rPr lang="en" sz="1200" i="1" dirty="0">
                <a:solidFill>
                  <a:schemeClr val="dk1"/>
                </a:solidFill>
                <a:latin typeface="Calibri"/>
                <a:ea typeface="Calibri"/>
                <a:cs typeface="Calibri"/>
                <a:sym typeface="Calibri"/>
              </a:rPr>
              <a:t>How do animals’ bodies and behaviors help them survive?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and contributing to the discussions regarding the focus questions.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repeated examination of the performance task, either by meeting with students in advance or again after the class discussion. This repetition will help solidify the purpose and plan for their learning. </a:t>
            </a:r>
            <a:endParaRPr sz="1200" dirty="0">
              <a:latin typeface="Calibri"/>
              <a:ea typeface="Calibri"/>
              <a:cs typeface="Calibri"/>
              <a:sym typeface="Calibri"/>
            </a:endParaRPr>
          </a:p>
        </p:txBody>
      </p:sp>
    </p:spTree>
    <p:extLst>
      <p:ext uri="{BB962C8B-B14F-4D97-AF65-F5344CB8AC3E}">
        <p14:creationId xmlns:p14="http://schemas.microsoft.com/office/powerpoint/2010/main" val="4085775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Due to the length, work time A has been divided among the next four slides.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cover of </a:t>
            </a:r>
            <a:r>
              <a:rPr lang="en" sz="120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and read the title and author aloud to students. Ask: “</a:t>
            </a:r>
            <a:r>
              <a:rPr lang="en" sz="1200" i="1" dirty="0">
                <a:solidFill>
                  <a:schemeClr val="dk1"/>
                </a:solidFill>
                <a:latin typeface="Calibri"/>
                <a:ea typeface="Calibri"/>
                <a:cs typeface="Calibri"/>
                <a:sym typeface="Calibri"/>
              </a:rPr>
              <a:t>What do you think </a:t>
            </a:r>
            <a:r>
              <a:rPr lang="en" sz="1200" b="0" i="1" dirty="0">
                <a:solidFill>
                  <a:schemeClr val="dk1"/>
                </a:solidFill>
                <a:latin typeface="Calibri"/>
                <a:ea typeface="Calibri"/>
                <a:cs typeface="Calibri"/>
                <a:sym typeface="Calibri"/>
              </a:rPr>
              <a:t>venom</a:t>
            </a:r>
            <a:r>
              <a:rPr lang="en" sz="1200" i="1" dirty="0">
                <a:solidFill>
                  <a:schemeClr val="dk1"/>
                </a:solidFill>
                <a:latin typeface="Calibri"/>
                <a:ea typeface="Calibri"/>
                <a:cs typeface="Calibri"/>
                <a:sym typeface="Calibri"/>
              </a:rPr>
              <a:t>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few students. Accept all responses but do not clarify the meaning at this point.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this book? What do you think you will learn from it?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back cover of the book, then ask: “</a:t>
            </a:r>
            <a:r>
              <a:rPr lang="en" sz="1200" i="1" dirty="0">
                <a:solidFill>
                  <a:schemeClr val="dk1"/>
                </a:solidFill>
                <a:latin typeface="Calibri"/>
                <a:ea typeface="Calibri"/>
                <a:cs typeface="Calibri"/>
                <a:sym typeface="Calibri"/>
              </a:rPr>
              <a:t>Now what do you think venom means?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pages 4 and 5 and read the heading: </a:t>
            </a:r>
            <a:r>
              <a:rPr lang="en" sz="1200" i="1" dirty="0">
                <a:solidFill>
                  <a:schemeClr val="dk1"/>
                </a:solidFill>
                <a:latin typeface="Calibri"/>
                <a:ea typeface="Calibri"/>
                <a:cs typeface="Calibri"/>
                <a:sym typeface="Calibri"/>
              </a:rPr>
              <a:t>“Introduction: Don’t Eat, Don’t Touch, Don’t … Well, Just Don’t!” </a:t>
            </a: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these pages? What do you wonder about these pages?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(Students should notice the text features, headings, color, and use of punctuation, all of which are to capture readers’ attention and cue them to the topic’s dangerous nature.)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three paragraphs on page 4. Invite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 sharing one interesting thing they learned while listening to page 4. After a minute,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cold call several students and ask: “</a:t>
            </a:r>
            <a:r>
              <a:rPr lang="en" sz="1200" i="1" dirty="0">
                <a:solidFill>
                  <a:schemeClr val="dk1"/>
                </a:solidFill>
                <a:latin typeface="Calibri"/>
                <a:ea typeface="Calibri"/>
                <a:cs typeface="Calibri"/>
                <a:sym typeface="Calibri"/>
              </a:rPr>
              <a:t>What is one thing your partner learned while listening to page 4?</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their partner’s learning, ask students to give a thumbs-up to show if they found the same thing interesting.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Validate responses, then ask the following questions and continue to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cold call students: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According to this text, what does poisonous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(Something that has poison, or Something that can make you sick.)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After reading this page, did your definition of venom change? Why or why not?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Poison; reasons may vary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do you think the author titled this book Venom?”</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Validate responses. If it did not come up in the discussion, explain that this book is all about animals that use venom and poison to survive.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grabbing a firm definition of the word </a:t>
            </a:r>
            <a:r>
              <a:rPr lang="en" sz="120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Reading the complex text aloud slowly, fluently, and without interruption or explanation promotes fluency for students by allowing them to hear a strong reader read with accuracy and expression.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may need additional support with perception: Consider displaying the text for students to read along silently during the read-aloud.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jotting running notes or key words on the board as you read </a:t>
            </a:r>
            <a:r>
              <a:rPr lang="en" sz="1200" i="1" dirty="0">
                <a:latin typeface="Calibri"/>
                <a:ea typeface="Calibri"/>
                <a:cs typeface="Calibri"/>
                <a:sym typeface="Calibri"/>
              </a:rPr>
              <a:t>Venom</a:t>
            </a:r>
            <a:r>
              <a:rPr lang="en" sz="1200" dirty="0">
                <a:latin typeface="Calibri"/>
                <a:ea typeface="Calibri"/>
                <a:cs typeface="Calibri"/>
                <a:sym typeface="Calibri"/>
              </a:rPr>
              <a:t> aloud.</a:t>
            </a:r>
            <a:endParaRPr sz="1200" dirty="0">
              <a:latin typeface="Calibri"/>
              <a:ea typeface="Calibri"/>
              <a:cs typeface="Calibri"/>
              <a:sym typeface="Calibri"/>
            </a:endParaRPr>
          </a:p>
        </p:txBody>
      </p:sp>
    </p:spTree>
    <p:extLst>
      <p:ext uri="{BB962C8B-B14F-4D97-AF65-F5344CB8AC3E}">
        <p14:creationId xmlns:p14="http://schemas.microsoft.com/office/powerpoint/2010/main" val="149692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5604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1</a:t>
            </a:r>
            <a:r>
              <a:rPr lang="en" sz="3400"/>
              <a:t>: Lesson </a:t>
            </a:r>
            <a:r>
              <a:rPr lang="en"/>
              <a:t>2</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11700" y="1102892"/>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This lesson begins with students revisiting the </a:t>
            </a:r>
            <a:r>
              <a:rPr lang="en" sz="1600" b="1" dirty="0">
                <a:solidFill>
                  <a:schemeClr val="dk1"/>
                </a:solidFill>
              </a:rPr>
              <a:t>Performance Task anchor chart </a:t>
            </a:r>
            <a:r>
              <a:rPr lang="en" sz="1600" dirty="0">
                <a:solidFill>
                  <a:schemeClr val="dk1"/>
                </a:solidFill>
              </a:rPr>
              <a:t>introduced in Lesson 1 to further frame the research they do throughout the module. Students co-create the </a:t>
            </a:r>
            <a:r>
              <a:rPr lang="en" sz="1600" b="1" dirty="0">
                <a:solidFill>
                  <a:schemeClr val="dk1"/>
                </a:solidFill>
              </a:rPr>
              <a:t>What Do Researchers Do? anchor chart</a:t>
            </a:r>
            <a:r>
              <a:rPr lang="en" sz="1600" dirty="0">
                <a:solidFill>
                  <a:schemeClr val="dk1"/>
                </a:solidFill>
              </a:rPr>
              <a:t>. This anchor chart will be revisited throughout the module as students research and write about animal defense mechanisms.</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paraphrase information presented in a read-aloud on animal defense mechanisms.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find the gist and the meaning of unfamiliar vocabulary from an excerpt from </a:t>
            </a:r>
            <a:r>
              <a:rPr lang="en" sz="1600" i="1" dirty="0">
                <a:solidFill>
                  <a:schemeClr val="dk1"/>
                </a:solidFill>
              </a:rPr>
              <a:t>Animal Behavior: Animal Defenses. </a:t>
            </a:r>
            <a:endParaRPr sz="1600" i="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i="1"/>
              <a:t>Read Aloud - Venom - Digging Deeper</a:t>
            </a:r>
            <a:endParaRPr/>
          </a:p>
        </p:txBody>
      </p:sp>
      <p:sp>
        <p:nvSpPr>
          <p:cNvPr id="197" name="Google Shape;197;p34"/>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Take a close look at the visual on page 4.</a:t>
            </a: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Zoom in on the diagram on page 5.</a:t>
            </a: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2" name="Picture 2" descr="A close up of a logo&#10;&#10;Description generated with high confidence">
            <a:extLst>
              <a:ext uri="{FF2B5EF4-FFF2-40B4-BE49-F238E27FC236}">
                <a16:creationId xmlns:a16="http://schemas.microsoft.com/office/drawing/2014/main" id="{B24CA6D6-F243-40A5-9872-183B792F1880}"/>
              </a:ext>
            </a:extLst>
          </p:cNvPr>
          <p:cNvPicPr>
            <a:picLocks noChangeAspect="1"/>
          </p:cNvPicPr>
          <p:nvPr/>
        </p:nvPicPr>
        <p:blipFill>
          <a:blip r:embed="rId3"/>
          <a:stretch>
            <a:fillRect/>
          </a:stretch>
        </p:blipFill>
        <p:spPr>
          <a:xfrm>
            <a:off x="367748" y="1519535"/>
            <a:ext cx="2743200" cy="1292733"/>
          </a:xfrm>
          <a:prstGeom prst="rect">
            <a:avLst/>
          </a:prstGeom>
        </p:spPr>
      </p:pic>
      <p:sp>
        <p:nvSpPr>
          <p:cNvPr id="4" name="TextBox 3">
            <a:extLst>
              <a:ext uri="{FF2B5EF4-FFF2-40B4-BE49-F238E27FC236}">
                <a16:creationId xmlns:a16="http://schemas.microsoft.com/office/drawing/2014/main" id="{4293AA73-C7E7-44DF-8772-7F83D581B463}"/>
              </a:ext>
            </a:extLst>
          </p:cNvPr>
          <p:cNvSpPr txBox="1"/>
          <p:nvPr/>
        </p:nvSpPr>
        <p:spPr>
          <a:xfrm flipH="1">
            <a:off x="766972" y="1937302"/>
            <a:ext cx="1315276" cy="3385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b="1" i="1" dirty="0"/>
              <a:t>Venom</a:t>
            </a:r>
          </a:p>
        </p:txBody>
      </p:sp>
      <p:sp>
        <p:nvSpPr>
          <p:cNvPr id="5" name="TextBox 4">
            <a:extLst>
              <a:ext uri="{FF2B5EF4-FFF2-40B4-BE49-F238E27FC236}">
                <a16:creationId xmlns:a16="http://schemas.microsoft.com/office/drawing/2014/main" id="{B6BEB771-79E7-446B-B25E-98F9ED34BC5D}"/>
              </a:ext>
            </a:extLst>
          </p:cNvPr>
          <p:cNvSpPr txBox="1"/>
          <p:nvPr/>
        </p:nvSpPr>
        <p:spPr>
          <a:xfrm>
            <a:off x="883340" y="1798568"/>
            <a:ext cx="2652092" cy="43088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sz="1100"/>
          </a:p>
          <a:p>
            <a:pPr algn="ctr"/>
            <a:r>
              <a:rPr lang="en-US" sz="1100" b="1" dirty="0"/>
              <a:t>Marilyn Singer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r>
              <a:rPr lang="en" dirty="0"/>
              <a:t>How do animals’ bodies and behaviors help them survive?</a:t>
            </a:r>
            <a:br>
              <a:rPr lang="en" dirty="0"/>
            </a:br>
            <a:br>
              <a:rPr lang="en" dirty="0"/>
            </a:br>
            <a:r>
              <a:rPr lang="en" b="1" i="1" dirty="0"/>
              <a:t>         Venom </a:t>
            </a:r>
            <a:br>
              <a:rPr lang="en" b="1" i="1" dirty="0"/>
            </a:br>
            <a:r>
              <a:rPr lang="en" b="1" dirty="0"/>
              <a:t>by: Marilyn Singer</a:t>
            </a:r>
            <a:endParaRPr lang="en-US"/>
          </a:p>
        </p:txBody>
      </p:sp>
      <p:pic>
        <p:nvPicPr>
          <p:cNvPr id="205" name="Google Shape;205;p35"/>
          <p:cNvPicPr preferRelativeResize="0"/>
          <p:nvPr/>
        </p:nvPicPr>
        <p:blipFill rotWithShape="1">
          <a:blip r:embed="rId3">
            <a:alphaModFix/>
          </a:blip>
          <a:srcRect l="30250" t="15909" r="33448" b="9145"/>
          <a:stretch/>
        </p:blipFill>
        <p:spPr>
          <a:xfrm>
            <a:off x="4864302" y="1254352"/>
            <a:ext cx="2926051" cy="3396343"/>
          </a:xfrm>
          <a:prstGeom prst="rect">
            <a:avLst/>
          </a:prstGeom>
          <a:noFill/>
          <a:ln w="19050" cap="flat" cmpd="sng">
            <a:solidFill>
              <a:schemeClr val="dk2"/>
            </a:solidFill>
            <a:prstDash val="solid"/>
            <a:round/>
            <a:headEnd type="none" w="sm" len="sm"/>
            <a:tailEnd type="none" w="sm" len="sm"/>
          </a:ln>
        </p:spPr>
      </p:pic>
      <p:pic>
        <p:nvPicPr>
          <p:cNvPr id="6" name="Google Shape;175;p31"/>
          <p:cNvPicPr preferRelativeResize="0"/>
          <p:nvPr/>
        </p:nvPicPr>
        <p:blipFill>
          <a:blip r:embed="rId4">
            <a:alphaModFix/>
          </a:blip>
          <a:stretch>
            <a:fillRect/>
          </a:stretch>
        </p:blipFill>
        <p:spPr>
          <a:xfrm>
            <a:off x="8441818" y="3959958"/>
            <a:ext cx="581732" cy="5943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Wrapping up this section of Venom...</a:t>
            </a:r>
            <a:endParaRPr i="1"/>
          </a:p>
        </p:txBody>
      </p:sp>
      <p:sp>
        <p:nvSpPr>
          <p:cNvPr id="212" name="Google Shape;212;p36"/>
          <p:cNvSpPr txBox="1">
            <a:spLocks noGrp="1"/>
          </p:cNvSpPr>
          <p:nvPr>
            <p:ph type="body" idx="1"/>
          </p:nvPr>
        </p:nvSpPr>
        <p:spPr>
          <a:xfrm>
            <a:off x="3214571" y="985308"/>
            <a:ext cx="54633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t>Write down any questions you have about how animals’ bodies and behaviors help them survive</a:t>
            </a:r>
            <a:r>
              <a:rPr lang="en-US" dirty="0"/>
              <a:t>.</a:t>
            </a:r>
            <a:endParaRPr lang="en" dirty="0"/>
          </a:p>
          <a:p>
            <a:pPr marL="457200" lvl="0" indent="-342900" rtl="0">
              <a:spcBef>
                <a:spcPts val="0"/>
              </a:spcBef>
              <a:spcAft>
                <a:spcPts val="0"/>
              </a:spcAft>
              <a:buClr>
                <a:schemeClr val="dk1"/>
              </a:buClr>
              <a:buSzPts val="1800"/>
              <a:buFont typeface="Century Gothic"/>
              <a:buAutoNum type="arabicPeriod"/>
            </a:pPr>
            <a:r>
              <a:rPr lang="en" dirty="0"/>
              <a:t>Work to paraphrase the text.</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Directions:</a:t>
            </a:r>
            <a:endParaRPr dirty="0"/>
          </a:p>
          <a:p>
            <a:pPr marL="457200" lvl="0" indent="-342900" rtl="0">
              <a:spcBef>
                <a:spcPts val="0"/>
              </a:spcBef>
              <a:spcAft>
                <a:spcPts val="0"/>
              </a:spcAft>
              <a:buSzPts val="1800"/>
              <a:buAutoNum type="arabicPeriod"/>
            </a:pPr>
            <a:r>
              <a:rPr lang="en" dirty="0"/>
              <a:t>Reread your notes from today’s reading of </a:t>
            </a:r>
            <a:r>
              <a:rPr lang="en" i="1" dirty="0"/>
              <a:t>Venom</a:t>
            </a:r>
            <a:r>
              <a:rPr lang="en" dirty="0"/>
              <a:t>. </a:t>
            </a:r>
            <a:endParaRPr dirty="0"/>
          </a:p>
          <a:p>
            <a:pPr marL="457200" lvl="0" indent="-342900" rtl="0">
              <a:spcBef>
                <a:spcPts val="0"/>
              </a:spcBef>
              <a:spcAft>
                <a:spcPts val="0"/>
              </a:spcAft>
              <a:buSzPts val="1800"/>
              <a:buAutoNum type="arabicPeriod"/>
            </a:pPr>
            <a:r>
              <a:rPr lang="en" dirty="0"/>
              <a:t>Think about how we could paraphrase what we heard today.</a:t>
            </a:r>
            <a:endParaRPr dirty="0"/>
          </a:p>
          <a:p>
            <a:pPr marL="457200" lvl="0" indent="-342900" rtl="0">
              <a:spcBef>
                <a:spcPts val="0"/>
              </a:spcBef>
              <a:spcAft>
                <a:spcPts val="0"/>
              </a:spcAft>
              <a:buSzPts val="1800"/>
              <a:buAutoNum type="arabicPeriod"/>
            </a:pPr>
            <a:r>
              <a:rPr lang="en" dirty="0"/>
              <a:t>Share with an elbow partner how you would explain this text in your own words.</a:t>
            </a:r>
            <a:endParaRPr dirty="0"/>
          </a:p>
        </p:txBody>
      </p:sp>
      <p:pic>
        <p:nvPicPr>
          <p:cNvPr id="6" name="Google Shape;175;p31"/>
          <p:cNvPicPr preferRelativeResize="0"/>
          <p:nvPr/>
        </p:nvPicPr>
        <p:blipFill>
          <a:blip r:embed="rId3">
            <a:alphaModFix/>
          </a:blip>
          <a:stretch>
            <a:fillRect/>
          </a:stretch>
        </p:blipFill>
        <p:spPr>
          <a:xfrm>
            <a:off x="7800550" y="4480141"/>
            <a:ext cx="581732" cy="594381"/>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0FEBA248-ACB7-4A9F-9C7F-2C26649CBBCA}"/>
              </a:ext>
            </a:extLst>
          </p:cNvPr>
          <p:cNvPicPr>
            <a:picLocks noChangeAspect="1"/>
          </p:cNvPicPr>
          <p:nvPr/>
        </p:nvPicPr>
        <p:blipFill>
          <a:blip r:embed="rId4"/>
          <a:stretch>
            <a:fillRect/>
          </a:stretch>
        </p:blipFill>
        <p:spPr>
          <a:xfrm>
            <a:off x="210379" y="1519536"/>
            <a:ext cx="2966830" cy="1160211"/>
          </a:xfrm>
          <a:prstGeom prst="rect">
            <a:avLst/>
          </a:prstGeom>
        </p:spPr>
      </p:pic>
      <p:sp>
        <p:nvSpPr>
          <p:cNvPr id="4" name="TextBox 3">
            <a:extLst>
              <a:ext uri="{FF2B5EF4-FFF2-40B4-BE49-F238E27FC236}">
                <a16:creationId xmlns:a16="http://schemas.microsoft.com/office/drawing/2014/main" id="{DE0EDC36-20ED-473F-B87B-65F3C63D2B1F}"/>
              </a:ext>
            </a:extLst>
          </p:cNvPr>
          <p:cNvSpPr txBox="1"/>
          <p:nvPr/>
        </p:nvSpPr>
        <p:spPr>
          <a:xfrm>
            <a:off x="400878" y="1813063"/>
            <a:ext cx="1293745"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endParaRPr lang="en-US" sz="1800"/>
          </a:p>
        </p:txBody>
      </p:sp>
      <p:sp>
        <p:nvSpPr>
          <p:cNvPr id="5" name="TextBox 4">
            <a:extLst>
              <a:ext uri="{FF2B5EF4-FFF2-40B4-BE49-F238E27FC236}">
                <a16:creationId xmlns:a16="http://schemas.microsoft.com/office/drawing/2014/main" id="{A435B2A7-9ED2-47BA-BCCF-F6D08399DE02}"/>
              </a:ext>
            </a:extLst>
          </p:cNvPr>
          <p:cNvSpPr txBox="1"/>
          <p:nvPr/>
        </p:nvSpPr>
        <p:spPr>
          <a:xfrm>
            <a:off x="1405144" y="1740591"/>
            <a:ext cx="1641613" cy="43088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sz="1100"/>
          </a:p>
          <a:p>
            <a:pPr algn="ctr"/>
            <a:r>
              <a:rPr lang="en-US" sz="1100" b="1" dirty="0"/>
              <a:t>Marilyn Singer</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Reading for Gist: Animal Behavior: Animal Defenses</a:t>
            </a:r>
            <a:endParaRPr i="1"/>
          </a:p>
        </p:txBody>
      </p:sp>
      <p:sp>
        <p:nvSpPr>
          <p:cNvPr id="220" name="Google Shape;220;p37"/>
          <p:cNvSpPr txBox="1">
            <a:spLocks noGrp="1"/>
          </p:cNvSpPr>
          <p:nvPr>
            <p:ph type="body" idx="1"/>
          </p:nvPr>
        </p:nvSpPr>
        <p:spPr>
          <a:xfrm>
            <a:off x="2305575" y="1420150"/>
            <a:ext cx="6526800" cy="26667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Read Pgs. 7-12</a:t>
            </a:r>
            <a:endParaRPr dirty="0"/>
          </a:p>
          <a:p>
            <a:pPr marL="457200" lvl="0" indent="-342900" rtl="0">
              <a:spcBef>
                <a:spcPts val="0"/>
              </a:spcBef>
              <a:spcAft>
                <a:spcPts val="0"/>
              </a:spcAft>
              <a:buSzPts val="1800"/>
              <a:buAutoNum type="arabicPeriod"/>
            </a:pPr>
            <a:r>
              <a:rPr lang="en" dirty="0"/>
              <a:t>What is the text about?</a:t>
            </a:r>
            <a:endParaRPr dirty="0"/>
          </a:p>
          <a:p>
            <a:pPr marL="0" lvl="0" indent="0" rtl="0">
              <a:spcBef>
                <a:spcPts val="0"/>
              </a:spcBef>
              <a:spcAft>
                <a:spcPts val="0"/>
              </a:spcAft>
              <a:buNone/>
            </a:pPr>
            <a:endParaRPr dirty="0"/>
          </a:p>
          <a:p>
            <a:pPr marL="0" lvl="0" indent="0" rtl="0">
              <a:spcBef>
                <a:spcPts val="0"/>
              </a:spcBef>
              <a:spcAft>
                <a:spcPts val="0"/>
              </a:spcAft>
              <a:buNone/>
            </a:pPr>
            <a:endParaRPr dirty="0"/>
          </a:p>
          <a:p>
            <a:pPr marL="457200" lvl="0" indent="-342900" rtl="0">
              <a:spcBef>
                <a:spcPts val="0"/>
              </a:spcBef>
              <a:spcAft>
                <a:spcPts val="0"/>
              </a:spcAft>
              <a:buSzPts val="1800"/>
              <a:buAutoNum type="arabicPeriod"/>
            </a:pPr>
            <a:r>
              <a:rPr lang="en" dirty="0"/>
              <a:t>Turn to page 7 and look at the first 3 paragraphs.</a:t>
            </a:r>
            <a:endParaRPr dirty="0"/>
          </a:p>
          <a:p>
            <a:pPr marL="457200" lvl="0" indent="-342900" rtl="0">
              <a:spcBef>
                <a:spcPts val="0"/>
              </a:spcBef>
              <a:spcAft>
                <a:spcPts val="0"/>
              </a:spcAft>
              <a:buSzPts val="1800"/>
              <a:buAutoNum type="arabicPeriod"/>
            </a:pPr>
            <a:r>
              <a:rPr lang="en" dirty="0"/>
              <a:t>What is the gist of each paragraph?</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Continue doing the same for “Self-Defense on Pg. 9</a:t>
            </a:r>
            <a:r>
              <a:rPr lang="en-US" dirty="0"/>
              <a:t>,</a:t>
            </a:r>
            <a:r>
              <a:rPr lang="en" dirty="0"/>
              <a:t>”  “Lying Low on Pg. 10</a:t>
            </a:r>
            <a:r>
              <a:rPr lang="en-US" dirty="0"/>
              <a:t>,</a:t>
            </a:r>
            <a:r>
              <a:rPr lang="en" dirty="0"/>
              <a:t>” and “A Life in Hiding on Pg. 11</a:t>
            </a:r>
            <a:r>
              <a:rPr lang="en-US" dirty="0"/>
              <a:t>.</a:t>
            </a:r>
            <a:r>
              <a:rPr lang="en" dirty="0"/>
              <a:t>”</a:t>
            </a:r>
            <a:endParaRPr dirty="0"/>
          </a:p>
        </p:txBody>
      </p:sp>
      <p:pic>
        <p:nvPicPr>
          <p:cNvPr id="221" name="Google Shape;221;p37"/>
          <p:cNvPicPr preferRelativeResize="0"/>
          <p:nvPr/>
        </p:nvPicPr>
        <p:blipFill>
          <a:blip r:embed="rId3">
            <a:alphaModFix/>
          </a:blip>
          <a:stretch>
            <a:fillRect/>
          </a:stretch>
        </p:blipFill>
        <p:spPr>
          <a:xfrm>
            <a:off x="311700" y="2016050"/>
            <a:ext cx="1790700" cy="2552700"/>
          </a:xfrm>
          <a:prstGeom prst="rect">
            <a:avLst/>
          </a:prstGeom>
          <a:noFill/>
          <a:ln w="19050" cap="flat" cmpd="sng">
            <a:solidFill>
              <a:srgbClr val="595959"/>
            </a:solidFill>
            <a:prstDash val="solid"/>
            <a:round/>
            <a:headEnd type="none" w="sm" len="sm"/>
            <a:tailEnd type="none" w="sm" len="sm"/>
          </a:ln>
        </p:spPr>
      </p:pic>
      <p:pic>
        <p:nvPicPr>
          <p:cNvPr id="7" name="Google Shape;175;p31"/>
          <p:cNvPicPr preferRelativeResize="0"/>
          <p:nvPr/>
        </p:nvPicPr>
        <p:blipFill>
          <a:blip r:embed="rId4">
            <a:alphaModFix/>
          </a:blip>
          <a:stretch>
            <a:fillRect/>
          </a:stretch>
        </p:blipFill>
        <p:spPr>
          <a:xfrm>
            <a:off x="8474627" y="4086850"/>
            <a:ext cx="581732" cy="594381"/>
          </a:xfrm>
          <a:prstGeom prst="rect">
            <a:avLst/>
          </a:prstGeom>
          <a:noFill/>
          <a:ln>
            <a:noFill/>
          </a:ln>
        </p:spPr>
      </p:pic>
      <p:pic>
        <p:nvPicPr>
          <p:cNvPr id="223" name="Google Shape;223;p37"/>
          <p:cNvPicPr preferRelativeResize="0"/>
          <p:nvPr/>
        </p:nvPicPr>
        <p:blipFill>
          <a:blip r:embed="rId5">
            <a:alphaModFix/>
          </a:blip>
          <a:stretch>
            <a:fillRect/>
          </a:stretch>
        </p:blipFill>
        <p:spPr>
          <a:xfrm>
            <a:off x="7265541" y="4401708"/>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 Closer Look At Words: Animal Behavior: Animal Defenses</a:t>
            </a:r>
            <a:endParaRPr i="1"/>
          </a:p>
        </p:txBody>
      </p:sp>
      <p:sp>
        <p:nvSpPr>
          <p:cNvPr id="229" name="Google Shape;229;p38"/>
          <p:cNvSpPr txBox="1">
            <a:spLocks noGrp="1"/>
          </p:cNvSpPr>
          <p:nvPr>
            <p:ph type="body" idx="1"/>
          </p:nvPr>
        </p:nvSpPr>
        <p:spPr>
          <a:xfrm>
            <a:off x="481400" y="1509725"/>
            <a:ext cx="8350800" cy="3059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Find the meaning of the following challenging words from the text.</a:t>
            </a:r>
            <a:endParaRPr/>
          </a:p>
          <a:p>
            <a:pPr marL="0" lvl="0" indent="0" rtl="0">
              <a:spcBef>
                <a:spcPts val="0"/>
              </a:spcBef>
              <a:spcAft>
                <a:spcPts val="0"/>
              </a:spcAft>
              <a:buNone/>
            </a:pPr>
            <a:endParaRPr/>
          </a:p>
          <a:p>
            <a:pPr marL="457200" lvl="0" indent="-342900" rtl="0">
              <a:spcBef>
                <a:spcPts val="0"/>
              </a:spcBef>
              <a:spcAft>
                <a:spcPts val="0"/>
              </a:spcAft>
              <a:buSzPts val="1800"/>
              <a:buAutoNum type="arabicPeriod"/>
            </a:pPr>
            <a:r>
              <a:rPr lang="en"/>
              <a:t>Savannah</a:t>
            </a:r>
            <a:endParaRPr/>
          </a:p>
          <a:p>
            <a:pPr marL="457200" lvl="0" indent="-342900" rtl="0">
              <a:spcBef>
                <a:spcPts val="0"/>
              </a:spcBef>
              <a:spcAft>
                <a:spcPts val="0"/>
              </a:spcAft>
              <a:buSzPts val="1800"/>
              <a:buAutoNum type="arabicPeriod"/>
            </a:pPr>
            <a:r>
              <a:rPr lang="en"/>
              <a:t>Herd</a:t>
            </a:r>
            <a:endParaRPr/>
          </a:p>
          <a:p>
            <a:pPr marL="457200" lvl="0" indent="-342900" rtl="0">
              <a:spcBef>
                <a:spcPts val="0"/>
              </a:spcBef>
              <a:spcAft>
                <a:spcPts val="0"/>
              </a:spcAft>
              <a:buSzPts val="1800"/>
              <a:buAutoNum type="arabicPeriod"/>
            </a:pPr>
            <a:r>
              <a:rPr lang="en"/>
              <a:t>Gazelles</a:t>
            </a:r>
            <a:endParaRPr/>
          </a:p>
          <a:p>
            <a:pPr marL="457200" lvl="0" indent="-342900" rtl="0">
              <a:spcBef>
                <a:spcPts val="0"/>
              </a:spcBef>
              <a:spcAft>
                <a:spcPts val="0"/>
              </a:spcAft>
              <a:buSzPts val="1800"/>
              <a:buAutoNum type="arabicPeriod"/>
            </a:pPr>
            <a:r>
              <a:rPr lang="en"/>
              <a:t>Prey</a:t>
            </a:r>
            <a:endParaRPr/>
          </a:p>
          <a:p>
            <a:pPr marL="457200" lvl="0" indent="-342900" rtl="0">
              <a:spcBef>
                <a:spcPts val="0"/>
              </a:spcBef>
              <a:spcAft>
                <a:spcPts val="0"/>
              </a:spcAft>
              <a:buSzPts val="1800"/>
              <a:buAutoNum type="arabicPeriod"/>
            </a:pPr>
            <a:r>
              <a:rPr lang="en"/>
              <a:t>Graze</a:t>
            </a:r>
            <a:endParaRPr/>
          </a:p>
          <a:p>
            <a:pPr marL="457200" lvl="0" indent="-342900" rtl="0">
              <a:spcBef>
                <a:spcPts val="0"/>
              </a:spcBef>
              <a:spcAft>
                <a:spcPts val="0"/>
              </a:spcAft>
              <a:buSzPts val="1800"/>
              <a:buAutoNum type="arabicPeriod"/>
            </a:pPr>
            <a:r>
              <a:rPr lang="en"/>
              <a:t>Predator</a:t>
            </a:r>
            <a:endParaRPr/>
          </a:p>
          <a:p>
            <a:pPr marL="457200" lvl="0" indent="-342900" rtl="0">
              <a:spcBef>
                <a:spcPts val="0"/>
              </a:spcBef>
              <a:spcAft>
                <a:spcPts val="0"/>
              </a:spcAft>
              <a:buSzPts val="1800"/>
              <a:buAutoNum type="arabicPeriod"/>
            </a:pPr>
            <a:r>
              <a:rPr lang="en"/>
              <a:t>Quiver</a:t>
            </a:r>
            <a:endParaRPr/>
          </a:p>
          <a:p>
            <a:pPr marL="0" lvl="0" indent="0" rtl="0">
              <a:spcBef>
                <a:spcPts val="0"/>
              </a:spcBef>
              <a:spcAft>
                <a:spcPts val="0"/>
              </a:spcAft>
              <a:buNone/>
            </a:pPr>
            <a:endParaRPr/>
          </a:p>
        </p:txBody>
      </p:sp>
      <p:pic>
        <p:nvPicPr>
          <p:cNvPr id="6" name="Google Shape;175;p31"/>
          <p:cNvPicPr preferRelativeResize="0"/>
          <p:nvPr/>
        </p:nvPicPr>
        <p:blipFill>
          <a:blip r:embed="rId3">
            <a:alphaModFix/>
          </a:blip>
          <a:stretch>
            <a:fillRect/>
          </a:stretch>
        </p:blipFill>
        <p:spPr>
          <a:xfrm>
            <a:off x="8376350" y="4271634"/>
            <a:ext cx="581732" cy="594381"/>
          </a:xfrm>
          <a:prstGeom prst="rect">
            <a:avLst/>
          </a:prstGeom>
          <a:noFill/>
          <a:ln>
            <a:noFill/>
          </a:ln>
        </p:spPr>
      </p:pic>
      <p:pic>
        <p:nvPicPr>
          <p:cNvPr id="7" name="Google Shape;223;p37"/>
          <p:cNvPicPr preferRelativeResize="0"/>
          <p:nvPr/>
        </p:nvPicPr>
        <p:blipFill>
          <a:blip r:embed="rId4">
            <a:alphaModFix/>
          </a:blip>
          <a:stretch>
            <a:fillRect/>
          </a:stretch>
        </p:blipFill>
        <p:spPr>
          <a:xfrm>
            <a:off x="7586175" y="4401708"/>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Domain Specific Word Wall</a:t>
            </a:r>
            <a:endParaRPr/>
          </a:p>
        </p:txBody>
      </p:sp>
      <p:sp>
        <p:nvSpPr>
          <p:cNvPr id="237" name="Google Shape;237;p39"/>
          <p:cNvSpPr txBox="1">
            <a:spLocks noGrp="1"/>
          </p:cNvSpPr>
          <p:nvPr>
            <p:ph type="body" idx="1"/>
          </p:nvPr>
        </p:nvSpPr>
        <p:spPr>
          <a:xfrm>
            <a:off x="311700" y="1152475"/>
            <a:ext cx="6648000" cy="3416400"/>
          </a:xfrm>
          <a:prstGeom prst="rect">
            <a:avLst/>
          </a:prstGeom>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endParaRPr/>
          </a:p>
        </p:txBody>
      </p:sp>
      <p:pic>
        <p:nvPicPr>
          <p:cNvPr id="238" name="Google Shape;238;p39"/>
          <p:cNvPicPr preferRelativeResize="0"/>
          <p:nvPr/>
        </p:nvPicPr>
        <p:blipFill>
          <a:blip r:embed="rId3">
            <a:alphaModFix/>
          </a:blip>
          <a:stretch>
            <a:fillRect/>
          </a:stretch>
        </p:blipFill>
        <p:spPr>
          <a:xfrm>
            <a:off x="448100" y="1152475"/>
            <a:ext cx="3538750" cy="2761000"/>
          </a:xfrm>
          <a:prstGeom prst="rect">
            <a:avLst/>
          </a:prstGeom>
          <a:noFill/>
          <a:ln>
            <a:noFill/>
          </a:ln>
        </p:spPr>
      </p:pic>
      <p:pic>
        <p:nvPicPr>
          <p:cNvPr id="7" name="Google Shape;175;p31"/>
          <p:cNvPicPr preferRelativeResize="0"/>
          <p:nvPr/>
        </p:nvPicPr>
        <p:blipFill>
          <a:blip r:embed="rId4">
            <a:alphaModFix/>
          </a:blip>
          <a:stretch>
            <a:fillRect/>
          </a:stretch>
        </p:blipFill>
        <p:spPr>
          <a:xfrm>
            <a:off x="8477443" y="4152836"/>
            <a:ext cx="581732" cy="594381"/>
          </a:xfrm>
          <a:prstGeom prst="rect">
            <a:avLst/>
          </a:prstGeom>
          <a:noFill/>
          <a:ln>
            <a:noFill/>
          </a:ln>
        </p:spPr>
      </p:pic>
      <p:pic>
        <p:nvPicPr>
          <p:cNvPr id="240" name="Google Shape;240;p39"/>
          <p:cNvPicPr preferRelativeResize="0"/>
          <p:nvPr/>
        </p:nvPicPr>
        <p:blipFill>
          <a:blip r:embed="rId5">
            <a:alphaModFix/>
          </a:blip>
          <a:stretch>
            <a:fillRect/>
          </a:stretch>
        </p:blipFill>
        <p:spPr>
          <a:xfrm>
            <a:off x="7409009" y="4498345"/>
            <a:ext cx="619125" cy="49774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46" name="Google Shape;246;p40"/>
          <p:cNvSpPr txBox="1">
            <a:spLocks noGrp="1"/>
          </p:cNvSpPr>
          <p:nvPr>
            <p:ph type="body" idx="1"/>
          </p:nvPr>
        </p:nvSpPr>
        <p:spPr>
          <a:xfrm>
            <a:off x="311700" y="1032650"/>
            <a:ext cx="4065600" cy="3864300"/>
          </a:xfrm>
          <a:prstGeom prst="rect">
            <a:avLst/>
          </a:prstGeom>
        </p:spPr>
        <p:txBody>
          <a:bodyPr spcFirstLastPara="1" wrap="square" lIns="91425" tIns="91425" rIns="91425" bIns="91425" anchor="t" anchorCtr="0">
            <a:noAutofit/>
          </a:bodyPr>
          <a:lstStyle/>
          <a:p>
            <a:pPr marL="45720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r>
              <a:rPr lang="en" sz="1600" b="1">
                <a:solidFill>
                  <a:srgbClr val="444444"/>
                </a:solidFill>
              </a:rPr>
              <a:t>Accountable Research Reading: </a:t>
            </a:r>
            <a:r>
              <a:rPr lang="en" sz="1600">
                <a:solidFill>
                  <a:srgbClr val="444444"/>
                </a:solidFill>
              </a:rPr>
              <a:t>Select a prompt to respond to in the front of your independent reading journal.</a:t>
            </a:r>
            <a:endParaRPr sz="16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endParaRPr/>
          </a:p>
          <a:p>
            <a:pPr marL="0" lvl="0" indent="0" rtl="0">
              <a:lnSpc>
                <a:spcPct val="100000"/>
              </a:lnSpc>
              <a:spcBef>
                <a:spcPts val="1000"/>
              </a:spcBef>
              <a:spcAft>
                <a:spcPts val="0"/>
              </a:spcAft>
              <a:buNone/>
            </a:pPr>
            <a:endParaRPr>
              <a:solidFill>
                <a:srgbClr val="444444"/>
              </a:solidFill>
            </a:endParaRPr>
          </a:p>
        </p:txBody>
      </p:sp>
      <p:sp>
        <p:nvSpPr>
          <p:cNvPr id="247" name="Google Shape;247;p40"/>
          <p:cNvSpPr txBox="1">
            <a:spLocks noGrp="1"/>
          </p:cNvSpPr>
          <p:nvPr>
            <p:ph type="body" idx="2"/>
          </p:nvPr>
        </p:nvSpPr>
        <p:spPr>
          <a:xfrm>
            <a:off x="4572000" y="326807"/>
            <a:ext cx="4260300" cy="4332662"/>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chemeClr val="dk1"/>
              </a:buClr>
              <a:buNone/>
            </a:pPr>
            <a:r>
              <a:rPr lang="en" sz="2000" dirty="0"/>
              <a:t>Module 2 </a:t>
            </a:r>
            <a:endParaRPr lang="en-US" sz="2000"/>
          </a:p>
          <a:p>
            <a:pPr lvl="0" algn="ctr">
              <a:buClr>
                <a:schemeClr val="dk1"/>
              </a:buClr>
              <a:buNone/>
            </a:pPr>
            <a:r>
              <a:rPr lang="en" sz="2000" dirty="0"/>
              <a:t>Guiding Questions</a:t>
            </a:r>
            <a:endParaRPr sz="2000"/>
          </a:p>
          <a:p>
            <a:pPr algn="ctr">
              <a:buClr>
                <a:schemeClr val="dk1"/>
              </a:buClr>
              <a:buNone/>
            </a:pPr>
            <a:r>
              <a:rPr lang="en" sz="2000" dirty="0"/>
              <a:t> Anchor Chart</a:t>
            </a:r>
            <a:endParaRPr sz="2000"/>
          </a:p>
          <a:p>
            <a:pPr algn="ctr">
              <a:lnSpc>
                <a:spcPct val="114999"/>
              </a:lnSpc>
              <a:buClr>
                <a:schemeClr val="dk1"/>
              </a:buClr>
              <a:buNone/>
            </a:pPr>
            <a:endParaRPr lang="en" sz="2000" dirty="0"/>
          </a:p>
          <a:p>
            <a:pPr>
              <a:lnSpc>
                <a:spcPct val="114999"/>
              </a:lnSpc>
              <a:buClr>
                <a:schemeClr val="dk1"/>
              </a:buClr>
              <a:buNone/>
            </a:pPr>
            <a:r>
              <a:rPr lang="en" sz="2000" dirty="0"/>
              <a:t>●How do animals’ bodies </a:t>
            </a:r>
            <a:r>
              <a:rPr lang="en" sz="2000"/>
              <a:t>and behaviors help them </a:t>
            </a:r>
            <a:r>
              <a:rPr lang="en" sz="2000" dirty="0"/>
              <a:t>survive?</a:t>
            </a:r>
          </a:p>
          <a:p>
            <a:pPr>
              <a:lnSpc>
                <a:spcPct val="114999"/>
              </a:lnSpc>
              <a:buNone/>
            </a:pPr>
            <a:endParaRPr lang="en" sz="2000" dirty="0"/>
          </a:p>
          <a:p>
            <a:pPr marL="139700" indent="0">
              <a:buNone/>
            </a:pPr>
            <a:r>
              <a:rPr lang="en" sz="2000" dirty="0"/>
              <a:t>●How can writers use knowledge from their research to inform and entertain?</a:t>
            </a:r>
            <a:endParaRPr sz="2000"/>
          </a:p>
          <a:p>
            <a:pPr marL="0" lvl="0" indent="0" algn="ctr">
              <a:lnSpc>
                <a:spcPct val="100000"/>
              </a:lnSpc>
              <a:spcBef>
                <a:spcPts val="0"/>
              </a:spcBef>
              <a:buFont typeface="Arial"/>
              <a:buNone/>
            </a:pPr>
            <a:endParaRPr lang="en"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1"/>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dirty="0"/>
          </a:p>
        </p:txBody>
      </p:sp>
      <p:sp>
        <p:nvSpPr>
          <p:cNvPr id="253" name="Google Shape;253;p41"/>
          <p:cNvSpPr txBox="1">
            <a:spLocks noGrp="1"/>
          </p:cNvSpPr>
          <p:nvPr>
            <p:ph type="body" idx="1"/>
          </p:nvPr>
        </p:nvSpPr>
        <p:spPr>
          <a:xfrm>
            <a:off x="466675" y="687400"/>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54" name="Google Shape;254;p41"/>
          <p:cNvSpPr txBox="1">
            <a:spLocks noGrp="1"/>
          </p:cNvSpPr>
          <p:nvPr>
            <p:ph type="body" idx="2"/>
          </p:nvPr>
        </p:nvSpPr>
        <p:spPr>
          <a:xfrm>
            <a:off x="466675" y="1424168"/>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311150" rtl="0">
              <a:spcBef>
                <a:spcPts val="900"/>
              </a:spcBef>
              <a:spcAft>
                <a:spcPts val="0"/>
              </a:spcAft>
              <a:buSzPts val="1300"/>
              <a:buChar char="●"/>
            </a:pPr>
            <a:r>
              <a:rPr lang="en" sz="1300" dirty="0"/>
              <a:t>What text features and or search tools did you use to locate information in your text?</a:t>
            </a:r>
            <a:endParaRPr sz="1300" dirty="0"/>
          </a:p>
          <a:p>
            <a:pPr marL="457200" lvl="0" indent="-311150" rtl="0">
              <a:spcBef>
                <a:spcPts val="0"/>
              </a:spcBef>
              <a:spcAft>
                <a:spcPts val="0"/>
              </a:spcAft>
              <a:buSzPts val="1300"/>
              <a:buChar char="●"/>
            </a:pPr>
            <a:r>
              <a:rPr lang="en" sz="1300" dirty="0"/>
              <a:t>Choose two sentences or paragraphs and describe the connection between them, for example comparison, cause/effect, first/second/third in a sequence.</a:t>
            </a:r>
            <a:endParaRPr sz="1300" dirty="0"/>
          </a:p>
          <a:p>
            <a:pPr marL="457200" lvl="0" indent="-311150" rtl="0">
              <a:spcBef>
                <a:spcPts val="0"/>
              </a:spcBef>
              <a:spcAft>
                <a:spcPts val="0"/>
              </a:spcAft>
              <a:buSzPts val="1300"/>
              <a:buChar char="●"/>
            </a:pPr>
            <a:r>
              <a:rPr lang="en" sz="1300" dirty="0"/>
              <a:t>What is the main idea of the text? What are some of the key details and how do they support the main idea?</a:t>
            </a:r>
            <a:endParaRPr sz="1300" dirty="0"/>
          </a:p>
          <a:p>
            <a:pPr marL="457200" lvl="0" indent="-311150" rtl="0">
              <a:spcBef>
                <a:spcPts val="0"/>
              </a:spcBef>
              <a:spcAft>
                <a:spcPts val="0"/>
              </a:spcAft>
              <a:buSzPts val="1300"/>
              <a:buChar char="●"/>
            </a:pPr>
            <a:r>
              <a:rPr lang="en" sz="1300" dirty="0"/>
              <a:t>What do the illustrations (photographs, maps) tell you? How do they help you to under-</a:t>
            </a:r>
            <a:br>
              <a:rPr lang="en" sz="1300" dirty="0"/>
            </a:br>
            <a:r>
              <a:rPr lang="en" sz="1300" dirty="0"/>
              <a:t>stand the words?</a:t>
            </a:r>
            <a:endParaRPr sz="1300" dirty="0"/>
          </a:p>
          <a:p>
            <a:pPr marL="457200" lvl="0" indent="-311150" rtl="0">
              <a:spcBef>
                <a:spcPts val="0"/>
              </a:spcBef>
              <a:spcAft>
                <a:spcPts val="0"/>
              </a:spcAft>
              <a:buSzPts val="1300"/>
              <a:buChar char="●"/>
            </a:pPr>
            <a:r>
              <a:rPr lang="en" sz="1300" dirty="0"/>
              <a:t>What questions do you now have after reading? What would you like to learn more about? Why?</a:t>
            </a:r>
            <a:endParaRPr sz="1300" dirty="0"/>
          </a:p>
          <a:p>
            <a:pPr marL="457200" lvl="0" indent="-311150" rtl="0">
              <a:spcBef>
                <a:spcPts val="0"/>
              </a:spcBef>
              <a:spcAft>
                <a:spcPts val="0"/>
              </a:spcAft>
              <a:buSzPts val="1300"/>
              <a:buChar char="●"/>
            </a:pPr>
            <a:r>
              <a:rPr lang="en" sz="1300" dirty="0"/>
              <a:t>What are the most important facts you learned from reading?</a:t>
            </a:r>
            <a:endParaRPr sz="1300" dirty="0"/>
          </a:p>
          <a:p>
            <a:pPr marL="457200" lvl="0" indent="-311150" rtl="0">
              <a:spcBef>
                <a:spcPts val="0"/>
              </a:spcBef>
              <a:spcAft>
                <a:spcPts val="0"/>
              </a:spcAft>
              <a:buSzPts val="1300"/>
              <a:buChar char="●"/>
            </a:pPr>
            <a:r>
              <a:rPr lang="en" sz="1300" dirty="0"/>
              <a:t>What is the most interesting fact you learned today? Why?</a:t>
            </a:r>
            <a:endParaRPr sz="1300" dirty="0"/>
          </a:p>
          <a:p>
            <a:pPr marL="457200" lvl="0" indent="-311150" rtl="0">
              <a:spcBef>
                <a:spcPts val="0"/>
              </a:spcBef>
              <a:spcAft>
                <a:spcPts val="0"/>
              </a:spcAft>
              <a:buSzPts val="1300"/>
              <a:buChar char="●"/>
            </a:pPr>
            <a:r>
              <a:rPr lang="en" sz="1300" dirty="0"/>
              <a:t>How does what you read today connect to something you have learned in lessons?</a:t>
            </a:r>
            <a:endParaRPr sz="1300" dirty="0"/>
          </a:p>
          <a:p>
            <a:pPr marL="457200" lvl="0" indent="-311150" rtl="0">
              <a:spcBef>
                <a:spcPts val="0"/>
              </a:spcBef>
              <a:spcAft>
                <a:spcPts val="0"/>
              </a:spcAft>
              <a:buSzPts val="1300"/>
              <a:buChar char="●"/>
            </a:pPr>
            <a:r>
              <a:rPr lang="en" sz="1300" dirty="0"/>
              <a:t>Choose one new word from your reading today and analyze it on a vocabulary square</a:t>
            </a:r>
            <a:r>
              <a:rPr lang="en-US" sz="1300" dirty="0"/>
              <a:t>.</a:t>
            </a:r>
            <a:endParaRPr sz="13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2"/>
          <p:cNvSpPr txBox="1">
            <a:spLocks noGrp="1"/>
          </p:cNvSpPr>
          <p:nvPr>
            <p:ph type="title"/>
          </p:nvPr>
        </p:nvSpPr>
        <p:spPr>
          <a:xfrm>
            <a:off x="628650" y="155091"/>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dirty="0">
                <a:solidFill>
                  <a:schemeClr val="dk1"/>
                </a:solidFill>
                <a:latin typeface="Century Gothic"/>
                <a:ea typeface="Century Gothic"/>
                <a:cs typeface="Century Gothic"/>
                <a:sym typeface="Century Gothic"/>
              </a:rPr>
              <a:t>Small Group Block /All Block</a:t>
            </a:r>
            <a:endParaRPr sz="3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dirty="0">
              <a:solidFill>
                <a:schemeClr val="dk1"/>
              </a:solidFill>
              <a:latin typeface="Century Gothic"/>
              <a:ea typeface="Century Gothic"/>
              <a:cs typeface="Century Gothic"/>
              <a:sym typeface="Century Gothic"/>
            </a:endParaRPr>
          </a:p>
        </p:txBody>
      </p:sp>
      <p:sp>
        <p:nvSpPr>
          <p:cNvPr id="261" name="Google Shape;261;p42"/>
          <p:cNvSpPr txBox="1">
            <a:spLocks noGrp="1"/>
          </p:cNvSpPr>
          <p:nvPr>
            <p:ph type="body" idx="1"/>
          </p:nvPr>
        </p:nvSpPr>
        <p:spPr>
          <a:xfrm>
            <a:off x="628650" y="652191"/>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262" name="Google Shape;262;p42"/>
          <p:cNvGraphicFramePr/>
          <p:nvPr>
            <p:extLst>
              <p:ext uri="{D42A27DB-BD31-4B8C-83A1-F6EECF244321}">
                <p14:modId xmlns:p14="http://schemas.microsoft.com/office/powerpoint/2010/main" val="1118690464"/>
              </p:ext>
            </p:extLst>
          </p:nvPr>
        </p:nvGraphicFramePr>
        <p:xfrm>
          <a:off x="809997" y="2718589"/>
          <a:ext cx="7239000" cy="1859220"/>
        </p:xfrm>
        <a:graphic>
          <a:graphicData uri="http://schemas.openxmlformats.org/drawingml/2006/table">
            <a:tbl>
              <a:tblPr>
                <a:noFill/>
                <a:tableStyleId>{29FA1641-09F2-4BE4-AFDD-E27DA53DB147}</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187968"/>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i="1" dirty="0">
                <a:solidFill>
                  <a:schemeClr val="dk1"/>
                </a:solidFill>
              </a:rPr>
              <a:t>Materials and Student Pairings</a:t>
            </a:r>
            <a:endParaRPr i="1"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Sample images on next slide</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i="1" dirty="0">
                <a:solidFill>
                  <a:schemeClr val="dk1"/>
                </a:solidFill>
              </a:rPr>
              <a:t>Venom</a:t>
            </a:r>
            <a:r>
              <a:rPr lang="en" b="1" dirty="0">
                <a:solidFill>
                  <a:schemeClr val="dk1"/>
                </a:solidFill>
              </a:rPr>
              <a:t> </a:t>
            </a:r>
            <a:r>
              <a:rPr lang="en" dirty="0">
                <a:solidFill>
                  <a:schemeClr val="dk1"/>
                </a:solidFill>
              </a:rPr>
              <a:t>(book; one to display)</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b="1" dirty="0">
                <a:solidFill>
                  <a:schemeClr val="dk1"/>
                </a:solidFill>
              </a:rPr>
              <a:t>Listening Closely note-catcher</a:t>
            </a:r>
            <a:r>
              <a:rPr lang="en" dirty="0">
                <a:solidFill>
                  <a:schemeClr val="dk1"/>
                </a:solidFill>
              </a:rPr>
              <a:t> (example, for teacher reference)</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b="1" i="1" dirty="0">
                <a:solidFill>
                  <a:schemeClr val="dk1"/>
                </a:solidFill>
              </a:rPr>
              <a:t>Animal Behavior: Animal Defenses</a:t>
            </a:r>
            <a:r>
              <a:rPr lang="en" b="1" dirty="0">
                <a:solidFill>
                  <a:schemeClr val="dk1"/>
                </a:solidFill>
              </a:rPr>
              <a:t> Chapter 1: Gist chart</a:t>
            </a:r>
            <a:r>
              <a:rPr lang="en" dirty="0">
                <a:solidFill>
                  <a:schemeClr val="dk1"/>
                </a:solidFill>
              </a:rPr>
              <a:t> (Answers, for Teacher Reference)</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b="1" i="1" dirty="0">
                <a:solidFill>
                  <a:schemeClr val="dk1"/>
                </a:solidFill>
              </a:rPr>
              <a:t>Animal Behavior: Animal Defenses</a:t>
            </a:r>
            <a:r>
              <a:rPr lang="en" dirty="0">
                <a:solidFill>
                  <a:schemeClr val="dk1"/>
                </a:solidFill>
              </a:rPr>
              <a:t> (book; one per student and one to display, cover and pages 7–12, 124–125)</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dirty="0">
                <a:solidFill>
                  <a:schemeClr val="dk1"/>
                </a:solidFill>
              </a:rPr>
              <a:t>Dictionaries</a:t>
            </a:r>
            <a:r>
              <a:rPr lang="en" b="1" dirty="0">
                <a:solidFill>
                  <a:schemeClr val="dk1"/>
                </a:solidFill>
              </a:rPr>
              <a:t> </a:t>
            </a:r>
            <a:r>
              <a:rPr lang="en" dirty="0">
                <a:solidFill>
                  <a:schemeClr val="dk1"/>
                </a:solidFill>
              </a:rPr>
              <a:t>(one per student and one to display)</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b="1" dirty="0">
                <a:solidFill>
                  <a:schemeClr val="dk1"/>
                </a:solidFill>
              </a:rPr>
              <a:t>Domain-Specific Word Wall</a:t>
            </a:r>
            <a:r>
              <a:rPr lang="en" dirty="0">
                <a:solidFill>
                  <a:schemeClr val="dk1"/>
                </a:solidFill>
              </a:rPr>
              <a:t> (new; co-created with students during Closing A)</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b="1" dirty="0">
                <a:solidFill>
                  <a:schemeClr val="dk1"/>
                </a:solidFill>
              </a:rPr>
              <a:t>Word Wall cards</a:t>
            </a:r>
            <a:r>
              <a:rPr lang="en" dirty="0">
                <a:solidFill>
                  <a:schemeClr val="dk1"/>
                </a:solidFill>
              </a:rPr>
              <a:t> (four to display)</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699" y="1635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2</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42" name="Google Shape;142;p27"/>
          <p:cNvSpPr txBox="1">
            <a:spLocks noGrp="1"/>
          </p:cNvSpPr>
          <p:nvPr>
            <p:ph type="body" idx="1"/>
          </p:nvPr>
        </p:nvSpPr>
        <p:spPr>
          <a:xfrm>
            <a:off x="311699" y="986088"/>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endParaRPr dirty="0">
              <a:solidFill>
                <a:schemeClr val="dk1"/>
              </a:solidFill>
            </a:endParaRPr>
          </a:p>
        </p:txBody>
      </p:sp>
      <p:pic>
        <p:nvPicPr>
          <p:cNvPr id="143" name="Google Shape;143;p27"/>
          <p:cNvPicPr preferRelativeResize="0"/>
          <p:nvPr/>
        </p:nvPicPr>
        <p:blipFill rotWithShape="1">
          <a:blip r:embed="rId3">
            <a:alphaModFix/>
          </a:blip>
          <a:srcRect l="32582" t="22276" r="36372" b="19223"/>
          <a:stretch/>
        </p:blipFill>
        <p:spPr>
          <a:xfrm>
            <a:off x="112500" y="1429675"/>
            <a:ext cx="2838773" cy="3007400"/>
          </a:xfrm>
          <a:prstGeom prst="rect">
            <a:avLst/>
          </a:prstGeom>
          <a:noFill/>
          <a:ln w="19050" cap="flat" cmpd="sng">
            <a:solidFill>
              <a:schemeClr val="dk2"/>
            </a:solidFill>
            <a:prstDash val="solid"/>
            <a:round/>
            <a:headEnd type="none" w="sm" len="sm"/>
            <a:tailEnd type="none" w="sm" len="sm"/>
          </a:ln>
        </p:spPr>
      </p:pic>
      <p:pic>
        <p:nvPicPr>
          <p:cNvPr id="144" name="Google Shape;144;p27"/>
          <p:cNvPicPr preferRelativeResize="0"/>
          <p:nvPr/>
        </p:nvPicPr>
        <p:blipFill rotWithShape="1">
          <a:blip r:embed="rId4">
            <a:alphaModFix/>
          </a:blip>
          <a:srcRect l="31375" t="26689" r="36348" b="10982"/>
          <a:stretch/>
        </p:blipFill>
        <p:spPr>
          <a:xfrm>
            <a:off x="3152613" y="1392325"/>
            <a:ext cx="2838773" cy="3082090"/>
          </a:xfrm>
          <a:prstGeom prst="rect">
            <a:avLst/>
          </a:prstGeom>
          <a:noFill/>
          <a:ln w="19050" cap="flat" cmpd="sng">
            <a:solidFill>
              <a:schemeClr val="dk2"/>
            </a:solidFill>
            <a:prstDash val="solid"/>
            <a:round/>
            <a:headEnd type="none" w="sm" len="sm"/>
            <a:tailEnd type="none" w="sm" len="sm"/>
          </a:ln>
        </p:spPr>
      </p:pic>
      <p:pic>
        <p:nvPicPr>
          <p:cNvPr id="145" name="Google Shape;145;p27"/>
          <p:cNvPicPr preferRelativeResize="0"/>
          <p:nvPr/>
        </p:nvPicPr>
        <p:blipFill rotWithShape="1">
          <a:blip r:embed="rId5">
            <a:alphaModFix/>
          </a:blip>
          <a:srcRect l="32781" t="17167" r="36172" b="9026"/>
          <a:stretch/>
        </p:blipFill>
        <p:spPr>
          <a:xfrm>
            <a:off x="6192725" y="736275"/>
            <a:ext cx="2838773" cy="37943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1" name="Google Shape;151;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i="1" dirty="0">
                <a:solidFill>
                  <a:schemeClr val="dk1"/>
                </a:solidFill>
              </a:rPr>
              <a:t>Pre-reading and Protocols</a:t>
            </a:r>
            <a:endParaRPr i="1" dirty="0">
              <a:solidFill>
                <a:schemeClr val="dk1"/>
              </a:solidFill>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Read </a:t>
            </a:r>
            <a:r>
              <a:rPr lang="en" i="1" dirty="0">
                <a:solidFill>
                  <a:schemeClr val="dk1"/>
                </a:solidFill>
              </a:rPr>
              <a:t>Venom</a:t>
            </a:r>
            <a:r>
              <a:rPr lang="en" dirty="0">
                <a:solidFill>
                  <a:schemeClr val="dk1"/>
                </a:solidFill>
              </a:rPr>
              <a:t> Pgs. 4-5</a:t>
            </a: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i="1" dirty="0">
                <a:solidFill>
                  <a:schemeClr val="dk1"/>
                </a:solidFill>
              </a:rPr>
              <a:t>Animal Behavior: Animal Defenses</a:t>
            </a:r>
            <a:r>
              <a:rPr lang="en" dirty="0">
                <a:solidFill>
                  <a:schemeClr val="dk1"/>
                </a:solidFill>
              </a:rPr>
              <a:t> Chapter 1</a:t>
            </a:r>
            <a:endParaRPr dirty="0">
              <a:solidFill>
                <a:schemeClr val="dk1"/>
              </a:solidFill>
            </a:endParaRPr>
          </a:p>
          <a:p>
            <a:pPr marL="457200" lvl="0" indent="0" rtl="0">
              <a:spcBef>
                <a:spcPts val="0"/>
              </a:spcBef>
              <a:spcAft>
                <a:spcPts val="0"/>
              </a:spcAft>
              <a:buNone/>
            </a:pP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Review these protocols before teaching. They are all (introduced) (used) in this lesson:</a:t>
            </a:r>
            <a:endParaRPr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Equity Sticks   </a:t>
            </a:r>
            <a:endParaRPr sz="1800" dirty="0">
              <a:solidFill>
                <a:schemeClr val="dk1"/>
              </a:solidFill>
            </a:endParaRPr>
          </a:p>
        </p:txBody>
      </p:sp>
      <p:pic>
        <p:nvPicPr>
          <p:cNvPr id="152" name="Google Shape;152;p28"/>
          <p:cNvPicPr preferRelativeResize="0"/>
          <p:nvPr/>
        </p:nvPicPr>
        <p:blipFill>
          <a:blip r:embed="rId3">
            <a:alphaModFix/>
          </a:blip>
          <a:stretch>
            <a:fillRect/>
          </a:stretch>
        </p:blipFill>
        <p:spPr>
          <a:xfrm>
            <a:off x="8018013" y="4126363"/>
            <a:ext cx="619125" cy="619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2" name="Picture 2" descr="A drawing of a face&#10;&#10;Description generated with high confidence">
            <a:extLst>
              <a:ext uri="{FF2B5EF4-FFF2-40B4-BE49-F238E27FC236}">
                <a16:creationId xmlns:a16="http://schemas.microsoft.com/office/drawing/2014/main" id="{F35D569A-B67A-4726-9E49-584E1A99271C}"/>
              </a:ext>
            </a:extLst>
          </p:cNvPr>
          <p:cNvPicPr>
            <a:picLocks noChangeAspect="1"/>
          </p:cNvPicPr>
          <p:nvPr/>
        </p:nvPicPr>
        <p:blipFill>
          <a:blip r:embed="rId3"/>
          <a:stretch>
            <a:fillRect/>
          </a:stretch>
        </p:blipFill>
        <p:spPr>
          <a:xfrm>
            <a:off x="3283527" y="537210"/>
            <a:ext cx="2743200" cy="126353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3" name="Google Shape;163;p30"/>
          <p:cNvSpPr txBox="1">
            <a:spLocks noGrp="1"/>
          </p:cNvSpPr>
          <p:nvPr>
            <p:ph type="body" idx="1"/>
          </p:nvPr>
        </p:nvSpPr>
        <p:spPr>
          <a:xfrm>
            <a:off x="3168375" y="1152475"/>
            <a:ext cx="56640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dirty="0">
                <a:solidFill>
                  <a:schemeClr val="dk1"/>
                </a:solidFill>
              </a:rPr>
              <a:t>Welcome back as we continue to grow our research skills.  </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0" lvl="0" indent="0" rtl="0">
              <a:spcBef>
                <a:spcPts val="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Think about what it means to research</a:t>
            </a:r>
            <a:r>
              <a:rPr lang="en-US"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Take a look at the book </a:t>
            </a:r>
            <a:r>
              <a:rPr lang="en" i="1" dirty="0">
                <a:solidFill>
                  <a:schemeClr val="dk1"/>
                </a:solidFill>
              </a:rPr>
              <a:t>Venom</a:t>
            </a:r>
            <a:r>
              <a:rPr lang="en-US" i="1"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Participate in accountable research reading</a:t>
            </a:r>
            <a:r>
              <a:rPr lang="en" i="1" dirty="0">
                <a:solidFill>
                  <a:schemeClr val="dk1"/>
                </a:solidFill>
              </a:rPr>
              <a:t>.</a:t>
            </a:r>
            <a:endParaRPr i="1" dirty="0">
              <a:solidFill>
                <a:schemeClr val="dk1"/>
              </a:solidFill>
            </a:endParaRPr>
          </a:p>
          <a:p>
            <a:pPr marL="0" lvl="0" indent="0">
              <a:lnSpc>
                <a:spcPct val="100000"/>
              </a:lnSpc>
              <a:spcBef>
                <a:spcPts val="0"/>
              </a:spcBef>
              <a:spcAft>
                <a:spcPts val="0"/>
              </a:spcAft>
              <a:buNone/>
            </a:pPr>
            <a:endParaRPr dirty="0"/>
          </a:p>
        </p:txBody>
      </p:sp>
      <p:pic>
        <p:nvPicPr>
          <p:cNvPr id="164" name="Google Shape;164;p30"/>
          <p:cNvPicPr preferRelativeResize="0"/>
          <p:nvPr/>
        </p:nvPicPr>
        <p:blipFill>
          <a:blip r:embed="rId3">
            <a:alphaModFix/>
          </a:blip>
          <a:stretch>
            <a:fillRect/>
          </a:stretch>
        </p:blipFill>
        <p:spPr>
          <a:xfrm>
            <a:off x="188650" y="906875"/>
            <a:ext cx="1790700" cy="25527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5" name="Google Shape;175;p31"/>
          <p:cNvPicPr preferRelativeResize="0"/>
          <p:nvPr/>
        </p:nvPicPr>
        <p:blipFill>
          <a:blip r:embed="rId3">
            <a:alphaModFix/>
          </a:blip>
          <a:stretch>
            <a:fillRect/>
          </a:stretch>
        </p:blipFill>
        <p:spPr>
          <a:xfrm>
            <a:off x="6787697" y="4346964"/>
            <a:ext cx="581732" cy="594381"/>
          </a:xfrm>
          <a:prstGeom prst="rect">
            <a:avLst/>
          </a:prstGeom>
          <a:noFill/>
          <a:ln>
            <a:noFill/>
          </a:ln>
        </p:spPr>
      </p:pic>
      <p:sp>
        <p:nvSpPr>
          <p:cNvPr id="170" name="Google Shape;170;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Let’s review our learning targets</a:t>
            </a:r>
            <a:endParaRPr/>
          </a:p>
        </p:txBody>
      </p:sp>
      <p:sp>
        <p:nvSpPr>
          <p:cNvPr id="171" name="Google Shape;171;p31"/>
          <p:cNvSpPr txBox="1">
            <a:spLocks noGrp="1"/>
          </p:cNvSpPr>
          <p:nvPr>
            <p:ph type="body" idx="1"/>
          </p:nvPr>
        </p:nvSpPr>
        <p:spPr>
          <a:xfrm>
            <a:off x="311675" y="1152475"/>
            <a:ext cx="8520600" cy="3416400"/>
          </a:xfrm>
          <a:prstGeom prst="rect">
            <a:avLst/>
          </a:prstGeom>
        </p:spPr>
        <p:txBody>
          <a:bodyPr spcFirstLastPara="1" wrap="square" lIns="91425" tIns="91425" rIns="91425" bIns="91425" anchor="t" anchorCtr="0">
            <a:noAutofit/>
          </a:bodyPr>
          <a:lstStyle/>
          <a:p>
            <a:pPr marL="457200" lvl="0" indent="-355600" rtl="0">
              <a:lnSpc>
                <a:spcPct val="90000"/>
              </a:lnSpc>
              <a:spcBef>
                <a:spcPts val="1000"/>
              </a:spcBef>
              <a:spcAft>
                <a:spcPts val="0"/>
              </a:spcAft>
              <a:buClr>
                <a:schemeClr val="dk1"/>
              </a:buClr>
              <a:buSzPts val="2000"/>
              <a:buFont typeface="Century Gothic"/>
              <a:buAutoNum type="arabicPeriod"/>
            </a:pPr>
            <a:r>
              <a:rPr lang="en" sz="2000" dirty="0">
                <a:solidFill>
                  <a:schemeClr val="dk1"/>
                </a:solidFill>
              </a:rPr>
              <a:t>I can </a:t>
            </a:r>
            <a:r>
              <a:rPr lang="en" sz="2000" u="sng" dirty="0">
                <a:solidFill>
                  <a:schemeClr val="dk1"/>
                </a:solidFill>
              </a:rPr>
              <a:t>paraphrase </a:t>
            </a:r>
            <a:r>
              <a:rPr lang="en" sz="2000" dirty="0">
                <a:solidFill>
                  <a:schemeClr val="dk1"/>
                </a:solidFill>
              </a:rPr>
              <a:t>information presented in a read-aloud on animal defense mechanisms.</a:t>
            </a:r>
            <a:endParaRPr sz="2000" dirty="0">
              <a:solidFill>
                <a:schemeClr val="dk1"/>
              </a:solidFill>
            </a:endParaRPr>
          </a:p>
          <a:p>
            <a:pPr marL="457200" lvl="0" indent="0" rtl="0">
              <a:lnSpc>
                <a:spcPct val="90000"/>
              </a:lnSpc>
              <a:spcBef>
                <a:spcPts val="1000"/>
              </a:spcBef>
              <a:spcAft>
                <a:spcPts val="0"/>
              </a:spcAft>
              <a:buNone/>
            </a:pPr>
            <a:endParaRPr sz="2000" dirty="0">
              <a:solidFill>
                <a:schemeClr val="dk1"/>
              </a:solidFill>
            </a:endParaRPr>
          </a:p>
          <a:p>
            <a:pPr marL="457200" lvl="0" indent="0" rtl="0">
              <a:lnSpc>
                <a:spcPct val="90000"/>
              </a:lnSpc>
              <a:spcBef>
                <a:spcPts val="1000"/>
              </a:spcBef>
              <a:spcAft>
                <a:spcPts val="0"/>
              </a:spcAft>
              <a:buNone/>
            </a:pPr>
            <a:endParaRPr sz="2000" dirty="0">
              <a:solidFill>
                <a:schemeClr val="dk1"/>
              </a:solidFill>
            </a:endParaRPr>
          </a:p>
          <a:p>
            <a:pPr marL="457200" lvl="0" indent="0" rtl="0">
              <a:lnSpc>
                <a:spcPct val="90000"/>
              </a:lnSpc>
              <a:spcBef>
                <a:spcPts val="1000"/>
              </a:spcBef>
              <a:spcAft>
                <a:spcPts val="0"/>
              </a:spcAft>
              <a:buNone/>
            </a:pPr>
            <a:endParaRPr sz="2000" dirty="0">
              <a:solidFill>
                <a:schemeClr val="dk1"/>
              </a:solidFill>
            </a:endParaRPr>
          </a:p>
          <a:p>
            <a:pPr marL="558800" lvl="0" indent="-457200" rtl="0">
              <a:lnSpc>
                <a:spcPct val="90000"/>
              </a:lnSpc>
              <a:spcBef>
                <a:spcPts val="1000"/>
              </a:spcBef>
              <a:spcAft>
                <a:spcPts val="0"/>
              </a:spcAft>
              <a:buClr>
                <a:schemeClr val="dk1"/>
              </a:buClr>
              <a:buSzPts val="2000"/>
              <a:buFont typeface="+mj-lt"/>
              <a:buAutoNum type="arabicPeriod" startAt="2"/>
            </a:pPr>
            <a:r>
              <a:rPr lang="en" sz="2000" dirty="0">
                <a:solidFill>
                  <a:schemeClr val="dk1"/>
                </a:solidFill>
              </a:rPr>
              <a:t>I can find the gist and the meaning of unfamiliar vocabulary from an excerpt from </a:t>
            </a:r>
            <a:r>
              <a:rPr lang="en" sz="2000" i="1" dirty="0">
                <a:solidFill>
                  <a:schemeClr val="dk1"/>
                </a:solidFill>
              </a:rPr>
              <a:t>Animal Behavior: Animal Defenses</a:t>
            </a:r>
            <a:r>
              <a:rPr lang="en" sz="2000" dirty="0">
                <a:solidFill>
                  <a:schemeClr val="dk1"/>
                </a:solidFill>
              </a:rPr>
              <a:t>. </a:t>
            </a:r>
            <a:endParaRPr sz="2000" dirty="0">
              <a:solidFill>
                <a:schemeClr val="dk1"/>
              </a:solidFill>
            </a:endParaRPr>
          </a:p>
          <a:p>
            <a:pPr marL="0" lvl="0" indent="0" rtl="0">
              <a:lnSpc>
                <a:spcPct val="90000"/>
              </a:lnSpc>
              <a:spcBef>
                <a:spcPts val="1000"/>
              </a:spcBef>
              <a:spcAft>
                <a:spcPts val="0"/>
              </a:spcAft>
              <a:buNone/>
            </a:pPr>
            <a:endParaRPr sz="2400" dirty="0"/>
          </a:p>
        </p:txBody>
      </p:sp>
      <p:pic>
        <p:nvPicPr>
          <p:cNvPr id="172" name="Google Shape;172;p31"/>
          <p:cNvPicPr preferRelativeResize="0"/>
          <p:nvPr/>
        </p:nvPicPr>
        <p:blipFill>
          <a:blip r:embed="rId4">
            <a:alphaModFix/>
          </a:blip>
          <a:stretch>
            <a:fillRect/>
          </a:stretch>
        </p:blipFill>
        <p:spPr>
          <a:xfrm>
            <a:off x="8407880" y="4335677"/>
            <a:ext cx="596071" cy="466393"/>
          </a:xfrm>
          <a:prstGeom prst="rect">
            <a:avLst/>
          </a:prstGeom>
          <a:noFill/>
          <a:ln>
            <a:noFill/>
          </a:ln>
        </p:spPr>
      </p:pic>
      <p:pic>
        <p:nvPicPr>
          <p:cNvPr id="173" name="Google Shape;173;p31"/>
          <p:cNvPicPr preferRelativeResize="0"/>
          <p:nvPr/>
        </p:nvPicPr>
        <p:blipFill rotWithShape="1">
          <a:blip r:embed="rId5">
            <a:alphaModFix/>
          </a:blip>
          <a:srcRect l="35065" t="41745" r="27858" b="48509"/>
          <a:stretch/>
        </p:blipFill>
        <p:spPr>
          <a:xfrm>
            <a:off x="1503150" y="2030426"/>
            <a:ext cx="5031921" cy="743651"/>
          </a:xfrm>
          <a:prstGeom prst="rect">
            <a:avLst/>
          </a:prstGeom>
          <a:noFill/>
          <a:ln w="19050" cap="flat" cmpd="sng">
            <a:solidFill>
              <a:schemeClr val="dk2"/>
            </a:solidFill>
            <a:prstDash val="solid"/>
            <a:round/>
            <a:headEnd type="none" w="sm" len="sm"/>
            <a:tailEnd type="none" w="sm" len="sm"/>
          </a:ln>
        </p:spPr>
      </p:pic>
      <p:pic>
        <p:nvPicPr>
          <p:cNvPr id="174" name="Google Shape;174;p31"/>
          <p:cNvPicPr preferRelativeResize="0"/>
          <p:nvPr/>
        </p:nvPicPr>
        <p:blipFill>
          <a:blip r:embed="rId6">
            <a:alphaModFix/>
          </a:blip>
          <a:stretch>
            <a:fillRect/>
          </a:stretch>
        </p:blipFill>
        <p:spPr>
          <a:xfrm>
            <a:off x="7455267" y="4230737"/>
            <a:ext cx="866775" cy="6762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11700" y="84793"/>
            <a:ext cx="8520600" cy="1234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i="1"/>
              <a:t>Beginning The Research Process: </a:t>
            </a:r>
            <a:endParaRPr i="1" dirty="0"/>
          </a:p>
          <a:p>
            <a:pPr marL="0" lvl="0" indent="0" rtl="0">
              <a:spcBef>
                <a:spcPts val="0"/>
              </a:spcBef>
              <a:spcAft>
                <a:spcPts val="0"/>
              </a:spcAft>
              <a:buNone/>
            </a:pPr>
            <a:r>
              <a:rPr lang="en" i="1" dirty="0"/>
              <a:t>What Does It Mean To Research</a:t>
            </a:r>
            <a:endParaRPr i="1" dirty="0"/>
          </a:p>
        </p:txBody>
      </p:sp>
      <p:sp>
        <p:nvSpPr>
          <p:cNvPr id="181" name="Google Shape;181;p32"/>
          <p:cNvSpPr txBox="1">
            <a:spLocks noGrp="1"/>
          </p:cNvSpPr>
          <p:nvPr>
            <p:ph type="body" idx="1"/>
          </p:nvPr>
        </p:nvSpPr>
        <p:spPr>
          <a:xfrm>
            <a:off x="3231000" y="1238541"/>
            <a:ext cx="5601300" cy="3525600"/>
          </a:xfrm>
          <a:prstGeom prst="rect">
            <a:avLst/>
          </a:prstGeom>
        </p:spPr>
        <p:txBody>
          <a:bodyPr spcFirstLastPara="1" wrap="square" lIns="91425" tIns="91425" rIns="91425" bIns="91425" anchor="t" anchorCtr="0">
            <a:noAutofit/>
          </a:bodyPr>
          <a:lstStyle/>
          <a:p>
            <a:pPr marL="457200" lvl="0" indent="-330200">
              <a:spcBef>
                <a:spcPts val="0"/>
              </a:spcBef>
              <a:spcAft>
                <a:spcPts val="0"/>
              </a:spcAft>
              <a:buClr>
                <a:schemeClr val="dk1"/>
              </a:buClr>
              <a:buSzPts val="1600"/>
              <a:buAutoNum type="arabicPeriod"/>
            </a:pPr>
            <a:r>
              <a:rPr lang="en" sz="1600" dirty="0">
                <a:solidFill>
                  <a:schemeClr val="dk1"/>
                </a:solidFill>
              </a:rPr>
              <a:t>What does it mean to research?</a:t>
            </a:r>
          </a:p>
          <a:p>
            <a:pPr marL="457200" lvl="0" indent="-330200">
              <a:spcBef>
                <a:spcPts val="0"/>
              </a:spcBef>
              <a:spcAft>
                <a:spcPts val="0"/>
              </a:spcAft>
              <a:buClr>
                <a:schemeClr val="dk1"/>
              </a:buClr>
              <a:buSzPts val="1600"/>
              <a:buAutoNum type="arabicPeriod"/>
            </a:pPr>
            <a:endParaRPr lang="en" sz="1600" dirty="0">
              <a:solidFill>
                <a:schemeClr val="dk1"/>
              </a:solidFill>
            </a:endParaRPr>
          </a:p>
          <a:p>
            <a:pPr marL="457200" lvl="0" indent="-330200">
              <a:spcBef>
                <a:spcPts val="0"/>
              </a:spcBef>
              <a:spcAft>
                <a:spcPts val="0"/>
              </a:spcAft>
              <a:buClr>
                <a:schemeClr val="dk1"/>
              </a:buClr>
              <a:buSzPts val="1600"/>
              <a:buAutoNum type="arabicPeriod"/>
            </a:pPr>
            <a:r>
              <a:rPr lang="en" sz="1600" dirty="0">
                <a:solidFill>
                  <a:schemeClr val="dk1"/>
                </a:solidFill>
              </a:rPr>
              <a:t>Why is it important for writers to research?</a:t>
            </a:r>
          </a:p>
          <a:p>
            <a:pPr marL="457200" lvl="0" indent="-330200">
              <a:spcBef>
                <a:spcPts val="0"/>
              </a:spcBef>
              <a:spcAft>
                <a:spcPts val="0"/>
              </a:spcAft>
              <a:buClr>
                <a:schemeClr val="dk1"/>
              </a:buClr>
              <a:buSzPts val="1600"/>
              <a:buAutoNum type="arabicPeriod"/>
            </a:pPr>
            <a:endParaRPr lang="en" sz="1600" dirty="0">
              <a:solidFill>
                <a:schemeClr val="dk1"/>
              </a:solidFill>
            </a:endParaRPr>
          </a:p>
          <a:p>
            <a:pPr marL="457200" lvl="0" indent="-330200">
              <a:spcBef>
                <a:spcPts val="0"/>
              </a:spcBef>
              <a:spcAft>
                <a:spcPts val="0"/>
              </a:spcAft>
              <a:buClr>
                <a:schemeClr val="dk1"/>
              </a:buClr>
              <a:buSzPts val="1600"/>
              <a:buAutoNum type="arabicPeriod"/>
            </a:pPr>
            <a:r>
              <a:rPr lang="en" sz="1600" dirty="0">
                <a:solidFill>
                  <a:schemeClr val="dk1"/>
                </a:solidFill>
              </a:rPr>
              <a:t>What are different ways writers might conduct, or do, research?</a:t>
            </a:r>
          </a:p>
          <a:p>
            <a:pPr marL="457200" lvl="0" indent="-330200">
              <a:spcBef>
                <a:spcPts val="0"/>
              </a:spcBef>
              <a:spcAft>
                <a:spcPts val="0"/>
              </a:spcAft>
              <a:buClr>
                <a:schemeClr val="dk1"/>
              </a:buClr>
              <a:buSzPts val="1600"/>
              <a:buAutoNum type="arabicPeriod"/>
            </a:pPr>
            <a:endParaRPr lang="en" sz="1600" dirty="0">
              <a:solidFill>
                <a:schemeClr val="dk1"/>
              </a:solidFill>
            </a:endParaRPr>
          </a:p>
          <a:p>
            <a:pPr marL="457200" lvl="0" indent="-330200">
              <a:spcBef>
                <a:spcPts val="0"/>
              </a:spcBef>
              <a:spcAft>
                <a:spcPts val="0"/>
              </a:spcAft>
              <a:buClr>
                <a:schemeClr val="dk1"/>
              </a:buClr>
              <a:buSzPts val="1600"/>
              <a:buAutoNum type="arabicPeriod"/>
            </a:pPr>
            <a:r>
              <a:rPr lang="en" sz="1600" dirty="0">
                <a:solidFill>
                  <a:schemeClr val="dk1"/>
                </a:solidFill>
              </a:rPr>
              <a:t>How can we make sure we are studying and collecting information about animal defense mechanisms effectively?</a:t>
            </a:r>
          </a:p>
          <a:p>
            <a:pPr marL="457200" lvl="0" indent="-330200">
              <a:spcBef>
                <a:spcPts val="0"/>
              </a:spcBef>
              <a:spcAft>
                <a:spcPts val="0"/>
              </a:spcAft>
              <a:buClr>
                <a:schemeClr val="dk1"/>
              </a:buClr>
              <a:buSzPts val="1600"/>
              <a:buAutoNum type="arabicPeriod"/>
            </a:pPr>
            <a:endParaRPr lang="en" sz="1600" dirty="0">
              <a:solidFill>
                <a:schemeClr val="dk1"/>
              </a:solidFill>
            </a:endParaRPr>
          </a:p>
          <a:p>
            <a:pPr marL="457200" lvl="0" indent="-330200">
              <a:spcBef>
                <a:spcPts val="0"/>
              </a:spcBef>
              <a:spcAft>
                <a:spcPts val="0"/>
              </a:spcAft>
              <a:buClr>
                <a:schemeClr val="dk1"/>
              </a:buClr>
              <a:buSzPts val="1600"/>
              <a:buAutoNum type="arabicPeriod"/>
            </a:pPr>
            <a:r>
              <a:rPr lang="en" sz="1600" dirty="0">
                <a:solidFill>
                  <a:schemeClr val="dk1"/>
                </a:solidFill>
              </a:rPr>
              <a:t>What questions should we try to answer as we research animal defense mechanisms?</a:t>
            </a:r>
            <a:endParaRPr sz="1600" dirty="0">
              <a:solidFill>
                <a:schemeClr val="dk1"/>
              </a:solidFill>
            </a:endParaRPr>
          </a:p>
        </p:txBody>
      </p:sp>
      <p:pic>
        <p:nvPicPr>
          <p:cNvPr id="182" name="Google Shape;182;p32"/>
          <p:cNvPicPr preferRelativeResize="0"/>
          <p:nvPr/>
        </p:nvPicPr>
        <p:blipFill>
          <a:blip r:embed="rId3">
            <a:alphaModFix/>
          </a:blip>
          <a:stretch>
            <a:fillRect/>
          </a:stretch>
        </p:blipFill>
        <p:spPr>
          <a:xfrm>
            <a:off x="7628137" y="4566035"/>
            <a:ext cx="482957" cy="499811"/>
          </a:xfrm>
          <a:prstGeom prst="rect">
            <a:avLst/>
          </a:prstGeom>
          <a:noFill/>
          <a:ln>
            <a:noFill/>
          </a:ln>
        </p:spPr>
      </p:pic>
      <p:pic>
        <p:nvPicPr>
          <p:cNvPr id="183" name="Google Shape;183;p32"/>
          <p:cNvPicPr preferRelativeResize="0"/>
          <p:nvPr/>
        </p:nvPicPr>
        <p:blipFill rotWithShape="1">
          <a:blip r:embed="rId4">
            <a:alphaModFix/>
          </a:blip>
          <a:srcRect l="32582" t="22276" r="36372" b="19223"/>
          <a:stretch/>
        </p:blipFill>
        <p:spPr>
          <a:xfrm>
            <a:off x="311700" y="1568375"/>
            <a:ext cx="2838773" cy="30074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Read Aloud - Venom</a:t>
            </a:r>
            <a:endParaRPr i="1"/>
          </a:p>
        </p:txBody>
      </p:sp>
      <p:sp>
        <p:nvSpPr>
          <p:cNvPr id="189" name="Google Shape;189;p33"/>
          <p:cNvSpPr txBox="1">
            <a:spLocks noGrp="1"/>
          </p:cNvSpPr>
          <p:nvPr>
            <p:ph type="body" idx="1"/>
          </p:nvPr>
        </p:nvSpPr>
        <p:spPr>
          <a:xfrm>
            <a:off x="2757000" y="906875"/>
            <a:ext cx="6075300" cy="34164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Clr>
                <a:schemeClr val="dk1"/>
              </a:buClr>
              <a:buSzPts val="2400"/>
              <a:buAutoNum type="arabicPeriod"/>
            </a:pPr>
            <a:r>
              <a:rPr lang="en" sz="2400" dirty="0">
                <a:solidFill>
                  <a:schemeClr val="dk1"/>
                </a:solidFill>
              </a:rPr>
              <a:t>What do you think </a:t>
            </a:r>
            <a:r>
              <a:rPr lang="en" sz="2400" b="1" dirty="0">
                <a:solidFill>
                  <a:schemeClr val="dk1"/>
                </a:solidFill>
              </a:rPr>
              <a:t>venom</a:t>
            </a:r>
            <a:r>
              <a:rPr lang="en" sz="2400" dirty="0">
                <a:solidFill>
                  <a:schemeClr val="dk1"/>
                </a:solidFill>
              </a:rPr>
              <a:t> means?</a:t>
            </a:r>
            <a:endParaRPr sz="2400" dirty="0">
              <a:solidFill>
                <a:schemeClr val="dk1"/>
              </a:solidFill>
            </a:endParaRPr>
          </a:p>
          <a:p>
            <a:pPr marL="457200" lvl="0" indent="-381000">
              <a:spcBef>
                <a:spcPts val="0"/>
              </a:spcBef>
              <a:spcAft>
                <a:spcPts val="0"/>
              </a:spcAft>
              <a:buClr>
                <a:schemeClr val="dk1"/>
              </a:buClr>
              <a:buSzPts val="2400"/>
              <a:buAutoNum type="arabicPeriod"/>
            </a:pPr>
            <a:r>
              <a:rPr lang="en" sz="2400" dirty="0">
                <a:solidFill>
                  <a:schemeClr val="dk1"/>
                </a:solidFill>
              </a:rPr>
              <a:t>What do you notice about this book?</a:t>
            </a:r>
            <a:endParaRPr sz="2400" dirty="0">
              <a:solidFill>
                <a:schemeClr val="dk1"/>
              </a:solidFill>
            </a:endParaRPr>
          </a:p>
          <a:p>
            <a:pPr marL="457200" lvl="0" indent="-381000">
              <a:spcBef>
                <a:spcPts val="0"/>
              </a:spcBef>
              <a:spcAft>
                <a:spcPts val="0"/>
              </a:spcAft>
              <a:buClr>
                <a:schemeClr val="dk1"/>
              </a:buClr>
              <a:buSzPts val="2400"/>
              <a:buAutoNum type="arabicPeriod"/>
            </a:pPr>
            <a:r>
              <a:rPr lang="en" sz="2400" dirty="0">
                <a:solidFill>
                  <a:schemeClr val="dk1"/>
                </a:solidFill>
              </a:rPr>
              <a:t>What do you think you will learn from it?</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rtl="0">
              <a:spcBef>
                <a:spcPts val="0"/>
              </a:spcBef>
              <a:spcAft>
                <a:spcPts val="0"/>
              </a:spcAft>
              <a:buNone/>
            </a:pPr>
            <a:r>
              <a:rPr lang="en" sz="2000" b="1" u="sng" dirty="0">
                <a:solidFill>
                  <a:schemeClr val="dk1"/>
                </a:solidFill>
              </a:rPr>
              <a:t>Don’t Eat, Don’t Touch, Don’t… Well, Just Don’t!</a:t>
            </a:r>
            <a:endParaRPr sz="2000" b="1" u="sng"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What do you notice about these pages?</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What do you wonder about these pages?</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What is one thing your partner learned while listening to page 4?</a:t>
            </a:r>
            <a:endParaRPr dirty="0">
              <a:solidFill>
                <a:schemeClr val="dk1"/>
              </a:solidFill>
            </a:endParaRPr>
          </a:p>
        </p:txBody>
      </p:sp>
      <p:pic>
        <p:nvPicPr>
          <p:cNvPr id="6" name="Google Shape;175;p31"/>
          <p:cNvPicPr preferRelativeResize="0"/>
          <p:nvPr/>
        </p:nvPicPr>
        <p:blipFill>
          <a:blip r:embed="rId3">
            <a:alphaModFix/>
          </a:blip>
          <a:stretch>
            <a:fillRect/>
          </a:stretch>
        </p:blipFill>
        <p:spPr>
          <a:xfrm>
            <a:off x="7563044" y="4549119"/>
            <a:ext cx="581732" cy="594381"/>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CF12CF3E-C216-4C0F-B862-21DA9AA90034}"/>
              </a:ext>
            </a:extLst>
          </p:cNvPr>
          <p:cNvPicPr>
            <a:picLocks noChangeAspect="1"/>
          </p:cNvPicPr>
          <p:nvPr/>
        </p:nvPicPr>
        <p:blipFill>
          <a:blip r:embed="rId4"/>
          <a:stretch>
            <a:fillRect/>
          </a:stretch>
        </p:blipFill>
        <p:spPr>
          <a:xfrm>
            <a:off x="127552" y="1254492"/>
            <a:ext cx="2743200" cy="1292733"/>
          </a:xfrm>
          <a:prstGeom prst="rect">
            <a:avLst/>
          </a:prstGeom>
        </p:spPr>
      </p:pic>
      <p:sp>
        <p:nvSpPr>
          <p:cNvPr id="4" name="TextBox 3">
            <a:extLst>
              <a:ext uri="{FF2B5EF4-FFF2-40B4-BE49-F238E27FC236}">
                <a16:creationId xmlns:a16="http://schemas.microsoft.com/office/drawing/2014/main" id="{B27382C1-A44E-4960-84BB-3D97B48D68AA}"/>
              </a:ext>
            </a:extLst>
          </p:cNvPr>
          <p:cNvSpPr txBox="1"/>
          <p:nvPr/>
        </p:nvSpPr>
        <p:spPr>
          <a:xfrm rot="60000" flipH="1">
            <a:off x="-351300" y="1635802"/>
            <a:ext cx="2458281"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endParaRPr lang="en-US"/>
          </a:p>
        </p:txBody>
      </p:sp>
      <p:sp>
        <p:nvSpPr>
          <p:cNvPr id="5" name="TextBox 4">
            <a:extLst>
              <a:ext uri="{FF2B5EF4-FFF2-40B4-BE49-F238E27FC236}">
                <a16:creationId xmlns:a16="http://schemas.microsoft.com/office/drawing/2014/main" id="{FE3C2FC4-C33B-4BFB-B78A-1F6249E1A14B}"/>
              </a:ext>
            </a:extLst>
          </p:cNvPr>
          <p:cNvSpPr txBox="1"/>
          <p:nvPr/>
        </p:nvSpPr>
        <p:spPr>
          <a:xfrm>
            <a:off x="1305753" y="1616350"/>
            <a:ext cx="1310311" cy="43088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sz="1100"/>
          </a:p>
          <a:p>
            <a:pPr algn="ctr"/>
            <a:r>
              <a:rPr lang="en-US" sz="1100" b="1" dirty="0"/>
              <a:t> Marilyn Singer</a:t>
            </a:r>
            <a:endParaRPr lang="en-US"/>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Janice Riley</DisplayName>
        <AccountId>1675</AccountId>
        <AccountType/>
      </UserInfo>
    </SharedWithUsers>
  </documentManagement>
</p:properties>
</file>

<file path=customXml/itemProps1.xml><?xml version="1.0" encoding="utf-8"?>
<ds:datastoreItem xmlns:ds="http://schemas.openxmlformats.org/officeDocument/2006/customXml" ds:itemID="{190A81B2-8A6E-455E-AEF4-68FF1BBB42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021160-D4CD-4DAA-A5C4-87261207BB42}">
  <ds:schemaRefs>
    <ds:schemaRef ds:uri="http://schemas.microsoft.com/sharepoint/v3/contenttype/forms"/>
  </ds:schemaRefs>
</ds:datastoreItem>
</file>

<file path=customXml/itemProps3.xml><?xml version="1.0" encoding="utf-8"?>
<ds:datastoreItem xmlns:ds="http://schemas.openxmlformats.org/officeDocument/2006/customXml" ds:itemID="{6B714318-0948-4B48-9159-0EC119EEF91F}">
  <ds:schemaRefs>
    <ds:schemaRef ds:uri="http://purl.org/dc/elements/1.1/"/>
    <ds:schemaRef ds:uri="http://purl.org/dc/terms/"/>
    <ds:schemaRef ds:uri="http://www.w3.org/XML/1998/namespace"/>
    <ds:schemaRef ds:uri="a1502afc-75e6-4a80-976c-76583f90c737"/>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02a6a75b-8925-4bc7-8b21-b87d4a90d0a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41</TotalTime>
  <Words>7322</Words>
  <Application>Microsoft Office PowerPoint</Application>
  <PresentationFormat>On-screen Show (16:9)</PresentationFormat>
  <Paragraphs>475</Paragraphs>
  <Slides>18</Slides>
  <Notes>18</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Grade 4: Module 2: Unit 1: Lesson 2 Teacher slide, before teaching.</vt:lpstr>
      <vt:lpstr>Grade 4: Module 2: Unit 1: Lesson 2 Teacher slide, before teaching.</vt:lpstr>
      <vt:lpstr>Grade 4: Module 2: Unit 1: Lesson 2 Teacher slide, before teaching.</vt:lpstr>
      <vt:lpstr>Grade 4: Module 2: Unit 1: Lesson 2 Teacher slide, before teaching.</vt:lpstr>
      <vt:lpstr>PowerPoint Presentation</vt:lpstr>
      <vt:lpstr>Hello, Students!</vt:lpstr>
      <vt:lpstr>Let’s review our learning targets</vt:lpstr>
      <vt:lpstr>Beginning The Research Process:  What Does It Mean To Research</vt:lpstr>
      <vt:lpstr>Read Aloud - Venom</vt:lpstr>
      <vt:lpstr>Read Aloud - Venom - Digging Deeper</vt:lpstr>
      <vt:lpstr>How do animals’ bodies and behaviors help them survive?           Venom  by: Marilyn Singer</vt:lpstr>
      <vt:lpstr>Wrapping up this section of Venom...</vt:lpstr>
      <vt:lpstr>Reading for Gist: Animal Behavior: Animal Defenses</vt:lpstr>
      <vt:lpstr>A Closer Look At Words: Animal Behavior: Animal Defenses</vt:lpstr>
      <vt:lpstr>Domain Specific Word Wall</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2 Teacher slide, before teaching.</dc:title>
  <dc:creator>nbravo</dc:creator>
  <cp:lastModifiedBy>Deniescha Malone</cp:lastModifiedBy>
  <cp:revision>165</cp:revision>
  <dcterms:modified xsi:type="dcterms:W3CDTF">2019-03-23T14:53:41Z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