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1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8.xml" ContentType="application/vnd.openxmlformats-officedocument.presentationml.slide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Layouts/slideLayout12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4.xml" ContentType="application/vnd.openxmlformats-officedocument.them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1" r:id="rId1"/>
    <p:sldMasterId id="2147483682" r:id="rId2"/>
    <p:sldMasterId id="2147483683" r:id="rId3"/>
  </p:sldMasterIdLst>
  <p:notesMasterIdLst>
    <p:notesMasterId r:id="rId15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B8AB3E2A-93AC-44A2-9FDE-46A3CC27227A}">
  <a:tblStyle styleId="{B8AB3E2A-93AC-44A2-9FDE-46A3CC27227A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9EFF7"/>
          </a:solidFill>
        </a:fill>
      </a:tcStyle>
    </a:wholeTbl>
    <a:band1H>
      <a:tcTxStyle b="off" i="off"/>
      <a:tcStyle>
        <a:tcBdr/>
        <a:fill>
          <a:solidFill>
            <a:srgbClr val="D0DEEF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D0DEEF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9892" autoAdjust="0"/>
  </p:normalViewPr>
  <p:slideViewPr>
    <p:cSldViewPr snapToGrid="0">
      <p:cViewPr varScale="1">
        <p:scale>
          <a:sx n="119" d="100"/>
          <a:sy n="119" d="100"/>
        </p:scale>
        <p:origin x="-800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21" Type="http://schemas.openxmlformats.org/officeDocument/2006/relationships/customXml" Target="../customXml/item1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7" Type="http://schemas.openxmlformats.org/officeDocument/2006/relationships/slide" Target="slides/slide4.xml"/><Relationship Id="rId20" Type="http://schemas.openxmlformats.org/officeDocument/2006/relationships/tableStyles" Target="tableStyles.xml"/><Relationship Id="rId16" Type="http://schemas.openxmlformats.org/officeDocument/2006/relationships/printerSettings" Target="printerSettings/printerSettings1.bin"/><Relationship Id="rId2" Type="http://schemas.openxmlformats.org/officeDocument/2006/relationships/slideMaster" Target="slideMasters/slideMaster2.xml"/><Relationship Id="rId11" Type="http://schemas.openxmlformats.org/officeDocument/2006/relationships/slide" Target="slides/slide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23" Type="http://schemas.openxmlformats.org/officeDocument/2006/relationships/customXml" Target="../customXml/item3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4" Type="http://schemas.openxmlformats.org/officeDocument/2006/relationships/slide" Target="slides/slide1.xml"/><Relationship Id="rId22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0487403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4a42f2422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Agenda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50 </a:t>
            </a:r>
            <a:r>
              <a:rPr lang="en" sz="1200" dirty="0" smtClean="0">
                <a:latin typeface="Calibri"/>
                <a:ea typeface="Calibri"/>
                <a:cs typeface="Calibri"/>
                <a:sym typeface="Calibri"/>
              </a:rPr>
              <a:t>minutes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rabicPeriod"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Opening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Reviewing the Learning Target (2 minutes)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Receiving Feedback (5 minutes)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rabicPeriod"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Work Time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 sz="1200" b="1" dirty="0">
                <a:latin typeface="Calibri"/>
                <a:ea typeface="Calibri"/>
                <a:cs typeface="Calibri"/>
                <a:sym typeface="Calibri"/>
              </a:rPr>
              <a:t>End of Unit Assessment: Final Draft of Position Paper </a:t>
            </a: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(31-35 minutes)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rabicPeriod"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Closing and Assessment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Pair Share (5 minutes)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rabicPeriod"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Homework (1 minute)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04800" algn="l" rtl="0">
              <a:spcBef>
                <a:spcPts val="0"/>
              </a:spcBef>
              <a:spcAft>
                <a:spcPts val="0"/>
              </a:spcAft>
              <a:buSzPts val="1200"/>
              <a:buAutoNum type="alphaLcPeriod"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Continue working on the visual representation of your position paper.</a:t>
            </a:r>
            <a:br>
              <a:rPr lang="en" sz="1200" dirty="0">
                <a:latin typeface="Calibri"/>
                <a:ea typeface="Calibri"/>
                <a:cs typeface="Calibri"/>
                <a:sym typeface="Calibri"/>
              </a:rPr>
            </a:br>
            <a:endParaRPr sz="12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g4a42f2422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975135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4a42f24224_0_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Grouping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 Whole Class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Preview Homework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Notes: </a:t>
            </a:r>
            <a:r>
              <a:rPr lang="en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None</a:t>
            </a:r>
            <a:r>
              <a:rPr lang="en-US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 the slide.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Encourage students to use the first draft of their essay with stars and steps feedback as they continue working on the visual representation of their position paper for homework. </a:t>
            </a:r>
            <a:b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 None.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 for Any Students Who Need It: None.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g4a42f24224_0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019293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4bc3d8ea4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4" name="Google Shape;274;g4bc3d8ea43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Pacing: </a:t>
            </a:r>
            <a:r>
              <a:rPr lang="en-US" sz="1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r>
              <a:rPr lang="en" sz="1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ill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vary, but 30-50 minutes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Grouping: Small Groups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Notes: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Small group time should give every student work on what he or she needs the most. It will be up to you to rotate the students through a small menu of activities.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Here are activities you should always have: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Daily fluency work (for students who need it) until every student in the class is reading smoothly and can get the gist quickly and easily. NOTE: this can be combined with #2. What is read for fluency can be the reading for the next day.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Reading the homework for students who aren’t able to do this at home reliably.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Accountable independent reading from the Scholastic library books that are most connected to your current module topic.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Here are activities you should cycle in as needed: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Language Enrichments and ELL support activities.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Text based writing work, or continuing unfinished work from class time.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Identify which Scholastic books should be available to students for individualized reading. Books should be selected based on their connection to what you’re reading in class and should be at a variety of levels of difficulty. Book titles should be changed when you change to new subjects across the modules.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Place your students into flexible small groups based on their needs or allow them to work independently.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Decide which activities each group should do daily.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Fill out the chart ahead of time so students have direction. 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 </a:t>
            </a:r>
            <a:r>
              <a:rPr lang="en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None</a:t>
            </a:r>
            <a:r>
              <a:rPr lang="en-US" sz="120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5" name="Google Shape;275;g4bc3d8ea43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81267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4a42f24224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New Materials to Prepare in Advance: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Mid-Unit 3 Assessment: Draft Position Paper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(from Lesson 2; with teacher feedback)</a:t>
            </a:r>
            <a:b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Materials to Gather from Previous Lessons: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End of Unit 3 Assessment: Position Paper Prompt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(from Lesson 1)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Position Paper Rubric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(from Lesson 1)</a:t>
            </a:r>
            <a:b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Prepare classroom systems for active learning: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Lined paper (two pieces per student)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 may consider having students use computers to create their final drafts.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Post: Learning </a:t>
            </a:r>
            <a:r>
              <a:rPr lang="en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Targets</a:t>
            </a:r>
            <a:r>
              <a:rPr lang="en-US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14" name="Google Shape;214;g4a42f24224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376261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4a42f24224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Materials to read and review in preparation: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entury Gothic"/>
              <a:buChar char="●"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 prepared to return students’ </a:t>
            </a:r>
            <a:r>
              <a:rPr lang="en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Mid-Unit 3 Assessment: Draft Position Paper</a:t>
            </a: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from Lesson 2 to students with star and step feedback based on Row 2 of the </a:t>
            </a:r>
            <a:r>
              <a:rPr lang="en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Position Paper Rubric</a:t>
            </a: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2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Review these protocols before teaching. They are all used in this lesson: None.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g4a42f24224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21104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4a42f24224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" name="Google Shape;226;g4a42f24224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480191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4a42f24224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" sz="1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Grouping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whole class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Notes: </a:t>
            </a:r>
            <a:r>
              <a:rPr lang="en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None</a:t>
            </a:r>
            <a:r>
              <a:rPr lang="en-US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r>
              <a:rPr lang="en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 the slide.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1524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 </a:t>
            </a:r>
            <a:r>
              <a:rPr lang="en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None</a:t>
            </a:r>
            <a:r>
              <a:rPr lang="en-US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r>
              <a:rPr lang="en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 for Any Students Who Need It: </a:t>
            </a:r>
            <a:r>
              <a:rPr lang="en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None</a:t>
            </a:r>
            <a:r>
              <a:rPr lang="en-US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r>
              <a:rPr lang="en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35" name="Google Shape;235;g4a42f24224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03106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4a42f24224_0_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Suggested slide pacing: </a:t>
            </a:r>
            <a:r>
              <a:rPr lang="en-US" sz="1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1-</a:t>
            </a:r>
            <a:r>
              <a:rPr lang="en" sz="1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minutes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Grouping: Whole Class</a:t>
            </a:r>
            <a:b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lang="en-US" sz="1200" b="1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Opening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A. Reviewing the Learning Target 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Notes: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Have the learning target posted in the classroom.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Invite students to read the posted learning target with you.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Emphasize again that writing well is hard, and these final revisions are important to make their messages as clear as possible for their readers.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Encourage students and thank them in advance for showing persistence and stamina to get to this final step. </a:t>
            </a:r>
            <a:b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 None.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 for Any Students Who Need It: None.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1" name="Google Shape;241;g4a42f24224_0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553493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4a42f24224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Suggested slide pacing: </a:t>
            </a:r>
            <a:r>
              <a:rPr lang="en" sz="1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r>
              <a:rPr lang="en-US" sz="1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-7</a:t>
            </a:r>
            <a:r>
              <a:rPr lang="en" sz="1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minutes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Grouping: Individual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Opening B. Receiving Feedback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Notes: None.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Return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Mid-Unit 3 Assessment: Draft Position Paper.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 the slide.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Note the students’ names on the board and circulate and address their questions, both in this time and as students write their final drafts later in the lesson.</a:t>
            </a:r>
            <a:b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 None.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 for Any Students Who Need It: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Consider pulling small groups of students with similar questions and needs, or working with individual students during Work Time A.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g4a42f24224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579134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4a42f24224_0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Suggested slide pacing:  31-35 minutes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Grouping: Individual</a:t>
            </a:r>
            <a:b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lang="en-US" sz="1200" b="1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Work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Time A. End of Unit 3 Assessment: Final Draft of Position Paper </a:t>
            </a:r>
            <a:b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Notes: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you have access to computers for each student, you may consider having them type their final drafts of the position paper.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Students should access their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Position Paper Rubric 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(from Lesson 1) as they begin to write their final draft.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Some students may not finish their final draft during this lesson. Consider whether or not to allow them to finish their essays at a later time, but before the next lesson.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 the slide.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Distribute lined </a:t>
            </a:r>
            <a:r>
              <a:rPr lang="en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paper</a:t>
            </a:r>
            <a:r>
              <a:rPr lang="en-US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or provide computers) and invite students to write the final draft of their position paper, incorporating any star and step feedback. 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Remind students to refer to the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assessment prompt 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and the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Position Paper Rubric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Circulate around the room addressing questions. </a:t>
            </a:r>
            <a:b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Look for students to reference their first drafts and teacher feedback along with the grading rubric as they begin their final draft.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 for Any Students Who Need It: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Consider first checking in with students who need extra support to help them use their time well.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Provide the necessary accommodations for students with special needs or who may require more time for this task.</a:t>
            </a:r>
            <a:b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54" name="Google Shape;254;g4a42f24224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36063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4a42f24224_0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Suggested slide pacing:  </a:t>
            </a:r>
            <a:r>
              <a:rPr lang="en" sz="1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r>
              <a:rPr lang="en-US" sz="1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-7</a:t>
            </a:r>
            <a:r>
              <a:rPr lang="en" sz="1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minutes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Grouping: Partners (proximity)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Closing A. Pair Share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Notes: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Assess final position papers using the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Position Paper Rubric.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 the slide.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Collect all final drafts.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 None.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 for Any Students Who Need It: None.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62" name="Google Shape;262;g4a42f24224_0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41461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R="0" lvl="0" algn="ct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65" name="Google Shape;65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274861" y="4563896"/>
            <a:ext cx="594279" cy="495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17438" y="4950982"/>
            <a:ext cx="929136" cy="174213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4768109"/>
            <a:ext cx="926562" cy="3753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0" name="Google Shape;70;p1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1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Google Shape;72;p1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Google Shape;73;p1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6" name="Google Shape;76;p16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Google Shape;77;p1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Google Shape;78;p1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Google Shape;79;p1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7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82" name="Google Shape;82;p17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Google Shape;83;p17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Google Shape;84;p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" name="Google Shape;85;p1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6" name="Google Shape;86;p1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8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89" name="Google Shape;89;p18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5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0" name="Google Shape;90;p18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500" cy="27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1" name="Google Shape;91;p1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" name="Google Shape;92;p18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Google Shape;93;p18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Google Shape;94;p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5" name="Google Shape;95;p1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98" name="Google Shape;98;p19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9" name="Google Shape;99;p19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0" name="Google Shape;100;p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3" name="Google Shape;103;p20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4" name="Google Shape;104;p20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1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107" name="Google Shape;107;p21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8" name="Google Shape;108;p21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9" name="Google Shape;109;p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0" name="Google Shape;110;p2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1" name="Google Shape;111;p2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2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114" name="Google Shape;114;p22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5" name="Google Shape;115;p22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6" name="Google Shape;116;p2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7" name="Google Shape;117;p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8" name="Google Shape;118;p2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3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121" name="Google Shape;121;p23"/>
          <p:cNvSpPr txBox="1">
            <a:spLocks noGrp="1"/>
          </p:cNvSpPr>
          <p:nvPr>
            <p:ph type="body" idx="1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2" name="Google Shape;122;p2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3" name="Google Shape;123;p2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4" name="Google Shape;124;p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4"/>
          <p:cNvSpPr txBox="1">
            <a:spLocks noGrp="1"/>
          </p:cNvSpPr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127" name="Google Shape;127;p24"/>
          <p:cNvSpPr txBox="1">
            <a:spLocks noGrp="1"/>
          </p:cNvSpPr>
          <p:nvPr>
            <p:ph type="body" idx="1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Google Shape;128;p2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Google Shape;129;p2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0" name="Google Shape;130;p2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6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Overlock"/>
              <a:buNone/>
              <a:defRPr sz="33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9" name="Google Shape;139;p26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0" name="Google Shape;140;p2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1" name="Google Shape;141;p2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2" name="Google Shape;142;p2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7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Overlock"/>
              <a:buNone/>
              <a:defRPr sz="4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5" name="Google Shape;145;p27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R="0" lvl="0" algn="ct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R="0" lvl="2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R="0" lvl="3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R="0" lvl="4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R="0" lvl="5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6" name="Google Shape;146;p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7" name="Google Shape;147;p2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" name="Google Shape;148;p2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8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Overlock"/>
              <a:buNone/>
              <a:defRPr sz="4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1" name="Google Shape;151;p28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2" name="Google Shape;152;p28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3" name="Google Shape;153;p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4" name="Google Shape;154;p2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Overlock"/>
              <a:buNone/>
              <a:defRPr sz="33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7" name="Google Shape;157;p29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8" name="Google Shape;158;p29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9" name="Google Shape;159;p29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0" name="Google Shape;160;p29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1" name="Google Shape;161;p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0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Overlock"/>
              <a:buNone/>
              <a:defRPr sz="33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4" name="Google Shape;164;p30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5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5" name="Google Shape;165;p30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500" cy="27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6" name="Google Shape;166;p30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7" name="Google Shape;167;p30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8" name="Google Shape;168;p3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9" name="Google Shape;169;p30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0" name="Google Shape;170;p30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3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Overlock"/>
              <a:buNone/>
              <a:defRPr sz="33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3" name="Google Shape;173;p3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4" name="Google Shape;174;p3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5" name="Google Shape;175;p3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8" name="Google Shape;178;p3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9" name="Google Shape;179;p3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verlock"/>
              <a:buNone/>
              <a:defRPr sz="2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2" name="Google Shape;182;p33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3" name="Google Shape;183;p33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4" name="Google Shape;184;p3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5" name="Google Shape;185;p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6" name="Google Shape;186;p3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3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verlock"/>
              <a:buNone/>
              <a:defRPr sz="2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9" name="Google Shape;189;p34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0" name="Google Shape;190;p34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1" name="Google Shape;191;p3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2" name="Google Shape;192;p3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3" name="Google Shape;193;p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5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Overlock"/>
              <a:buNone/>
              <a:defRPr sz="33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6" name="Google Shape;196;p35"/>
          <p:cNvSpPr txBox="1">
            <a:spLocks noGrp="1"/>
          </p:cNvSpPr>
          <p:nvPr>
            <p:ph type="body" idx="1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7" name="Google Shape;197;p3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8" name="Google Shape;198;p3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9" name="Google Shape;199;p3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6"/>
          <p:cNvSpPr txBox="1">
            <a:spLocks noGrp="1"/>
          </p:cNvSpPr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Overlock"/>
              <a:buNone/>
              <a:defRPr sz="33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2" name="Google Shape;202;p36"/>
          <p:cNvSpPr txBox="1">
            <a:spLocks noGrp="1"/>
          </p:cNvSpPr>
          <p:nvPr>
            <p:ph type="body" idx="1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3" name="Google Shape;203;p3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4" name="Google Shape;204;p3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5" name="Google Shape;205;p3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3" Type="http://schemas.openxmlformats.org/officeDocument/2006/relationships/image" Target="../media/image1.jpg"/><Relationship Id="rId14" Type="http://schemas.openxmlformats.org/officeDocument/2006/relationships/image" Target="../media/image2.png"/><Relationship Id="rId15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56" name="Google Shape;56;p13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4274861" y="4632722"/>
            <a:ext cx="594279" cy="495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8217438" y="4950982"/>
            <a:ext cx="929136" cy="174213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3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0" y="4768109"/>
            <a:ext cx="926562" cy="375392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5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Overlock"/>
              <a:buNone/>
              <a:defRPr sz="33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3" name="Google Shape;133;p2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4" name="Google Shape;134;p2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5" name="Google Shape;135;p2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6" name="Google Shape;136;p2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.jpg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7"/>
          <p:cNvSpPr txBox="1">
            <a:spLocks noGrp="1"/>
          </p:cNvSpPr>
          <p:nvPr>
            <p:ph type="title"/>
          </p:nvPr>
        </p:nvSpPr>
        <p:spPr>
          <a:xfrm>
            <a:off x="421821" y="241191"/>
            <a:ext cx="7886700" cy="6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400" b="1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4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400" dirty="0">
                <a:latin typeface="Century Gothic"/>
                <a:ea typeface="Century Gothic"/>
                <a:cs typeface="Century Gothic"/>
                <a:sym typeface="Century Gothic"/>
              </a:rPr>
              <a:t>Grade 8: Module 4: Unit 3: Lesson 5</a:t>
            </a:r>
            <a:endParaRPr sz="34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 dirty="0">
                <a:latin typeface="Century Gothic"/>
                <a:ea typeface="Century Gothic"/>
                <a:cs typeface="Century Gothic"/>
                <a:sym typeface="Century Gothic"/>
              </a:rPr>
              <a:t>Teacher slide, before teaching.</a:t>
            </a:r>
            <a:endParaRPr sz="18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4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11" name="Google Shape;211;p37"/>
          <p:cNvSpPr txBox="1">
            <a:spLocks noGrp="1"/>
          </p:cNvSpPr>
          <p:nvPr>
            <p:ph type="body" idx="1"/>
          </p:nvPr>
        </p:nvSpPr>
        <p:spPr>
          <a:xfrm>
            <a:off x="421821" y="1390990"/>
            <a:ext cx="8384721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This lesson will take approximately 50 minutes to complete. </a:t>
            </a: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The purpose of today’s lesson is to:</a:t>
            </a: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entury Gothic"/>
              <a:buChar char="●"/>
            </a:pP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Complete the </a:t>
            </a:r>
            <a:r>
              <a:rPr lang="en" sz="1600" b="1" dirty="0">
                <a:latin typeface="Century Gothic"/>
                <a:ea typeface="Century Gothic"/>
                <a:cs typeface="Century Gothic"/>
                <a:sym typeface="Century Gothic"/>
              </a:rPr>
              <a:t>End of Unit Assessment: Final Position Paper</a:t>
            </a: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 based on teacher feedback on students’ </a:t>
            </a:r>
            <a:r>
              <a:rPr lang="en" sz="1600" b="1" dirty="0">
                <a:latin typeface="Century Gothic"/>
                <a:ea typeface="Century Gothic"/>
                <a:cs typeface="Century Gothic"/>
                <a:sym typeface="Century Gothic"/>
              </a:rPr>
              <a:t>Mid-Unit 3 Assessment: Draft Position Paper</a:t>
            </a: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 from Lesson 2.</a:t>
            </a: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The Learning Target for students today is:</a:t>
            </a: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0"/>
              </a:spcAft>
              <a:buSzPts val="1600"/>
              <a:buFont typeface="Century Gothic"/>
              <a:buAutoNum type="arabicPeriod"/>
            </a:pP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I can write the final draft of my position paper.</a:t>
            </a:r>
            <a:b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</a:b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46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400">
                <a:latin typeface="Century Gothic"/>
                <a:ea typeface="Century Gothic"/>
                <a:cs typeface="Century Gothic"/>
                <a:sym typeface="Century Gothic"/>
              </a:rPr>
              <a:t>Homework</a:t>
            </a:r>
            <a:endParaRPr sz="3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" name="Google Shape;271;p46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 sz="2400">
                <a:latin typeface="Century Gothic"/>
                <a:ea typeface="Century Gothic"/>
                <a:cs typeface="Century Gothic"/>
                <a:sym typeface="Century Gothic"/>
              </a:rPr>
              <a:t>Continue working on the visual representation of your position paper.</a:t>
            </a:r>
            <a:endParaRPr sz="24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47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Overlock"/>
              <a:buNone/>
            </a:pPr>
            <a:r>
              <a:rPr lang="en" sz="320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Small Group Block </a:t>
            </a:r>
            <a:endParaRPr sz="320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78" name="Google Shape;278;p47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chemeClr val="dk1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chemeClr val="dk1"/>
              </a:solidFill>
              <a:latin typeface="Overlock"/>
              <a:ea typeface="Overlock"/>
              <a:cs typeface="Overlock"/>
              <a:sym typeface="Overlock"/>
            </a:endParaRPr>
          </a:p>
        </p:txBody>
      </p:sp>
      <p:graphicFrame>
        <p:nvGraphicFramePr>
          <p:cNvPr id="279" name="Google Shape;279;p47"/>
          <p:cNvGraphicFramePr/>
          <p:nvPr/>
        </p:nvGraphicFramePr>
        <p:xfrm>
          <a:off x="577216" y="1385887"/>
          <a:ext cx="7989600" cy="3230175"/>
        </p:xfrm>
        <a:graphic>
          <a:graphicData uri="http://schemas.openxmlformats.org/drawingml/2006/table">
            <a:tbl>
              <a:tblPr firstRow="1" bandRow="1">
                <a:noFill/>
                <a:tableStyleId>{B8AB3E2A-93AC-44A2-9FDE-46A3CC27227A}</a:tableStyleId>
              </a:tblPr>
              <a:tblGrid>
                <a:gridCol w="2799450"/>
                <a:gridCol w="2526950"/>
                <a:gridCol w="2663200"/>
              </a:tblGrid>
              <a:tr h="4086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7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Activities for Today:</a:t>
                      </a: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7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How Long?</a:t>
                      </a: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7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What groups?</a:t>
                      </a: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</a:tr>
              <a:tr h="705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" sz="17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Smooth reading </a:t>
                      </a: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</a:tr>
              <a:tr h="705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" sz="17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Reading to learn</a:t>
                      </a: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</a:tr>
              <a:tr h="705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" sz="17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Writing to Learn</a:t>
                      </a: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</a:tr>
              <a:tr h="705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" sz="17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Preparing for Next Class</a:t>
                      </a: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8"/>
          <p:cNvSpPr txBox="1">
            <a:spLocks noGrp="1"/>
          </p:cNvSpPr>
          <p:nvPr>
            <p:ph type="title"/>
          </p:nvPr>
        </p:nvSpPr>
        <p:spPr>
          <a:xfrm>
            <a:off x="443593" y="284734"/>
            <a:ext cx="7886700" cy="6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4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4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400" dirty="0">
                <a:latin typeface="Century Gothic"/>
                <a:ea typeface="Century Gothic"/>
                <a:cs typeface="Century Gothic"/>
                <a:sym typeface="Century Gothic"/>
              </a:rPr>
              <a:t>Grade 8: Module 4: Unit 3: Lesson 5</a:t>
            </a:r>
            <a:endParaRPr sz="34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 dirty="0">
                <a:latin typeface="Century Gothic"/>
                <a:ea typeface="Century Gothic"/>
                <a:cs typeface="Century Gothic"/>
                <a:sym typeface="Century Gothic"/>
              </a:rPr>
              <a:t>Teacher slide, before teaching.</a:t>
            </a:r>
            <a:endParaRPr sz="18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4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17" name="Google Shape;217;p38"/>
          <p:cNvSpPr txBox="1">
            <a:spLocks noGrp="1"/>
          </p:cNvSpPr>
          <p:nvPr>
            <p:ph type="body" idx="1"/>
          </p:nvPr>
        </p:nvSpPr>
        <p:spPr>
          <a:xfrm>
            <a:off x="443593" y="1369219"/>
            <a:ext cx="8071757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</a:pPr>
            <a:r>
              <a:rPr lang="en" sz="1800" b="1" dirty="0">
                <a:latin typeface="Century Gothic"/>
                <a:ea typeface="Century Gothic"/>
                <a:cs typeface="Century Gothic"/>
                <a:sym typeface="Century Gothic"/>
              </a:rPr>
              <a:t>Preparing for Lesson 5: </a:t>
            </a:r>
            <a:endParaRPr sz="1800" i="1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dirty="0">
                <a:latin typeface="Century Gothic"/>
                <a:ea typeface="Century Gothic"/>
                <a:cs typeface="Century Gothic"/>
                <a:sym typeface="Century Gothic"/>
              </a:rPr>
              <a:t>Materials and classroom preparation</a:t>
            </a:r>
            <a:endParaRPr sz="18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Font typeface="Century Gothic"/>
              <a:buChar char="●"/>
            </a:pPr>
            <a:r>
              <a:rPr lang="en" sz="1800" b="1" dirty="0">
                <a:latin typeface="Century Gothic"/>
                <a:ea typeface="Century Gothic"/>
                <a:cs typeface="Century Gothic"/>
                <a:sym typeface="Century Gothic"/>
              </a:rPr>
              <a:t>Mid-Unit 3 Assessment: Draft Position Paper </a:t>
            </a:r>
            <a:r>
              <a:rPr lang="en" sz="1800" dirty="0">
                <a:latin typeface="Century Gothic"/>
                <a:ea typeface="Century Gothic"/>
                <a:cs typeface="Century Gothic"/>
                <a:sym typeface="Century Gothic"/>
              </a:rPr>
              <a:t>(from Lesson 2; with teacher feedback)</a:t>
            </a:r>
            <a:endParaRPr sz="18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Century Gothic"/>
              <a:buChar char="●"/>
            </a:pPr>
            <a:r>
              <a:rPr lang="en" sz="1800" dirty="0">
                <a:latin typeface="Century Gothic"/>
                <a:ea typeface="Century Gothic"/>
                <a:cs typeface="Century Gothic"/>
                <a:sym typeface="Century Gothic"/>
              </a:rPr>
              <a:t>Lined paper (two pieces per student)</a:t>
            </a:r>
            <a:endParaRPr sz="18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Century Gothic"/>
              <a:buChar char="●"/>
            </a:pPr>
            <a:r>
              <a:rPr lang="en" sz="1800" dirty="0">
                <a:latin typeface="Century Gothic"/>
                <a:ea typeface="Century Gothic"/>
                <a:cs typeface="Century Gothic"/>
                <a:sym typeface="Century Gothic"/>
              </a:rPr>
              <a:t>Computers (optional)</a:t>
            </a:r>
            <a:endParaRPr sz="18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8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9"/>
          <p:cNvSpPr txBox="1">
            <a:spLocks noGrp="1"/>
          </p:cNvSpPr>
          <p:nvPr>
            <p:ph type="title"/>
          </p:nvPr>
        </p:nvSpPr>
        <p:spPr>
          <a:xfrm>
            <a:off x="628650" y="273848"/>
            <a:ext cx="7886700" cy="6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4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4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400" dirty="0">
                <a:latin typeface="Century Gothic"/>
                <a:ea typeface="Century Gothic"/>
                <a:cs typeface="Century Gothic"/>
                <a:sym typeface="Century Gothic"/>
              </a:rPr>
              <a:t>Grade 8: Module 4: Unit 3: Lesson 5</a:t>
            </a:r>
            <a:endParaRPr sz="34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 dirty="0">
                <a:latin typeface="Century Gothic"/>
                <a:ea typeface="Century Gothic"/>
                <a:cs typeface="Century Gothic"/>
                <a:sym typeface="Century Gothic"/>
              </a:rPr>
              <a:t>Teacher slide, before teaching.</a:t>
            </a:r>
            <a:endParaRPr sz="18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4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23" name="Google Shape;223;p39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</a:pPr>
            <a:r>
              <a:rPr lang="en" sz="1800" b="1">
                <a:latin typeface="Century Gothic"/>
                <a:ea typeface="Century Gothic"/>
                <a:cs typeface="Century Gothic"/>
                <a:sym typeface="Century Gothic"/>
              </a:rPr>
              <a:t>Preparing for Lesson 5: </a:t>
            </a:r>
            <a:endParaRPr sz="1800" i="1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  <a:t>Reading and protocols to read in preparation:</a:t>
            </a: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Font typeface="Century Gothic"/>
              <a:buChar char="●"/>
            </a:pPr>
            <a: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  <a:t>Be prepared to return students’ </a:t>
            </a:r>
            <a:r>
              <a:rPr lang="en" sz="1800" b="1">
                <a:latin typeface="Century Gothic"/>
                <a:ea typeface="Century Gothic"/>
                <a:cs typeface="Century Gothic"/>
                <a:sym typeface="Century Gothic"/>
              </a:rPr>
              <a:t>Mid-Unit 3 Assessment: Draft Position Paper</a:t>
            </a:r>
            <a: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  <a:t> from Lesson 2 to students with star and step feedback based on Row 2 of the </a:t>
            </a:r>
            <a:r>
              <a:rPr lang="en" sz="1800" b="1">
                <a:latin typeface="Century Gothic"/>
                <a:ea typeface="Century Gothic"/>
                <a:cs typeface="Century Gothic"/>
                <a:sym typeface="Century Gothic"/>
              </a:rPr>
              <a:t>Position Paper Rubric</a:t>
            </a:r>
            <a: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  <a:t>.</a:t>
            </a: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Google Shape;228;p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04357" y="351733"/>
            <a:ext cx="6553824" cy="2654300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40"/>
          <p:cNvSpPr/>
          <p:nvPr/>
        </p:nvSpPr>
        <p:spPr>
          <a:xfrm>
            <a:off x="0" y="3688882"/>
            <a:ext cx="9144000" cy="14547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" name="Google Shape;230;p40"/>
          <p:cNvSpPr txBox="1">
            <a:spLocks noGrp="1"/>
          </p:cNvSpPr>
          <p:nvPr>
            <p:ph type="ctrTitle"/>
          </p:nvPr>
        </p:nvSpPr>
        <p:spPr>
          <a:xfrm>
            <a:off x="1200150" y="3201962"/>
            <a:ext cx="6743700" cy="948600"/>
          </a:xfrm>
          <a:prstGeom prst="rect">
            <a:avLst/>
          </a:prstGeom>
          <a:solidFill>
            <a:srgbClr val="FFFFFF"/>
          </a:solidFill>
          <a:ln w="38100" cap="flat" cmpd="sng">
            <a:solidFill>
              <a:srgbClr val="40404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000"/>
              <a:buFont typeface="Century Gothic"/>
              <a:buNone/>
            </a:pPr>
            <a:r>
              <a:rPr lang="en" sz="3000" b="1" i="0" u="none" strike="noStrike" cap="none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Grade </a:t>
            </a:r>
            <a:r>
              <a:rPr lang="en" sz="3000" b="1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8</a:t>
            </a:r>
            <a:r>
              <a:rPr lang="en" sz="3000" b="1" i="0" u="none" strike="noStrike" cap="none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Module 4: </a:t>
            </a:r>
            <a:br>
              <a:rPr lang="en" sz="3000" b="1" i="0" u="none" strike="noStrike" cap="none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lang="en" sz="3000" b="1" i="0" u="none" strike="noStrike" cap="none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Unit 3: Lesson 5</a:t>
            </a:r>
            <a:endParaRPr sz="3000" b="0" i="0" u="none" strike="noStrike" cap="none">
              <a:solidFill>
                <a:srgbClr val="40404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1" name="Google Shape;231;p4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4648268"/>
            <a:ext cx="594279" cy="4952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4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217438" y="4950982"/>
            <a:ext cx="929136" cy="1742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4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400" b="1" dirty="0">
                <a:latin typeface="Century Gothic"/>
                <a:ea typeface="Century Gothic"/>
                <a:cs typeface="Century Gothic"/>
                <a:sym typeface="Century Gothic"/>
              </a:rPr>
              <a:t>Hello, Students!</a:t>
            </a:r>
            <a:endParaRPr sz="3300" b="1" i="0" u="none" strike="noStrike" cap="none" dirty="0">
              <a:solidFill>
                <a:schemeClr val="dk1"/>
              </a:solidFill>
              <a:sym typeface="Calibri"/>
            </a:endParaRPr>
          </a:p>
        </p:txBody>
      </p:sp>
      <p:sp>
        <p:nvSpPr>
          <p:cNvPr id="238" name="Google Shape;238;p41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  <a:t>In today’s lesson, you’ll complete the </a:t>
            </a:r>
            <a:r>
              <a:rPr lang="en" sz="1800" b="1">
                <a:latin typeface="Century Gothic"/>
                <a:ea typeface="Century Gothic"/>
                <a:cs typeface="Century Gothic"/>
                <a:sym typeface="Century Gothic"/>
              </a:rPr>
              <a:t>End of Unit Assessment</a:t>
            </a:r>
            <a: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  <a:t>, the final draft of your position paper, in which you answer the focus question, “Which of Michael Pollan’s four food chains would you choose to feed the United States?” </a:t>
            </a: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  <a:t>Here’s what you’ll do today:</a:t>
            </a: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entury Gothic"/>
              <a:buChar char="●"/>
            </a:pPr>
            <a: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  <a:t>Use teacher feedback on the </a:t>
            </a:r>
            <a:r>
              <a:rPr lang="en" sz="1800" b="1">
                <a:latin typeface="Century Gothic"/>
                <a:ea typeface="Century Gothic"/>
                <a:cs typeface="Century Gothic"/>
                <a:sym typeface="Century Gothic"/>
              </a:rPr>
              <a:t>Mid-Unit 3 Assessment </a:t>
            </a:r>
            <a: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  <a:t>to write a final draft of your position paper</a:t>
            </a: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42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400">
                <a:latin typeface="Century Gothic"/>
                <a:ea typeface="Century Gothic"/>
                <a:cs typeface="Century Gothic"/>
                <a:sym typeface="Century Gothic"/>
              </a:rPr>
              <a:t>Let’s Review the Learning Targets</a:t>
            </a:r>
            <a:endParaRPr sz="3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p4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457200" lvl="0" indent="-381000" algn="l" rtl="0">
              <a:spcBef>
                <a:spcPts val="800"/>
              </a:spcBef>
              <a:spcAft>
                <a:spcPts val="0"/>
              </a:spcAft>
              <a:buSzPts val="2400"/>
              <a:buFont typeface="Century Gothic"/>
              <a:buAutoNum type="arabicPeriod"/>
            </a:pPr>
            <a:r>
              <a:rPr lang="en" sz="2400">
                <a:latin typeface="Century Gothic"/>
                <a:ea typeface="Century Gothic"/>
                <a:cs typeface="Century Gothic"/>
                <a:sym typeface="Century Gothic"/>
              </a:rPr>
              <a:t>I can</a:t>
            </a:r>
            <a:r>
              <a:rPr lang="en" sz="2400" i="1">
                <a:latin typeface="Century Gothic"/>
                <a:ea typeface="Century Gothic"/>
                <a:cs typeface="Century Gothic"/>
                <a:sym typeface="Century Gothic"/>
              </a:rPr>
              <a:t> write the final draft</a:t>
            </a:r>
            <a:r>
              <a:rPr lang="en" sz="2400">
                <a:latin typeface="Century Gothic"/>
                <a:ea typeface="Century Gothic"/>
                <a:cs typeface="Century Gothic"/>
                <a:sym typeface="Century Gothic"/>
              </a:rPr>
              <a:t> of my position paper.</a:t>
            </a:r>
            <a:endParaRPr sz="24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45" name="Google Shape;245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49342" y="4354286"/>
            <a:ext cx="727354" cy="5466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43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lang="en">
                <a:latin typeface="Century Gothic"/>
                <a:ea typeface="Century Gothic"/>
                <a:cs typeface="Century Gothic"/>
                <a:sym typeface="Century Gothic"/>
              </a:rPr>
              <a:t>Let’s Review Feedback</a:t>
            </a:r>
            <a:endParaRPr sz="330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1" name="Google Shape;251;p43"/>
          <p:cNvSpPr txBox="1">
            <a:spLocks noGrp="1"/>
          </p:cNvSpPr>
          <p:nvPr>
            <p:ph type="body" idx="1"/>
          </p:nvPr>
        </p:nvSpPr>
        <p:spPr>
          <a:xfrm>
            <a:off x="259375" y="1369225"/>
            <a:ext cx="82560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 sz="2400" dirty="0">
                <a:latin typeface="Century Gothic"/>
                <a:ea typeface="Century Gothic"/>
                <a:cs typeface="Century Gothic"/>
                <a:sym typeface="Century Gothic"/>
              </a:rPr>
              <a:t>Thanks for all your hard work on your Position Paper Drafts!</a:t>
            </a:r>
            <a:endParaRPr sz="24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81000" algn="l" rtl="0">
              <a:spcBef>
                <a:spcPts val="800"/>
              </a:spcBef>
              <a:spcAft>
                <a:spcPts val="0"/>
              </a:spcAft>
              <a:buSzPts val="2400"/>
              <a:buFont typeface="Century Gothic"/>
              <a:buChar char="•"/>
            </a:pPr>
            <a:r>
              <a:rPr lang="en" sz="2400" dirty="0">
                <a:latin typeface="Century Gothic"/>
                <a:ea typeface="Century Gothic"/>
                <a:cs typeface="Century Gothic"/>
                <a:sym typeface="Century Gothic"/>
              </a:rPr>
              <a:t>Take a few minutes to read and consider the feedback that you received on your </a:t>
            </a:r>
            <a:r>
              <a:rPr lang="en" sz="2400" b="1" dirty="0">
                <a:latin typeface="Century Gothic"/>
                <a:ea typeface="Century Gothic"/>
                <a:cs typeface="Century Gothic"/>
                <a:sym typeface="Century Gothic"/>
              </a:rPr>
              <a:t>Mid-Unit 3 Assessment.</a:t>
            </a:r>
            <a:br>
              <a:rPr lang="en" sz="2400" b="1" dirty="0">
                <a:latin typeface="Century Gothic"/>
                <a:ea typeface="Century Gothic"/>
                <a:cs typeface="Century Gothic"/>
                <a:sym typeface="Century Gothic"/>
              </a:rPr>
            </a:br>
            <a:endParaRPr sz="2400" b="1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Century Gothic"/>
              <a:buChar char="•"/>
            </a:pPr>
            <a:r>
              <a:rPr lang="en" sz="2400" dirty="0">
                <a:latin typeface="Century Gothic"/>
                <a:ea typeface="Century Gothic"/>
                <a:cs typeface="Century Gothic"/>
                <a:sym typeface="Century Gothic"/>
              </a:rPr>
              <a:t>If you have questions, write your name on the board for assistance.</a:t>
            </a:r>
            <a:endParaRPr sz="24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4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lang="en">
                <a:latin typeface="Century Gothic"/>
                <a:ea typeface="Century Gothic"/>
                <a:cs typeface="Century Gothic"/>
                <a:sym typeface="Century Gothic"/>
              </a:rPr>
              <a:t>Let’s Write a Final Draft</a:t>
            </a:r>
            <a:endParaRPr sz="330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7" name="Google Shape;257;p44"/>
          <p:cNvSpPr txBox="1">
            <a:spLocks noGrp="1"/>
          </p:cNvSpPr>
          <p:nvPr>
            <p:ph type="body" idx="1"/>
          </p:nvPr>
        </p:nvSpPr>
        <p:spPr>
          <a:xfrm>
            <a:off x="184800" y="1369225"/>
            <a:ext cx="3424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  <a:t>As you begin to write the final draft of your position paper, reread the </a:t>
            </a:r>
            <a:r>
              <a:rPr lang="en" sz="1800" b="1">
                <a:latin typeface="Century Gothic"/>
                <a:ea typeface="Century Gothic"/>
                <a:cs typeface="Century Gothic"/>
                <a:sym typeface="Century Gothic"/>
              </a:rPr>
              <a:t>End of Unit 3 Assessment: Position Paper Prompt</a:t>
            </a:r>
            <a: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  <a:t> to make certain that you are meeting the essay requirements.</a:t>
            </a:r>
            <a:endParaRPr/>
          </a:p>
        </p:txBody>
      </p:sp>
      <p:pic>
        <p:nvPicPr>
          <p:cNvPr id="258" name="Google Shape;258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97400" y="1467800"/>
            <a:ext cx="5181100" cy="2924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515350" y="4391975"/>
            <a:ext cx="501586" cy="446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45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lang="en">
                <a:latin typeface="Century Gothic"/>
                <a:ea typeface="Century Gothic"/>
                <a:cs typeface="Century Gothic"/>
                <a:sym typeface="Century Gothic"/>
              </a:rPr>
              <a:t>Let’s Share Position Papers</a:t>
            </a:r>
            <a:endParaRPr sz="330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65" name="Google Shape;265;p4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 sz="2400">
                <a:latin typeface="Century Gothic"/>
                <a:ea typeface="Century Gothic"/>
                <a:cs typeface="Century Gothic"/>
                <a:sym typeface="Century Gothic"/>
              </a:rPr>
              <a:t>Now that you’ve completed your final draft, take a moment and share your favorite part of your position paper with a partner.</a:t>
            </a:r>
            <a:endParaRPr sz="24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0B3D20C4DCFA4BB5A22D9B9A1F8E1C" ma:contentTypeVersion="6" ma:contentTypeDescription="Create a new document." ma:contentTypeScope="" ma:versionID="1c2a0817c29949b626bf6bd275e08996">
  <xsd:schema xmlns:xsd="http://www.w3.org/2001/XMLSchema" xmlns:xs="http://www.w3.org/2001/XMLSchema" xmlns:p="http://schemas.microsoft.com/office/2006/metadata/properties" xmlns:ns2="a1502afc-75e6-4a80-976c-76583f90c737" xmlns:ns3="02a6a75b-8925-4bc7-8b21-b87d4a90d0a3" targetNamespace="http://schemas.microsoft.com/office/2006/metadata/properties" ma:root="true" ma:fieldsID="dac89cfcfffeb9e1e83686012bbf445d" ns2:_="" ns3:_="">
    <xsd:import namespace="a1502afc-75e6-4a80-976c-76583f90c737"/>
    <xsd:import namespace="02a6a75b-8925-4bc7-8b21-b87d4a90d0a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EventHashCode" minOccurs="0"/>
                <xsd:element ref="ns2:MediaServiceGeneration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502afc-75e6-4a80-976c-76583f90c73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a6a75b-8925-4bc7-8b21-b87d4a90d0a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19C8DDB-036A-47DB-9AD2-4C74633DAAC2}"/>
</file>

<file path=customXml/itemProps2.xml><?xml version="1.0" encoding="utf-8"?>
<ds:datastoreItem xmlns:ds="http://schemas.openxmlformats.org/officeDocument/2006/customXml" ds:itemID="{270D6E12-63F9-495A-9C40-6E39DCECFC56}"/>
</file>

<file path=customXml/itemProps3.xml><?xml version="1.0" encoding="utf-8"?>
<ds:datastoreItem xmlns:ds="http://schemas.openxmlformats.org/officeDocument/2006/customXml" ds:itemID="{567B2B10-07B4-451F-B653-C4AFF462EE73}"/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969</Words>
  <Application>Microsoft Macintosh PowerPoint</Application>
  <PresentationFormat>On-screen Show (16:9)</PresentationFormat>
  <Paragraphs>180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Century Gothic</vt:lpstr>
      <vt:lpstr>Overlock</vt:lpstr>
      <vt:lpstr>Calibri</vt:lpstr>
      <vt:lpstr>Simple Light</vt:lpstr>
      <vt:lpstr>Office Theme</vt:lpstr>
      <vt:lpstr>Office Theme</vt:lpstr>
      <vt:lpstr>  Grade 8: Module 4: Unit 3: Lesson 5 Teacher slide, before teaching. </vt:lpstr>
      <vt:lpstr>  Grade 8: Module 4: Unit 3: Lesson 5 Teacher slide, before teaching. </vt:lpstr>
      <vt:lpstr>  Grade 8: Module 4: Unit 3: Lesson 5 Teacher slide, before teaching. </vt:lpstr>
      <vt:lpstr>Grade 8: Module 4:  Unit 3: Lesson 5</vt:lpstr>
      <vt:lpstr>Hello, Students!</vt:lpstr>
      <vt:lpstr>Let’s Review the Learning Targets</vt:lpstr>
      <vt:lpstr>Let’s Review Feedback</vt:lpstr>
      <vt:lpstr>Let’s Write a Final Draft</vt:lpstr>
      <vt:lpstr>Let’s Share Position Papers</vt:lpstr>
      <vt:lpstr>Homework</vt:lpstr>
      <vt:lpstr>Small Group Block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Grade 8: Module 4: Unit 3: Lesson 5 Teacher slide, before teaching. </dc:title>
  <dc:creator>nbravo</dc:creator>
  <cp:lastModifiedBy>Alexander Specht</cp:lastModifiedBy>
  <cp:revision>3</cp:revision>
  <dcterms:modified xsi:type="dcterms:W3CDTF">2018-12-27T05:22:56Z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0x0101001C0B3D20C4DCFA4BB5A22D9B9A1F8E1C</vt:lpwstr>
  </property>
</Properties>
</file>