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Lst>
  <p:sldSz cx="9144000" cy="5143500" type="screen16x9"/>
  <p:notesSz cx="6858000" cy="9144000"/>
  <p:embeddedFontLst>
    <p:embeddedFont>
      <p:font typeface="Calibri" panose="020F0502020204030204" pitchFamily="34" charset="0"/>
      <p:regular r:id="rId26"/>
      <p:bold r:id="rId27"/>
      <p:italic r:id="rId28"/>
      <p:boldItalic r:id="rId29"/>
    </p:embeddedFont>
    <p:embeddedFont>
      <p:font typeface="Century Gothic" panose="020B0502020202020204" pitchFamily="34" charset="0"/>
      <p:regular r:id="rId30"/>
      <p:bold r:id="rId31"/>
      <p:italic r:id="rId32"/>
      <p:boldItalic r:id="rId33"/>
    </p:embeddedFont>
    <p:embeddedFont>
      <p:font typeface="Georgia" panose="02040502050405020303" pitchFamily="18" charset="0"/>
      <p:regular r:id="rId34"/>
      <p:bold r:id="rId35"/>
      <p:italic r:id="rId36"/>
      <p:boldItalic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07434BC-CD46-40EE-AC7F-9BC50900AB11}" v="8" dt="2018-10-03T16:02:51.684"/>
  </p1510:revLst>
</p1510:revInfo>
</file>

<file path=ppt/tableStyles.xml><?xml version="1.0" encoding="utf-8"?>
<a:tblStyleLst xmlns:a="http://schemas.openxmlformats.org/drawingml/2006/main" def="{865C4508-57BC-4F10-A119-3DA0492AEA83}">
  <a:tblStyle styleId="{865C4508-57BC-4F10-A119-3DA0492AEA83}"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5943" autoAdjust="0"/>
  </p:normalViewPr>
  <p:slideViewPr>
    <p:cSldViewPr snapToGrid="0">
      <p:cViewPr varScale="1">
        <p:scale>
          <a:sx n="97" d="100"/>
          <a:sy n="97" d="100"/>
        </p:scale>
        <p:origin x="588" y="7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1.fntdata"/><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font" Target="fonts/font9.fntdata"/><Relationship Id="rId42"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4.fntdata"/><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3.fntdata"/><Relationship Id="rId36" Type="http://schemas.openxmlformats.org/officeDocument/2006/relationships/font" Target="fonts/font11.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6.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43"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42622253-5fe4-47d2-9c8f-1ef2d995c939" providerId="ADAL" clId="{E07434BC-CD46-40EE-AC7F-9BC50900AB11}"/>
    <pc:docChg chg="undo modMainMaster">
      <pc:chgData name="Jennifer Snapp" userId="42622253-5fe4-47d2-9c8f-1ef2d995c939" providerId="ADAL" clId="{E07434BC-CD46-40EE-AC7F-9BC50900AB11}" dt="2018-10-03T16:02:51.684" v="7" actId="1076"/>
      <pc:docMkLst>
        <pc:docMk/>
      </pc:docMkLst>
      <pc:sldMasterChg chg="addSp delSp modSp">
        <pc:chgData name="Jennifer Snapp" userId="42622253-5fe4-47d2-9c8f-1ef2d995c939" providerId="ADAL" clId="{E07434BC-CD46-40EE-AC7F-9BC50900AB11}" dt="2018-10-03T16:02:37.137" v="5" actId="1076"/>
        <pc:sldMasterMkLst>
          <pc:docMk/>
          <pc:sldMasterMk cId="0" sldId="2147483670"/>
        </pc:sldMasterMkLst>
        <pc:picChg chg="add del mod">
          <ac:chgData name="Jennifer Snapp" userId="42622253-5fe4-47d2-9c8f-1ef2d995c939" providerId="ADAL" clId="{E07434BC-CD46-40EE-AC7F-9BC50900AB11}" dt="2018-10-03T16:02:26.802" v="3" actId="931"/>
          <ac:picMkLst>
            <pc:docMk/>
            <pc:sldMasterMk cId="0" sldId="2147483670"/>
            <ac:picMk id="3" creationId="{9BD158CD-7D51-458C-AF66-20FB30BFF762}"/>
          </ac:picMkLst>
        </pc:picChg>
        <pc:picChg chg="add mod">
          <ac:chgData name="Jennifer Snapp" userId="42622253-5fe4-47d2-9c8f-1ef2d995c939" providerId="ADAL" clId="{E07434BC-CD46-40EE-AC7F-9BC50900AB11}" dt="2018-10-03T16:02:37.137" v="5" actId="1076"/>
          <ac:picMkLst>
            <pc:docMk/>
            <pc:sldMasterMk cId="0" sldId="2147483670"/>
            <ac:picMk id="5" creationId="{41E9E37A-8422-4DAC-A7A9-3B26425C5A20}"/>
          </ac:picMkLst>
        </pc:picChg>
      </pc:sldMasterChg>
      <pc:sldMasterChg chg="addSp modSp">
        <pc:chgData name="Jennifer Snapp" userId="42622253-5fe4-47d2-9c8f-1ef2d995c939" providerId="ADAL" clId="{E07434BC-CD46-40EE-AC7F-9BC50900AB11}" dt="2018-10-03T16:02:51.684" v="7" actId="1076"/>
        <pc:sldMasterMkLst>
          <pc:docMk/>
          <pc:sldMasterMk cId="0" sldId="2147483671"/>
        </pc:sldMasterMkLst>
        <pc:picChg chg="add mod">
          <ac:chgData name="Jennifer Snapp" userId="42622253-5fe4-47d2-9c8f-1ef2d995c939" providerId="ADAL" clId="{E07434BC-CD46-40EE-AC7F-9BC50900AB11}" dt="2018-10-03T16:02:51.684" v="7" actId="1076"/>
          <ac:picMkLst>
            <pc:docMk/>
            <pc:sldMasterMk cId="0" sldId="2147483671"/>
            <ac:picMk id="3" creationId="{3B7A7A05-1C40-46DA-9521-5873B20F534F}"/>
          </ac:picMkLst>
        </pc:picChg>
      </pc:sldMasterChg>
    </pc:docChg>
  </pc:docChgLst>
  <pc:docChgLst>
    <pc:chgData name="Jennifer Snapp" userId="S::jennifer.snapp@detroitk12.org::42622253-5fe4-47d2-9c8f-1ef2d995c939" providerId="AD" clId="Web-{026ABA39-E0F6-47DD-9F1B-87953A0324C9}"/>
    <pc:docChg chg="modSld">
      <pc:chgData name="Jennifer Snapp" userId="S::jennifer.snapp@detroitk12.org::42622253-5fe4-47d2-9c8f-1ef2d995c939" providerId="AD" clId="Web-{026ABA39-E0F6-47DD-9F1B-87953A0324C9}" dt="2018-10-03T16:00:02.215" v="1" actId="1076"/>
      <pc:docMkLst>
        <pc:docMk/>
      </pc:docMkLst>
      <pc:sldChg chg="addSp modSp">
        <pc:chgData name="Jennifer Snapp" userId="S::jennifer.snapp@detroitk12.org::42622253-5fe4-47d2-9c8f-1ef2d995c939" providerId="AD" clId="Web-{026ABA39-E0F6-47DD-9F1B-87953A0324C9}" dt="2018-10-03T16:00:02.215" v="1" actId="1076"/>
        <pc:sldMkLst>
          <pc:docMk/>
          <pc:sldMk cId="0" sldId="261"/>
        </pc:sldMkLst>
        <pc:picChg chg="add mod">
          <ac:chgData name="Jennifer Snapp" userId="S::jennifer.snapp@detroitk12.org::42622253-5fe4-47d2-9c8f-1ef2d995c939" providerId="AD" clId="Web-{026ABA39-E0F6-47DD-9F1B-87953A0324C9}" dt="2018-10-03T16:00:02.215" v="1" actId="1076"/>
          <ac:picMkLst>
            <pc:docMk/>
            <pc:sldMk cId="0" sldId="261"/>
            <ac:picMk id="2" creationId="{EF833826-D9ED-4111-AA5C-B005B5AAB786}"/>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12323223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curriculum.eleducation.org/sites/default/files/g4m2u2_all-block_091317.pdf"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2/lesson-9" TargetMode="External"/><Relationship Id="rId2" Type="http://schemas.openxmlformats.org/officeDocument/2006/relationships/slide" Target="../slides/slide2.xml"/><Relationship Id="rId1" Type="http://schemas.openxmlformats.org/officeDocument/2006/relationships/notesMaster" Target="../notesMasters/notesMaster1.xml"/><Relationship Id="rId5" Type="http://schemas.openxmlformats.org/officeDocument/2006/relationships/hyperlink" Target="https://eleducation.org/resources/fifth-grade-writing-rubrics-and-checklists" TargetMode="External"/><Relationship Id="rId4" Type="http://schemas.openxmlformats.org/officeDocument/2006/relationships/hyperlink" Target="https://eleducation.org/resources/el-education-classroom-protocols"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leducation.org/resources/el-education-classroom-protocol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e674b78c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3e674b78c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endParaRPr sz="1200" b="1">
              <a:latin typeface="Calibri"/>
              <a:ea typeface="Calibri"/>
              <a:cs typeface="Calibri"/>
              <a:sym typeface="Calibri"/>
            </a:endParaRPr>
          </a:p>
        </p:txBody>
      </p:sp>
    </p:spTree>
    <p:extLst>
      <p:ext uri="{BB962C8B-B14F-4D97-AF65-F5344CB8AC3E}">
        <p14:creationId xmlns:p14="http://schemas.microsoft.com/office/powerpoint/2010/main" val="24261907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3a425ba501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 name="Google Shape;198;g3a425ba50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8-</a:t>
            </a:r>
            <a:r>
              <a:rPr lang="en" sz="1200" b="1" dirty="0">
                <a:solidFill>
                  <a:schemeClr val="dk1"/>
                </a:solidFill>
                <a:latin typeface="Calibri"/>
                <a:ea typeface="Calibri"/>
                <a:cs typeface="Calibri"/>
                <a:sym typeface="Calibri"/>
              </a:rPr>
              <a:t>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look at </a:t>
            </a:r>
            <a:r>
              <a:rPr lang="en" sz="1200" b="1" dirty="0">
                <a:solidFill>
                  <a:schemeClr val="dk1"/>
                </a:solidFill>
                <a:latin typeface="Calibri"/>
                <a:ea typeface="Calibri"/>
                <a:cs typeface="Calibri"/>
                <a:sym typeface="Calibri"/>
              </a:rPr>
              <a:t>model graphic organizer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Display the </a:t>
            </a:r>
            <a:r>
              <a:rPr lang="en" sz="1200" b="1" dirty="0">
                <a:latin typeface="Calibri"/>
                <a:ea typeface="Calibri"/>
                <a:cs typeface="Calibri"/>
                <a:sym typeface="Calibri"/>
              </a:rPr>
              <a:t>Millipede Informational Writing Planning graphic organizer</a:t>
            </a:r>
            <a:r>
              <a:rPr lang="en" sz="1200" dirty="0">
                <a:latin typeface="Calibri"/>
                <a:ea typeface="Calibri"/>
                <a:cs typeface="Calibri"/>
                <a:sym typeface="Calibri"/>
              </a:rPr>
              <a:t> from Lesson 7. Ask students to turn and talk, then use </a:t>
            </a:r>
            <a:r>
              <a:rPr lang="en" sz="1200" b="0" dirty="0">
                <a:latin typeface="Calibri"/>
                <a:ea typeface="Calibri"/>
                <a:cs typeface="Calibri"/>
                <a:sym typeface="Calibri"/>
              </a:rPr>
              <a:t>equity sticks </a:t>
            </a:r>
            <a:r>
              <a:rPr lang="en" sz="1200" dirty="0">
                <a:latin typeface="Calibri"/>
                <a:ea typeface="Calibri"/>
                <a:cs typeface="Calibri"/>
                <a:sym typeface="Calibri"/>
              </a:rPr>
              <a:t>to cold call students: </a:t>
            </a:r>
            <a:r>
              <a:rPr lang="en" sz="1200" i="1" dirty="0">
                <a:latin typeface="Calibri"/>
                <a:ea typeface="Calibri"/>
                <a:cs typeface="Calibri"/>
                <a:sym typeface="Calibri"/>
              </a:rPr>
              <a:t>“Based on your planning and what you know about the performance task criteria, what should each proof paragraph contain?” (</a:t>
            </a:r>
            <a:r>
              <a:rPr lang="en" sz="1200" b="1" dirty="0">
                <a:latin typeface="Calibri"/>
                <a:ea typeface="Calibri"/>
                <a:cs typeface="Calibri"/>
                <a:sym typeface="Calibri"/>
              </a:rPr>
              <a:t>Each proof paragraph should describe one defense mechanism that the expert group animal uses, how or when the animal uses that defense mechanism, how a predator responds, and details about the defense mechanism.)</a:t>
            </a:r>
            <a:endParaRPr sz="1200" b="1"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are the features of a strong paragraph?” </a:t>
            </a:r>
            <a:r>
              <a:rPr lang="en" sz="1200" b="1" dirty="0">
                <a:latin typeface="Calibri"/>
                <a:ea typeface="Calibri"/>
                <a:cs typeface="Calibri"/>
                <a:sym typeface="Calibri"/>
              </a:rPr>
              <a:t>(A strong paragraph has a topic sentence, details, and concluding sentence.)</a:t>
            </a:r>
            <a:endParaRPr sz="1200" b="1"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If productive, cue students with a challenge. Ask students to turn and talk, then use equity sticks to cold call students: </a:t>
            </a:r>
            <a:r>
              <a:rPr lang="en" sz="1200" i="1" dirty="0">
                <a:latin typeface="Calibri"/>
                <a:ea typeface="Calibri"/>
                <a:cs typeface="Calibri"/>
                <a:sym typeface="Calibri"/>
              </a:rPr>
              <a:t>“Can you figure out how the author designed the proof paragraph to develop the topic? I’ll give you time to think and discuss with a partner.”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chorally read the proof paragraphs of the model informational essay with you.</a:t>
            </a:r>
            <a:endParaRPr sz="1200" dirty="0">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discussing questions with partner.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Repeat the question: </a:t>
            </a:r>
            <a:r>
              <a:rPr lang="en" sz="1200" i="1" dirty="0">
                <a:latin typeface="Calibri"/>
                <a:ea typeface="Calibri"/>
                <a:cs typeface="Calibri"/>
                <a:sym typeface="Calibri"/>
              </a:rPr>
              <a:t>“Based on your planning and what you know about the performance task criteria, what should each proof paragraph contain?”</a:t>
            </a:r>
            <a:r>
              <a:rPr lang="en" sz="1200" dirty="0">
                <a:latin typeface="Calibri"/>
                <a:ea typeface="Calibri"/>
                <a:cs typeface="Calibri"/>
                <a:sym typeface="Calibri"/>
              </a:rPr>
              <a:t> Rephrase the question: </a:t>
            </a:r>
            <a:r>
              <a:rPr lang="en" sz="1200" i="1" dirty="0">
                <a:latin typeface="Calibri"/>
                <a:ea typeface="Calibri"/>
                <a:cs typeface="Calibri"/>
                <a:sym typeface="Calibri"/>
              </a:rPr>
              <a:t>“What are the performance task criteria? Think about your research and the performance task criteria. What should you include in each proof paragraph?”</a:t>
            </a:r>
            <a:endParaRPr sz="1200" i="1"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Repeat the question: </a:t>
            </a:r>
            <a:r>
              <a:rPr lang="en" sz="1200" i="1" dirty="0">
                <a:latin typeface="Calibri"/>
                <a:ea typeface="Calibri"/>
                <a:cs typeface="Calibri"/>
                <a:sym typeface="Calibri"/>
              </a:rPr>
              <a:t>“What are the features of a strong paragraph?”</a:t>
            </a:r>
            <a:r>
              <a:rPr lang="en" sz="1200" dirty="0">
                <a:latin typeface="Calibri"/>
                <a:ea typeface="Calibri"/>
                <a:cs typeface="Calibri"/>
                <a:sym typeface="Calibri"/>
              </a:rPr>
              <a:t> Rephrase the question: </a:t>
            </a:r>
            <a:r>
              <a:rPr lang="en" sz="1200" i="1" dirty="0">
                <a:latin typeface="Calibri"/>
                <a:ea typeface="Calibri"/>
                <a:cs typeface="Calibri"/>
                <a:sym typeface="Calibri"/>
              </a:rPr>
              <a:t>“What does a good paragraph have?”</a:t>
            </a:r>
            <a:endParaRPr sz="1200" i="1"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Display and read aloud the features of a strong paragraph in a brief, bulleted format.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Repeat the question:</a:t>
            </a:r>
            <a:r>
              <a:rPr lang="en" sz="1200" i="1" dirty="0">
                <a:latin typeface="Calibri"/>
                <a:ea typeface="Calibri"/>
                <a:cs typeface="Calibri"/>
                <a:sym typeface="Calibri"/>
              </a:rPr>
              <a:t> “How did the author design the proof paragraph to develop the topic?” </a:t>
            </a:r>
            <a:r>
              <a:rPr lang="en" sz="1200" dirty="0">
                <a:latin typeface="Calibri"/>
                <a:ea typeface="Calibri"/>
                <a:cs typeface="Calibri"/>
                <a:sym typeface="Calibri"/>
              </a:rPr>
              <a:t>Rephrase the question: </a:t>
            </a:r>
            <a:r>
              <a:rPr lang="en" sz="1200" i="1" dirty="0">
                <a:latin typeface="Calibri"/>
                <a:ea typeface="Calibri"/>
                <a:cs typeface="Calibri"/>
                <a:sym typeface="Calibri"/>
              </a:rPr>
              <a:t>“The writer developed the topic in the proof paragraph. How did the writer do that?”</a:t>
            </a:r>
            <a:endParaRPr sz="1200" i="1"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Bolster participation by giving students additional think time. Provide sentence frames and collocations: </a:t>
            </a:r>
            <a:r>
              <a:rPr lang="en" sz="1200" i="1" dirty="0">
                <a:latin typeface="Calibri"/>
                <a:ea typeface="Calibri"/>
                <a:cs typeface="Calibri"/>
                <a:sym typeface="Calibri"/>
              </a:rPr>
              <a:t>“The author started by describing the _____” </a:t>
            </a:r>
            <a:r>
              <a:rPr lang="en" sz="1200" dirty="0">
                <a:latin typeface="Calibri"/>
                <a:ea typeface="Calibri"/>
                <a:cs typeface="Calibri"/>
                <a:sym typeface="Calibri"/>
              </a:rPr>
              <a:t>or </a:t>
            </a:r>
            <a:r>
              <a:rPr lang="en" sz="1200" i="1" dirty="0">
                <a:latin typeface="Calibri"/>
                <a:ea typeface="Calibri"/>
                <a:cs typeface="Calibri"/>
                <a:sym typeface="Calibri"/>
              </a:rPr>
              <a:t>“Each paragraph has _____.” </a:t>
            </a:r>
            <a:r>
              <a:rPr lang="en" sz="1200" b="1" i="1" dirty="0">
                <a:latin typeface="Calibri"/>
                <a:ea typeface="Calibri"/>
                <a:cs typeface="Calibri"/>
                <a:sym typeface="Calibri"/>
              </a:rPr>
              <a:t>(</a:t>
            </a:r>
            <a:r>
              <a:rPr lang="en" sz="1200" b="1" dirty="0">
                <a:latin typeface="Calibri"/>
                <a:ea typeface="Calibri"/>
                <a:cs typeface="Calibri"/>
                <a:sym typeface="Calibri"/>
              </a:rPr>
              <a:t>scientific vocabulary/a lot of details/facts from research/details about X)</a:t>
            </a:r>
            <a:endParaRPr sz="1200" b="1"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Optional Mini Language Dive: Highlight language structures that are critical to understanding the student observations on the </a:t>
            </a:r>
            <a:r>
              <a:rPr lang="en" sz="1200" b="1" dirty="0">
                <a:latin typeface="Calibri"/>
                <a:ea typeface="Calibri"/>
                <a:cs typeface="Calibri"/>
                <a:sym typeface="Calibri"/>
              </a:rPr>
              <a:t>Developing Proof Paragraphs anchor chart</a:t>
            </a:r>
            <a:r>
              <a:rPr lang="en" sz="1200" dirty="0">
                <a:latin typeface="Calibri"/>
                <a:ea typeface="Calibri"/>
                <a:cs typeface="Calibri"/>
                <a:sym typeface="Calibri"/>
              </a:rPr>
              <a:t>. Work on comprehension of these structures—for example, by eliciting paraphrases of these structures.</a:t>
            </a:r>
            <a:endParaRPr sz="1200" dirty="0">
              <a:latin typeface="Calibri"/>
              <a:ea typeface="Calibri"/>
              <a:cs typeface="Calibri"/>
              <a:sym typeface="Calibri"/>
            </a:endParaRPr>
          </a:p>
        </p:txBody>
      </p:sp>
    </p:spTree>
    <p:extLst>
      <p:ext uri="{BB962C8B-B14F-4D97-AF65-F5344CB8AC3E}">
        <p14:creationId xmlns:p14="http://schemas.microsoft.com/office/powerpoint/2010/main" val="32182740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3a2ea51330_1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 name="Google Shape;206;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Grouping: Whole Group</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Georgia"/>
              <a:buAutoNum type="arabicPeriod"/>
            </a:pPr>
            <a:r>
              <a:rPr lang="en" sz="1200">
                <a:latin typeface="Calibri"/>
                <a:ea typeface="Calibri"/>
                <a:cs typeface="Calibri"/>
                <a:sym typeface="Calibri"/>
              </a:rPr>
              <a:t>Invite students to read the parts of the proof paragraphs on the </a:t>
            </a:r>
            <a:r>
              <a:rPr lang="en" sz="1200" b="1">
                <a:latin typeface="Calibri"/>
                <a:ea typeface="Calibri"/>
                <a:cs typeface="Calibri"/>
                <a:sym typeface="Calibri"/>
              </a:rPr>
              <a:t>Informational Texts anchor chart</a:t>
            </a:r>
            <a:r>
              <a:rPr lang="en" sz="1200">
                <a:latin typeface="Calibri"/>
                <a:ea typeface="Calibri"/>
                <a:cs typeface="Calibri"/>
                <a:sym typeface="Calibri"/>
              </a:rPr>
              <a:t>. </a:t>
            </a:r>
            <a:endParaRPr sz="120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a:latin typeface="Calibri"/>
                <a:ea typeface="Calibri"/>
                <a:cs typeface="Calibri"/>
                <a:sym typeface="Calibri"/>
              </a:rPr>
              <a:t>Point out that within each proof paragraph the author has elaborated on the focus of the writing, or explained how the evidence he or she has chosen supports the focus statement.</a:t>
            </a:r>
            <a:endParaRPr sz="1200">
              <a:latin typeface="Calibri"/>
              <a:ea typeface="Calibri"/>
              <a:cs typeface="Calibri"/>
              <a:sym typeface="Calibri"/>
            </a:endParaRPr>
          </a:p>
          <a:p>
            <a:pPr marL="228600" lvl="0" indent="-15240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should be following/reading the content on the slide.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Support for Any Students Who Need It: None</a:t>
            </a:r>
            <a:endParaRPr/>
          </a:p>
        </p:txBody>
      </p:sp>
    </p:spTree>
    <p:extLst>
      <p:ext uri="{BB962C8B-B14F-4D97-AF65-F5344CB8AC3E}">
        <p14:creationId xmlns:p14="http://schemas.microsoft.com/office/powerpoint/2010/main" val="16502141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3a2ea51330_1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20-</a:t>
            </a:r>
            <a:r>
              <a:rPr lang="en" sz="1200" b="1" dirty="0">
                <a:solidFill>
                  <a:schemeClr val="dk1"/>
                </a:solidFill>
                <a:latin typeface="Calibri"/>
                <a:ea typeface="Calibri"/>
                <a:cs typeface="Calibri"/>
                <a:sym typeface="Calibri"/>
              </a:rPr>
              <a:t>25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encouraged to take out their </a:t>
            </a:r>
            <a:r>
              <a:rPr lang="en" sz="1200" b="1" dirty="0">
                <a:solidFill>
                  <a:schemeClr val="dk1"/>
                </a:solidFill>
                <a:latin typeface="Calibri"/>
                <a:ea typeface="Calibri"/>
                <a:cs typeface="Calibri"/>
                <a:sym typeface="Calibri"/>
              </a:rPr>
              <a:t>Informational Writing Planning graphic organizer</a:t>
            </a:r>
            <a:r>
              <a:rPr lang="en" sz="1200" dirty="0">
                <a:solidFill>
                  <a:schemeClr val="dk1"/>
                </a:solidFill>
                <a:latin typeface="Calibri"/>
                <a:ea typeface="Calibri"/>
                <a:cs typeface="Calibri"/>
                <a:sym typeface="Calibri"/>
              </a:rPr>
              <a:t> from Lesson 7 and their </a:t>
            </a:r>
            <a:r>
              <a:rPr lang="en" sz="1200" b="1" dirty="0">
                <a:solidFill>
                  <a:schemeClr val="dk1"/>
                </a:solidFill>
                <a:latin typeface="Calibri"/>
                <a:ea typeface="Calibri"/>
                <a:cs typeface="Calibri"/>
                <a:sym typeface="Calibri"/>
              </a:rPr>
              <a:t>informative piece drafts</a:t>
            </a:r>
            <a:r>
              <a:rPr lang="en" sz="1200" dirty="0">
                <a:solidFill>
                  <a:schemeClr val="dk1"/>
                </a:solidFill>
                <a:latin typeface="Calibri"/>
                <a:ea typeface="Calibri"/>
                <a:cs typeface="Calibri"/>
                <a:sym typeface="Calibri"/>
              </a:rPr>
              <a:t> from Lesson 8.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confer with those whom you observed needing additional support with planning their writing in Lesson 7 and drafting in Lesson 8. Help them focus on getting their ideas down on paper, as opposed to worrying about spelling or grammar. Remind them that they will edit their writing toward the end of the writing process.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Display a copy of the </a:t>
            </a:r>
            <a:r>
              <a:rPr lang="en" sz="1200" b="1" dirty="0">
                <a:latin typeface="Calibri"/>
                <a:ea typeface="Calibri"/>
                <a:cs typeface="Calibri"/>
                <a:sym typeface="Calibri"/>
              </a:rPr>
              <a:t>Informative Writing Checklist</a:t>
            </a:r>
            <a:r>
              <a:rPr lang="en" sz="1200" dirty="0">
                <a:latin typeface="Calibri"/>
                <a:ea typeface="Calibri"/>
                <a:cs typeface="Calibri"/>
                <a:sym typeface="Calibri"/>
              </a:rPr>
              <a:t> and ask students to take out their own copy. Remind them that this checklist will be used to assess their writing.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read the following characteristics of an effective informative piece to themselves</a:t>
            </a:r>
            <a:r>
              <a:rPr lang="en" sz="1200" b="0" dirty="0">
                <a:latin typeface="Calibri"/>
                <a:ea typeface="Calibri"/>
                <a:cs typeface="Calibri"/>
                <a:sym typeface="Calibri"/>
              </a:rPr>
              <a:t>: “W.4.2a: I group related information in paragraphs and sections. Each paragraph or section explains a main idea.” “W.4.2b: I use accurate and relevant facts, definitions, concrete details</a:t>
            </a:r>
            <a:r>
              <a:rPr lang="en" sz="1200" dirty="0">
                <a:latin typeface="Calibri"/>
                <a:ea typeface="Calibri"/>
                <a:cs typeface="Calibri"/>
                <a:sym typeface="Calibri"/>
              </a:rPr>
              <a:t>, quotations, or other information to explain my thinking.”</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Direct students</a:t>
            </a:r>
            <a:r>
              <a:rPr lang="en-US" sz="1200" dirty="0">
                <a:latin typeface="Calibri"/>
                <a:ea typeface="Calibri"/>
                <a:cs typeface="Calibri"/>
                <a:sym typeface="Calibri"/>
              </a:rPr>
              <a:t>’</a:t>
            </a:r>
            <a:r>
              <a:rPr lang="en" sz="1200" dirty="0">
                <a:latin typeface="Calibri"/>
                <a:ea typeface="Calibri"/>
                <a:cs typeface="Calibri"/>
                <a:sym typeface="Calibri"/>
              </a:rPr>
              <a:t> attention to “group related information” and ask students to turn and talk; then use </a:t>
            </a:r>
            <a:r>
              <a:rPr lang="en" sz="1200" b="0" dirty="0">
                <a:latin typeface="Calibri"/>
                <a:ea typeface="Calibri"/>
                <a:cs typeface="Calibri"/>
                <a:sym typeface="Calibri"/>
              </a:rPr>
              <a:t>equity sticks </a:t>
            </a:r>
            <a:r>
              <a:rPr lang="en" sz="1200" dirty="0">
                <a:latin typeface="Calibri"/>
                <a:ea typeface="Calibri"/>
                <a:cs typeface="Calibri"/>
                <a:sym typeface="Calibri"/>
              </a:rPr>
              <a:t>for students to share out: </a:t>
            </a:r>
            <a:r>
              <a:rPr lang="en" sz="1200" i="1" dirty="0">
                <a:latin typeface="Calibri"/>
                <a:ea typeface="Calibri"/>
                <a:cs typeface="Calibri"/>
                <a:sym typeface="Calibri"/>
              </a:rPr>
              <a:t>“Why should we group related information into paragraphs?” </a:t>
            </a:r>
            <a:r>
              <a:rPr lang="en" sz="1200" b="1" dirty="0">
                <a:latin typeface="Calibri"/>
                <a:ea typeface="Calibri"/>
                <a:cs typeface="Calibri"/>
                <a:sym typeface="Calibri"/>
              </a:rPr>
              <a:t>(It helps the reader understand how each point supports the focus.)</a:t>
            </a:r>
            <a:endParaRPr sz="1200" b="1"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Remind students they should use evidence from their research in their proof paragraphs.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Explain to students that they should keep these criteria in mind as they begin drafting their informative pieces.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Distribute </a:t>
            </a:r>
            <a:r>
              <a:rPr lang="en" sz="1200" b="1" dirty="0">
                <a:latin typeface="Calibri"/>
                <a:ea typeface="Calibri"/>
                <a:cs typeface="Calibri"/>
                <a:sym typeface="Calibri"/>
              </a:rPr>
              <a:t>l</a:t>
            </a:r>
            <a:r>
              <a:rPr lang="en" sz="1200" b="0" dirty="0">
                <a:latin typeface="Calibri"/>
                <a:ea typeface="Calibri"/>
                <a:cs typeface="Calibri"/>
                <a:sym typeface="Calibri"/>
              </a:rPr>
              <a:t>ined paper </a:t>
            </a:r>
            <a:r>
              <a:rPr lang="en" sz="1200" dirty="0">
                <a:latin typeface="Calibri"/>
                <a:ea typeface="Calibri"/>
                <a:cs typeface="Calibri"/>
                <a:sym typeface="Calibri"/>
              </a:rPr>
              <a:t>and tell students they are going to complete a first draft of their proof paragraphs.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Remind them that when they write a draft, they should skip lines so they have room to make revisions and edits later in the writing process. Also remind them to use their research notes and planning page to ensure their writing is scientifically accurate.</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Remind students to use modal auxiliaries correctly to make their work precise as they express the condition of verbs.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Give students 25 minutes to write. Circulate and support them as needed. Remind students that as they draft their proof paragraphs, they should elaborate on the focus of their essay, or explain how the evidence they have chosen shows how their animal’s defense mechanisms help it to survive.</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If productive, cue students to think about their thinking: </a:t>
            </a:r>
            <a:r>
              <a:rPr lang="en" sz="1200" i="1" dirty="0">
                <a:latin typeface="Calibri"/>
                <a:ea typeface="Calibri"/>
                <a:cs typeface="Calibri"/>
                <a:sym typeface="Calibri"/>
              </a:rPr>
              <a:t>"What habits helped you succeed in drafting your proof paragraphs? I’ll give you time to think and discuss with a partner.”</a:t>
            </a:r>
            <a:r>
              <a:rPr lang="en" sz="1200" b="1" i="1" dirty="0">
                <a:latin typeface="Calibri"/>
                <a:ea typeface="Calibri"/>
                <a:cs typeface="Calibri"/>
                <a:sym typeface="Calibri"/>
              </a:rPr>
              <a:t> </a:t>
            </a:r>
            <a:r>
              <a:rPr lang="en" sz="1200" b="1" i="0" dirty="0">
                <a:latin typeface="Calibri"/>
                <a:ea typeface="Calibri"/>
                <a:cs typeface="Calibri"/>
                <a:sym typeface="Calibri"/>
              </a:rPr>
              <a:t>(Responses will vary.)</a:t>
            </a:r>
            <a:endParaRPr sz="1200" b="1" i="0" dirty="0">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discussing questions with partner.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writing on proof paragraph in the appropriate box.</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Provide support as needed. Keep in mind, however, that successful completion after considerable effort builds both stamina and confidence.</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students who may need additional support in building writing stamina: Consider offering built-in breaks, where students can choose an activity such as getting water or stretching.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Display key terms and sequences. Example:</a:t>
            </a:r>
            <a:endParaRPr sz="1200" dirty="0">
              <a:latin typeface="Calibri"/>
              <a:ea typeface="Calibri"/>
              <a:cs typeface="Calibri"/>
              <a:sym typeface="Calibri"/>
            </a:endParaRPr>
          </a:p>
          <a:p>
            <a:pPr marL="914400" lvl="1" indent="-304800" rtl="0">
              <a:lnSpc>
                <a:spcPct val="100000"/>
              </a:lnSpc>
              <a:spcBef>
                <a:spcPts val="0"/>
              </a:spcBef>
              <a:spcAft>
                <a:spcPts val="0"/>
              </a:spcAft>
              <a:buClr>
                <a:srgbClr val="000000"/>
              </a:buClr>
              <a:buSzPts val="1200"/>
              <a:buChar char="○"/>
            </a:pPr>
            <a:r>
              <a:rPr lang="en" sz="1200" dirty="0">
                <a:latin typeface="Calibri"/>
                <a:ea typeface="Calibri"/>
                <a:cs typeface="Calibri"/>
                <a:sym typeface="Calibri"/>
              </a:rPr>
              <a:t>Introduction Paragraph </a:t>
            </a:r>
            <a:endParaRPr sz="1200" dirty="0">
              <a:latin typeface="Calibri"/>
              <a:ea typeface="Calibri"/>
              <a:cs typeface="Calibri"/>
              <a:sym typeface="Calibri"/>
            </a:endParaRPr>
          </a:p>
          <a:p>
            <a:pPr marL="1371600" lvl="2" indent="-304800" rtl="0">
              <a:lnSpc>
                <a:spcPct val="100000"/>
              </a:lnSpc>
              <a:spcBef>
                <a:spcPts val="0"/>
              </a:spcBef>
              <a:spcAft>
                <a:spcPts val="0"/>
              </a:spcAft>
              <a:buClr>
                <a:srgbClr val="000000"/>
              </a:buClr>
              <a:buSzPts val="1200"/>
              <a:buChar char="■"/>
            </a:pPr>
            <a:r>
              <a:rPr lang="en" sz="1200" dirty="0">
                <a:latin typeface="Calibri"/>
                <a:ea typeface="Calibri"/>
                <a:cs typeface="Calibri"/>
                <a:sym typeface="Calibri"/>
              </a:rPr>
              <a:t>focus statement</a:t>
            </a:r>
            <a:endParaRPr sz="1200" dirty="0">
              <a:latin typeface="Calibri"/>
              <a:ea typeface="Calibri"/>
              <a:cs typeface="Calibri"/>
              <a:sym typeface="Calibri"/>
            </a:endParaRPr>
          </a:p>
          <a:p>
            <a:pPr marL="914400" lvl="1" indent="-304800" rtl="0">
              <a:lnSpc>
                <a:spcPct val="100000"/>
              </a:lnSpc>
              <a:spcBef>
                <a:spcPts val="0"/>
              </a:spcBef>
              <a:spcAft>
                <a:spcPts val="0"/>
              </a:spcAft>
              <a:buClr>
                <a:srgbClr val="000000"/>
              </a:buClr>
              <a:buSzPts val="1200"/>
              <a:buChar char="○"/>
            </a:pPr>
            <a:r>
              <a:rPr lang="en" sz="1200" dirty="0">
                <a:latin typeface="Calibri"/>
                <a:ea typeface="Calibri"/>
                <a:cs typeface="Calibri"/>
                <a:sym typeface="Calibri"/>
              </a:rPr>
              <a:t>Proof Paragraph #1</a:t>
            </a:r>
            <a:endParaRPr sz="1200" dirty="0">
              <a:latin typeface="Calibri"/>
              <a:ea typeface="Calibri"/>
              <a:cs typeface="Calibri"/>
              <a:sym typeface="Calibri"/>
            </a:endParaRPr>
          </a:p>
          <a:p>
            <a:pPr marL="1371600" lvl="2" indent="-304800" rtl="0">
              <a:lnSpc>
                <a:spcPct val="100000"/>
              </a:lnSpc>
              <a:spcBef>
                <a:spcPts val="0"/>
              </a:spcBef>
              <a:spcAft>
                <a:spcPts val="0"/>
              </a:spcAft>
              <a:buClr>
                <a:srgbClr val="000000"/>
              </a:buClr>
              <a:buSzPts val="1200"/>
              <a:buChar char="■"/>
            </a:pPr>
            <a:r>
              <a:rPr lang="en" sz="1200" dirty="0">
                <a:latin typeface="Calibri"/>
                <a:ea typeface="Calibri"/>
                <a:cs typeface="Calibri"/>
                <a:sym typeface="Calibri"/>
              </a:rPr>
              <a:t>information developing the focus statement</a:t>
            </a:r>
            <a:endParaRPr sz="1200" dirty="0">
              <a:latin typeface="Calibri"/>
              <a:ea typeface="Calibri"/>
              <a:cs typeface="Calibri"/>
              <a:sym typeface="Calibri"/>
            </a:endParaRPr>
          </a:p>
          <a:p>
            <a:pPr marL="914400" lvl="1" indent="-304800" rtl="0">
              <a:lnSpc>
                <a:spcPct val="100000"/>
              </a:lnSpc>
              <a:spcBef>
                <a:spcPts val="0"/>
              </a:spcBef>
              <a:spcAft>
                <a:spcPts val="0"/>
              </a:spcAft>
              <a:buClr>
                <a:srgbClr val="000000"/>
              </a:buClr>
              <a:buSzPts val="1200"/>
              <a:buChar char="○"/>
            </a:pPr>
            <a:r>
              <a:rPr lang="en" sz="1200" dirty="0">
                <a:latin typeface="Calibri"/>
                <a:ea typeface="Calibri"/>
                <a:cs typeface="Calibri"/>
                <a:sym typeface="Calibri"/>
              </a:rPr>
              <a:t>Proof Paragraph #2</a:t>
            </a:r>
            <a:endParaRPr sz="1200" dirty="0">
              <a:latin typeface="Calibri"/>
              <a:ea typeface="Calibri"/>
              <a:cs typeface="Calibri"/>
              <a:sym typeface="Calibri"/>
            </a:endParaRPr>
          </a:p>
          <a:p>
            <a:pPr marL="1371600" lvl="2" indent="-304800" rtl="0">
              <a:lnSpc>
                <a:spcPct val="100000"/>
              </a:lnSpc>
              <a:spcBef>
                <a:spcPts val="0"/>
              </a:spcBef>
              <a:spcAft>
                <a:spcPts val="0"/>
              </a:spcAft>
              <a:buClr>
                <a:srgbClr val="000000"/>
              </a:buClr>
              <a:buSzPts val="1200"/>
              <a:buChar char="■"/>
            </a:pPr>
            <a:r>
              <a:rPr lang="en" sz="1200" dirty="0">
                <a:latin typeface="Calibri"/>
                <a:ea typeface="Calibri"/>
                <a:cs typeface="Calibri"/>
                <a:sym typeface="Calibri"/>
              </a:rPr>
              <a:t>information developing the focus statement</a:t>
            </a:r>
            <a:endParaRPr sz="1200" dirty="0">
              <a:latin typeface="Calibri"/>
              <a:ea typeface="Calibri"/>
              <a:cs typeface="Calibri"/>
              <a:sym typeface="Calibri"/>
            </a:endParaRPr>
          </a:p>
          <a:p>
            <a:pPr marL="914400" lvl="1" indent="-304800" rtl="0">
              <a:lnSpc>
                <a:spcPct val="100000"/>
              </a:lnSpc>
              <a:spcBef>
                <a:spcPts val="0"/>
              </a:spcBef>
              <a:spcAft>
                <a:spcPts val="0"/>
              </a:spcAft>
              <a:buClr>
                <a:srgbClr val="000000"/>
              </a:buClr>
              <a:buSzPts val="1200"/>
              <a:buChar char="○"/>
            </a:pPr>
            <a:r>
              <a:rPr lang="en" sz="1200" dirty="0">
                <a:latin typeface="Calibri"/>
                <a:ea typeface="Calibri"/>
                <a:cs typeface="Calibri"/>
                <a:sym typeface="Calibri"/>
              </a:rPr>
              <a:t>Concluding statement</a:t>
            </a:r>
            <a:endParaRPr sz="1200" dirty="0">
              <a:latin typeface="Calibri"/>
              <a:ea typeface="Calibri"/>
              <a:cs typeface="Calibri"/>
              <a:sym typeface="Calibri"/>
            </a:endParaRPr>
          </a:p>
        </p:txBody>
      </p:sp>
    </p:spTree>
    <p:extLst>
      <p:ext uri="{BB962C8B-B14F-4D97-AF65-F5344CB8AC3E}">
        <p14:creationId xmlns:p14="http://schemas.microsoft.com/office/powerpoint/2010/main" val="24177980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3a2ea5133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Suggested slide pacing: 3-5 minutes </a:t>
            </a: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Grouping: Whole Group</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silently review painted essay.</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a:latin typeface="Calibri"/>
                <a:ea typeface="Calibri"/>
                <a:cs typeface="Calibri"/>
                <a:sym typeface="Calibri"/>
              </a:rPr>
              <a:t>Tell students they are going to analyze the conclusion of the model essay. Invite students to silently review their </a:t>
            </a:r>
            <a:r>
              <a:rPr lang="en" sz="1200" b="1">
                <a:latin typeface="Calibri"/>
                <a:ea typeface="Calibri"/>
                <a:cs typeface="Calibri"/>
                <a:sym typeface="Calibri"/>
              </a:rPr>
              <a:t>Painted Essay® template </a:t>
            </a:r>
            <a:r>
              <a:rPr lang="en" sz="1200">
                <a:latin typeface="Calibri"/>
                <a:ea typeface="Calibri"/>
                <a:cs typeface="Calibri"/>
                <a:sym typeface="Calibri"/>
              </a:rPr>
              <a:t>to see where the conclusion fits into the structure of an essay.</a:t>
            </a:r>
            <a:endParaRPr sz="120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a:latin typeface="Calibri"/>
                <a:ea typeface="Calibri"/>
                <a:cs typeface="Calibri"/>
                <a:sym typeface="Calibri"/>
              </a:rPr>
              <a:t>Invite students to chorally read the conclusion of the </a:t>
            </a:r>
            <a:r>
              <a:rPr lang="en" sz="1200" b="1">
                <a:latin typeface="Calibri"/>
                <a:ea typeface="Calibri"/>
                <a:cs typeface="Calibri"/>
                <a:sym typeface="Calibri"/>
              </a:rPr>
              <a:t>model informational essay</a:t>
            </a:r>
            <a:r>
              <a:rPr lang="en" sz="1200">
                <a:latin typeface="Calibri"/>
                <a:ea typeface="Calibri"/>
                <a:cs typeface="Calibri"/>
                <a:sym typeface="Calibri"/>
              </a:rPr>
              <a:t> with you.</a:t>
            </a:r>
            <a:endParaRPr sz="120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a:latin typeface="Calibri"/>
                <a:ea typeface="Calibri"/>
                <a:cs typeface="Calibri"/>
                <a:sym typeface="Calibri"/>
              </a:rPr>
              <a:t>Invite students to read the parts of the conclusion on the </a:t>
            </a:r>
            <a:r>
              <a:rPr lang="en" sz="1200" b="1">
                <a:latin typeface="Calibri"/>
                <a:ea typeface="Calibri"/>
                <a:cs typeface="Calibri"/>
                <a:sym typeface="Calibri"/>
              </a:rPr>
              <a:t>Informational Texts anchor chart</a:t>
            </a:r>
            <a:r>
              <a:rPr lang="en" sz="1200">
                <a:latin typeface="Calibri"/>
                <a:ea typeface="Calibri"/>
                <a:cs typeface="Calibri"/>
                <a:sym typeface="Calibri"/>
              </a:rPr>
              <a:t>. </a:t>
            </a:r>
            <a:endParaRPr sz="1200">
              <a:latin typeface="Calibri"/>
              <a:ea typeface="Calibri"/>
              <a:cs typeface="Calibri"/>
              <a:sym typeface="Calibri"/>
            </a:endParaRPr>
          </a:p>
          <a:p>
            <a:pPr marL="457200" lvl="0" indent="0" rtl="0">
              <a:lnSpc>
                <a:spcPct val="100000"/>
              </a:lnSpc>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should be following/reading the content on the slide.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a:latin typeface="Calibri"/>
                <a:ea typeface="Calibri"/>
                <a:cs typeface="Calibri"/>
                <a:sym typeface="Calibri"/>
              </a:rPr>
              <a:t>For students who may need additional support with auditory processing: Write key words that students use on the board during discussion about concluding statements. </a:t>
            </a:r>
            <a:endParaRPr>
              <a:latin typeface="Calibri"/>
              <a:ea typeface="Calibri"/>
              <a:cs typeface="Calibri"/>
              <a:sym typeface="Calibri"/>
            </a:endParaRPr>
          </a:p>
        </p:txBody>
      </p:sp>
    </p:spTree>
    <p:extLst>
      <p:ext uri="{BB962C8B-B14F-4D97-AF65-F5344CB8AC3E}">
        <p14:creationId xmlns:p14="http://schemas.microsoft.com/office/powerpoint/2010/main" val="35657328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3a2ea51330_1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3a2ea51330_1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review checklist.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students on the </a:t>
            </a:r>
            <a:r>
              <a:rPr lang="en" sz="1200" b="1" dirty="0">
                <a:latin typeface="Calibri"/>
                <a:ea typeface="Calibri"/>
                <a:cs typeface="Calibri"/>
                <a:sym typeface="Calibri"/>
              </a:rPr>
              <a:t>Informative Writing checklist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read the following characteristic of an effective informative piece to themselves: W.4.2e</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Point to </a:t>
            </a:r>
            <a:r>
              <a:rPr lang="en" sz="1200" i="1" dirty="0">
                <a:latin typeface="Calibri"/>
                <a:ea typeface="Calibri"/>
                <a:cs typeface="Calibri"/>
                <a:sym typeface="Calibri"/>
              </a:rPr>
              <a:t>clearly related</a:t>
            </a:r>
            <a:r>
              <a:rPr lang="en" sz="1200" dirty="0">
                <a:latin typeface="Calibri"/>
                <a:ea typeface="Calibri"/>
                <a:cs typeface="Calibri"/>
                <a:sym typeface="Calibri"/>
              </a:rPr>
              <a:t> and ask, and then select volunteers to share: </a:t>
            </a:r>
            <a:r>
              <a:rPr lang="en" sz="1200" i="1" dirty="0">
                <a:latin typeface="Calibri"/>
                <a:ea typeface="Calibri"/>
                <a:cs typeface="Calibri"/>
                <a:sym typeface="Calibri"/>
              </a:rPr>
              <a:t>“What do we mean by the phrase clearly related?” </a:t>
            </a:r>
            <a:r>
              <a:rPr lang="en" sz="1200" b="1" dirty="0">
                <a:latin typeface="Calibri"/>
                <a:ea typeface="Calibri"/>
                <a:cs typeface="Calibri"/>
                <a:sym typeface="Calibri"/>
              </a:rPr>
              <a:t>(It means the conclusion ties back to the focus statement, or The conclusion is connected to the focus statement.)</a:t>
            </a:r>
            <a:endParaRPr sz="1200" b="1"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that they will need to include a concluding statement in their writing. Ask, and then select volunteers to share: </a:t>
            </a:r>
            <a:r>
              <a:rPr lang="en" sz="1200" i="1" dirty="0">
                <a:latin typeface="Calibri"/>
                <a:ea typeface="Calibri"/>
                <a:cs typeface="Calibri"/>
                <a:sym typeface="Calibri"/>
              </a:rPr>
              <a:t>“How does a concluding statement help a reader understand a text?” </a:t>
            </a:r>
            <a:r>
              <a:rPr lang="en" sz="1200" b="1" dirty="0">
                <a:latin typeface="Calibri"/>
                <a:ea typeface="Calibri"/>
                <a:cs typeface="Calibri"/>
                <a:sym typeface="Calibri"/>
              </a:rPr>
              <a:t>(It sums up or wraps up the writing for the reader, or It reminds the reader what the main topic of the writing was.) </a:t>
            </a:r>
            <a:endParaRPr sz="1200" b="1"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and then select volunteers to share: </a:t>
            </a:r>
            <a:r>
              <a:rPr lang="en" sz="1200" i="1" dirty="0">
                <a:latin typeface="Calibri"/>
                <a:ea typeface="Calibri"/>
                <a:cs typeface="Calibri"/>
                <a:sym typeface="Calibri"/>
              </a:rPr>
              <a:t>“Where would it make sense to include the concluding statement? In the beginning, middle, or end of the piece? </a:t>
            </a:r>
            <a:r>
              <a:rPr lang="en" sz="1200" b="1" dirty="0">
                <a:latin typeface="Calibri"/>
                <a:ea typeface="Calibri"/>
                <a:cs typeface="Calibri"/>
                <a:sym typeface="Calibri"/>
              </a:rPr>
              <a:t>(the end)</a:t>
            </a:r>
            <a:endParaRPr sz="1200" b="1"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If productive, cue students to provide reasoning: </a:t>
            </a:r>
            <a:r>
              <a:rPr lang="en" sz="1200" i="1" dirty="0">
                <a:latin typeface="Calibri"/>
                <a:ea typeface="Calibri"/>
                <a:cs typeface="Calibri"/>
                <a:sym typeface="Calibri"/>
              </a:rPr>
              <a:t>“Why do you think that?” </a:t>
            </a:r>
            <a:r>
              <a:rPr lang="en" sz="1200" b="1" dirty="0">
                <a:latin typeface="Calibri"/>
                <a:ea typeface="Calibri"/>
                <a:cs typeface="Calibri"/>
                <a:sym typeface="Calibri"/>
              </a:rPr>
              <a:t>(because it restates and wraps the writing up.) </a:t>
            </a:r>
            <a:endParaRPr sz="1200" b="1"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Explain that, like the focus statement, the concluding statement answers the focus question and reminds the reader what the piece is about. Tell students that it should answer the focus question in a different way than the focus statement, and that this is called </a:t>
            </a:r>
            <a:r>
              <a:rPr lang="en" sz="1200" i="1" dirty="0">
                <a:latin typeface="Calibri"/>
                <a:ea typeface="Calibri"/>
                <a:cs typeface="Calibri"/>
                <a:sym typeface="Calibri"/>
              </a:rPr>
              <a:t>restating</a:t>
            </a:r>
            <a:r>
              <a:rPr lang="en" sz="1200" dirty="0">
                <a:latin typeface="Calibri"/>
                <a:ea typeface="Calibri"/>
                <a:cs typeface="Calibri"/>
                <a:sym typeface="Calibri"/>
              </a:rPr>
              <a:t>.</a:t>
            </a:r>
            <a:endParaRPr sz="1200" dirty="0">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discussing questions with partner.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Repeat the question: </a:t>
            </a:r>
            <a:r>
              <a:rPr lang="en" sz="1200" i="1" dirty="0">
                <a:latin typeface="Calibri"/>
                <a:ea typeface="Calibri"/>
                <a:cs typeface="Calibri"/>
                <a:sym typeface="Calibri"/>
              </a:rPr>
              <a:t>“How can we answer this question in a different way from how we answered it as the focus statement?” </a:t>
            </a:r>
            <a:r>
              <a:rPr lang="en" sz="1200" dirty="0">
                <a:latin typeface="Calibri"/>
                <a:ea typeface="Calibri"/>
                <a:cs typeface="Calibri"/>
                <a:sym typeface="Calibri"/>
              </a:rPr>
              <a:t>Rephrase the question: </a:t>
            </a:r>
            <a:r>
              <a:rPr lang="en" sz="1200" i="1" dirty="0">
                <a:latin typeface="Calibri"/>
                <a:ea typeface="Calibri"/>
                <a:cs typeface="Calibri"/>
                <a:sym typeface="Calibri"/>
              </a:rPr>
              <a:t>“We already answered this question for the focus statement. Now we need to answer it a little differently for the concluding statement. How can we answer it a little differently?”</a:t>
            </a:r>
            <a:endParaRPr sz="1200" i="1"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Provide students with the parts of possible concluding statements on separate strips of paper. Example: </a:t>
            </a:r>
            <a:r>
              <a:rPr lang="en" sz="1200" i="0" dirty="0">
                <a:latin typeface="Calibri"/>
                <a:ea typeface="Calibri"/>
                <a:cs typeface="Calibri"/>
                <a:sym typeface="Calibri"/>
              </a:rPr>
              <a:t>“The millipede / protects itself / by rolling into a ball / and using poison.” In pairs, have them rearrange the strips into the correct sequence.</a:t>
            </a:r>
            <a:endParaRPr sz="1200" i="0" dirty="0">
              <a:latin typeface="Calibri"/>
              <a:ea typeface="Calibri"/>
              <a:cs typeface="Calibri"/>
              <a:sym typeface="Calibri"/>
            </a:endParaRPr>
          </a:p>
        </p:txBody>
      </p:sp>
    </p:spTree>
    <p:extLst>
      <p:ext uri="{BB962C8B-B14F-4D97-AF65-F5344CB8AC3E}">
        <p14:creationId xmlns:p14="http://schemas.microsoft.com/office/powerpoint/2010/main" val="10259884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3a2ea51330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 name="Google Shape;237;g3a2ea51330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8-</a:t>
            </a:r>
            <a:r>
              <a:rPr lang="en" sz="1200" b="1" dirty="0">
                <a:solidFill>
                  <a:schemeClr val="dk1"/>
                </a:solidFill>
                <a:latin typeface="Calibri"/>
                <a:ea typeface="Calibri"/>
                <a:cs typeface="Calibri"/>
                <a:sym typeface="Calibri"/>
              </a:rPr>
              <a:t>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those who need additional support to develop a concluding statement.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students on their </a:t>
            </a:r>
            <a:r>
              <a:rPr lang="en" sz="1200" b="1" dirty="0">
                <a:latin typeface="Calibri"/>
                <a:ea typeface="Calibri"/>
                <a:cs typeface="Calibri"/>
                <a:sym typeface="Calibri"/>
              </a:rPr>
              <a:t>Informational Writing Planning graphic organizer</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Point out the focus question at the top of the graphic organizer and cold call a student to read it aloud: </a:t>
            </a:r>
            <a:r>
              <a:rPr lang="en" sz="1200" b="1" i="0" dirty="0">
                <a:latin typeface="Calibri"/>
                <a:ea typeface="Calibri"/>
                <a:cs typeface="Calibri"/>
                <a:sym typeface="Calibri"/>
              </a:rPr>
              <a:t>“How does my expert group animal use its body and behaviors to help it survive?”</a:t>
            </a:r>
            <a:endParaRPr sz="1200" b="1" i="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Remind students that a concluding statement is like a focus statement in that it is brief, to the point, and answers the focus question.</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Rephrase the focus question so it is specific to the millipede and invite students to turn to an elbow partner. Ask: </a:t>
            </a:r>
            <a:r>
              <a:rPr lang="en" sz="1200" i="1" dirty="0">
                <a:latin typeface="Calibri"/>
                <a:ea typeface="Calibri"/>
                <a:cs typeface="Calibri"/>
                <a:sym typeface="Calibri"/>
              </a:rPr>
              <a:t>“How can we answer this question in a different way than we answered it as the focus statement? ‘How does the millipede use its body and behaviors to help it survive?’” </a:t>
            </a:r>
            <a:r>
              <a:rPr lang="en" sz="1200" b="1" dirty="0">
                <a:latin typeface="Calibri"/>
                <a:ea typeface="Calibri"/>
                <a:cs typeface="Calibri"/>
                <a:sym typeface="Calibri"/>
              </a:rPr>
              <a:t>(The millipede has many ways of protecting itself,” or The millipede protects itself by rolling into a ball and using poison.)</a:t>
            </a:r>
            <a:endParaRPr sz="1200" b="1"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If productive, cue students to listen carefully and seek to understand</a:t>
            </a:r>
            <a:r>
              <a:rPr lang="en" sz="1200" i="0" dirty="0">
                <a:latin typeface="Calibri"/>
                <a:ea typeface="Calibri"/>
                <a:cs typeface="Calibri"/>
                <a:sym typeface="Calibri"/>
              </a:rPr>
              <a:t>: “Who can tell us what your classmate said in your own words?”</a:t>
            </a:r>
            <a:r>
              <a:rPr lang="en" sz="1200" i="1" dirty="0">
                <a:latin typeface="Calibri"/>
                <a:ea typeface="Calibri"/>
                <a:cs typeface="Calibri"/>
                <a:sym typeface="Calibri"/>
              </a:rPr>
              <a:t>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When students share out, write examples that are different from the examples used for the focus statement in Lesson 8.</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Choose one concluding statement from the student-generated list and write on the </a:t>
            </a:r>
            <a:r>
              <a:rPr lang="en" sz="1200" b="1" dirty="0">
                <a:latin typeface="Calibri"/>
                <a:ea typeface="Calibri"/>
                <a:cs typeface="Calibri"/>
                <a:sym typeface="Calibri"/>
              </a:rPr>
              <a:t>Millipede Informational Writing Planning graphic organizer</a:t>
            </a:r>
            <a:r>
              <a:rPr lang="en" sz="1200" dirty="0">
                <a:latin typeface="Calibri"/>
                <a:ea typeface="Calibri"/>
                <a:cs typeface="Calibri"/>
                <a:sym typeface="Calibri"/>
              </a:rPr>
              <a:t> in the Concluding Statement box. Be sure to display this for students to see.</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write a concluding statement for their own piece, writing the concluding statement on their informative piece draft. Give them 5 minutes to do so, circulating and supporting as needed.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record ‘Y’ for ‘Yes’ and the date in the final column of their </a:t>
            </a:r>
            <a:r>
              <a:rPr lang="en" sz="1200" b="1" dirty="0">
                <a:latin typeface="Calibri"/>
                <a:ea typeface="Calibri"/>
                <a:cs typeface="Calibri"/>
                <a:sym typeface="Calibri"/>
              </a:rPr>
              <a:t>Informative Writing Checklist</a:t>
            </a:r>
            <a:r>
              <a:rPr lang="en" sz="1200" dirty="0">
                <a:latin typeface="Calibri"/>
                <a:ea typeface="Calibri"/>
                <a:cs typeface="Calibri"/>
                <a:sym typeface="Calibri"/>
              </a:rPr>
              <a:t> if they feel the criteria marked on their checklists have been achieved in their writing in this lesson.</a:t>
            </a:r>
            <a:endParaRPr sz="1200" dirty="0">
              <a:latin typeface="Calibri"/>
              <a:ea typeface="Calibri"/>
              <a:cs typeface="Calibri"/>
              <a:sym typeface="Calibri"/>
            </a:endParaRPr>
          </a:p>
          <a:p>
            <a:pPr marL="76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discussing questions with partner.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writing on conclusion in the appropriate box.</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Repeat the question: </a:t>
            </a:r>
            <a:r>
              <a:rPr lang="en" sz="1200" i="1" dirty="0">
                <a:solidFill>
                  <a:schemeClr val="dk1"/>
                </a:solidFill>
                <a:latin typeface="Calibri"/>
                <a:ea typeface="Calibri"/>
                <a:cs typeface="Calibri"/>
                <a:sym typeface="Calibri"/>
              </a:rPr>
              <a:t>“How can we answer this question in a different way from how we answered it as the focus statement?” </a:t>
            </a:r>
            <a:r>
              <a:rPr lang="en" sz="1200" dirty="0">
                <a:solidFill>
                  <a:schemeClr val="dk1"/>
                </a:solidFill>
                <a:latin typeface="Calibri"/>
                <a:ea typeface="Calibri"/>
                <a:cs typeface="Calibri"/>
                <a:sym typeface="Calibri"/>
              </a:rPr>
              <a:t>Rephrase the question:</a:t>
            </a:r>
            <a:r>
              <a:rPr lang="en" sz="1200" i="1" dirty="0">
                <a:solidFill>
                  <a:schemeClr val="dk1"/>
                </a:solidFill>
                <a:latin typeface="Calibri"/>
                <a:ea typeface="Calibri"/>
                <a:cs typeface="Calibri"/>
                <a:sym typeface="Calibri"/>
              </a:rPr>
              <a:t> “We already answered this question for the focus statement. Now we need to answer it a little differently for the concluding statement. How can we answer it a little differently?”</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students with the parts of possible concluding statements on separate strips of paper. Example: </a:t>
            </a:r>
            <a:r>
              <a:rPr lang="en" sz="1200" i="0" dirty="0">
                <a:solidFill>
                  <a:schemeClr val="dk1"/>
                </a:solidFill>
                <a:latin typeface="Calibri"/>
                <a:ea typeface="Calibri"/>
                <a:cs typeface="Calibri"/>
                <a:sym typeface="Calibri"/>
              </a:rPr>
              <a:t>“The millipede / protects itself / by rolling into a ball / and using poison.” In pairs, have them rearrange the strips into the correct sequence.</a:t>
            </a:r>
            <a:endParaRPr sz="1200" i="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855052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3385c67942_1_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3385c67942_1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3</a:t>
            </a:r>
            <a:r>
              <a:rPr lang="en-US" sz="1200" b="1" dirty="0">
                <a:solidFill>
                  <a:schemeClr val="dk1"/>
                </a:solidFill>
                <a:latin typeface="Calibri"/>
                <a:ea typeface="Calibri"/>
                <a:cs typeface="Calibri"/>
                <a:sym typeface="Calibri"/>
              </a:rPr>
              <a:t>-4</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learning targets. Read each one aloud, pausing after each to use a checking for understanding protocol for students to reflect on their comfort level with or show how close they are to meeting each target. Make note of students who may need additional support with each of the learning targets moving forward.</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showing thumb to demonstrate self-assessment.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p>
        </p:txBody>
      </p:sp>
    </p:spTree>
    <p:extLst>
      <p:ext uri="{BB962C8B-B14F-4D97-AF65-F5344CB8AC3E}">
        <p14:creationId xmlns:p14="http://schemas.microsoft.com/office/powerpoint/2010/main" val="40169119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3385c67942_1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3" name="Google Shape;253;g3385c67942_1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4-</a:t>
            </a:r>
            <a:r>
              <a:rPr lang="en" sz="1200" b="1" dirty="0">
                <a:solidFill>
                  <a:schemeClr val="dk1"/>
                </a:solidFill>
                <a:latin typeface="Calibri"/>
                <a:ea typeface="Calibri"/>
                <a:cs typeface="Calibri"/>
                <a:sym typeface="Calibri"/>
              </a:rPr>
              <a:t>5 minutes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on the third draft of their expert group animal sketch on the sketch page of their </a:t>
            </a:r>
            <a:r>
              <a:rPr lang="en" sz="1200" b="1" dirty="0">
                <a:solidFill>
                  <a:schemeClr val="dk1"/>
                </a:solidFill>
                <a:latin typeface="Calibri"/>
                <a:ea typeface="Calibri"/>
                <a:cs typeface="Calibri"/>
                <a:sym typeface="Calibri"/>
              </a:rPr>
              <a:t>Expert Group Animal research notebook</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drawing in sketch page.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094235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3a2ea51330_1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students have a system for recording homework assignments (journal, notebook, agenda, etc.) and a text to complete the assignment.</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Independent Reading Journals.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homework assignment aloud and ask students if they have any questions about the assignments.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a:t>
            </a:r>
            <a:r>
              <a:rPr lang="en-US" sz="1200">
                <a:solidFill>
                  <a:schemeClr val="dk1"/>
                </a:solidFill>
                <a:latin typeface="Calibri"/>
                <a:ea typeface="Calibri"/>
                <a:cs typeface="Calibri"/>
                <a:sym typeface="Calibri"/>
              </a:rPr>
              <a:t>s</a:t>
            </a:r>
            <a:r>
              <a:rPr lang="en" sz="120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 select a prompt and write it in the front of their Independent Reading Journal.</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record assignments and have materials needed to complete it.</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p:txBody>
      </p:sp>
    </p:spTree>
    <p:extLst>
      <p:ext uri="{BB962C8B-B14F-4D97-AF65-F5344CB8AC3E}">
        <p14:creationId xmlns:p14="http://schemas.microsoft.com/office/powerpoint/2010/main" val="41794480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3e674b78c8_0_7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5" name="Google Shape;265;g3e674b78c8_0_7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Grade 4 M2 U2: </a:t>
            </a:r>
            <a:r>
              <a:rPr lang="en" sz="1200" u="sng">
                <a:solidFill>
                  <a:schemeClr val="hlink"/>
                </a:solidFill>
                <a:latin typeface="Calibri"/>
                <a:ea typeface="Calibri"/>
                <a:cs typeface="Calibri"/>
                <a:sym typeface="Calibri"/>
                <a:hlinkClick r:id="rId3"/>
              </a:rPr>
              <a:t>http://curriculum.eleducation.org/sites/default/files/g4m2u2_all-block_091317.pdf</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p:txBody>
      </p:sp>
      <p:sp>
        <p:nvSpPr>
          <p:cNvPr id="266" name="Google Shape;266;g3e674b78c8_0_7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86573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e674b78c8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3e674b78c8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module, the habit of character focus is working to contribute to a better world. The characteristic they are reminded of in this lesson is: apply my learning as </a:t>
            </a:r>
            <a:r>
              <a:rPr lang="en-US" sz="1200" dirty="0">
                <a:solidFill>
                  <a:schemeClr val="dk1"/>
                </a:solidFill>
                <a:latin typeface="Calibri"/>
                <a:ea typeface="Calibri"/>
                <a:cs typeface="Calibri"/>
                <a:sym typeface="Calibri"/>
              </a:rPr>
              <a:t>I </a:t>
            </a:r>
            <a:r>
              <a:rPr lang="en" sz="1200" dirty="0">
                <a:solidFill>
                  <a:schemeClr val="dk1"/>
                </a:solidFill>
                <a:latin typeface="Calibri"/>
                <a:ea typeface="Calibri"/>
                <a:cs typeface="Calibri"/>
                <a:sym typeface="Calibri"/>
              </a:rPr>
              <a:t>begin to plan part of the final performance task.</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Additional Teacher Resources: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Teacher Supporting Materials Document </a:t>
            </a:r>
            <a:r>
              <a:rPr lang="en" sz="1200" dirty="0">
                <a:solidFill>
                  <a:schemeClr val="dk1"/>
                </a:solidFill>
                <a:latin typeface="Calibri"/>
                <a:ea typeface="Calibri"/>
                <a:cs typeface="Calibri"/>
                <a:sym typeface="Calibri"/>
              </a:rPr>
              <a:t>for this lesson can be found here: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t>
            </a:r>
            <a:r>
              <a:rPr lang="en" sz="1200" u="sng" dirty="0">
                <a:solidFill>
                  <a:schemeClr val="hlink"/>
                </a:solidFill>
                <a:latin typeface="Calibri"/>
                <a:ea typeface="Calibri"/>
                <a:cs typeface="Calibri"/>
                <a:sym typeface="Calibri"/>
                <a:hlinkClick r:id="rId3"/>
              </a:rPr>
              <a:t>http://curriculum.eleducation.org/curriculum/ela/grade-4/module-2/unit-2/lesson-9</a:t>
            </a:r>
            <a:endParaRPr sz="1200" dirty="0">
              <a:solidFill>
                <a:schemeClr val="dk1"/>
              </a:solidFill>
              <a:latin typeface="Calibri"/>
              <a:ea typeface="Calibri"/>
              <a:cs typeface="Calibri"/>
              <a:sym typeface="Calibri"/>
            </a:endParaRPr>
          </a:p>
          <a:p>
            <a:pPr marL="457200" lvl="0" indent="-298450" rtl="0">
              <a:spcBef>
                <a:spcPts val="0"/>
              </a:spcBef>
              <a:spcAft>
                <a:spcPts val="0"/>
              </a:spcAft>
              <a:buClr>
                <a:schemeClr val="dk1"/>
              </a:buClr>
              <a:buSzPts val="1100"/>
              <a:buChar char="●"/>
            </a:pPr>
            <a:r>
              <a:rPr lang="en" sz="1200" dirty="0">
                <a:solidFill>
                  <a:schemeClr val="dk1"/>
                </a:solidFill>
                <a:latin typeface="Calibri"/>
                <a:ea typeface="Calibri"/>
                <a:cs typeface="Calibri"/>
                <a:sym typeface="Calibri"/>
              </a:rPr>
              <a:t>Protocols descriptions can be found here: </a:t>
            </a:r>
            <a:r>
              <a:rPr lang="en" sz="1200" u="sng" dirty="0">
                <a:solidFill>
                  <a:srgbClr val="6611CC"/>
                </a:solidFill>
                <a:latin typeface="Calibri"/>
                <a:ea typeface="Calibri"/>
                <a:cs typeface="Calibri"/>
                <a:sym typeface="Calibri"/>
                <a:hlinkClick r:id="rId4"/>
              </a:rPr>
              <a:t>https://eleducation.org/resources/el-education-classroom-protocols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Rubrics and checklists for writing can be found here: </a:t>
            </a:r>
            <a:r>
              <a:rPr lang="en" sz="1200" u="sng" dirty="0">
                <a:solidFill>
                  <a:schemeClr val="accent5"/>
                </a:solidFill>
                <a:latin typeface="Calibri"/>
                <a:ea typeface="Calibri"/>
                <a:cs typeface="Calibri"/>
                <a:sym typeface="Calibri"/>
                <a:hlinkClick r:id="rId5"/>
              </a:rPr>
              <a:t>https://eleducation.org/resources/fifth-grade-writing-rubrics-and-checklists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412378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e674b78c8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3e674b78c8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b="1" dirty="0">
                <a:latin typeface="Calibri"/>
                <a:ea typeface="Calibri"/>
                <a:cs typeface="Calibri"/>
                <a:sym typeface="Calibri"/>
              </a:rPr>
              <a:t>Model informational essay</a:t>
            </a:r>
            <a:r>
              <a:rPr lang="en" sz="1200" dirty="0">
                <a:latin typeface="Calibri"/>
                <a:ea typeface="Calibri"/>
                <a:cs typeface="Calibri"/>
                <a:sym typeface="Calibri"/>
              </a:rPr>
              <a:t> (from Lesson 7; one per student and one to display)</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b="1" dirty="0">
                <a:latin typeface="Calibri"/>
                <a:ea typeface="Calibri"/>
                <a:cs typeface="Calibri"/>
                <a:sym typeface="Calibri"/>
              </a:rPr>
              <a:t>Painted Essay® template</a:t>
            </a:r>
            <a:r>
              <a:rPr lang="en" sz="1200" dirty="0">
                <a:latin typeface="Calibri"/>
                <a:ea typeface="Calibri"/>
                <a:cs typeface="Calibri"/>
                <a:sym typeface="Calibri"/>
              </a:rPr>
              <a:t> (from Module 1; one per student and one to display)</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b="1" dirty="0">
                <a:latin typeface="Calibri"/>
                <a:ea typeface="Calibri"/>
                <a:cs typeface="Calibri"/>
                <a:sym typeface="Calibri"/>
              </a:rPr>
              <a:t>Millipede Informational Writing Planning graphic organizer</a:t>
            </a:r>
            <a:r>
              <a:rPr lang="en" sz="1200" dirty="0">
                <a:latin typeface="Calibri"/>
                <a:ea typeface="Calibri"/>
                <a:cs typeface="Calibri"/>
                <a:sym typeface="Calibri"/>
              </a:rPr>
              <a:t> (from Lesson 7; one to display)</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b="0" dirty="0">
                <a:latin typeface="Calibri"/>
                <a:ea typeface="Calibri"/>
                <a:cs typeface="Calibri"/>
                <a:sym typeface="Calibri"/>
              </a:rPr>
              <a:t>Equity sticks</a:t>
            </a:r>
            <a:endParaRPr sz="1200" b="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b="1" dirty="0">
                <a:latin typeface="Calibri"/>
                <a:ea typeface="Calibri"/>
                <a:cs typeface="Calibri"/>
                <a:sym typeface="Calibri"/>
              </a:rPr>
              <a:t>Informational Texts anchor chart</a:t>
            </a:r>
            <a:r>
              <a:rPr lang="en" sz="1200" dirty="0">
                <a:latin typeface="Calibri"/>
                <a:ea typeface="Calibri"/>
                <a:cs typeface="Calibri"/>
                <a:sym typeface="Calibri"/>
              </a:rPr>
              <a:t> (begun in Lesson 7; added to with students in Work Times A and C)</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b="1" dirty="0">
                <a:latin typeface="Calibri"/>
                <a:ea typeface="Calibri"/>
                <a:cs typeface="Calibri"/>
                <a:sym typeface="Calibri"/>
              </a:rPr>
              <a:t>Informational Texts anchor chart (example, for teacher reference)</a:t>
            </a:r>
            <a:endParaRPr sz="1200" b="1"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b="1" dirty="0">
                <a:latin typeface="Calibri"/>
                <a:ea typeface="Calibri"/>
                <a:cs typeface="Calibri"/>
                <a:sym typeface="Calibri"/>
              </a:rPr>
              <a:t>Informative Writing Checklist</a:t>
            </a:r>
            <a:r>
              <a:rPr lang="en" sz="1200" dirty="0">
                <a:latin typeface="Calibri"/>
                <a:ea typeface="Calibri"/>
                <a:cs typeface="Calibri"/>
                <a:sym typeface="Calibri"/>
              </a:rPr>
              <a:t> (from Lesson 7; one per student and one to display)</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b="0" dirty="0">
                <a:latin typeface="Calibri"/>
                <a:ea typeface="Calibri"/>
                <a:cs typeface="Calibri"/>
                <a:sym typeface="Calibri"/>
              </a:rPr>
              <a:t>Lined paper </a:t>
            </a:r>
            <a:r>
              <a:rPr lang="en" sz="1200" dirty="0">
                <a:latin typeface="Calibri"/>
                <a:ea typeface="Calibri"/>
                <a:cs typeface="Calibri"/>
                <a:sym typeface="Calibri"/>
              </a:rPr>
              <a:t>(several pieces per student)</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b="1" dirty="0">
                <a:latin typeface="Calibri"/>
                <a:ea typeface="Calibri"/>
                <a:cs typeface="Calibri"/>
                <a:sym typeface="Calibri"/>
              </a:rPr>
              <a:t>Informational Writing Planning graphic organizer</a:t>
            </a:r>
            <a:r>
              <a:rPr lang="en" sz="1200" dirty="0">
                <a:latin typeface="Calibri"/>
                <a:ea typeface="Calibri"/>
                <a:cs typeface="Calibri"/>
                <a:sym typeface="Calibri"/>
              </a:rPr>
              <a:t> (from Lesson 7; one per student and one to display)</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b="1" dirty="0">
                <a:latin typeface="Calibri"/>
                <a:ea typeface="Calibri"/>
                <a:cs typeface="Calibri"/>
                <a:sym typeface="Calibri"/>
              </a:rPr>
              <a:t>Informative piece drafts</a:t>
            </a:r>
            <a:r>
              <a:rPr lang="en" sz="1200" dirty="0">
                <a:latin typeface="Calibri"/>
                <a:ea typeface="Calibri"/>
                <a:cs typeface="Calibri"/>
                <a:sym typeface="Calibri"/>
              </a:rPr>
              <a:t> (from Lesson 8; one per student)</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b="1" dirty="0">
                <a:latin typeface="Calibri"/>
                <a:ea typeface="Calibri"/>
                <a:cs typeface="Calibri"/>
                <a:sym typeface="Calibri"/>
              </a:rPr>
              <a:t>Expert Group Animal research notebook</a:t>
            </a:r>
            <a:r>
              <a:rPr lang="en" sz="1200" dirty="0">
                <a:latin typeface="Calibri"/>
                <a:ea typeface="Calibri"/>
                <a:cs typeface="Calibri"/>
                <a:sym typeface="Calibri"/>
              </a:rPr>
              <a:t> (distributed in Lesson 1; one per student) - Sketch page (page 20)</a:t>
            </a:r>
            <a:endParaRPr sz="1200" dirty="0">
              <a:latin typeface="Calibri"/>
              <a:ea typeface="Calibri"/>
              <a:cs typeface="Calibri"/>
              <a:sym typeface="Calibri"/>
            </a:endParaRPr>
          </a:p>
          <a:p>
            <a:pPr marL="45720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174662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e674b78c8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3e674b78c8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solidFill>
                  <a:schemeClr val="dk1"/>
                </a:solidFill>
                <a:latin typeface="Calibri"/>
                <a:ea typeface="Calibri"/>
                <a:cs typeface="Calibri"/>
                <a:sym typeface="Calibri"/>
              </a:rPr>
              <a:t>Review the following protocol(s) before teaching. They (it) are used in this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 is explained </a:t>
            </a:r>
            <a:r>
              <a:rPr lang="en" sz="1200" u="sng">
                <a:solidFill>
                  <a:schemeClr val="accent5"/>
                </a:solidFill>
                <a:latin typeface="Calibri"/>
                <a:ea typeface="Calibri"/>
                <a:cs typeface="Calibri"/>
                <a:sym typeface="Calibri"/>
                <a:hlinkClick r:id="rId3"/>
              </a:rPr>
              <a:t>https://eleducation.org/resources/el-education-classroom-protocols</a:t>
            </a:r>
            <a:r>
              <a:rPr lang="en" sz="1200">
                <a:solidFill>
                  <a:schemeClr val="dk1"/>
                </a:solidFill>
                <a:latin typeface="Calibri"/>
                <a:ea typeface="Calibri"/>
                <a:cs typeface="Calibri"/>
                <a:sym typeface="Calibri"/>
              </a:rPr>
              <a:t> (found in Classroom Protocols)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2203587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3e674b78c8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 name="Google Shape;152;g3e674b78c8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Additional Support Considerations: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Remind students about the steps in the writing process: plan, draft, revise, edit, publish.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Work Time C, provide students with a cloze proof paragraph about their animal. Write the paragraph for them, but leave out key words and phrases for small groups to fill in together. Make the task simpler by writing a list of the key words next to the cloze paragraph so that students can select from the list.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Help students take the lead in pair work by giving them turn-taking sentence frames. Examples: </a:t>
            </a:r>
            <a:r>
              <a:rPr lang="en" sz="1200" i="0" dirty="0">
                <a:latin typeface="Calibri"/>
                <a:ea typeface="Calibri"/>
                <a:cs typeface="Calibri"/>
                <a:sym typeface="Calibri"/>
              </a:rPr>
              <a:t>“I can share what I think …” “That’s a great idea. I also think that …” (Nod head.) “Uh-huh. And the paragraph should also …”</a:t>
            </a:r>
            <a:endParaRPr sz="1200" i="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With the small group, create an outline of what the entire informative piece should look like using a color-coded example: Focus statement and concluding statement are both green, introduction is red, proof paragraph 1 is blue, proof paragraph 2 is yellow. Draw an arrow from both proof paragraphs to the focus statement. This will help students see that the focus and concluding statements should be similar and directly tied to the information about animal defenses—blue and yellow make green. The extra information in the introduction is important, but it’s not necessarily linked directly to the focus question.</a:t>
            </a:r>
            <a:endParaRPr sz="1200" dirty="0">
              <a:latin typeface="Calibri"/>
              <a:ea typeface="Calibri"/>
              <a:cs typeface="Calibri"/>
              <a:sym typeface="Calibri"/>
            </a:endParaRPr>
          </a:p>
        </p:txBody>
      </p:sp>
    </p:spTree>
    <p:extLst>
      <p:ext uri="{BB962C8B-B14F-4D97-AF65-F5344CB8AC3E}">
        <p14:creationId xmlns:p14="http://schemas.microsoft.com/office/powerpoint/2010/main" val="8732368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 name="Google Shape;158;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42160478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3" name="Google Shape;163;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Student Grouping: Whole Group</a:t>
            </a:r>
            <a:endParaRPr sz="16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Welcome students to class and the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read through the agenda for today. Suggestion: Read the slide to the class or call on a student to read the content of the slide to the class. </a:t>
            </a:r>
            <a:endParaRPr sz="1200" dirty="0">
              <a:solidFill>
                <a:schemeClr val="dk1"/>
              </a:solidFill>
              <a:latin typeface="Calibri"/>
              <a:ea typeface="Calibri"/>
              <a:cs typeface="Calibri"/>
              <a:sym typeface="Calibri"/>
            </a:endParaRPr>
          </a:p>
          <a:p>
            <a:pPr marL="45720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550455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Group/Pairs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Direct students’ attention to the learning targets and ask for volunteers to read them aloud.</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if they are unfamiliar with any terms in the learning targets. They might identify: </a:t>
            </a:r>
            <a:r>
              <a:rPr lang="en" sz="1200" b="0" i="1" dirty="0">
                <a:latin typeface="Calibri"/>
                <a:ea typeface="Calibri"/>
                <a:cs typeface="Calibri"/>
                <a:sym typeface="Calibri"/>
              </a:rPr>
              <a:t>proof paragraphs</a:t>
            </a:r>
            <a:r>
              <a:rPr lang="en" sz="1200" b="0" dirty="0">
                <a:latin typeface="Calibri"/>
                <a:ea typeface="Calibri"/>
                <a:cs typeface="Calibri"/>
                <a:sym typeface="Calibri"/>
              </a:rPr>
              <a:t>, </a:t>
            </a:r>
            <a:r>
              <a:rPr lang="en" sz="1200" b="0" i="1" dirty="0">
                <a:latin typeface="Calibri"/>
                <a:ea typeface="Calibri"/>
                <a:cs typeface="Calibri"/>
                <a:sym typeface="Calibri"/>
              </a:rPr>
              <a:t>concluding statement</a:t>
            </a:r>
            <a:r>
              <a:rPr lang="en" sz="1200" b="0" dirty="0">
                <a:latin typeface="Calibri"/>
                <a:ea typeface="Calibri"/>
                <a:cs typeface="Calibri"/>
                <a:sym typeface="Calibri"/>
              </a:rPr>
              <a:t>, and </a:t>
            </a:r>
            <a:r>
              <a:rPr lang="en" sz="1200" b="0" i="1" dirty="0">
                <a:latin typeface="Calibri"/>
                <a:ea typeface="Calibri"/>
                <a:cs typeface="Calibri"/>
                <a:sym typeface="Calibri"/>
              </a:rPr>
              <a:t>scientifically accurate</a:t>
            </a:r>
            <a:r>
              <a:rPr lang="en" sz="1200" b="0" dirty="0">
                <a:latin typeface="Calibri"/>
                <a:ea typeface="Calibri"/>
                <a:cs typeface="Calibri"/>
                <a:sym typeface="Calibri"/>
              </a:rPr>
              <a:t>. </a:t>
            </a:r>
            <a:endParaRPr sz="1200" b="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Write a synonym above these terms in the learning targets and ask for new volunteers to read the targets again.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For the third target, ask students to turn and talk: </a:t>
            </a:r>
            <a:r>
              <a:rPr lang="en" sz="1200" i="1" dirty="0">
                <a:latin typeface="Calibri"/>
                <a:ea typeface="Calibri"/>
                <a:cs typeface="Calibri"/>
                <a:sym typeface="Calibri"/>
              </a:rPr>
              <a:t>“What does it mean to group accurate facts with related evidence?” </a:t>
            </a:r>
            <a:r>
              <a:rPr lang="en" sz="1200" b="1" dirty="0">
                <a:latin typeface="Calibri"/>
                <a:ea typeface="Calibri"/>
                <a:cs typeface="Calibri"/>
                <a:sym typeface="Calibri"/>
              </a:rPr>
              <a:t>(It means our evidence has to match our facts.)</a:t>
            </a:r>
            <a:endParaRPr sz="1200" b="1"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show you a thumbs-up if they understand what they will be learning today, a thumbs-sideways if they need clarification, and a thumbs-down if they still don’t know. Clarify as necessary.</a:t>
            </a:r>
            <a:endParaRPr sz="1200" dirty="0">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discussing question with partner.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students who may need additional support with comprehension: Discuss and clarify the language of learning targets to help build academic vocabulary.</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Optional Mini Language Dive: Highlight language structures that are critical to understanding the learning targets. Examples: </a:t>
            </a:r>
            <a:r>
              <a:rPr lang="en" sz="1200" i="0" dirty="0">
                <a:latin typeface="Calibri"/>
                <a:ea typeface="Calibri"/>
                <a:cs typeface="Calibri"/>
                <a:sym typeface="Calibri"/>
              </a:rPr>
              <a:t>“I can group together scientifically accurate facts / with related evidence / in my informative piece.” Work on comprehension of these structures—for example, by asking: “What kind of facts?” </a:t>
            </a:r>
            <a:r>
              <a:rPr lang="en" sz="1200" b="1" i="0" dirty="0">
                <a:latin typeface="Calibri"/>
                <a:ea typeface="Calibri"/>
                <a:cs typeface="Calibri"/>
                <a:sym typeface="Calibri"/>
              </a:rPr>
              <a:t>(accurate, correct)</a:t>
            </a:r>
            <a:r>
              <a:rPr lang="en" sz="1200" i="0" dirty="0">
                <a:latin typeface="Calibri"/>
                <a:ea typeface="Calibri"/>
                <a:cs typeface="Calibri"/>
                <a:sym typeface="Calibri"/>
              </a:rPr>
              <a:t> “In what way are they accurate?</a:t>
            </a:r>
            <a:r>
              <a:rPr lang="en-US" sz="1200" i="0" dirty="0">
                <a:latin typeface="Calibri"/>
                <a:ea typeface="Calibri"/>
                <a:cs typeface="Calibri"/>
                <a:sym typeface="Calibri"/>
              </a:rPr>
              <a:t>”</a:t>
            </a:r>
            <a:r>
              <a:rPr lang="en" sz="1200" i="0" dirty="0">
                <a:latin typeface="Calibri"/>
                <a:ea typeface="Calibri"/>
                <a:cs typeface="Calibri"/>
                <a:sym typeface="Calibri"/>
              </a:rPr>
              <a:t> </a:t>
            </a:r>
            <a:r>
              <a:rPr lang="en" sz="1200" b="1" dirty="0">
                <a:latin typeface="Calibri"/>
                <a:ea typeface="Calibri"/>
                <a:cs typeface="Calibri"/>
                <a:sym typeface="Calibri"/>
              </a:rPr>
              <a:t>(scientifically, related to science)</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114989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a425ba501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3a425ba501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3</a:t>
            </a:r>
            <a:r>
              <a:rPr lang="en-US" sz="1200" b="1" dirty="0">
                <a:solidFill>
                  <a:schemeClr val="dk1"/>
                </a:solidFill>
                <a:latin typeface="Calibri"/>
                <a:ea typeface="Calibri"/>
                <a:cs typeface="Calibri"/>
                <a:sym typeface="Calibri"/>
              </a:rPr>
              <a:t>-4</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silently review painted essay.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get out their copy of the </a:t>
            </a:r>
            <a:r>
              <a:rPr lang="en" sz="1200" b="1" dirty="0">
                <a:latin typeface="Calibri"/>
                <a:ea typeface="Calibri"/>
                <a:cs typeface="Calibri"/>
                <a:sym typeface="Calibri"/>
              </a:rPr>
              <a:t>model informational essay</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they are going to analyze the proof paragraphs of the model essay. Invite students to silently review their </a:t>
            </a:r>
            <a:r>
              <a:rPr lang="en" sz="1200" b="1" dirty="0">
                <a:latin typeface="Calibri"/>
                <a:ea typeface="Calibri"/>
                <a:cs typeface="Calibri"/>
                <a:sym typeface="Calibri"/>
              </a:rPr>
              <a:t>Painted Essay® template</a:t>
            </a:r>
            <a:r>
              <a:rPr lang="en" sz="1200" dirty="0">
                <a:latin typeface="Calibri"/>
                <a:ea typeface="Calibri"/>
                <a:cs typeface="Calibri"/>
                <a:sym typeface="Calibri"/>
              </a:rPr>
              <a:t> to see where Proof Paragraphs 1 and 2 fit into the structure of the essay.</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Explain that in informational writing, we call the middle paragraphs the </a:t>
            </a:r>
            <a:r>
              <a:rPr lang="en" sz="1200" i="1" dirty="0">
                <a:latin typeface="Calibri"/>
                <a:ea typeface="Calibri"/>
                <a:cs typeface="Calibri"/>
                <a:sym typeface="Calibri"/>
              </a:rPr>
              <a:t>proof paragraphs</a:t>
            </a:r>
            <a:r>
              <a:rPr lang="en" sz="1200" dirty="0">
                <a:latin typeface="Calibri"/>
                <a:ea typeface="Calibri"/>
                <a:cs typeface="Calibri"/>
                <a:sym typeface="Calibri"/>
              </a:rPr>
              <a:t>. In these paragraphs, the author develops the topic with facts, definitions, details, and quotations from research. </a:t>
            </a:r>
            <a:endParaRPr sz="1200" dirty="0">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reading proof paragraph of model essay.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Modify the </a:t>
            </a:r>
            <a:r>
              <a:rPr lang="en" sz="1200" b="1" dirty="0">
                <a:latin typeface="Calibri"/>
                <a:ea typeface="Calibri"/>
                <a:cs typeface="Calibri"/>
                <a:sym typeface="Calibri"/>
              </a:rPr>
              <a:t>Informational Writing Planning graphic organizer</a:t>
            </a:r>
            <a:r>
              <a:rPr lang="en" sz="1200" dirty="0">
                <a:latin typeface="Calibri"/>
                <a:ea typeface="Calibri"/>
                <a:cs typeface="Calibri"/>
                <a:sym typeface="Calibri"/>
              </a:rPr>
              <a:t> by color-coding the paragraph boxes (making them clearly different from the sources and research boxes) so it is easier for students who have difficulty organizing to see that there are three paragraphs in this informative piece. Also highlight “defense mechanism” in each of the proof paragraph boxes to emphasize the focus of these paragraphs.</a:t>
            </a:r>
            <a:endParaRPr dirty="0">
              <a:latin typeface="Calibri"/>
              <a:ea typeface="Calibri"/>
              <a:cs typeface="Calibri"/>
              <a:sym typeface="Calibri"/>
            </a:endParaRPr>
          </a:p>
        </p:txBody>
      </p:sp>
    </p:spTree>
    <p:extLst>
      <p:ext uri="{BB962C8B-B14F-4D97-AF65-F5344CB8AC3E}">
        <p14:creationId xmlns:p14="http://schemas.microsoft.com/office/powerpoint/2010/main" val="17254660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a16="http://schemas.microsoft.com/office/drawing/2014/main" id="{41E9E37A-8422-4DAC-A7A9-3B26425C5A20}"/>
              </a:ext>
            </a:extLst>
          </p:cNvPr>
          <p:cNvPicPr>
            <a:picLocks noChangeAspect="1"/>
          </p:cNvPicPr>
          <p:nvPr userDrawn="1"/>
        </p:nvPicPr>
        <p:blipFill>
          <a:blip r:embed="rId13"/>
          <a:stretch>
            <a:fillRect/>
          </a:stretch>
        </p:blipFill>
        <p:spPr>
          <a:xfrm>
            <a:off x="30086" y="1174660"/>
            <a:ext cx="9083827" cy="3968840"/>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3B7A7A05-1C40-46DA-9521-5873B20F534F}"/>
              </a:ext>
            </a:extLst>
          </p:cNvPr>
          <p:cNvPicPr>
            <a:picLocks noChangeAspect="1"/>
          </p:cNvPicPr>
          <p:nvPr userDrawn="1"/>
        </p:nvPicPr>
        <p:blipFill>
          <a:blip r:embed="rId13"/>
          <a:stretch>
            <a:fillRect/>
          </a:stretch>
        </p:blipFill>
        <p:spPr>
          <a:xfrm>
            <a:off x="0" y="1174660"/>
            <a:ext cx="9083827" cy="3968840"/>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16.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2/lesson-9"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hyperlink" Target="https://eleducation.org/resources/el-education-classroom-protocols"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a:t>Grade 4: Module 2: Unit 2: Lesson 9</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399775"/>
            <a:ext cx="86831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dirty="0">
                <a:solidFill>
                  <a:schemeClr val="dk1"/>
                </a:solidFill>
              </a:rPr>
              <a:t>This lesson will take approximately 60-70 minutes to complete. </a:t>
            </a:r>
            <a:endParaRPr sz="16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purpose of today’s lesson is</a:t>
            </a:r>
            <a:r>
              <a:rPr lang="en-US" sz="1600" dirty="0">
                <a:solidFill>
                  <a:schemeClr val="dk1"/>
                </a:solidFill>
              </a:rPr>
              <a:t> for</a:t>
            </a:r>
            <a:r>
              <a:rPr lang="en" sz="1600" dirty="0">
                <a:solidFill>
                  <a:schemeClr val="dk1"/>
                </a:solidFill>
              </a:rPr>
              <a:t> </a:t>
            </a:r>
            <a:r>
              <a:rPr lang="en" sz="1600" dirty="0"/>
              <a:t>students </a:t>
            </a:r>
            <a:r>
              <a:rPr lang="en-US" sz="1600" dirty="0"/>
              <a:t>to </a:t>
            </a:r>
            <a:r>
              <a:rPr lang="en" sz="1600" dirty="0"/>
              <a:t>continue drafting the informative page for their performance task, with a focus on the proof paragraphs and conclusion. </a:t>
            </a:r>
            <a:endParaRPr sz="1600" dirty="0"/>
          </a:p>
          <a:p>
            <a:pPr marL="628650" lvl="1" indent="-95250" rtl="0">
              <a:lnSpc>
                <a:spcPct val="90000"/>
              </a:lnSpc>
              <a:spcBef>
                <a:spcPts val="0"/>
              </a:spcBef>
              <a:spcAft>
                <a:spcPts val="0"/>
              </a:spcAft>
              <a:buClr>
                <a:schemeClr val="dk1"/>
              </a:buClr>
              <a:buSzPts val="1200"/>
              <a:buFont typeface="Arial"/>
              <a:buNone/>
            </a:pPr>
            <a:endParaRPr sz="1600" dirty="0"/>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Learning Targets for students today are:</a:t>
            </a:r>
            <a:endParaRPr sz="1600" dirty="0">
              <a:solidFill>
                <a:schemeClr val="dk1"/>
              </a:solidFill>
            </a:endParaRPr>
          </a:p>
          <a:p>
            <a:pPr marL="457200" lvl="0" indent="-330200" rtl="0">
              <a:spcBef>
                <a:spcPts val="600"/>
              </a:spcBef>
              <a:spcAft>
                <a:spcPts val="0"/>
              </a:spcAft>
              <a:buClr>
                <a:srgbClr val="000000"/>
              </a:buClr>
              <a:buSzPts val="1600"/>
              <a:buAutoNum type="arabicPeriod"/>
            </a:pPr>
            <a:r>
              <a:rPr lang="en" sz="1600" dirty="0"/>
              <a:t>I can write proof paragraphs for my informative piece that describe the defense mechanisms of my expert group animal. </a:t>
            </a:r>
            <a:endParaRPr sz="1600" dirty="0"/>
          </a:p>
          <a:p>
            <a:pPr marL="457200" lvl="0" indent="-330200" rtl="0">
              <a:spcBef>
                <a:spcPts val="600"/>
              </a:spcBef>
              <a:spcAft>
                <a:spcPts val="0"/>
              </a:spcAft>
              <a:buClr>
                <a:srgbClr val="000000"/>
              </a:buClr>
              <a:buSzPts val="1600"/>
              <a:buAutoNum type="arabicPeriod"/>
            </a:pPr>
            <a:r>
              <a:rPr lang="en" sz="1600" dirty="0"/>
              <a:t>I can write a concluding statement for my informative piece that summarizes the defense mechanisms of my expert group animal. </a:t>
            </a:r>
            <a:endParaRPr sz="1600" dirty="0"/>
          </a:p>
          <a:p>
            <a:pPr marL="457200" lvl="0" indent="-330200" rtl="0">
              <a:spcBef>
                <a:spcPts val="600"/>
              </a:spcBef>
              <a:spcAft>
                <a:spcPts val="0"/>
              </a:spcAft>
              <a:buClr>
                <a:srgbClr val="000000"/>
              </a:buClr>
              <a:buSzPts val="1600"/>
              <a:buAutoNum type="arabicPeriod"/>
            </a:pPr>
            <a:r>
              <a:rPr lang="en" sz="1600" dirty="0"/>
              <a:t>I can use modal auxiliaries to express the condition of verbs. </a:t>
            </a:r>
            <a:endParaRPr sz="1600" dirty="0"/>
          </a:p>
          <a:p>
            <a:pPr marL="0" lvl="0" indent="0" rtl="0">
              <a:lnSpc>
                <a:spcPct val="90000"/>
              </a:lnSpc>
              <a:spcBef>
                <a:spcPts val="1000"/>
              </a:spcBef>
              <a:spcAft>
                <a:spcPts val="0"/>
              </a:spcAft>
              <a:buNone/>
            </a:pP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a:t>Analyzing Model Proof Paragraph </a:t>
            </a:r>
            <a:endParaRPr/>
          </a:p>
          <a:p>
            <a:pPr marL="0" lvl="0" indent="0" rtl="0">
              <a:spcBef>
                <a:spcPts val="0"/>
              </a:spcBef>
              <a:spcAft>
                <a:spcPts val="0"/>
              </a:spcAft>
              <a:buNone/>
            </a:pPr>
            <a:endParaRPr/>
          </a:p>
        </p:txBody>
      </p:sp>
      <p:sp>
        <p:nvSpPr>
          <p:cNvPr id="201" name="Google Shape;201;p34"/>
          <p:cNvSpPr txBox="1">
            <a:spLocks noGrp="1"/>
          </p:cNvSpPr>
          <p:nvPr>
            <p:ph type="body" idx="1"/>
          </p:nvPr>
        </p:nvSpPr>
        <p:spPr>
          <a:xfrm>
            <a:off x="0" y="1571021"/>
            <a:ext cx="3222273" cy="2777844"/>
          </a:xfrm>
          <a:prstGeom prst="rect">
            <a:avLst/>
          </a:prstGeom>
        </p:spPr>
        <p:txBody>
          <a:bodyPr spcFirstLastPara="1" wrap="square" lIns="91425" tIns="91425" rIns="91425" bIns="91425" anchor="t" anchorCtr="0">
            <a:noAutofit/>
          </a:bodyPr>
          <a:lstStyle/>
          <a:p>
            <a:pPr marL="457200" lvl="0" indent="-317500" rtl="0">
              <a:spcBef>
                <a:spcPts val="0"/>
              </a:spcBef>
              <a:spcAft>
                <a:spcPts val="0"/>
              </a:spcAft>
              <a:buClr>
                <a:schemeClr val="dk1"/>
              </a:buClr>
              <a:buSzPct val="100000"/>
              <a:buFont typeface="Century Gothic"/>
              <a:buAutoNum type="arabicPeriod"/>
            </a:pPr>
            <a:r>
              <a:rPr lang="en" sz="1700" dirty="0">
                <a:solidFill>
                  <a:schemeClr val="dk1"/>
                </a:solidFill>
              </a:rPr>
              <a:t>Based on your planning and what you know about the performance task criteria, what should each proof paragraph contain?</a:t>
            </a:r>
            <a:endParaRPr sz="1700" dirty="0">
              <a:solidFill>
                <a:schemeClr val="dk1"/>
              </a:solidFill>
            </a:endParaRPr>
          </a:p>
          <a:p>
            <a:pPr marL="457200" lvl="0" indent="-317500" rtl="0">
              <a:spcBef>
                <a:spcPts val="0"/>
              </a:spcBef>
              <a:spcAft>
                <a:spcPts val="0"/>
              </a:spcAft>
              <a:buClr>
                <a:schemeClr val="dk1"/>
              </a:buClr>
              <a:buSzPct val="100000"/>
              <a:buFont typeface="Century Gothic"/>
              <a:buAutoNum type="arabicPeriod"/>
            </a:pPr>
            <a:endParaRPr lang="en" sz="1700" dirty="0">
              <a:solidFill>
                <a:schemeClr val="dk1"/>
              </a:solidFill>
            </a:endParaRPr>
          </a:p>
          <a:p>
            <a:pPr marL="457200" lvl="0" indent="-317500" rtl="0">
              <a:spcBef>
                <a:spcPts val="0"/>
              </a:spcBef>
              <a:spcAft>
                <a:spcPts val="0"/>
              </a:spcAft>
              <a:buClr>
                <a:schemeClr val="dk1"/>
              </a:buClr>
              <a:buSzPct val="100000"/>
              <a:buFont typeface="Century Gothic"/>
              <a:buAutoNum type="arabicPeriod"/>
            </a:pPr>
            <a:r>
              <a:rPr lang="en" sz="1700" dirty="0">
                <a:solidFill>
                  <a:schemeClr val="dk1"/>
                </a:solidFill>
              </a:rPr>
              <a:t>What are the features of a strong paragraph?</a:t>
            </a:r>
            <a:endParaRPr sz="1700" dirty="0">
              <a:solidFill>
                <a:schemeClr val="dk1"/>
              </a:solidFill>
            </a:endParaRPr>
          </a:p>
        </p:txBody>
      </p:sp>
      <p:pic>
        <p:nvPicPr>
          <p:cNvPr id="202" name="Google Shape;202;p34"/>
          <p:cNvPicPr preferRelativeResize="0"/>
          <p:nvPr/>
        </p:nvPicPr>
        <p:blipFill>
          <a:blip r:embed="rId3">
            <a:alphaModFix/>
          </a:blip>
          <a:stretch>
            <a:fillRect/>
          </a:stretch>
        </p:blipFill>
        <p:spPr>
          <a:xfrm>
            <a:off x="3352904" y="1546142"/>
            <a:ext cx="2838300" cy="2827589"/>
          </a:xfrm>
          <a:prstGeom prst="rect">
            <a:avLst/>
          </a:prstGeom>
          <a:noFill/>
          <a:ln w="9525" cap="flat" cmpd="sng">
            <a:solidFill>
              <a:srgbClr val="000000"/>
            </a:solidFill>
            <a:prstDash val="solid"/>
            <a:round/>
            <a:headEnd type="none" w="sm" len="sm"/>
            <a:tailEnd type="none" w="sm" len="sm"/>
          </a:ln>
        </p:spPr>
      </p:pic>
      <p:pic>
        <p:nvPicPr>
          <p:cNvPr id="203" name="Google Shape;203;p34"/>
          <p:cNvPicPr preferRelativeResize="0"/>
          <p:nvPr/>
        </p:nvPicPr>
        <p:blipFill>
          <a:blip r:embed="rId4">
            <a:alphaModFix/>
          </a:blip>
          <a:stretch>
            <a:fillRect/>
          </a:stretch>
        </p:blipFill>
        <p:spPr>
          <a:xfrm>
            <a:off x="6191204" y="1546142"/>
            <a:ext cx="2816535" cy="2827601"/>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a:t>Analyzing Model Proof Paragraph</a:t>
            </a:r>
            <a:endParaRPr/>
          </a:p>
        </p:txBody>
      </p:sp>
      <p:pic>
        <p:nvPicPr>
          <p:cNvPr id="209" name="Google Shape;209;p35"/>
          <p:cNvPicPr preferRelativeResize="0"/>
          <p:nvPr/>
        </p:nvPicPr>
        <p:blipFill>
          <a:blip r:embed="rId3">
            <a:alphaModFix/>
          </a:blip>
          <a:stretch>
            <a:fillRect/>
          </a:stretch>
        </p:blipFill>
        <p:spPr>
          <a:xfrm>
            <a:off x="1515725" y="1307175"/>
            <a:ext cx="6286500" cy="2943225"/>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Drafting Proof Paragraphs </a:t>
            </a:r>
            <a:endParaRPr/>
          </a:p>
        </p:txBody>
      </p:sp>
      <p:pic>
        <p:nvPicPr>
          <p:cNvPr id="215" name="Google Shape;215;p36"/>
          <p:cNvPicPr preferRelativeResize="0"/>
          <p:nvPr/>
        </p:nvPicPr>
        <p:blipFill>
          <a:blip r:embed="rId3">
            <a:alphaModFix/>
          </a:blip>
          <a:stretch>
            <a:fillRect/>
          </a:stretch>
        </p:blipFill>
        <p:spPr>
          <a:xfrm>
            <a:off x="3202200" y="1299412"/>
            <a:ext cx="4975450" cy="3415450"/>
          </a:xfrm>
          <a:prstGeom prst="rect">
            <a:avLst/>
          </a:prstGeom>
          <a:noFill/>
          <a:ln w="9525" cap="flat" cmpd="sng">
            <a:solidFill>
              <a:srgbClr val="000000"/>
            </a:solidFill>
            <a:prstDash val="solid"/>
            <a:round/>
            <a:headEnd type="none" w="sm" len="sm"/>
            <a:tailEnd type="none" w="sm" len="sm"/>
          </a:ln>
        </p:spPr>
      </p:pic>
      <p:sp>
        <p:nvSpPr>
          <p:cNvPr id="216" name="Google Shape;216;p36"/>
          <p:cNvSpPr txBox="1"/>
          <p:nvPr/>
        </p:nvSpPr>
        <p:spPr>
          <a:xfrm>
            <a:off x="0" y="1958204"/>
            <a:ext cx="3354600" cy="1347300"/>
          </a:xfrm>
          <a:prstGeom prst="rect">
            <a:avLst/>
          </a:prstGeom>
          <a:noFill/>
          <a:ln>
            <a:noFill/>
          </a:ln>
        </p:spPr>
        <p:txBody>
          <a:bodyPr spcFirstLastPara="1" wrap="square" lIns="91425" tIns="91425" rIns="91425" bIns="91425" anchor="t" anchorCtr="0">
            <a:noAutofit/>
          </a:bodyPr>
          <a:lstStyle/>
          <a:p>
            <a:pPr marL="457200" lvl="0" indent="-342900" rtl="0">
              <a:spcBef>
                <a:spcPts val="0"/>
              </a:spcBef>
              <a:spcAft>
                <a:spcPts val="0"/>
              </a:spcAft>
              <a:buClr>
                <a:srgbClr val="000000"/>
              </a:buClr>
              <a:buSzPts val="1800"/>
              <a:buFont typeface="Century Gothic"/>
              <a:buAutoNum type="arabicPeriod"/>
            </a:pPr>
            <a:r>
              <a:rPr lang="en" sz="1800" dirty="0">
                <a:latin typeface="Century Gothic"/>
                <a:ea typeface="Century Gothic"/>
                <a:cs typeface="Century Gothic"/>
                <a:sym typeface="Century Gothic"/>
              </a:rPr>
              <a:t>Why should we group related information into paragraphs?</a:t>
            </a:r>
            <a:endParaRPr sz="1800" dirty="0">
              <a:latin typeface="Century Gothic"/>
              <a:ea typeface="Century Gothic"/>
              <a:cs typeface="Century Gothic"/>
              <a:sym typeface="Century Gothic"/>
            </a:endParaRPr>
          </a:p>
        </p:txBody>
      </p:sp>
      <p:pic>
        <p:nvPicPr>
          <p:cNvPr id="218" name="Google Shape;218;p36"/>
          <p:cNvPicPr preferRelativeResize="0"/>
          <p:nvPr/>
        </p:nvPicPr>
        <p:blipFill>
          <a:blip r:embed="rId4">
            <a:alphaModFix/>
          </a:blip>
          <a:stretch>
            <a:fillRect/>
          </a:stretch>
        </p:blipFill>
        <p:spPr>
          <a:xfrm>
            <a:off x="8522057" y="4456328"/>
            <a:ext cx="620486" cy="625929"/>
          </a:xfrm>
          <a:prstGeom prst="rect">
            <a:avLst/>
          </a:prstGeom>
          <a:noFill/>
          <a:ln>
            <a:noFill/>
          </a:ln>
        </p:spPr>
      </p:pic>
      <p:pic>
        <p:nvPicPr>
          <p:cNvPr id="217" name="Google Shape;217;p36"/>
          <p:cNvPicPr preferRelativeResize="0"/>
          <p:nvPr/>
        </p:nvPicPr>
        <p:blipFill>
          <a:blip r:embed="rId5">
            <a:alphaModFix/>
          </a:blip>
          <a:stretch>
            <a:fillRect/>
          </a:stretch>
        </p:blipFill>
        <p:spPr>
          <a:xfrm>
            <a:off x="8080364" y="4548863"/>
            <a:ext cx="538979" cy="549717"/>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3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Writing a Concluding Statement </a:t>
            </a:r>
            <a:endParaRPr/>
          </a:p>
        </p:txBody>
      </p:sp>
      <p:pic>
        <p:nvPicPr>
          <p:cNvPr id="224" name="Google Shape;224;p37"/>
          <p:cNvPicPr preferRelativeResize="0"/>
          <p:nvPr/>
        </p:nvPicPr>
        <p:blipFill>
          <a:blip r:embed="rId3">
            <a:alphaModFix/>
          </a:blip>
          <a:stretch>
            <a:fillRect/>
          </a:stretch>
        </p:blipFill>
        <p:spPr>
          <a:xfrm>
            <a:off x="311700" y="2571750"/>
            <a:ext cx="4093325" cy="827531"/>
          </a:xfrm>
          <a:prstGeom prst="rect">
            <a:avLst/>
          </a:prstGeom>
          <a:noFill/>
          <a:ln w="9525" cap="flat" cmpd="sng">
            <a:solidFill>
              <a:srgbClr val="000000"/>
            </a:solidFill>
            <a:prstDash val="solid"/>
            <a:round/>
            <a:headEnd type="none" w="sm" len="sm"/>
            <a:tailEnd type="none" w="sm" len="sm"/>
          </a:ln>
        </p:spPr>
      </p:pic>
      <p:pic>
        <p:nvPicPr>
          <p:cNvPr id="225" name="Google Shape;225;p37"/>
          <p:cNvPicPr preferRelativeResize="0"/>
          <p:nvPr/>
        </p:nvPicPr>
        <p:blipFill>
          <a:blip r:embed="rId4">
            <a:alphaModFix/>
          </a:blip>
          <a:stretch>
            <a:fillRect/>
          </a:stretch>
        </p:blipFill>
        <p:spPr>
          <a:xfrm>
            <a:off x="311700" y="1776925"/>
            <a:ext cx="4093325" cy="794825"/>
          </a:xfrm>
          <a:prstGeom prst="rect">
            <a:avLst/>
          </a:prstGeom>
          <a:noFill/>
          <a:ln w="9525" cap="flat" cmpd="sng">
            <a:solidFill>
              <a:srgbClr val="000000"/>
            </a:solidFill>
            <a:prstDash val="solid"/>
            <a:round/>
            <a:headEnd type="none" w="sm" len="sm"/>
            <a:tailEnd type="none" w="sm" len="sm"/>
          </a:ln>
        </p:spPr>
      </p:pic>
      <p:pic>
        <p:nvPicPr>
          <p:cNvPr id="226" name="Google Shape;226;p37"/>
          <p:cNvPicPr preferRelativeResize="0"/>
          <p:nvPr/>
        </p:nvPicPr>
        <p:blipFill>
          <a:blip r:embed="rId5">
            <a:alphaModFix/>
          </a:blip>
          <a:stretch>
            <a:fillRect/>
          </a:stretch>
        </p:blipFill>
        <p:spPr>
          <a:xfrm>
            <a:off x="4787700" y="2069625"/>
            <a:ext cx="4044600" cy="1004240"/>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3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a:t>Writing a Concluding Statement </a:t>
            </a:r>
            <a:endParaRPr/>
          </a:p>
          <a:p>
            <a:pPr marL="0" lvl="0" indent="0" rtl="0">
              <a:spcBef>
                <a:spcPts val="0"/>
              </a:spcBef>
              <a:spcAft>
                <a:spcPts val="0"/>
              </a:spcAft>
              <a:buNone/>
            </a:pPr>
            <a:endParaRPr/>
          </a:p>
        </p:txBody>
      </p:sp>
      <p:pic>
        <p:nvPicPr>
          <p:cNvPr id="232" name="Google Shape;232;p38"/>
          <p:cNvPicPr preferRelativeResize="0"/>
          <p:nvPr/>
        </p:nvPicPr>
        <p:blipFill>
          <a:blip r:embed="rId3">
            <a:alphaModFix/>
          </a:blip>
          <a:stretch>
            <a:fillRect/>
          </a:stretch>
        </p:blipFill>
        <p:spPr>
          <a:xfrm rot="5400000">
            <a:off x="5103950" y="511500"/>
            <a:ext cx="2789100" cy="4873699"/>
          </a:xfrm>
          <a:prstGeom prst="rect">
            <a:avLst/>
          </a:prstGeom>
          <a:noFill/>
          <a:ln w="9525" cap="flat" cmpd="sng">
            <a:solidFill>
              <a:srgbClr val="000000"/>
            </a:solidFill>
            <a:prstDash val="solid"/>
            <a:round/>
            <a:headEnd type="none" w="sm" len="sm"/>
            <a:tailEnd type="none" w="sm" len="sm"/>
          </a:ln>
        </p:spPr>
      </p:pic>
      <p:sp>
        <p:nvSpPr>
          <p:cNvPr id="233" name="Google Shape;233;p38"/>
          <p:cNvSpPr/>
          <p:nvPr/>
        </p:nvSpPr>
        <p:spPr>
          <a:xfrm>
            <a:off x="6626075" y="2127925"/>
            <a:ext cx="718500" cy="216600"/>
          </a:xfrm>
          <a:prstGeom prst="lef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34" name="Google Shape;234;p38"/>
          <p:cNvSpPr txBox="1"/>
          <p:nvPr/>
        </p:nvSpPr>
        <p:spPr>
          <a:xfrm>
            <a:off x="152400" y="1765086"/>
            <a:ext cx="3777900" cy="2208000"/>
          </a:xfrm>
          <a:prstGeom prst="rect">
            <a:avLst/>
          </a:prstGeom>
          <a:noFill/>
          <a:ln>
            <a:noFill/>
          </a:ln>
        </p:spPr>
        <p:txBody>
          <a:bodyPr spcFirstLastPara="1" wrap="square" lIns="91425" tIns="91425" rIns="91425" bIns="91425" anchor="t" anchorCtr="0">
            <a:noAutofit/>
          </a:bodyPr>
          <a:lstStyle/>
          <a:p>
            <a:pPr marL="457200" lvl="0" indent="-317500" rtl="0">
              <a:spcBef>
                <a:spcPts val="0"/>
              </a:spcBef>
              <a:spcAft>
                <a:spcPts val="0"/>
              </a:spcAft>
              <a:buClr>
                <a:srgbClr val="000000"/>
              </a:buClr>
              <a:buSzPct val="100000"/>
              <a:buFont typeface="Century Gothic"/>
              <a:buAutoNum type="arabicPeriod"/>
            </a:pPr>
            <a:r>
              <a:rPr lang="en" sz="1600" dirty="0">
                <a:latin typeface="Century Gothic"/>
                <a:ea typeface="Century Gothic"/>
                <a:cs typeface="Century Gothic"/>
                <a:sym typeface="Century Gothic"/>
              </a:rPr>
              <a:t>What do we mean by the phrase </a:t>
            </a:r>
            <a:r>
              <a:rPr lang="en" sz="1600" i="1" dirty="0">
                <a:latin typeface="Century Gothic"/>
                <a:ea typeface="Century Gothic"/>
                <a:cs typeface="Century Gothic"/>
                <a:sym typeface="Century Gothic"/>
              </a:rPr>
              <a:t>clearly related</a:t>
            </a:r>
            <a:r>
              <a:rPr lang="en" sz="1600" dirty="0">
                <a:latin typeface="Century Gothic"/>
                <a:ea typeface="Century Gothic"/>
                <a:cs typeface="Century Gothic"/>
                <a:sym typeface="Century Gothic"/>
              </a:rPr>
              <a:t>?</a:t>
            </a:r>
            <a:endParaRPr sz="1600" dirty="0">
              <a:latin typeface="Century Gothic"/>
              <a:ea typeface="Century Gothic"/>
              <a:cs typeface="Century Gothic"/>
              <a:sym typeface="Century Gothic"/>
            </a:endParaRPr>
          </a:p>
          <a:p>
            <a:pPr marL="457200" lvl="0" indent="-317500" rtl="0">
              <a:spcBef>
                <a:spcPts val="0"/>
              </a:spcBef>
              <a:spcAft>
                <a:spcPts val="0"/>
              </a:spcAft>
              <a:buClr>
                <a:srgbClr val="000000"/>
              </a:buClr>
              <a:buSzPct val="100000"/>
              <a:buFont typeface="Century Gothic"/>
              <a:buAutoNum type="arabicPeriod"/>
            </a:pPr>
            <a:r>
              <a:rPr lang="en" sz="1600" dirty="0">
                <a:latin typeface="Century Gothic"/>
                <a:ea typeface="Century Gothic"/>
                <a:cs typeface="Century Gothic"/>
                <a:sym typeface="Century Gothic"/>
              </a:rPr>
              <a:t>How does a concluding statement help a reader understand a text?</a:t>
            </a:r>
            <a:endParaRPr sz="1600" dirty="0">
              <a:latin typeface="Century Gothic"/>
              <a:ea typeface="Century Gothic"/>
              <a:cs typeface="Century Gothic"/>
              <a:sym typeface="Century Gothic"/>
            </a:endParaRPr>
          </a:p>
          <a:p>
            <a:pPr marL="457200" lvl="0" indent="-317500" rtl="0">
              <a:spcBef>
                <a:spcPts val="0"/>
              </a:spcBef>
              <a:spcAft>
                <a:spcPts val="0"/>
              </a:spcAft>
              <a:buClr>
                <a:srgbClr val="000000"/>
              </a:buClr>
              <a:buSzPct val="100000"/>
              <a:buFont typeface="Century Gothic"/>
              <a:buAutoNum type="arabicPeriod"/>
            </a:pPr>
            <a:r>
              <a:rPr lang="en" sz="1600" dirty="0">
                <a:latin typeface="Century Gothic"/>
                <a:ea typeface="Century Gothic"/>
                <a:cs typeface="Century Gothic"/>
                <a:sym typeface="Century Gothic"/>
              </a:rPr>
              <a:t>Where would it make sense to include the concluding statement? In the beginning, middle, or end of the piece?</a:t>
            </a:r>
            <a:endParaRPr sz="1600" dirty="0">
              <a:latin typeface="Century Gothic"/>
              <a:ea typeface="Century Gothic"/>
              <a:cs typeface="Century Gothic"/>
              <a:sym typeface="Century Gothic"/>
            </a:endParaRPr>
          </a:p>
          <a:p>
            <a:pPr marL="0" lvl="0" indent="0" rtl="0">
              <a:spcBef>
                <a:spcPts val="0"/>
              </a:spcBef>
              <a:spcAft>
                <a:spcPts val="0"/>
              </a:spcAft>
              <a:buNone/>
            </a:pPr>
            <a:endParaRPr sz="1600" dirty="0">
              <a:solidFill>
                <a:schemeClr val="dk1"/>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3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a:t>Writing a Concluding Statement </a:t>
            </a:r>
            <a:endParaRPr/>
          </a:p>
        </p:txBody>
      </p:sp>
      <p:sp>
        <p:nvSpPr>
          <p:cNvPr id="240" name="Google Shape;240;p39"/>
          <p:cNvSpPr txBox="1">
            <a:spLocks noGrp="1"/>
          </p:cNvSpPr>
          <p:nvPr>
            <p:ph type="body" idx="1"/>
          </p:nvPr>
        </p:nvSpPr>
        <p:spPr>
          <a:xfrm>
            <a:off x="0" y="2068250"/>
            <a:ext cx="3358425" cy="1665000"/>
          </a:xfrm>
          <a:prstGeom prst="rect">
            <a:avLst/>
          </a:prstGeom>
        </p:spPr>
        <p:txBody>
          <a:bodyPr spcFirstLastPara="1" wrap="square" lIns="91425" tIns="91425" rIns="91425" bIns="91425" anchor="t" anchorCtr="0">
            <a:noAutofit/>
          </a:bodyPr>
          <a:lstStyle/>
          <a:p>
            <a:pPr marL="457200" lvl="0" indent="-317500" rtl="0">
              <a:spcBef>
                <a:spcPts val="0"/>
              </a:spcBef>
              <a:spcAft>
                <a:spcPts val="0"/>
              </a:spcAft>
              <a:buClr>
                <a:srgbClr val="000000"/>
              </a:buClr>
              <a:buSzPts val="1400"/>
              <a:buFont typeface="Century Gothic"/>
              <a:buAutoNum type="arabicPeriod"/>
            </a:pPr>
            <a:r>
              <a:rPr lang="en" sz="1600" dirty="0"/>
              <a:t>How can we answer this question in a different way than we answered it as the focus statement: “How does the millipede use its body and behaviors to help it survive?”</a:t>
            </a:r>
            <a:endParaRPr sz="1600" dirty="0"/>
          </a:p>
        </p:txBody>
      </p:sp>
      <p:pic>
        <p:nvPicPr>
          <p:cNvPr id="241" name="Google Shape;241;p39"/>
          <p:cNvPicPr preferRelativeResize="0"/>
          <p:nvPr/>
        </p:nvPicPr>
        <p:blipFill>
          <a:blip r:embed="rId3">
            <a:alphaModFix/>
          </a:blip>
          <a:stretch>
            <a:fillRect/>
          </a:stretch>
        </p:blipFill>
        <p:spPr>
          <a:xfrm>
            <a:off x="3358424" y="1365351"/>
            <a:ext cx="2838300" cy="2827589"/>
          </a:xfrm>
          <a:prstGeom prst="rect">
            <a:avLst/>
          </a:prstGeom>
          <a:noFill/>
          <a:ln w="9525" cap="flat" cmpd="sng">
            <a:solidFill>
              <a:srgbClr val="000000"/>
            </a:solidFill>
            <a:prstDash val="solid"/>
            <a:round/>
            <a:headEnd type="none" w="sm" len="sm"/>
            <a:tailEnd type="none" w="sm" len="sm"/>
          </a:ln>
        </p:spPr>
      </p:pic>
      <p:pic>
        <p:nvPicPr>
          <p:cNvPr id="242" name="Google Shape;242;p39"/>
          <p:cNvPicPr preferRelativeResize="0"/>
          <p:nvPr/>
        </p:nvPicPr>
        <p:blipFill>
          <a:blip r:embed="rId4">
            <a:alphaModFix/>
          </a:blip>
          <a:stretch>
            <a:fillRect/>
          </a:stretch>
        </p:blipFill>
        <p:spPr>
          <a:xfrm>
            <a:off x="6196725" y="1365350"/>
            <a:ext cx="2816535" cy="2827601"/>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4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Learning Targets</a:t>
            </a:r>
            <a:endParaRPr/>
          </a:p>
        </p:txBody>
      </p:sp>
      <p:sp>
        <p:nvSpPr>
          <p:cNvPr id="248" name="Google Shape;248;p4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30200" rtl="0">
              <a:lnSpc>
                <a:spcPct val="150000"/>
              </a:lnSpc>
              <a:spcBef>
                <a:spcPts val="1700"/>
              </a:spcBef>
              <a:spcAft>
                <a:spcPts val="0"/>
              </a:spcAft>
              <a:buClr>
                <a:schemeClr val="dk1"/>
              </a:buClr>
              <a:buSzPts val="1600"/>
              <a:buAutoNum type="arabicPeriod"/>
            </a:pPr>
            <a:r>
              <a:rPr lang="en" sz="1600">
                <a:solidFill>
                  <a:schemeClr val="dk1"/>
                </a:solidFill>
              </a:rPr>
              <a:t>I can write proof paragraphs for my informative piece that describe the defense mechanisms of my expert group animal. </a:t>
            </a:r>
            <a:endParaRPr sz="1600">
              <a:solidFill>
                <a:schemeClr val="dk1"/>
              </a:solidFill>
            </a:endParaRPr>
          </a:p>
          <a:p>
            <a:pPr marL="457200" lvl="0" indent="-330200" rtl="0">
              <a:lnSpc>
                <a:spcPct val="150000"/>
              </a:lnSpc>
              <a:spcBef>
                <a:spcPts val="0"/>
              </a:spcBef>
              <a:spcAft>
                <a:spcPts val="0"/>
              </a:spcAft>
              <a:buClr>
                <a:schemeClr val="dk1"/>
              </a:buClr>
              <a:buSzPts val="1600"/>
              <a:buAutoNum type="arabicPeriod"/>
            </a:pPr>
            <a:r>
              <a:rPr lang="en" sz="1600">
                <a:solidFill>
                  <a:schemeClr val="dk1"/>
                </a:solidFill>
              </a:rPr>
              <a:t>I can write a concluding statement for my informative piece that summarizes the defense mechanisms of my expert group animal. </a:t>
            </a:r>
            <a:endParaRPr sz="1600">
              <a:solidFill>
                <a:schemeClr val="dk1"/>
              </a:solidFill>
            </a:endParaRPr>
          </a:p>
          <a:p>
            <a:pPr marL="457200" lvl="0" indent="-330200" rtl="0">
              <a:lnSpc>
                <a:spcPct val="150000"/>
              </a:lnSpc>
              <a:spcBef>
                <a:spcPts val="0"/>
              </a:spcBef>
              <a:spcAft>
                <a:spcPts val="0"/>
              </a:spcAft>
              <a:buClr>
                <a:schemeClr val="dk1"/>
              </a:buClr>
              <a:buSzPts val="1600"/>
              <a:buAutoNum type="arabicPeriod"/>
            </a:pPr>
            <a:r>
              <a:rPr lang="en" sz="1600">
                <a:solidFill>
                  <a:schemeClr val="dk1"/>
                </a:solidFill>
              </a:rPr>
              <a:t>I can use modal auxiliaries to express the condition of verbs. </a:t>
            </a:r>
            <a:endParaRPr/>
          </a:p>
        </p:txBody>
      </p:sp>
      <p:pic>
        <p:nvPicPr>
          <p:cNvPr id="249" name="Google Shape;249;p40"/>
          <p:cNvPicPr preferRelativeResize="0"/>
          <p:nvPr/>
        </p:nvPicPr>
        <p:blipFill>
          <a:blip r:embed="rId3">
            <a:alphaModFix/>
          </a:blip>
          <a:stretch>
            <a:fillRect/>
          </a:stretch>
        </p:blipFill>
        <p:spPr>
          <a:xfrm>
            <a:off x="8413874" y="4536875"/>
            <a:ext cx="597400" cy="483200"/>
          </a:xfrm>
          <a:prstGeom prst="rect">
            <a:avLst/>
          </a:prstGeom>
          <a:noFill/>
          <a:ln>
            <a:noFill/>
          </a:ln>
        </p:spPr>
      </p:pic>
      <p:pic>
        <p:nvPicPr>
          <p:cNvPr id="250" name="Google Shape;250;p40"/>
          <p:cNvPicPr preferRelativeResize="0"/>
          <p:nvPr/>
        </p:nvPicPr>
        <p:blipFill>
          <a:blip r:embed="rId4">
            <a:alphaModFix/>
          </a:blip>
          <a:stretch>
            <a:fillRect/>
          </a:stretch>
        </p:blipFill>
        <p:spPr>
          <a:xfrm>
            <a:off x="7980405" y="4536217"/>
            <a:ext cx="483200" cy="4832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4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Fourth Draft of Sketch</a:t>
            </a:r>
            <a:endParaRPr/>
          </a:p>
        </p:txBody>
      </p:sp>
      <p:pic>
        <p:nvPicPr>
          <p:cNvPr id="256" name="Google Shape;256;p41"/>
          <p:cNvPicPr preferRelativeResize="0"/>
          <p:nvPr/>
        </p:nvPicPr>
        <p:blipFill>
          <a:blip r:embed="rId3">
            <a:alphaModFix/>
          </a:blip>
          <a:stretch>
            <a:fillRect/>
          </a:stretch>
        </p:blipFill>
        <p:spPr>
          <a:xfrm>
            <a:off x="3149775" y="975350"/>
            <a:ext cx="3168800" cy="4045949"/>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4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Homework</a:t>
            </a:r>
            <a:endParaRPr/>
          </a:p>
        </p:txBody>
      </p:sp>
      <p:sp>
        <p:nvSpPr>
          <p:cNvPr id="262" name="Google Shape;262;p42"/>
          <p:cNvSpPr txBox="1">
            <a:spLocks noGrp="1"/>
          </p:cNvSpPr>
          <p:nvPr>
            <p:ph type="body" idx="1"/>
          </p:nvPr>
        </p:nvSpPr>
        <p:spPr>
          <a:xfrm>
            <a:off x="311700" y="906875"/>
            <a:ext cx="8520600" cy="3416400"/>
          </a:xfrm>
          <a:prstGeom prst="rect">
            <a:avLst/>
          </a:prstGeom>
        </p:spPr>
        <p:txBody>
          <a:bodyPr spcFirstLastPara="1" wrap="square" lIns="91425" tIns="91425" rIns="91425" bIns="91425" anchor="t" anchorCtr="0">
            <a:noAutofit/>
          </a:bodyPr>
          <a:lstStyle/>
          <a:p>
            <a:pPr marL="457200" lvl="0" indent="-298450" rtl="0">
              <a:spcBef>
                <a:spcPts val="0"/>
              </a:spcBef>
              <a:spcAft>
                <a:spcPts val="0"/>
              </a:spcAft>
              <a:buClr>
                <a:schemeClr val="dk1"/>
              </a:buClr>
              <a:buSzPts val="1100"/>
              <a:buAutoNum type="arabicPeriod"/>
            </a:pPr>
            <a:r>
              <a:rPr lang="en" sz="1100" dirty="0">
                <a:solidFill>
                  <a:schemeClr val="dk1"/>
                </a:solidFill>
              </a:rPr>
              <a:t>Take out Independent Reading Journal.</a:t>
            </a:r>
            <a:endParaRPr sz="1100" dirty="0">
              <a:solidFill>
                <a:schemeClr val="dk1"/>
              </a:solidFill>
            </a:endParaRPr>
          </a:p>
          <a:p>
            <a:pPr marL="457200" lvl="0" indent="-298450" rtl="0">
              <a:spcBef>
                <a:spcPts val="0"/>
              </a:spcBef>
              <a:spcAft>
                <a:spcPts val="0"/>
              </a:spcAft>
              <a:buClr>
                <a:schemeClr val="dk1"/>
              </a:buClr>
              <a:buSzPts val="1100"/>
              <a:buAutoNum type="arabicPeriod"/>
            </a:pPr>
            <a:r>
              <a:rPr lang="en" sz="1100" dirty="0">
                <a:solidFill>
                  <a:schemeClr val="dk1"/>
                </a:solidFill>
              </a:rPr>
              <a:t>Select a prompt.</a:t>
            </a:r>
            <a:endParaRPr sz="1100" dirty="0">
              <a:solidFill>
                <a:schemeClr val="dk1"/>
              </a:solidFill>
            </a:endParaRPr>
          </a:p>
          <a:p>
            <a:pPr marL="457200" lvl="0" indent="-298450" rtl="0">
              <a:spcBef>
                <a:spcPts val="0"/>
              </a:spcBef>
              <a:spcAft>
                <a:spcPts val="0"/>
              </a:spcAft>
              <a:buClr>
                <a:schemeClr val="dk1"/>
              </a:buClr>
              <a:buSzPts val="1100"/>
              <a:buAutoNum type="arabicPeriod"/>
            </a:pPr>
            <a:r>
              <a:rPr lang="en" sz="1100" dirty="0">
                <a:solidFill>
                  <a:schemeClr val="dk1"/>
                </a:solidFill>
              </a:rPr>
              <a:t>Copy prompt into front of independent reading journal.</a:t>
            </a:r>
            <a:endParaRPr sz="1100" dirty="0">
              <a:solidFill>
                <a:schemeClr val="dk1"/>
              </a:solidFill>
            </a:endParaRPr>
          </a:p>
          <a:p>
            <a:pPr marL="457200" lvl="0" indent="-298450" rtl="0">
              <a:spcBef>
                <a:spcPts val="0"/>
              </a:spcBef>
              <a:spcAft>
                <a:spcPts val="0"/>
              </a:spcAft>
              <a:buClr>
                <a:schemeClr val="dk1"/>
              </a:buClr>
              <a:buSzPts val="1100"/>
              <a:buAutoNum type="arabicPeriod"/>
            </a:pPr>
            <a:r>
              <a:rPr lang="en" sz="1100" dirty="0">
                <a:solidFill>
                  <a:schemeClr val="dk1"/>
                </a:solidFill>
              </a:rPr>
              <a:t>Respond to prompt for HW.</a:t>
            </a:r>
            <a:endParaRPr sz="1100" dirty="0">
              <a:solidFill>
                <a:schemeClr val="dk1"/>
              </a:solidFill>
            </a:endParaRPr>
          </a:p>
          <a:p>
            <a:pPr marL="0" lvl="0" indent="0">
              <a:spcBef>
                <a:spcPts val="0"/>
              </a:spcBef>
              <a:spcAft>
                <a:spcPts val="0"/>
              </a:spcAft>
              <a:buClr>
                <a:schemeClr val="dk1"/>
              </a:buClr>
              <a:buSzPts val="1100"/>
              <a:buFont typeface="Arial"/>
              <a:buNone/>
            </a:pPr>
            <a:endParaRPr sz="1100" dirty="0">
              <a:solidFill>
                <a:schemeClr val="dk1"/>
              </a:solidFill>
            </a:endParaRPr>
          </a:p>
          <a:p>
            <a:pPr marL="0" lvl="0" indent="0" algn="ctr" rtl="0">
              <a:spcBef>
                <a:spcPts val="0"/>
              </a:spcBef>
              <a:spcAft>
                <a:spcPts val="0"/>
              </a:spcAft>
              <a:buClr>
                <a:schemeClr val="dk1"/>
              </a:buClr>
              <a:buFont typeface="Arial"/>
              <a:buNone/>
            </a:pPr>
            <a:r>
              <a:rPr lang="en" sz="1300" b="1" dirty="0">
                <a:solidFill>
                  <a:schemeClr val="dk1"/>
                </a:solidFill>
              </a:rPr>
              <a:t>Module 2: Journal Prompts</a:t>
            </a:r>
            <a:endParaRPr sz="1300" b="1" dirty="0">
              <a:solidFill>
                <a:schemeClr val="dk1"/>
              </a:solidFill>
            </a:endParaRPr>
          </a:p>
          <a:p>
            <a:pPr marL="457200" lvl="0" indent="-298450" rtl="0">
              <a:lnSpc>
                <a:spcPct val="115000"/>
              </a:lnSpc>
              <a:spcBef>
                <a:spcPts val="900"/>
              </a:spcBef>
              <a:spcAft>
                <a:spcPts val="0"/>
              </a:spcAft>
              <a:buClr>
                <a:schemeClr val="dk1"/>
              </a:buClr>
              <a:buSzPts val="1100"/>
              <a:buChar char="●"/>
            </a:pPr>
            <a:r>
              <a:rPr lang="en" sz="1050" dirty="0">
                <a:solidFill>
                  <a:schemeClr val="dk1"/>
                </a:solidFill>
              </a:rPr>
              <a:t>Record 2–3 facts in your own words about animals or animal defenses that you found out in your research reading today.</a:t>
            </a:r>
            <a:endParaRPr sz="1050" dirty="0">
              <a:solidFill>
                <a:schemeClr val="dk1"/>
              </a:solidFill>
            </a:endParaRPr>
          </a:p>
          <a:p>
            <a:pPr marL="457200" lvl="0" indent="-298450" rtl="0">
              <a:lnSpc>
                <a:spcPct val="115000"/>
              </a:lnSpc>
              <a:spcBef>
                <a:spcPts val="0"/>
              </a:spcBef>
              <a:spcAft>
                <a:spcPts val="0"/>
              </a:spcAft>
              <a:buClr>
                <a:schemeClr val="dk1"/>
              </a:buClr>
              <a:buSzPts val="1100"/>
              <a:buChar char="●"/>
            </a:pPr>
            <a:r>
              <a:rPr lang="en" sz="1050" dirty="0">
                <a:solidFill>
                  <a:schemeClr val="dk1"/>
                </a:solidFill>
              </a:rPr>
              <a:t>What questions do you have about animals or animal defenses after reading?</a:t>
            </a:r>
            <a:endParaRPr sz="1050" dirty="0">
              <a:solidFill>
                <a:schemeClr val="dk1"/>
              </a:solidFill>
            </a:endParaRPr>
          </a:p>
          <a:p>
            <a:pPr marL="457200" lvl="0" indent="-298450" rtl="0">
              <a:lnSpc>
                <a:spcPct val="115000"/>
              </a:lnSpc>
              <a:spcBef>
                <a:spcPts val="0"/>
              </a:spcBef>
              <a:spcAft>
                <a:spcPts val="0"/>
              </a:spcAft>
              <a:buClr>
                <a:schemeClr val="dk1"/>
              </a:buClr>
              <a:buSzPts val="1100"/>
              <a:buChar char="●"/>
            </a:pPr>
            <a:r>
              <a:rPr lang="en" sz="1050" dirty="0">
                <a:solidFill>
                  <a:schemeClr val="dk1"/>
                </a:solidFill>
              </a:rPr>
              <a:t>What would you like to research further after reading? Why?</a:t>
            </a:r>
            <a:endParaRPr sz="1050" dirty="0">
              <a:solidFill>
                <a:schemeClr val="dk1"/>
              </a:solidFill>
            </a:endParaRPr>
          </a:p>
          <a:p>
            <a:pPr marL="457200" lvl="0" indent="-298450" rtl="0">
              <a:lnSpc>
                <a:spcPct val="115000"/>
              </a:lnSpc>
              <a:spcBef>
                <a:spcPts val="0"/>
              </a:spcBef>
              <a:spcAft>
                <a:spcPts val="0"/>
              </a:spcAft>
              <a:buClr>
                <a:schemeClr val="dk1"/>
              </a:buClr>
              <a:buSzPts val="1100"/>
              <a:buChar char="●"/>
            </a:pPr>
            <a:r>
              <a:rPr lang="en" sz="1050" dirty="0">
                <a:solidFill>
                  <a:schemeClr val="dk1"/>
                </a:solidFill>
              </a:rPr>
              <a:t>Summarize your research reading today in no more than 4 sentences.</a:t>
            </a:r>
            <a:endParaRPr sz="1050" dirty="0">
              <a:solidFill>
                <a:schemeClr val="dk1"/>
              </a:solidFill>
            </a:endParaRPr>
          </a:p>
          <a:p>
            <a:pPr marL="457200" lvl="0" indent="-298450" rtl="0">
              <a:lnSpc>
                <a:spcPct val="115000"/>
              </a:lnSpc>
              <a:spcBef>
                <a:spcPts val="0"/>
              </a:spcBef>
              <a:spcAft>
                <a:spcPts val="0"/>
              </a:spcAft>
              <a:buClr>
                <a:schemeClr val="dk1"/>
              </a:buClr>
              <a:buSzPts val="1100"/>
              <a:buChar char="●"/>
            </a:pPr>
            <a:r>
              <a:rPr lang="en" sz="1050" dirty="0">
                <a:solidFill>
                  <a:schemeClr val="dk1"/>
                </a:solidFill>
              </a:rPr>
              <a:t>How would you describe the setting of the particular part of the</a:t>
            </a:r>
            <a:br>
              <a:rPr lang="en" sz="1050" dirty="0">
                <a:solidFill>
                  <a:schemeClr val="dk1"/>
                </a:solidFill>
              </a:rPr>
            </a:br>
            <a:r>
              <a:rPr lang="en" sz="1050" dirty="0">
                <a:solidFill>
                  <a:schemeClr val="dk1"/>
                </a:solidFill>
              </a:rPr>
              <a:t>text you read?</a:t>
            </a:r>
            <a:endParaRPr sz="1050" dirty="0">
              <a:solidFill>
                <a:schemeClr val="dk1"/>
              </a:solidFill>
            </a:endParaRPr>
          </a:p>
          <a:p>
            <a:pPr marL="457200" lvl="0" indent="-298450" rtl="0">
              <a:lnSpc>
                <a:spcPct val="115000"/>
              </a:lnSpc>
              <a:spcBef>
                <a:spcPts val="0"/>
              </a:spcBef>
              <a:spcAft>
                <a:spcPts val="0"/>
              </a:spcAft>
              <a:buClr>
                <a:schemeClr val="dk1"/>
              </a:buClr>
              <a:buSzPts val="1100"/>
              <a:buChar char="●"/>
            </a:pPr>
            <a:r>
              <a:rPr lang="en" sz="1050" dirty="0">
                <a:solidFill>
                  <a:schemeClr val="dk1"/>
                </a:solidFill>
              </a:rPr>
              <a:t>What do you think is going to happen next? Why?</a:t>
            </a:r>
            <a:endParaRPr sz="1050" dirty="0">
              <a:solidFill>
                <a:schemeClr val="dk1"/>
              </a:solidFill>
            </a:endParaRPr>
          </a:p>
          <a:p>
            <a:pPr marL="457200" lvl="0" indent="-298450" rtl="0">
              <a:lnSpc>
                <a:spcPct val="115000"/>
              </a:lnSpc>
              <a:spcBef>
                <a:spcPts val="0"/>
              </a:spcBef>
              <a:spcAft>
                <a:spcPts val="0"/>
              </a:spcAft>
              <a:buClr>
                <a:schemeClr val="dk1"/>
              </a:buClr>
              <a:buSzPts val="1100"/>
              <a:buChar char="●"/>
            </a:pPr>
            <a:r>
              <a:rPr lang="en" sz="1050" dirty="0">
                <a:solidFill>
                  <a:schemeClr val="dk1"/>
                </a:solidFill>
              </a:rPr>
              <a:t>Summarize the pages you just read in no more than 4 sentences.</a:t>
            </a:r>
            <a:endParaRPr sz="1050" dirty="0">
              <a:solidFill>
                <a:schemeClr val="dk1"/>
              </a:solidFill>
            </a:endParaRPr>
          </a:p>
          <a:p>
            <a:pPr marL="457200" lvl="0" indent="-298450" rtl="0">
              <a:lnSpc>
                <a:spcPct val="115000"/>
              </a:lnSpc>
              <a:spcBef>
                <a:spcPts val="0"/>
              </a:spcBef>
              <a:spcAft>
                <a:spcPts val="0"/>
              </a:spcAft>
              <a:buClr>
                <a:schemeClr val="dk1"/>
              </a:buClr>
              <a:buSzPts val="1100"/>
              <a:buChar char="●"/>
            </a:pPr>
            <a:r>
              <a:rPr lang="en" sz="1050" dirty="0">
                <a:solidFill>
                  <a:schemeClr val="dk1"/>
                </a:solidFill>
              </a:rPr>
              <a:t>What is the main idea of the part of the text you just read?</a:t>
            </a:r>
            <a:endParaRPr sz="1050" dirty="0">
              <a:solidFill>
                <a:schemeClr val="dk1"/>
              </a:solidFill>
            </a:endParaRPr>
          </a:p>
          <a:p>
            <a:pPr marL="457200" lvl="0" indent="-298450" rtl="0">
              <a:lnSpc>
                <a:spcPct val="115000"/>
              </a:lnSpc>
              <a:spcBef>
                <a:spcPts val="0"/>
              </a:spcBef>
              <a:spcAft>
                <a:spcPts val="0"/>
              </a:spcAft>
              <a:buClr>
                <a:schemeClr val="dk1"/>
              </a:buClr>
              <a:buSzPts val="1100"/>
              <a:buChar char="●"/>
            </a:pPr>
            <a:r>
              <a:rPr lang="en" sz="1050" dirty="0">
                <a:solidFill>
                  <a:schemeClr val="dk1"/>
                </a:solidFill>
              </a:rPr>
              <a:t>Think about the title of your text. Why do you think the author</a:t>
            </a:r>
            <a:br>
              <a:rPr lang="en" sz="1050" dirty="0">
                <a:solidFill>
                  <a:schemeClr val="dk1"/>
                </a:solidFill>
              </a:rPr>
            </a:br>
            <a:r>
              <a:rPr lang="en" sz="1050" dirty="0">
                <a:solidFill>
                  <a:schemeClr val="dk1"/>
                </a:solidFill>
              </a:rPr>
              <a:t>chose this title?</a:t>
            </a:r>
            <a:endParaRPr sz="1050" dirty="0">
              <a:solidFill>
                <a:schemeClr val="dk1"/>
              </a:solidFill>
            </a:endParaRPr>
          </a:p>
          <a:p>
            <a:pPr marL="457200" lvl="0" indent="-298450" rtl="0">
              <a:lnSpc>
                <a:spcPct val="115000"/>
              </a:lnSpc>
              <a:spcBef>
                <a:spcPts val="0"/>
              </a:spcBef>
              <a:spcAft>
                <a:spcPts val="0"/>
              </a:spcAft>
              <a:buClr>
                <a:schemeClr val="dk1"/>
              </a:buClr>
              <a:buSzPts val="1100"/>
              <a:buChar char="●"/>
            </a:pPr>
            <a:r>
              <a:rPr lang="en" sz="1050" dirty="0">
                <a:solidFill>
                  <a:schemeClr val="dk1"/>
                </a:solidFill>
              </a:rPr>
              <a:t>What are two new words you learned in this text? Tell about the</a:t>
            </a:r>
            <a:br>
              <a:rPr lang="en" sz="1050" dirty="0">
                <a:solidFill>
                  <a:schemeClr val="dk1"/>
                </a:solidFill>
              </a:rPr>
            </a:br>
            <a:r>
              <a:rPr lang="en-US" sz="1050" dirty="0">
                <a:solidFill>
                  <a:schemeClr val="dk1"/>
                </a:solidFill>
              </a:rPr>
              <a:t>w</a:t>
            </a:r>
            <a:r>
              <a:rPr lang="en" sz="1050" dirty="0">
                <a:solidFill>
                  <a:schemeClr val="dk1"/>
                </a:solidFill>
              </a:rPr>
              <a:t>ords.</a:t>
            </a:r>
            <a:endParaRPr sz="1050" dirty="0">
              <a:solidFill>
                <a:schemeClr val="dk1"/>
              </a:solidFill>
            </a:endParaRPr>
          </a:p>
          <a:p>
            <a:pPr lvl="0" indent="-311150">
              <a:lnSpc>
                <a:spcPct val="115000"/>
              </a:lnSpc>
              <a:buClr>
                <a:schemeClr val="dk1"/>
              </a:buClr>
              <a:buSzPts val="1300"/>
            </a:pPr>
            <a:r>
              <a:rPr lang="en" sz="1050" dirty="0">
                <a:solidFill>
                  <a:schemeClr val="dk1"/>
                </a:solidFill>
              </a:rPr>
              <a:t>Choose a picture, chart, graph, or diagram from your text. </a:t>
            </a:r>
            <a:r>
              <a:rPr lang="en" sz="1050" dirty="0"/>
              <a:t>Explain</a:t>
            </a:r>
            <a:r>
              <a:rPr lang="en-US" sz="1050" dirty="0"/>
              <a:t> how the information you learned from the image helped you understand the text. </a:t>
            </a:r>
            <a:br>
              <a:rPr lang="en" sz="1050" dirty="0"/>
            </a:br>
            <a:endParaRPr sz="105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69" name="Google Shape;269;p43"/>
          <p:cNvSpPr txBox="1">
            <a:spLocks noGrp="1"/>
          </p:cNvSpPr>
          <p:nvPr>
            <p:ph type="body" idx="1"/>
          </p:nvPr>
        </p:nvSpPr>
        <p:spPr>
          <a:xfrm>
            <a:off x="628650" y="906994"/>
            <a:ext cx="7886700" cy="2589900"/>
          </a:xfrm>
          <a:prstGeom prst="rect">
            <a:avLst/>
          </a:prstGeom>
          <a:noFill/>
          <a:ln>
            <a:noFill/>
          </a:ln>
        </p:spPr>
        <p:txBody>
          <a:bodyPr spcFirstLastPara="1" wrap="square" lIns="68575" tIns="34275" rIns="68575" bIns="34275" anchor="t" anchorCtr="0">
            <a:noAutofit/>
          </a:bodyPr>
          <a:lstStyle/>
          <a:p>
            <a:pPr marL="0" lvl="0" indent="0"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sz="1800">
              <a:latin typeface="Century Gothic"/>
              <a:ea typeface="Century Gothic"/>
              <a:cs typeface="Century Gothic"/>
              <a:sym typeface="Century Gothic"/>
            </a:endParaRPr>
          </a:p>
          <a:p>
            <a:pPr marL="0" lvl="0" indent="0" rtl="0">
              <a:spcBef>
                <a:spcPts val="2100"/>
              </a:spcBef>
              <a:spcAft>
                <a:spcPts val="2100"/>
              </a:spcAft>
              <a:buClr>
                <a:schemeClr val="dk1"/>
              </a:buClr>
              <a:buSzPts val="1100"/>
              <a:buFont typeface="Arial"/>
              <a:buNone/>
            </a:pPr>
            <a:r>
              <a:rPr lang="en" sz="1800">
                <a:latin typeface="Century Gothic"/>
                <a:ea typeface="Century Gothic"/>
                <a:cs typeface="Century Gothic"/>
                <a:sym typeface="Century Gothic"/>
              </a:rPr>
              <a:t>Today’s ALL Block Schedule is:</a:t>
            </a:r>
            <a:endParaRPr>
              <a:latin typeface="Century Gothic"/>
              <a:ea typeface="Century Gothic"/>
              <a:cs typeface="Century Gothic"/>
              <a:sym typeface="Century Gothic"/>
            </a:endParaRPr>
          </a:p>
        </p:txBody>
      </p:sp>
      <p:graphicFrame>
        <p:nvGraphicFramePr>
          <p:cNvPr id="270" name="Google Shape;270;p43"/>
          <p:cNvGraphicFramePr/>
          <p:nvPr/>
        </p:nvGraphicFramePr>
        <p:xfrm>
          <a:off x="952500" y="3122350"/>
          <a:ext cx="7239000" cy="1859220"/>
        </p:xfrm>
        <a:graphic>
          <a:graphicData uri="http://schemas.openxmlformats.org/drawingml/2006/table">
            <a:tbl>
              <a:tblPr>
                <a:noFill/>
                <a:tableStyleId>{865C4508-57BC-4F10-A119-3DA0492AEA83}</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381000">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1</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2</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3</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4</a:t>
                      </a:r>
                      <a:endParaRPr>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a:t>Grade 4: Module 2: Unit 2: Lesson 9</a:t>
            </a:r>
            <a:endParaRPr/>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311700" y="1347225"/>
            <a:ext cx="87135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9: </a:t>
            </a:r>
            <a:r>
              <a:rPr lang="en" dirty="0">
                <a:solidFill>
                  <a:schemeClr val="dk1"/>
                </a:solidFill>
              </a:rPr>
              <a:t>Pre-Reading and Preparing</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sz="1000" dirty="0">
              <a:solidFill>
                <a:schemeClr val="dk1"/>
              </a:solidFill>
            </a:endParaRPr>
          </a:p>
          <a:p>
            <a:pPr marL="457200" lvl="0" indent="-317500" rtl="0">
              <a:lnSpc>
                <a:spcPct val="100000"/>
              </a:lnSpc>
              <a:spcBef>
                <a:spcPts val="0"/>
              </a:spcBef>
              <a:spcAft>
                <a:spcPts val="0"/>
              </a:spcAft>
              <a:buSzPts val="1400"/>
              <a:buChar char="●"/>
            </a:pPr>
            <a:r>
              <a:rPr lang="en" sz="1400" dirty="0"/>
              <a:t>Read through Lesson 9 </a:t>
            </a:r>
            <a:r>
              <a:rPr lang="en" sz="1400" u="sng" dirty="0">
                <a:hlinkClick r:id="rId3"/>
              </a:rPr>
              <a:t>here.</a:t>
            </a:r>
            <a:endParaRPr sz="1400" dirty="0"/>
          </a:p>
          <a:p>
            <a:pPr marL="457200" lvl="0" indent="-317500" rtl="0">
              <a:lnSpc>
                <a:spcPct val="100000"/>
              </a:lnSpc>
              <a:spcBef>
                <a:spcPts val="1000"/>
              </a:spcBef>
              <a:spcAft>
                <a:spcPts val="0"/>
              </a:spcAft>
              <a:buSzPts val="1400"/>
              <a:buChar char="●"/>
            </a:pPr>
            <a:r>
              <a:rPr lang="en" sz="1400" dirty="0"/>
              <a:t>Also</a:t>
            </a:r>
            <a:r>
              <a:rPr lang="en-US" sz="1400" dirty="0"/>
              <a:t>,</a:t>
            </a:r>
            <a:r>
              <a:rPr lang="en" sz="1400" dirty="0"/>
              <a:t> </a:t>
            </a:r>
            <a:r>
              <a:rPr lang="en-US" sz="1400" dirty="0"/>
              <a:t>as in </a:t>
            </a:r>
            <a:r>
              <a:rPr lang="en" sz="1400" dirty="0"/>
              <a:t>Lesson 8, students have the opportunity to share their writing with a partner outside of their expert group in order to receive feedback.</a:t>
            </a:r>
            <a:endParaRPr sz="1400" dirty="0"/>
          </a:p>
          <a:p>
            <a:pPr marL="457200" lvl="0" indent="-317500" rtl="0">
              <a:lnSpc>
                <a:spcPct val="100000"/>
              </a:lnSpc>
              <a:spcBef>
                <a:spcPts val="0"/>
              </a:spcBef>
              <a:spcAft>
                <a:spcPts val="0"/>
              </a:spcAft>
              <a:buSzPts val="1400"/>
              <a:buChar char="●"/>
            </a:pPr>
            <a:r>
              <a:rPr lang="en" sz="1400" dirty="0"/>
              <a:t>The research reading that students complete for homework will help build both their vocabulary and knowledge pertaining to animals and specifically animal defense mechanisms. By participating in this volume of reading over a span of time, students will develop a wide base of knowledge about the world and the words that help describe and make sense of it.</a:t>
            </a:r>
            <a:endParaRPr sz="1400" dirty="0"/>
          </a:p>
          <a:p>
            <a:pPr marL="457200" lvl="0" indent="-317500" rtl="0">
              <a:lnSpc>
                <a:spcPct val="100000"/>
              </a:lnSpc>
              <a:spcBef>
                <a:spcPts val="0"/>
              </a:spcBef>
              <a:spcAft>
                <a:spcPts val="0"/>
              </a:spcAft>
              <a:buSzPts val="1400"/>
              <a:buChar char="●"/>
            </a:pPr>
            <a:r>
              <a:rPr lang="en" sz="1400" dirty="0"/>
              <a:t>Students have the opportunity to practice their fluency in this lesson by following along and reading silently as the teacher reads “Fight to Survive!” aloud, by chorally reading the finished proof paragraph about the millipede, and by reading their writing aloud to a partner.</a:t>
            </a:r>
            <a:endParaRPr sz="1400" dirty="0">
              <a:solidFill>
                <a:schemeClr val="dk1"/>
              </a:solidFill>
            </a:endParaRPr>
          </a:p>
          <a:p>
            <a:pPr marL="0" lvl="0" indent="0" rtl="0">
              <a:lnSpc>
                <a:spcPct val="100000"/>
              </a:lnSpc>
              <a:spcBef>
                <a:spcPts val="1000"/>
              </a:spcBef>
              <a:spcAft>
                <a:spcPts val="0"/>
              </a:spcAft>
              <a:buNone/>
            </a:pPr>
            <a:endParaRPr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a:t>Grade 4: Module 2: Unit 2: Lesson 9</a:t>
            </a:r>
            <a:endParaRPr/>
          </a:p>
          <a:p>
            <a:pPr marL="0" lvl="0" indent="0" rtl="0">
              <a:lnSpc>
                <a:spcPct val="90000"/>
              </a:lnSpc>
              <a:spcBef>
                <a:spcPts val="0"/>
              </a:spcBef>
              <a:spcAft>
                <a:spcPts val="0"/>
              </a:spcAft>
              <a:buNone/>
            </a:pPr>
            <a:r>
              <a:rPr lang="en" sz="1800" b="1"/>
              <a:t>Teacher slide, before teaching.</a:t>
            </a:r>
            <a:endParaRPr sz="1800"/>
          </a:p>
        </p:txBody>
      </p:sp>
      <p:sp>
        <p:nvSpPr>
          <p:cNvPr id="142" name="Google Shape;142;p27"/>
          <p:cNvSpPr txBox="1">
            <a:spLocks noGrp="1"/>
          </p:cNvSpPr>
          <p:nvPr>
            <p:ph type="body" idx="1"/>
          </p:nvPr>
        </p:nvSpPr>
        <p:spPr>
          <a:xfrm>
            <a:off x="311700" y="1355075"/>
            <a:ext cx="8520600" cy="3557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9: </a:t>
            </a:r>
            <a:r>
              <a:rPr lang="en" dirty="0">
                <a:solidFill>
                  <a:schemeClr val="dk1"/>
                </a:solidFill>
              </a:rPr>
              <a:t>Materials and classroom preparation</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a:p>
            <a:pPr marL="457200" lvl="0" indent="-342900" rtl="0">
              <a:lnSpc>
                <a:spcPct val="90000"/>
              </a:lnSpc>
              <a:spcBef>
                <a:spcPts val="1000"/>
              </a:spcBef>
              <a:spcAft>
                <a:spcPts val="0"/>
              </a:spcAft>
              <a:buClr>
                <a:schemeClr val="dk1"/>
              </a:buClr>
              <a:buSzPts val="1800"/>
              <a:buChar char="●"/>
            </a:pPr>
            <a:r>
              <a:rPr lang="en" dirty="0">
                <a:solidFill>
                  <a:schemeClr val="dk1"/>
                </a:solidFill>
              </a:rPr>
              <a:t>There are important materials in EL lessons that you will want to prepare ahead of time. These are detailed on slide. </a:t>
            </a:r>
            <a:endParaRPr dirty="0">
              <a:solidFill>
                <a:schemeClr val="dk2"/>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There are materials that will need to be gathered and/or created prior to each lesson. Some of these materials will be used throughout multiple lessons. </a:t>
            </a:r>
            <a:endParaRPr dirty="0">
              <a:solidFill>
                <a:schemeClr val="dk2"/>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You will also have to get your room ready to teach EL. Think about your classroom arrangement as you prepare to move students through the lesson protocols. </a:t>
            </a:r>
            <a:endParaRPr dirty="0">
              <a:solidFill>
                <a:schemeClr val="dk2"/>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The time will pay off later in smooth classes and student learning.</a:t>
            </a:r>
            <a:endParaRPr dirty="0">
              <a:solidFill>
                <a:schemeClr val="dk1"/>
              </a:solidFill>
            </a:endParaRPr>
          </a:p>
          <a:p>
            <a:pPr marL="914400" lvl="0" indent="0" rtl="0">
              <a:lnSpc>
                <a:spcPct val="90000"/>
              </a:lnSpc>
              <a:spcBef>
                <a:spcPts val="0"/>
              </a:spcBef>
              <a:spcAft>
                <a:spcPts val="0"/>
              </a:spcAft>
              <a:buClr>
                <a:srgbClr val="000000"/>
              </a:buClr>
              <a:buSzPts val="1100"/>
              <a:buFont typeface="Arial"/>
              <a:buNone/>
            </a:pPr>
            <a:endParaRPr sz="1700" dirty="0">
              <a:solidFill>
                <a:schemeClr val="dk1"/>
              </a:solidFill>
            </a:endParaRPr>
          </a:p>
          <a:p>
            <a:pPr marL="0" lvl="0" indent="0" rtl="0">
              <a:lnSpc>
                <a:spcPct val="90000"/>
              </a:lnSpc>
              <a:spcBef>
                <a:spcPts val="1000"/>
              </a:spcBef>
              <a:spcAft>
                <a:spcPts val="0"/>
              </a:spcAft>
              <a:buNone/>
            </a:pPr>
            <a:endParaRPr sz="1700" dirty="0">
              <a:solidFill>
                <a:schemeClr val="dk1"/>
              </a:solidFill>
            </a:endParaRPr>
          </a:p>
          <a:p>
            <a:pPr marL="914400" lvl="0" indent="0" rtl="0">
              <a:lnSpc>
                <a:spcPct val="90000"/>
              </a:lnSpc>
              <a:spcBef>
                <a:spcPts val="1000"/>
              </a:spcBef>
              <a:spcAft>
                <a:spcPts val="1000"/>
              </a:spcAft>
              <a:buNone/>
            </a:pPr>
            <a:endParaRPr sz="1700"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a:t>Grade 4: Module 2: Unit 2: Lesson 9</a:t>
            </a:r>
            <a:endParaRPr/>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a:p>
        </p:txBody>
      </p:sp>
      <p:sp>
        <p:nvSpPr>
          <p:cNvPr id="148" name="Google Shape;148;p28"/>
          <p:cNvSpPr txBox="1">
            <a:spLocks noGrp="1"/>
          </p:cNvSpPr>
          <p:nvPr>
            <p:ph type="body" idx="1"/>
          </p:nvPr>
        </p:nvSpPr>
        <p:spPr>
          <a:xfrm>
            <a:off x="311700" y="1508750"/>
            <a:ext cx="8520600" cy="30603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b="1"/>
              <a:t>Preparing for Lesson 4:  </a:t>
            </a:r>
            <a:r>
              <a:rPr lang="en"/>
              <a:t>EL Protocols</a:t>
            </a:r>
            <a:endParaRPr/>
          </a:p>
          <a:p>
            <a:pPr marL="0" lvl="0" indent="0" rtl="0">
              <a:spcBef>
                <a:spcPts val="0"/>
              </a:spcBef>
              <a:spcAft>
                <a:spcPts val="0"/>
              </a:spcAft>
              <a:buNone/>
            </a:pPr>
            <a:endParaRPr/>
          </a:p>
          <a:p>
            <a:pPr marL="457200" lvl="0" indent="-342900" rtl="0">
              <a:spcBef>
                <a:spcPts val="0"/>
              </a:spcBef>
              <a:spcAft>
                <a:spcPts val="0"/>
              </a:spcAft>
              <a:buSzPts val="1800"/>
              <a:buChar char="●"/>
            </a:pPr>
            <a:r>
              <a:rPr lang="en"/>
              <a:t>In this lesson, students will use the </a:t>
            </a:r>
            <a:r>
              <a:rPr lang="en" u="sng">
                <a:solidFill>
                  <a:schemeClr val="hlink"/>
                </a:solidFill>
                <a:hlinkClick r:id="rId3"/>
              </a:rPr>
              <a:t>Thumb-O-Meter</a:t>
            </a:r>
            <a:r>
              <a:rPr lang="en"/>
              <a:t> protocol during the closing.</a:t>
            </a:r>
            <a:endParaRPr/>
          </a:p>
        </p:txBody>
      </p:sp>
      <p:pic>
        <p:nvPicPr>
          <p:cNvPr id="149" name="Google Shape;149;p28"/>
          <p:cNvPicPr preferRelativeResize="0"/>
          <p:nvPr/>
        </p:nvPicPr>
        <p:blipFill>
          <a:blip r:embed="rId4">
            <a:alphaModFix/>
          </a:blip>
          <a:stretch>
            <a:fillRect/>
          </a:stretch>
        </p:blipFill>
        <p:spPr>
          <a:xfrm>
            <a:off x="7614000" y="3836075"/>
            <a:ext cx="732975" cy="7329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a:t>Grade 4: Module 2: Unit 2: Lesson 9</a:t>
            </a:r>
            <a:endParaRPr/>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a:p>
        </p:txBody>
      </p:sp>
      <p:sp>
        <p:nvSpPr>
          <p:cNvPr id="155" name="Google Shape;155;p29"/>
          <p:cNvSpPr txBox="1">
            <a:spLocks noGrp="1"/>
          </p:cNvSpPr>
          <p:nvPr>
            <p:ph type="body" idx="1"/>
          </p:nvPr>
        </p:nvSpPr>
        <p:spPr>
          <a:xfrm>
            <a:off x="311700" y="1508750"/>
            <a:ext cx="8520600" cy="30603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b="1" dirty="0"/>
              <a:t>Preparing for Lesson 9:  </a:t>
            </a:r>
            <a:r>
              <a:rPr lang="en" dirty="0"/>
              <a:t>Support for Students Who Need It</a:t>
            </a:r>
            <a:endParaRPr dirty="0"/>
          </a:p>
          <a:p>
            <a:pPr marL="0" lvl="0" indent="0" rtl="0">
              <a:spcBef>
                <a:spcPts val="0"/>
              </a:spcBef>
              <a:spcAft>
                <a:spcPts val="0"/>
              </a:spcAft>
              <a:buNone/>
            </a:pPr>
            <a:endParaRPr dirty="0"/>
          </a:p>
          <a:p>
            <a:pPr marL="457200" lvl="0" indent="-342900" rtl="0">
              <a:spcBef>
                <a:spcPts val="1700"/>
              </a:spcBef>
              <a:spcAft>
                <a:spcPts val="0"/>
              </a:spcAft>
              <a:buSzPts val="1800"/>
              <a:buChar char="●"/>
            </a:pPr>
            <a:r>
              <a:rPr lang="en" dirty="0"/>
              <a:t>Invite students to highlight and label the “information that develops the focus statement” and underline and label the “concluding statement.” Ask students to find samples of information that develops a focus statement and write down the best concluding statement they find. They can discuss these samples in home language groups or heterogeneous English-speaking groups.</a:t>
            </a:r>
            <a:endParaRPr dirty="0"/>
          </a:p>
          <a:p>
            <a:pPr marL="0" lvl="0" indent="0" rtl="0">
              <a:spcBef>
                <a:spcPts val="0"/>
              </a:spcBef>
              <a:spcAft>
                <a:spcPts val="0"/>
              </a:spcAft>
              <a:buNone/>
            </a:pPr>
            <a:endParaRPr sz="1600" dirty="0">
              <a:solidFill>
                <a:schemeClr val="dk1"/>
              </a:solidFill>
            </a:endParaRPr>
          </a:p>
          <a:p>
            <a:pPr marL="457200" lvl="0" indent="0" rtl="0">
              <a:spcBef>
                <a:spcPts val="0"/>
              </a:spcBef>
              <a:spcAft>
                <a:spcPts val="0"/>
              </a:spcAft>
              <a:buNone/>
            </a:pPr>
            <a:endParaRPr sz="1600" dirty="0">
              <a:solidFill>
                <a:schemeClr val="dk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30"/>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9</a:t>
            </a:r>
            <a:endParaRPr sz="4000" b="1">
              <a:solidFill>
                <a:srgbClr val="000000"/>
              </a:solidFill>
              <a:latin typeface="Overlock"/>
              <a:ea typeface="Overlock"/>
              <a:cs typeface="Overlock"/>
              <a:sym typeface="Overlock"/>
            </a:endParaRPr>
          </a:p>
        </p:txBody>
      </p:sp>
      <p:pic>
        <p:nvPicPr>
          <p:cNvPr id="2" name="Picture 2" descr="A close up of a clock&#10;&#10;Description generated with high confidence">
            <a:extLst>
              <a:ext uri="{FF2B5EF4-FFF2-40B4-BE49-F238E27FC236}">
                <a16:creationId xmlns:a16="http://schemas.microsoft.com/office/drawing/2014/main" id="{EF833826-D9ED-4111-AA5C-B005B5AAB786}"/>
              </a:ext>
            </a:extLst>
          </p:cNvPr>
          <p:cNvPicPr>
            <a:picLocks noChangeAspect="1"/>
          </p:cNvPicPr>
          <p:nvPr/>
        </p:nvPicPr>
        <p:blipFill>
          <a:blip r:embed="rId3"/>
          <a:stretch>
            <a:fillRect/>
          </a:stretch>
        </p:blipFill>
        <p:spPr>
          <a:xfrm>
            <a:off x="3200400" y="539533"/>
            <a:ext cx="2743200" cy="126085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a:t>Hello, Students!</a:t>
            </a:r>
            <a:endParaRPr b="1"/>
          </a:p>
        </p:txBody>
      </p:sp>
      <p:sp>
        <p:nvSpPr>
          <p:cNvPr id="166" name="Google Shape;166;p3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a:t>What are we learning and doing today?</a:t>
            </a:r>
            <a:endParaRPr/>
          </a:p>
          <a:p>
            <a:pPr marL="0" lvl="0" indent="0" rtl="0">
              <a:lnSpc>
                <a:spcPct val="100000"/>
              </a:lnSpc>
              <a:spcBef>
                <a:spcPts val="0"/>
              </a:spcBef>
              <a:spcAft>
                <a:spcPts val="0"/>
              </a:spcAft>
              <a:buNone/>
            </a:pPr>
            <a:endParaRPr sz="1400"/>
          </a:p>
          <a:p>
            <a:pPr marL="457200" lvl="0" indent="-330200" rtl="0">
              <a:lnSpc>
                <a:spcPct val="100000"/>
              </a:lnSpc>
              <a:spcBef>
                <a:spcPts val="0"/>
              </a:spcBef>
              <a:spcAft>
                <a:spcPts val="0"/>
              </a:spcAft>
              <a:buSzPts val="1600"/>
              <a:buChar char="●"/>
            </a:pPr>
            <a:r>
              <a:rPr lang="en" sz="1600"/>
              <a:t>Today, you will </a:t>
            </a:r>
            <a:r>
              <a:rPr lang="en" sz="1600">
                <a:solidFill>
                  <a:schemeClr val="dk1"/>
                </a:solidFill>
              </a:rPr>
              <a:t>continue drafting the informative page, with a focus on the proof paragraphs and conclusion.</a:t>
            </a:r>
            <a:endParaRPr sz="16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Learning Targets</a:t>
            </a:r>
            <a:endParaRPr/>
          </a:p>
        </p:txBody>
      </p:sp>
      <p:sp>
        <p:nvSpPr>
          <p:cNvPr id="172" name="Google Shape;172;p32"/>
          <p:cNvSpPr txBox="1">
            <a:spLocks noGrp="1"/>
          </p:cNvSpPr>
          <p:nvPr>
            <p:ph type="body" idx="1"/>
          </p:nvPr>
        </p:nvSpPr>
        <p:spPr>
          <a:xfrm>
            <a:off x="311700" y="1164775"/>
            <a:ext cx="8520600" cy="2520000"/>
          </a:xfrm>
          <a:prstGeom prst="rect">
            <a:avLst/>
          </a:prstGeom>
        </p:spPr>
        <p:txBody>
          <a:bodyPr spcFirstLastPara="1" wrap="square" lIns="91425" tIns="91425" rIns="91425" bIns="91425" anchor="t" anchorCtr="0">
            <a:noAutofit/>
          </a:bodyPr>
          <a:lstStyle/>
          <a:p>
            <a:pPr marL="457200" lvl="0" indent="-342900" rtl="0">
              <a:lnSpc>
                <a:spcPct val="100000"/>
              </a:lnSpc>
              <a:spcBef>
                <a:spcPts val="1000"/>
              </a:spcBef>
              <a:spcAft>
                <a:spcPts val="0"/>
              </a:spcAft>
              <a:buClr>
                <a:schemeClr val="dk1"/>
              </a:buClr>
              <a:buSzPts val="1800"/>
              <a:buAutoNum type="arabicPeriod"/>
            </a:pPr>
            <a:r>
              <a:rPr lang="en" dirty="0">
                <a:solidFill>
                  <a:schemeClr val="dk1"/>
                </a:solidFill>
              </a:rPr>
              <a:t>I can write proof paragraphs for my informative piece that describe the defense mechanisms of my expert group animal. </a:t>
            </a:r>
          </a:p>
          <a:p>
            <a:pPr marL="457200" lvl="0" indent="-342900" rtl="0">
              <a:lnSpc>
                <a:spcPct val="100000"/>
              </a:lnSpc>
              <a:spcBef>
                <a:spcPts val="1000"/>
              </a:spcBef>
              <a:spcAft>
                <a:spcPts val="0"/>
              </a:spcAft>
              <a:buClr>
                <a:schemeClr val="dk1"/>
              </a:buClr>
              <a:buSzPts val="1800"/>
              <a:buAutoNum type="arabicPeriod"/>
            </a:pPr>
            <a:endParaRPr lang="en" dirty="0">
              <a:solidFill>
                <a:schemeClr val="dk1"/>
              </a:solidFill>
            </a:endParaRPr>
          </a:p>
          <a:p>
            <a:pPr marL="457200" lvl="0" indent="-342900" rtl="0">
              <a:lnSpc>
                <a:spcPct val="100000"/>
              </a:lnSpc>
              <a:spcBef>
                <a:spcPts val="1000"/>
              </a:spcBef>
              <a:spcAft>
                <a:spcPts val="0"/>
              </a:spcAft>
              <a:buClr>
                <a:schemeClr val="dk1"/>
              </a:buClr>
              <a:buSzPts val="1800"/>
              <a:buAutoNum type="arabicPeriod"/>
            </a:pPr>
            <a:r>
              <a:rPr lang="en" dirty="0">
                <a:solidFill>
                  <a:schemeClr val="dk1"/>
                </a:solidFill>
              </a:rPr>
              <a:t>I can write a concluding statement for my informative piece that summarizes the defense mechanisms of my expert group animal. </a:t>
            </a:r>
          </a:p>
          <a:p>
            <a:pPr marL="457200" lvl="0" indent="-342900" rtl="0">
              <a:lnSpc>
                <a:spcPct val="100000"/>
              </a:lnSpc>
              <a:spcBef>
                <a:spcPts val="1000"/>
              </a:spcBef>
              <a:spcAft>
                <a:spcPts val="0"/>
              </a:spcAft>
              <a:buClr>
                <a:schemeClr val="dk1"/>
              </a:buClr>
              <a:buSzPts val="1800"/>
              <a:buAutoNum type="arabicPeriod"/>
            </a:pPr>
            <a:endParaRPr lang="en" dirty="0">
              <a:solidFill>
                <a:schemeClr val="dk1"/>
              </a:solidFill>
            </a:endParaRPr>
          </a:p>
          <a:p>
            <a:pPr marL="457200" lvl="0" indent="-342900" rtl="0">
              <a:lnSpc>
                <a:spcPct val="100000"/>
              </a:lnSpc>
              <a:spcBef>
                <a:spcPts val="1000"/>
              </a:spcBef>
              <a:spcAft>
                <a:spcPts val="0"/>
              </a:spcAft>
              <a:buClr>
                <a:schemeClr val="dk1"/>
              </a:buClr>
              <a:buSzPts val="1800"/>
              <a:buAutoNum type="arabicPeriod"/>
            </a:pPr>
            <a:r>
              <a:rPr lang="en" dirty="0">
                <a:solidFill>
                  <a:schemeClr val="dk1"/>
                </a:solidFill>
              </a:rPr>
              <a:t>I can use modal auxiliaries to express the condition of verbs. </a:t>
            </a:r>
            <a:endParaRPr dirty="0">
              <a:solidFill>
                <a:schemeClr val="dk1"/>
              </a:solidFill>
            </a:endParaRPr>
          </a:p>
          <a:p>
            <a:pPr marL="0" lvl="0" indent="0" rtl="0">
              <a:lnSpc>
                <a:spcPct val="100000"/>
              </a:lnSpc>
              <a:spcBef>
                <a:spcPts val="1000"/>
              </a:spcBef>
              <a:spcAft>
                <a:spcPts val="0"/>
              </a:spcAft>
              <a:buNone/>
            </a:pPr>
            <a:endParaRPr dirty="0"/>
          </a:p>
        </p:txBody>
      </p:sp>
      <p:pic>
        <p:nvPicPr>
          <p:cNvPr id="173" name="Google Shape;173;p32"/>
          <p:cNvPicPr preferRelativeResize="0"/>
          <p:nvPr/>
        </p:nvPicPr>
        <p:blipFill>
          <a:blip r:embed="rId3">
            <a:alphaModFix/>
          </a:blip>
          <a:stretch>
            <a:fillRect/>
          </a:stretch>
        </p:blipFill>
        <p:spPr>
          <a:xfrm>
            <a:off x="8409178" y="4552663"/>
            <a:ext cx="597400" cy="483200"/>
          </a:xfrm>
          <a:prstGeom prst="rect">
            <a:avLst/>
          </a:prstGeom>
          <a:noFill/>
          <a:ln>
            <a:noFill/>
          </a:ln>
        </p:spPr>
      </p:pic>
      <p:pic>
        <p:nvPicPr>
          <p:cNvPr id="174" name="Google Shape;174;p32"/>
          <p:cNvPicPr preferRelativeResize="0"/>
          <p:nvPr/>
        </p:nvPicPr>
        <p:blipFill>
          <a:blip r:embed="rId4">
            <a:alphaModFix/>
          </a:blip>
          <a:stretch>
            <a:fillRect/>
          </a:stretch>
        </p:blipFill>
        <p:spPr>
          <a:xfrm>
            <a:off x="7881258" y="4530891"/>
            <a:ext cx="549692" cy="494086"/>
          </a:xfrm>
          <a:prstGeom prst="rect">
            <a:avLst/>
          </a:prstGeom>
          <a:noFill/>
          <a:ln>
            <a:noFill/>
          </a:ln>
        </p:spPr>
      </p:pic>
      <p:pic>
        <p:nvPicPr>
          <p:cNvPr id="175" name="Google Shape;175;p32"/>
          <p:cNvPicPr preferRelativeResize="0"/>
          <p:nvPr/>
        </p:nvPicPr>
        <p:blipFill>
          <a:blip r:embed="rId5">
            <a:alphaModFix/>
          </a:blip>
          <a:stretch>
            <a:fillRect/>
          </a:stretch>
        </p:blipFill>
        <p:spPr>
          <a:xfrm>
            <a:off x="7305630" y="4552663"/>
            <a:ext cx="534510" cy="51585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Analyzing Model Proof Paragraph </a:t>
            </a:r>
            <a:endParaRPr/>
          </a:p>
        </p:txBody>
      </p:sp>
      <p:pic>
        <p:nvPicPr>
          <p:cNvPr id="181" name="Google Shape;181;p33"/>
          <p:cNvPicPr preferRelativeResize="0"/>
          <p:nvPr/>
        </p:nvPicPr>
        <p:blipFill>
          <a:blip r:embed="rId3">
            <a:alphaModFix/>
          </a:blip>
          <a:stretch>
            <a:fillRect/>
          </a:stretch>
        </p:blipFill>
        <p:spPr>
          <a:xfrm>
            <a:off x="541825" y="2127425"/>
            <a:ext cx="3938501" cy="1905025"/>
          </a:xfrm>
          <a:prstGeom prst="rect">
            <a:avLst/>
          </a:prstGeom>
          <a:noFill/>
          <a:ln w="9525" cap="flat" cmpd="sng">
            <a:solidFill>
              <a:srgbClr val="000000"/>
            </a:solidFill>
            <a:prstDash val="solid"/>
            <a:round/>
            <a:headEnd type="none" w="sm" len="sm"/>
            <a:tailEnd type="none" w="sm" len="sm"/>
          </a:ln>
        </p:spPr>
      </p:pic>
      <p:pic>
        <p:nvPicPr>
          <p:cNvPr id="182" name="Google Shape;182;p33"/>
          <p:cNvPicPr preferRelativeResize="0"/>
          <p:nvPr/>
        </p:nvPicPr>
        <p:blipFill>
          <a:blip r:embed="rId4">
            <a:alphaModFix/>
          </a:blip>
          <a:stretch>
            <a:fillRect/>
          </a:stretch>
        </p:blipFill>
        <p:spPr>
          <a:xfrm>
            <a:off x="4821800" y="1561950"/>
            <a:ext cx="4010500" cy="2717800"/>
          </a:xfrm>
          <a:prstGeom prst="rect">
            <a:avLst/>
          </a:prstGeom>
          <a:noFill/>
          <a:ln w="9525" cap="flat" cmpd="sng">
            <a:solidFill>
              <a:srgbClr val="000000"/>
            </a:solidFill>
            <a:prstDash val="solid"/>
            <a:round/>
            <a:headEnd type="none" w="sm" len="sm"/>
            <a:tailEnd type="none" w="sm" len="sm"/>
          </a:ln>
        </p:spPr>
      </p:pic>
      <p:cxnSp>
        <p:nvCxnSpPr>
          <p:cNvPr id="183" name="Google Shape;183;p33"/>
          <p:cNvCxnSpPr/>
          <p:nvPr/>
        </p:nvCxnSpPr>
        <p:spPr>
          <a:xfrm rot="10800000" flipH="1">
            <a:off x="4926800" y="2196375"/>
            <a:ext cx="3717900" cy="22800"/>
          </a:xfrm>
          <a:prstGeom prst="straightConnector1">
            <a:avLst/>
          </a:prstGeom>
          <a:noFill/>
          <a:ln w="28575" cap="flat" cmpd="sng">
            <a:solidFill>
              <a:srgbClr val="FFFF00"/>
            </a:solidFill>
            <a:prstDash val="solid"/>
            <a:round/>
            <a:headEnd type="none" w="med" len="med"/>
            <a:tailEnd type="none" w="med" len="med"/>
          </a:ln>
        </p:spPr>
      </p:cxnSp>
      <p:cxnSp>
        <p:nvCxnSpPr>
          <p:cNvPr id="184" name="Google Shape;184;p33"/>
          <p:cNvCxnSpPr/>
          <p:nvPr/>
        </p:nvCxnSpPr>
        <p:spPr>
          <a:xfrm rot="10800000" flipH="1">
            <a:off x="4926800" y="2360175"/>
            <a:ext cx="3717900" cy="22800"/>
          </a:xfrm>
          <a:prstGeom prst="straightConnector1">
            <a:avLst/>
          </a:prstGeom>
          <a:noFill/>
          <a:ln w="28575" cap="flat" cmpd="sng">
            <a:solidFill>
              <a:srgbClr val="FFFF00"/>
            </a:solidFill>
            <a:prstDash val="solid"/>
            <a:round/>
            <a:headEnd type="none" w="med" len="med"/>
            <a:tailEnd type="none" w="med" len="med"/>
          </a:ln>
        </p:spPr>
      </p:cxnSp>
      <p:cxnSp>
        <p:nvCxnSpPr>
          <p:cNvPr id="185" name="Google Shape;185;p33"/>
          <p:cNvCxnSpPr/>
          <p:nvPr/>
        </p:nvCxnSpPr>
        <p:spPr>
          <a:xfrm rot="10800000" flipH="1">
            <a:off x="4926800" y="2495475"/>
            <a:ext cx="3717900" cy="22800"/>
          </a:xfrm>
          <a:prstGeom prst="straightConnector1">
            <a:avLst/>
          </a:prstGeom>
          <a:noFill/>
          <a:ln w="28575" cap="flat" cmpd="sng">
            <a:solidFill>
              <a:srgbClr val="FFFF00"/>
            </a:solidFill>
            <a:prstDash val="solid"/>
            <a:round/>
            <a:headEnd type="none" w="med" len="med"/>
            <a:tailEnd type="none" w="med" len="med"/>
          </a:ln>
        </p:spPr>
      </p:cxnSp>
      <p:cxnSp>
        <p:nvCxnSpPr>
          <p:cNvPr id="186" name="Google Shape;186;p33"/>
          <p:cNvCxnSpPr/>
          <p:nvPr/>
        </p:nvCxnSpPr>
        <p:spPr>
          <a:xfrm rot="10800000" flipH="1">
            <a:off x="4869775" y="2630775"/>
            <a:ext cx="3717900" cy="22800"/>
          </a:xfrm>
          <a:prstGeom prst="straightConnector1">
            <a:avLst/>
          </a:prstGeom>
          <a:noFill/>
          <a:ln w="28575" cap="flat" cmpd="sng">
            <a:solidFill>
              <a:srgbClr val="FFFF00"/>
            </a:solidFill>
            <a:prstDash val="solid"/>
            <a:round/>
            <a:headEnd type="none" w="med" len="med"/>
            <a:tailEnd type="none" w="med" len="med"/>
          </a:ln>
        </p:spPr>
      </p:cxnSp>
      <p:cxnSp>
        <p:nvCxnSpPr>
          <p:cNvPr id="187" name="Google Shape;187;p33"/>
          <p:cNvCxnSpPr/>
          <p:nvPr/>
        </p:nvCxnSpPr>
        <p:spPr>
          <a:xfrm rot="10800000" flipH="1">
            <a:off x="4869775" y="2766075"/>
            <a:ext cx="3717900" cy="22800"/>
          </a:xfrm>
          <a:prstGeom prst="straightConnector1">
            <a:avLst/>
          </a:prstGeom>
          <a:noFill/>
          <a:ln w="28575" cap="flat" cmpd="sng">
            <a:solidFill>
              <a:srgbClr val="FFFF00"/>
            </a:solidFill>
            <a:prstDash val="solid"/>
            <a:round/>
            <a:headEnd type="none" w="med" len="med"/>
            <a:tailEnd type="none" w="med" len="med"/>
          </a:ln>
        </p:spPr>
      </p:cxnSp>
      <p:cxnSp>
        <p:nvCxnSpPr>
          <p:cNvPr id="188" name="Google Shape;188;p33"/>
          <p:cNvCxnSpPr>
            <a:stCxn id="182" idx="1"/>
          </p:cNvCxnSpPr>
          <p:nvPr/>
        </p:nvCxnSpPr>
        <p:spPr>
          <a:xfrm>
            <a:off x="4821800" y="2920850"/>
            <a:ext cx="1348200" cy="16800"/>
          </a:xfrm>
          <a:prstGeom prst="straightConnector1">
            <a:avLst/>
          </a:prstGeom>
          <a:noFill/>
          <a:ln w="28575" cap="flat" cmpd="sng">
            <a:solidFill>
              <a:srgbClr val="FFFF00"/>
            </a:solidFill>
            <a:prstDash val="solid"/>
            <a:round/>
            <a:headEnd type="none" w="med" len="med"/>
            <a:tailEnd type="none" w="med" len="med"/>
          </a:ln>
        </p:spPr>
      </p:cxnSp>
      <p:cxnSp>
        <p:nvCxnSpPr>
          <p:cNvPr id="189" name="Google Shape;189;p33"/>
          <p:cNvCxnSpPr/>
          <p:nvPr/>
        </p:nvCxnSpPr>
        <p:spPr>
          <a:xfrm>
            <a:off x="4904000" y="3234200"/>
            <a:ext cx="3843300" cy="0"/>
          </a:xfrm>
          <a:prstGeom prst="straightConnector1">
            <a:avLst/>
          </a:prstGeom>
          <a:noFill/>
          <a:ln w="28575" cap="flat" cmpd="sng">
            <a:solidFill>
              <a:srgbClr val="0000FF"/>
            </a:solidFill>
            <a:prstDash val="solid"/>
            <a:round/>
            <a:headEnd type="none" w="med" len="med"/>
            <a:tailEnd type="none" w="med" len="med"/>
          </a:ln>
        </p:spPr>
      </p:cxnSp>
      <p:cxnSp>
        <p:nvCxnSpPr>
          <p:cNvPr id="190" name="Google Shape;190;p33"/>
          <p:cNvCxnSpPr/>
          <p:nvPr/>
        </p:nvCxnSpPr>
        <p:spPr>
          <a:xfrm>
            <a:off x="4905400" y="3375200"/>
            <a:ext cx="3843300" cy="0"/>
          </a:xfrm>
          <a:prstGeom prst="straightConnector1">
            <a:avLst/>
          </a:prstGeom>
          <a:noFill/>
          <a:ln w="28575" cap="flat" cmpd="sng">
            <a:solidFill>
              <a:srgbClr val="0000FF"/>
            </a:solidFill>
            <a:prstDash val="solid"/>
            <a:round/>
            <a:headEnd type="none" w="med" len="med"/>
            <a:tailEnd type="none" w="med" len="med"/>
          </a:ln>
        </p:spPr>
      </p:cxnSp>
      <p:cxnSp>
        <p:nvCxnSpPr>
          <p:cNvPr id="191" name="Google Shape;191;p33"/>
          <p:cNvCxnSpPr/>
          <p:nvPr/>
        </p:nvCxnSpPr>
        <p:spPr>
          <a:xfrm>
            <a:off x="4905400" y="3504800"/>
            <a:ext cx="3843300" cy="0"/>
          </a:xfrm>
          <a:prstGeom prst="straightConnector1">
            <a:avLst/>
          </a:prstGeom>
          <a:noFill/>
          <a:ln w="28575" cap="flat" cmpd="sng">
            <a:solidFill>
              <a:srgbClr val="0000FF"/>
            </a:solidFill>
            <a:prstDash val="solid"/>
            <a:round/>
            <a:headEnd type="none" w="med" len="med"/>
            <a:tailEnd type="none" w="med" len="med"/>
          </a:ln>
        </p:spPr>
      </p:cxnSp>
      <p:cxnSp>
        <p:nvCxnSpPr>
          <p:cNvPr id="192" name="Google Shape;192;p33"/>
          <p:cNvCxnSpPr/>
          <p:nvPr/>
        </p:nvCxnSpPr>
        <p:spPr>
          <a:xfrm>
            <a:off x="4905400" y="3668600"/>
            <a:ext cx="3843300" cy="0"/>
          </a:xfrm>
          <a:prstGeom prst="straightConnector1">
            <a:avLst/>
          </a:prstGeom>
          <a:noFill/>
          <a:ln w="28575" cap="flat" cmpd="sng">
            <a:solidFill>
              <a:srgbClr val="0000FF"/>
            </a:solidFill>
            <a:prstDash val="solid"/>
            <a:round/>
            <a:headEnd type="none" w="med" len="med"/>
            <a:tailEnd type="none" w="med" len="med"/>
          </a:ln>
        </p:spPr>
      </p:cxnSp>
      <p:cxnSp>
        <p:nvCxnSpPr>
          <p:cNvPr id="193" name="Google Shape;193;p33"/>
          <p:cNvCxnSpPr/>
          <p:nvPr/>
        </p:nvCxnSpPr>
        <p:spPr>
          <a:xfrm>
            <a:off x="4905400" y="3798175"/>
            <a:ext cx="3843300" cy="0"/>
          </a:xfrm>
          <a:prstGeom prst="straightConnector1">
            <a:avLst/>
          </a:prstGeom>
          <a:noFill/>
          <a:ln w="28575" cap="flat" cmpd="sng">
            <a:solidFill>
              <a:srgbClr val="0000FF"/>
            </a:solidFill>
            <a:prstDash val="solid"/>
            <a:round/>
            <a:headEnd type="none" w="med" len="med"/>
            <a:tailEnd type="none" w="med" len="med"/>
          </a:ln>
        </p:spPr>
      </p:cxnSp>
      <p:cxnSp>
        <p:nvCxnSpPr>
          <p:cNvPr id="194" name="Google Shape;194;p33"/>
          <p:cNvCxnSpPr/>
          <p:nvPr/>
        </p:nvCxnSpPr>
        <p:spPr>
          <a:xfrm>
            <a:off x="4905400" y="3961975"/>
            <a:ext cx="3843300" cy="0"/>
          </a:xfrm>
          <a:prstGeom prst="straightConnector1">
            <a:avLst/>
          </a:prstGeom>
          <a:noFill/>
          <a:ln w="28575" cap="flat" cmpd="sng">
            <a:solidFill>
              <a:srgbClr val="0000FF"/>
            </a:solidFill>
            <a:prstDash val="solid"/>
            <a:round/>
            <a:headEnd type="none" w="med" len="med"/>
            <a:tailEnd type="none" w="med" len="med"/>
          </a:ln>
        </p:spPr>
      </p:cxnSp>
      <p:cxnSp>
        <p:nvCxnSpPr>
          <p:cNvPr id="195" name="Google Shape;195;p33"/>
          <p:cNvCxnSpPr/>
          <p:nvPr/>
        </p:nvCxnSpPr>
        <p:spPr>
          <a:xfrm>
            <a:off x="4904000" y="4091575"/>
            <a:ext cx="3843300" cy="0"/>
          </a:xfrm>
          <a:prstGeom prst="straightConnector1">
            <a:avLst/>
          </a:prstGeom>
          <a:noFill/>
          <a:ln w="28575" cap="flat" cmpd="sng">
            <a:solidFill>
              <a:srgbClr val="0000FF"/>
            </a:solidFill>
            <a:prstDash val="solid"/>
            <a:round/>
            <a:headEnd type="none" w="med" len="med"/>
            <a:tailEnd type="none" w="med" len="med"/>
          </a:ln>
        </p:spPr>
      </p:cxn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2F25CF5-FEAD-47FF-A0A7-441BD3A6B7A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ACCB3EA-B9A7-47D9-B4B2-E228D5DAB99A}">
  <ds:schemaRefs>
    <ds:schemaRef ds:uri="http://schemas.microsoft.com/sharepoint/v3/contenttype/forms"/>
  </ds:schemaRefs>
</ds:datastoreItem>
</file>

<file path=customXml/itemProps3.xml><?xml version="1.0" encoding="utf-8"?>
<ds:datastoreItem xmlns:ds="http://schemas.openxmlformats.org/officeDocument/2006/customXml" ds:itemID="{720EE60D-097C-4086-8D42-90AD02663313}">
  <ds:schemaRefs>
    <ds:schemaRef ds:uri="http://purl.org/dc/elements/1.1/"/>
    <ds:schemaRef ds:uri="http://schemas.microsoft.com/office/2006/metadata/properties"/>
    <ds:schemaRef ds:uri="http://purl.org/dc/terms/"/>
    <ds:schemaRef ds:uri="http://schemas.microsoft.com/office/2006/documentManagement/types"/>
    <ds:schemaRef ds:uri="02a6a75b-8925-4bc7-8b21-b87d4a90d0a3"/>
    <ds:schemaRef ds:uri="http://purl.org/dc/dcmitype/"/>
    <ds:schemaRef ds:uri="http://schemas.microsoft.com/office/infopath/2007/PartnerControls"/>
    <ds:schemaRef ds:uri="http://schemas.openxmlformats.org/package/2006/metadata/core-properties"/>
    <ds:schemaRef ds:uri="a1502afc-75e6-4a80-976c-76583f90c737"/>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87</TotalTime>
  <Words>4738</Words>
  <Application>Microsoft Office PowerPoint</Application>
  <PresentationFormat>On-screen Show (16:9)</PresentationFormat>
  <Paragraphs>356</Paragraphs>
  <Slides>19</Slides>
  <Notes>19</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19</vt:i4>
      </vt:variant>
    </vt:vector>
  </HeadingPairs>
  <TitlesOfParts>
    <vt:vector size="26" baseType="lpstr">
      <vt:lpstr>Overlock</vt:lpstr>
      <vt:lpstr>Century Gothic</vt:lpstr>
      <vt:lpstr>Georgia</vt:lpstr>
      <vt:lpstr>Calibri</vt:lpstr>
      <vt:lpstr>Arial</vt:lpstr>
      <vt:lpstr>Simple Light</vt:lpstr>
      <vt:lpstr>Office Theme</vt:lpstr>
      <vt:lpstr>Grade 4: Module 2: Unit 2: Lesson 9 Teacher slide, before teaching.</vt:lpstr>
      <vt:lpstr>Grade 4: Module 2: Unit 2: Lesson 9 Teacher slide, before teaching.</vt:lpstr>
      <vt:lpstr>Grade 4: Module 2: Unit 2: Lesson 9 Teacher slide, before teaching.</vt:lpstr>
      <vt:lpstr>Grade 4: Module 2: Unit 2: Lesson 9 Teacher slide, before teaching.</vt:lpstr>
      <vt:lpstr>Grade 4: Module 2: Unit 2: Lesson 9 Teacher slide, before teaching.</vt:lpstr>
      <vt:lpstr>PowerPoint Presentation</vt:lpstr>
      <vt:lpstr>Hello, Students!</vt:lpstr>
      <vt:lpstr>Learning Targets</vt:lpstr>
      <vt:lpstr>Analyzing Model Proof Paragraph </vt:lpstr>
      <vt:lpstr>Analyzing Model Proof Paragraph  </vt:lpstr>
      <vt:lpstr>Analyzing Model Proof Paragraph</vt:lpstr>
      <vt:lpstr>Drafting Proof Paragraphs </vt:lpstr>
      <vt:lpstr>Writing a Concluding Statement </vt:lpstr>
      <vt:lpstr>Writing a Concluding Statement  </vt:lpstr>
      <vt:lpstr>Writing a Concluding Statement </vt:lpstr>
      <vt:lpstr>Learning Targets</vt:lpstr>
      <vt:lpstr>Fourth Draft of Sketch</vt:lpstr>
      <vt:lpstr>Homework</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2: Unit 2: Lesson 9 Teacher slide, before teaching.</dc:title>
  <dc:creator>nbravo</dc:creator>
  <cp:lastModifiedBy>Jennifer Snapp</cp:lastModifiedBy>
  <cp:revision>7</cp:revision>
  <dcterms:modified xsi:type="dcterms:W3CDTF">2018-10-03T16:03:02Z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