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DDB88EE8-E107-44DC-A806-044DBC4350B7}">
  <a:tblStyle styleId="{DDB88EE8-E107-44DC-A806-044DBC4350B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199" autoAdjust="0"/>
  </p:normalViewPr>
  <p:slideViewPr>
    <p:cSldViewPr snapToGrid="0">
      <p:cViewPr varScale="1">
        <p:scale>
          <a:sx n="114" d="100"/>
          <a:sy n="114" d="100"/>
        </p:scale>
        <p:origin x="-944" y="-104"/>
      </p:cViewPr>
      <p:guideLst>
        <p:guide orient="horz" pos="1620"/>
        <p:guide pos="2880"/>
      </p:guideLst>
    </p:cSldViewPr>
  </p:slideViewPr>
  <p:notesTextViewPr>
    <p:cViewPr>
      <p:scale>
        <a:sx n="1" d="1"/>
        <a:sy n="1" d="1"/>
      </p:scale>
      <p:origin x="0" y="178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1183224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Feedback from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(5-8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(5-7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Research, Read, and Record (35-40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Reflection (5-7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Finish filling out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for your article.</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8208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Reflection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Exit Ticket: Reflection Questions </a:t>
            </a:r>
            <a:r>
              <a:rPr lang="en" sz="1200" dirty="0">
                <a:solidFill>
                  <a:schemeClr val="dk1"/>
                </a:solidFill>
                <a:latin typeface="Calibri"/>
                <a:ea typeface="Calibri"/>
                <a:cs typeface="Calibri"/>
                <a:sym typeface="Calibri"/>
              </a:rPr>
              <a:t>and invite students to read the questions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fill out their exit tickets.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8" name="Google Shape;268;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2769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with Lessons 3, 6, and 9, the homework in this lesson requires that students to complete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using the article they chose in class (if they have not done so by the end of class). This would require the students to print the articles, save them, or access them at home. Consider which option(s) would work best for your students and prepare accordingly.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
        <p:nvSpPr>
          <p:cNvPr id="276" name="Google Shape;276;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280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3" name="Google Shape;283;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7514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Exit Ticket: Reflection Questions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Feedback from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(one per student, completed in Lesson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(one per student, started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Effective Search Terms Are … anchor chart</a:t>
            </a:r>
            <a:r>
              <a:rPr lang="en" sz="1200" dirty="0">
                <a:solidFill>
                  <a:schemeClr val="dk1"/>
                </a:solidFill>
                <a:latin typeface="Calibri"/>
                <a:ea typeface="Calibri"/>
                <a:cs typeface="Calibri"/>
                <a:sym typeface="Calibri"/>
              </a:rPr>
              <a:t> (created in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Developing a Supporting Research Question: Consequences of the Hunter-Gatherer Food Chain </a:t>
            </a:r>
            <a:r>
              <a:rPr lang="en" sz="1200" dirty="0">
                <a:solidFill>
                  <a:schemeClr val="dk1"/>
                </a:solidFill>
                <a:latin typeface="Calibri"/>
                <a:ea typeface="Calibri"/>
                <a:cs typeface="Calibri"/>
                <a:sym typeface="Calibri"/>
              </a:rPr>
              <a:t>(completed in Lesson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task cards</a:t>
            </a:r>
            <a:r>
              <a:rPr lang="en" sz="1200" dirty="0">
                <a:solidFill>
                  <a:schemeClr val="dk1"/>
                </a:solidFill>
                <a:latin typeface="Calibri"/>
                <a:ea typeface="Calibri"/>
                <a:cs typeface="Calibri"/>
                <a:sym typeface="Calibri"/>
              </a:rPr>
              <a:t> (distributed in Lesson 6)</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 sz="1200" dirty="0">
                <a:latin typeface="Calibri"/>
                <a:ea typeface="Calibri"/>
                <a:cs typeface="Calibri"/>
                <a:sym typeface="Calibri"/>
              </a:rPr>
              <a:t>.</a:t>
            </a: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9299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receive feedback on their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at the beginning of this lesson, so ensure all student assessments have been scored. Guide students to use the feedback to refine their research process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you have looked over the </a:t>
            </a:r>
            <a:r>
              <a:rPr lang="en" sz="1200" b="0" dirty="0">
                <a:solidFill>
                  <a:schemeClr val="dk1"/>
                </a:solidFill>
                <a:latin typeface="Calibri"/>
                <a:ea typeface="Calibri"/>
                <a:cs typeface="Calibri"/>
                <a:sym typeface="Calibri"/>
              </a:rPr>
              <a:t>Exit Ticket: Developing a Supporting Research Question: Consequences of the Hunter-Gatherer Food Chain </a:t>
            </a:r>
            <a:r>
              <a:rPr lang="en" sz="1200" dirty="0">
                <a:solidFill>
                  <a:schemeClr val="dk1"/>
                </a:solidFill>
                <a:latin typeface="Calibri"/>
                <a:ea typeface="Calibri"/>
                <a:cs typeface="Calibri"/>
                <a:sym typeface="Calibri"/>
              </a:rPr>
              <a:t>from the previous lesson to ensure students are on the right track with their research questions. Be prepared to guide those students who need assistance in the right direction before they begin researching in this lesson.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7006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Further Research: Hunter-Gatherer Food Chain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55209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3304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Feedback from the Mid-Unit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students’ </a:t>
            </a:r>
            <a:r>
              <a:rPr lang="en" sz="1200" b="0" dirty="0">
                <a:solidFill>
                  <a:schemeClr val="dk1"/>
                </a:solidFill>
                <a:latin typeface="Calibri"/>
                <a:ea typeface="Calibri"/>
                <a:cs typeface="Calibri"/>
                <a:sym typeface="Calibri"/>
              </a:rPr>
              <a:t>feedback from the</a:t>
            </a:r>
            <a:r>
              <a:rPr lang="en" sz="1200" b="1" dirty="0">
                <a:solidFill>
                  <a:schemeClr val="dk1"/>
                </a:solidFill>
                <a:latin typeface="Calibri"/>
                <a:ea typeface="Calibri"/>
                <a:cs typeface="Calibri"/>
                <a:sym typeface="Calibri"/>
              </a:rPr>
              <a:t> mid-unit assessment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2 minutes to read over the assessment and feedback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Tell students to keep the feedback in mind as they search. For example, if they received a comment about their explanation of the search terms they chose on the assessment, they should pay close attention to the search terms they choose today while researching the hunter-gatherer food chain.</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a:latin typeface="Calibri"/>
                <a:ea typeface="Calibri"/>
                <a:cs typeface="Calibri"/>
                <a:sym typeface="Calibri"/>
              </a:rPr>
              <a:t>None.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research time in this lesson is a good opportunity to provide additional support to students who may still be struggling with their research skills. Use the information from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to provide targeted support for students who may still need 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2036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Unpacking Learning Targets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overarching research question for the unit: “What are the consequences of each Michael Pollan’s food chains?” Tell them that this first learning target focuses their question on the hunter-gatherer food chain, which they research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remaining learning targets aloud with you.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each target is read, ask students to rate themselves on a scale of one to five on each target, with five as the top score. Students may write their scores on the back of their assessment, or they may show their scores using their fingers, depending on how comfortable they feel.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worked hard on these research targets throughout the unit, and that today is their final research lesson. Ask them to remember how far the have come since the beginning of the unit as they research today.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7" name="Google Shape;247;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3304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Research, Read, and Record</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review and revise their exit ticket from Lesson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very similar in structure to Lessons 3, 6, and 9. At this point, students have completed the process of gradual release and have learned the research skills outlined in the standards for this module. Thus, this lesson provides students a final opportunity to practice researching, and does not introduce any new skills. Students get about five minutes more of research time, and should be comfortable with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and task card. As a result, students will have more time to search for articles relevant to the hunter-gatherer food chain, which may prove more difficult than for the previous food chains.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Effective Search Terms Are … anchor chart </a:t>
            </a:r>
            <a:r>
              <a:rPr lang="en" sz="1200" dirty="0">
                <a:solidFill>
                  <a:schemeClr val="dk1"/>
                </a:solidFill>
                <a:latin typeface="Calibri"/>
                <a:ea typeface="Calibri"/>
                <a:cs typeface="Calibri"/>
                <a:sym typeface="Calibri"/>
              </a:rPr>
              <a:t>and invite them to reread the criteria.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research teams, invite students to share their research questions and the search terms they think will help them to find an article to answer their research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explain their choices to their team using the criteria on the </a:t>
            </a:r>
            <a:r>
              <a:rPr lang="en" sz="1200" b="1" dirty="0">
                <a:solidFill>
                  <a:schemeClr val="dk1"/>
                </a:solidFill>
                <a:latin typeface="Calibri"/>
                <a:ea typeface="Calibri"/>
                <a:cs typeface="Calibri"/>
                <a:sym typeface="Calibri"/>
              </a:rPr>
              <a:t>Effective Search Terms Are … anchor chart</a:t>
            </a:r>
            <a:r>
              <a:rPr lang="en" sz="1200" dirty="0">
                <a:solidFill>
                  <a:schemeClr val="dk1"/>
                </a:solidFill>
                <a:latin typeface="Calibri"/>
                <a:ea typeface="Calibri"/>
                <a:cs typeface="Calibri"/>
                <a:sym typeface="Calibri"/>
              </a:rPr>
              <a:t> and then listen as the other members of the team explain their own choices.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identify any problems with student internet search terms. Keep those students with issues in mind as students to focus on in a small group setting at the beginning of the research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back </a:t>
            </a:r>
            <a:r>
              <a:rPr lang="en" sz="1200" b="0" dirty="0">
                <a:solidFill>
                  <a:schemeClr val="dk1"/>
                </a:solidFill>
                <a:latin typeface="Calibri"/>
                <a:ea typeface="Calibri"/>
                <a:cs typeface="Calibri"/>
                <a:sym typeface="Calibri"/>
              </a:rPr>
              <a:t>the Exit Ticket: Developing a Supporting Research Question: Consequences of the Hunter-Gatherer Food Chain </a:t>
            </a:r>
            <a:r>
              <a:rPr lang="en" sz="1200" dirty="0">
                <a:solidFill>
                  <a:schemeClr val="dk1"/>
                </a:solidFill>
                <a:latin typeface="Calibri"/>
                <a:ea typeface="Calibri"/>
                <a:cs typeface="Calibri"/>
                <a:sym typeface="Calibri"/>
              </a:rPr>
              <a:t>from Lesson 12.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revise their questions in their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based on any feedback you may have given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make sure students understand any feedback that was given on the Exit Tickets.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5" name="Google Shape;255;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882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87746902a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25-27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Research, Read, and Record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use the </a:t>
            </a:r>
            <a:r>
              <a:rPr lang="en" sz="1200" b="1" dirty="0">
                <a:solidFill>
                  <a:schemeClr val="dk1"/>
                </a:solidFill>
                <a:latin typeface="Calibri"/>
                <a:ea typeface="Calibri"/>
                <a:cs typeface="Calibri"/>
                <a:sym typeface="Calibri"/>
              </a:rPr>
              <a:t>Research Task Cards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there are no mini lessons in this lesson, encourage students to try to advance on to the extension activity, in which they do further research based on their refined research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Invites students to refer to their </a:t>
            </a:r>
            <a:r>
              <a:rPr lang="en" sz="1200" b="1" dirty="0">
                <a:solidFill>
                  <a:schemeClr val="dk1"/>
                </a:solidFill>
                <a:latin typeface="Calibri"/>
                <a:ea typeface="Calibri"/>
                <a:cs typeface="Calibri"/>
                <a:sym typeface="Calibri"/>
              </a:rPr>
              <a:t>Research task cards</a:t>
            </a:r>
            <a:r>
              <a:rPr lang="en" sz="1200" dirty="0">
                <a:solidFill>
                  <a:schemeClr val="dk1"/>
                </a:solidFill>
                <a:latin typeface="Calibri"/>
                <a:ea typeface="Calibri"/>
                <a:cs typeface="Calibri"/>
                <a:sym typeface="Calibri"/>
              </a:rPr>
              <a:t> and to reread the steps. Make sure students know how important it is to follow the steps on the task cards in order to get the best, most relevant results to answer their research question. Explain that the steps are designed to repeat, and that students will likely repeat steps a few times in order to find a relevant and credible article.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0" dirty="0">
                <a:solidFill>
                  <a:schemeClr val="dk1"/>
                </a:solidFill>
                <a:latin typeface="Calibri"/>
                <a:ea typeface="Calibri"/>
                <a:cs typeface="Calibri"/>
                <a:sym typeface="Calibri"/>
              </a:rPr>
              <a:t>Hunter-Gatherer—Lesson 13 </a:t>
            </a:r>
            <a:r>
              <a:rPr lang="en" sz="1200" dirty="0">
                <a:solidFill>
                  <a:schemeClr val="dk1"/>
                </a:solidFill>
                <a:latin typeface="Calibri"/>
                <a:ea typeface="Calibri"/>
                <a:cs typeface="Calibri"/>
                <a:sym typeface="Calibri"/>
              </a:rPr>
              <a:t>section of their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 final section of this chapter of their notebook. Remind students of the extension activity to research again using their refined questions, and explain that as they have more time in this lesson to research you would like to see them trying to complete the extension activity too. Remind students that the extension activity is at the end of their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for this food chain and asks them to search again based on their new refined research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researching. Remind them to follow the directions on their </a:t>
            </a:r>
            <a:r>
              <a:rPr lang="en" sz="1200" b="1" dirty="0">
                <a:solidFill>
                  <a:schemeClr val="dk1"/>
                </a:solidFill>
                <a:latin typeface="Calibri"/>
                <a:ea typeface="Calibri"/>
                <a:cs typeface="Calibri"/>
                <a:sym typeface="Calibri"/>
              </a:rPr>
              <a:t>Research task cards</a:t>
            </a:r>
            <a:r>
              <a:rPr lang="en" sz="1200" dirty="0">
                <a:solidFill>
                  <a:schemeClr val="dk1"/>
                </a:solidFill>
                <a:latin typeface="Calibri"/>
                <a:ea typeface="Calibri"/>
                <a:cs typeface="Calibri"/>
                <a:sym typeface="Calibri"/>
              </a:rPr>
              <a:t> and to record what they find in their </a:t>
            </a: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answer questions and check student progress, making sure the search results students get are relevant to the hunter-gatherer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about 10 minutes have passed, circulate to make sure all students have found an article to use. Assist students in refining their search terms where necessary.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make sure the search results students get are relevant to the hunter-gatherer food chain.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research, consider meeting in small groups with students who are having difficulty with the research skills introduced in the lesson or in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requiring serious reading interventions, consider compiling a research folder of level-appropriate texts for them to read in place of the internet search.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Section 3—Evaluating the Source, Part B of each food chain within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students are offered a chance to extend their research. Consider directing accelerated learners or students who complete their research early to this extension section. You might ask these students to include the additional research they conduct in conversations within their research teams, </a:t>
            </a:r>
            <a:r>
              <a:rPr lang="en-US" sz="1200" dirty="0" smtClean="0">
                <a:solidFill>
                  <a:schemeClr val="dk1"/>
                </a:solidFill>
                <a:latin typeface="Calibri"/>
                <a:ea typeface="Calibri"/>
                <a:cs typeface="Calibri"/>
                <a:sym typeface="Calibri"/>
              </a:rPr>
              <a:t>with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goal of adding even more details to their </a:t>
            </a:r>
            <a:r>
              <a:rPr lang="en" sz="1200" b="1" dirty="0">
                <a:solidFill>
                  <a:schemeClr val="dk1"/>
                </a:solidFill>
                <a:latin typeface="Calibri"/>
                <a:ea typeface="Calibri"/>
                <a:cs typeface="Calibri"/>
                <a:sym typeface="Calibri"/>
              </a:rPr>
              <a:t>Cascading Consequences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Stakeholders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1" name="Google Shape;261;g487746902a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3198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89856" y="255465"/>
            <a:ext cx="7887900" cy="7749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89856" y="1223725"/>
            <a:ext cx="8309943" cy="3446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50-60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this lesson is to provide students a final opportunity to practice researching using the process very similar to the one in Lessons 3, 6, and 9.</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use research skills to determine consequences </a:t>
            </a:r>
            <a:r>
              <a:rPr lang="en" sz="1400" dirty="0">
                <a:latin typeface="Century Gothic"/>
                <a:ea typeface="Century Gothic"/>
                <a:cs typeface="Century Gothic"/>
                <a:sym typeface="Century Gothic"/>
              </a:rPr>
              <a:t>of the </a:t>
            </a:r>
            <a:r>
              <a:rPr lang="en" sz="1400" b="1" dirty="0">
                <a:latin typeface="Century Gothic"/>
                <a:ea typeface="Century Gothic"/>
                <a:cs typeface="Century Gothic"/>
                <a:sym typeface="Century Gothic"/>
              </a:rPr>
              <a:t>hunter-gatherer food chain</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devise a research question</a:t>
            </a:r>
            <a:r>
              <a:rPr lang="en" sz="1400" dirty="0">
                <a:latin typeface="Century Gothic"/>
                <a:ea typeface="Century Gothic"/>
                <a:cs typeface="Century Gothic"/>
                <a:sym typeface="Century Gothic"/>
              </a:rPr>
              <a:t> to help me focus my research.</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identify the relevant information in a research source</a:t>
            </a:r>
            <a:r>
              <a:rPr lang="en" sz="1400" dirty="0">
                <a:latin typeface="Century Gothic"/>
                <a:ea typeface="Century Gothic"/>
                <a:cs typeface="Century Gothic"/>
                <a:sym typeface="Century Gothic"/>
              </a:rPr>
              <a:t> to answer my research question.</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evaluate the credibility and accuracy</a:t>
            </a:r>
            <a:r>
              <a:rPr lang="en" sz="1400" dirty="0">
                <a:latin typeface="Century Gothic"/>
                <a:ea typeface="Century Gothic"/>
                <a:cs typeface="Century Gothic"/>
                <a:sym typeface="Century Gothic"/>
              </a:rPr>
              <a:t> of a source.</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choose the most effective search terms to find relevant research sources</a:t>
            </a:r>
            <a:r>
              <a:rPr lang="en" sz="1400" dirty="0">
                <a:latin typeface="Century Gothic"/>
                <a:ea typeface="Century Gothic"/>
                <a:cs typeface="Century Gothic"/>
                <a:sym typeface="Century Gothic"/>
              </a:rPr>
              <a:t> to answer my research question.</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quote and paraphrase others’ work </a:t>
            </a:r>
            <a:r>
              <a:rPr lang="en" sz="1400" dirty="0">
                <a:latin typeface="Century Gothic"/>
                <a:ea typeface="Century Gothic"/>
                <a:cs typeface="Century Gothic"/>
                <a:sym typeface="Century Gothic"/>
              </a:rPr>
              <a:t>while avoiding plagiarism.</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t>
            </a:r>
            <a:r>
              <a:rPr lang="en" sz="1400" i="1" dirty="0">
                <a:latin typeface="Century Gothic"/>
                <a:ea typeface="Century Gothic"/>
                <a:cs typeface="Century Gothic"/>
                <a:sym typeface="Century Gothic"/>
              </a:rPr>
              <a:t>cite sources </a:t>
            </a:r>
            <a:r>
              <a:rPr lang="en" sz="1400" dirty="0">
                <a:latin typeface="Century Gothic"/>
                <a:ea typeface="Century Gothic"/>
                <a:cs typeface="Century Gothic"/>
                <a:sym typeface="Century Gothic"/>
              </a:rPr>
              <a:t>using MLA format.</a:t>
            </a:r>
            <a:endParaRPr sz="1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6"/>
          <p:cNvSpPr txBox="1">
            <a:spLocks noGrp="1"/>
          </p:cNvSpPr>
          <p:nvPr>
            <p:ph type="title"/>
          </p:nvPr>
        </p:nvSpPr>
        <p:spPr>
          <a:xfrm>
            <a:off x="628650" y="86024"/>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Reflect on the Research Process</a:t>
            </a:r>
            <a:endParaRPr sz="3300" i="0" u="none" strike="noStrike" cap="none">
              <a:solidFill>
                <a:schemeClr val="dk1"/>
              </a:solidFill>
              <a:latin typeface="Century Gothic"/>
              <a:ea typeface="Century Gothic"/>
              <a:cs typeface="Century Gothic"/>
              <a:sym typeface="Century Gothic"/>
            </a:endParaRPr>
          </a:p>
        </p:txBody>
      </p:sp>
      <p:pic>
        <p:nvPicPr>
          <p:cNvPr id="271" name="Google Shape;271;p46"/>
          <p:cNvPicPr preferRelativeResize="0"/>
          <p:nvPr/>
        </p:nvPicPr>
        <p:blipFill>
          <a:blip r:embed="rId3">
            <a:alphaModFix/>
          </a:blip>
          <a:stretch>
            <a:fillRect/>
          </a:stretch>
        </p:blipFill>
        <p:spPr>
          <a:xfrm>
            <a:off x="7866700" y="4563960"/>
            <a:ext cx="554511" cy="348550"/>
          </a:xfrm>
          <a:prstGeom prst="rect">
            <a:avLst/>
          </a:prstGeom>
          <a:noFill/>
          <a:ln>
            <a:noFill/>
          </a:ln>
        </p:spPr>
      </p:pic>
      <p:pic>
        <p:nvPicPr>
          <p:cNvPr id="272" name="Google Shape;272;p46"/>
          <p:cNvPicPr preferRelativeResize="0"/>
          <p:nvPr/>
        </p:nvPicPr>
        <p:blipFill>
          <a:blip r:embed="rId4">
            <a:alphaModFix/>
          </a:blip>
          <a:stretch>
            <a:fillRect/>
          </a:stretch>
        </p:blipFill>
        <p:spPr>
          <a:xfrm>
            <a:off x="1747825" y="1247176"/>
            <a:ext cx="5320824" cy="3364750"/>
          </a:xfrm>
          <a:prstGeom prst="rect">
            <a:avLst/>
          </a:prstGeom>
          <a:noFill/>
          <a:ln>
            <a:noFill/>
          </a:ln>
        </p:spPr>
      </p:pic>
      <p:pic>
        <p:nvPicPr>
          <p:cNvPr id="6" name="Google Shape;265;p45"/>
          <p:cNvPicPr preferRelativeResize="0"/>
          <p:nvPr/>
        </p:nvPicPr>
        <p:blipFill>
          <a:blip r:embed="rId5">
            <a:alphaModFix/>
          </a:blip>
          <a:stretch>
            <a:fillRect/>
          </a:stretch>
        </p:blipFill>
        <p:spPr>
          <a:xfrm>
            <a:off x="8504670" y="4402311"/>
            <a:ext cx="568375" cy="5101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9" name="Google Shape;279;p47"/>
          <p:cNvSpPr txBox="1">
            <a:spLocks noGrp="1"/>
          </p:cNvSpPr>
          <p:nvPr>
            <p:ph type="body" idx="1"/>
          </p:nvPr>
        </p:nvSpPr>
        <p:spPr>
          <a:xfrm>
            <a:off x="628650" y="1577672"/>
            <a:ext cx="7886700" cy="15288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Finish filling out the </a:t>
            </a:r>
            <a:r>
              <a:rPr lang="en" sz="2400" b="1" dirty="0">
                <a:latin typeface="Century Gothic"/>
                <a:ea typeface="Century Gothic"/>
                <a:cs typeface="Century Gothic"/>
                <a:sym typeface="Century Gothic"/>
              </a:rPr>
              <a:t>researcher’s notebook </a:t>
            </a:r>
            <a:r>
              <a:rPr lang="en" sz="2400" dirty="0">
                <a:latin typeface="Century Gothic"/>
                <a:ea typeface="Century Gothic"/>
                <a:cs typeface="Century Gothic"/>
                <a:sym typeface="Century Gothic"/>
              </a:rPr>
              <a:t>for your article.</a:t>
            </a:r>
            <a:endParaRPr sz="24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6" name="Google Shape;286;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7" name="Google Shape;287;p48"/>
          <p:cNvGraphicFramePr/>
          <p:nvPr/>
        </p:nvGraphicFramePr>
        <p:xfrm>
          <a:off x="577216" y="1385887"/>
          <a:ext cx="7989600" cy="3230175"/>
        </p:xfrm>
        <a:graphic>
          <a:graphicData uri="http://schemas.openxmlformats.org/drawingml/2006/table">
            <a:tbl>
              <a:tblPr firstRow="1" bandRow="1">
                <a:noFill/>
                <a:tableStyleId>{DDB88EE8-E107-44DC-A806-044DBC4350B7}</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70800" y="1523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70800" y="1315446"/>
            <a:ext cx="8402400" cy="355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13: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prepare the </a:t>
            </a:r>
            <a:r>
              <a:rPr lang="en" sz="1600" b="1" dirty="0">
                <a:latin typeface="Century Gothic"/>
                <a:ea typeface="Century Gothic"/>
                <a:cs typeface="Century Gothic"/>
                <a:sym typeface="Century Gothic"/>
              </a:rPr>
              <a:t>Exit Ticket: Reflection Questions </a:t>
            </a:r>
            <a:r>
              <a:rPr lang="en" sz="1600" dirty="0">
                <a:latin typeface="Century Gothic"/>
                <a:ea typeface="Century Gothic"/>
                <a:cs typeface="Century Gothic"/>
                <a:sym typeface="Century Gothic"/>
              </a:rPr>
              <a:t>and gather and organize the following materials from previous lessons: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Feedback from the </a:t>
            </a:r>
            <a:r>
              <a:rPr lang="en" sz="1600" b="1" dirty="0">
                <a:latin typeface="Century Gothic"/>
                <a:ea typeface="Century Gothic"/>
                <a:cs typeface="Century Gothic"/>
                <a:sym typeface="Century Gothic"/>
              </a:rPr>
              <a:t>mid-unit assessment </a:t>
            </a:r>
            <a:r>
              <a:rPr lang="en" sz="1600" dirty="0">
                <a:latin typeface="Century Gothic"/>
                <a:ea typeface="Century Gothic"/>
                <a:cs typeface="Century Gothic"/>
                <a:sym typeface="Century Gothic"/>
              </a:rPr>
              <a:t>(one per student, completed in Lesson 11)</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b="1" dirty="0">
                <a:latin typeface="Century Gothic"/>
                <a:ea typeface="Century Gothic"/>
                <a:cs typeface="Century Gothic"/>
                <a:sym typeface="Century Gothic"/>
              </a:rPr>
              <a:t>Researcher’s notebook </a:t>
            </a:r>
            <a:r>
              <a:rPr lang="en" sz="1600" dirty="0">
                <a:latin typeface="Century Gothic"/>
                <a:ea typeface="Century Gothic"/>
                <a:cs typeface="Century Gothic"/>
                <a:sym typeface="Century Gothic"/>
              </a:rPr>
              <a:t>(one per student, started in Lesson 3)</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Effective Search Terms Are … anchor chart</a:t>
            </a:r>
            <a:r>
              <a:rPr lang="en" sz="1600" dirty="0">
                <a:latin typeface="Century Gothic"/>
                <a:ea typeface="Century Gothic"/>
                <a:cs typeface="Century Gothic"/>
                <a:sym typeface="Century Gothic"/>
              </a:rPr>
              <a:t> (created in Lesson 6)</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dirty="0">
                <a:latin typeface="Century Gothic"/>
                <a:ea typeface="Century Gothic"/>
                <a:cs typeface="Century Gothic"/>
                <a:sym typeface="Century Gothic"/>
              </a:rPr>
              <a:t>Exit Ticket: Developing a Supporting Research Question: Consequences of the Hunter-Gatherer Food Chain (completed in Lesson 12)</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Research task cards</a:t>
            </a:r>
            <a:r>
              <a:rPr lang="en" sz="1600" dirty="0">
                <a:latin typeface="Century Gothic"/>
                <a:ea typeface="Century Gothic"/>
                <a:cs typeface="Century Gothic"/>
                <a:sym typeface="Century Gothic"/>
              </a:rPr>
              <a:t> (distributed in Lesson 6)</a:t>
            </a: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476250" y="284734"/>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476250" y="1369219"/>
            <a:ext cx="80391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a:t>
            </a:r>
            <a:r>
              <a:rPr lang="en" sz="1600" b="1" dirty="0">
                <a:latin typeface="Century Gothic"/>
                <a:ea typeface="Century Gothic"/>
                <a:cs typeface="Century Gothic"/>
                <a:sym typeface="Century Gothic"/>
              </a:rPr>
              <a:t>reparing for Lesson 13: </a:t>
            </a:r>
            <a:r>
              <a:rPr lang="en" sz="1600" dirty="0">
                <a:latin typeface="Century Gothic"/>
                <a:ea typeface="Century Gothic"/>
                <a:cs typeface="Century Gothic"/>
                <a:sym typeface="Century Gothic"/>
              </a:rPr>
              <a:t>Reading and protocols to read in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preparation for effectively facilitating today’s lesson, review and/or give feedback on:</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b="1" dirty="0">
                <a:latin typeface="Century Gothic"/>
                <a:ea typeface="Century Gothic"/>
                <a:cs typeface="Century Gothic"/>
                <a:sym typeface="Century Gothic"/>
              </a:rPr>
              <a:t>Mid-Unit Assessment</a:t>
            </a:r>
            <a:endParaRPr sz="16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Exit Ticket: Developing a Supporting Research Question: Consequences of the Hunter-Gatherer Food Chain from the previous lesson</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Fist to Five</a:t>
            </a:r>
            <a:endParaRPr sz="16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have your final opportunity to practice researching using the Research, Read, and Record process similar to the process used in Lessons 3, 6, and 9.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feedback from the </a:t>
            </a:r>
            <a:r>
              <a:rPr lang="en" sz="1800" b="1" dirty="0">
                <a:latin typeface="Century Gothic"/>
                <a:ea typeface="Century Gothic"/>
                <a:cs typeface="Century Gothic"/>
                <a:sym typeface="Century Gothic"/>
              </a:rPr>
              <a:t>Mid-Unit Assessment </a:t>
            </a:r>
            <a:r>
              <a:rPr lang="en" sz="1800" dirty="0">
                <a:latin typeface="Century Gothic"/>
                <a:ea typeface="Century Gothic"/>
                <a:cs typeface="Century Gothic"/>
                <a:sym typeface="Century Gothic"/>
              </a:rPr>
              <a:t>and make </a:t>
            </a:r>
            <a:r>
              <a:rPr lang="en" sz="1800" dirty="0" smtClean="0">
                <a:latin typeface="Century Gothic"/>
                <a:ea typeface="Century Gothic"/>
                <a:cs typeface="Century Gothic"/>
                <a:sym typeface="Century Gothic"/>
              </a:rPr>
              <a:t>revisions</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Go through the Research, Read, and Record process for the Hunter-Gatherer food chain.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Reflect on the research in this unit.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169825" y="339950"/>
            <a:ext cx="8692500" cy="8061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Feedback </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p:nvPr/>
        </p:nvSpPr>
        <p:spPr>
          <a:xfrm>
            <a:off x="254575" y="997975"/>
            <a:ext cx="8523000" cy="34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The feedback you’ve just read from your </a:t>
            </a:r>
            <a:r>
              <a:rPr lang="en" sz="2400" b="1" dirty="0">
                <a:solidFill>
                  <a:schemeClr val="dk1"/>
                </a:solidFill>
                <a:latin typeface="Century Gothic"/>
                <a:ea typeface="Century Gothic"/>
                <a:cs typeface="Century Gothic"/>
                <a:sym typeface="Century Gothic"/>
              </a:rPr>
              <a:t>mid-unit assessment </a:t>
            </a:r>
            <a:r>
              <a:rPr lang="en" sz="2400" dirty="0">
                <a:solidFill>
                  <a:schemeClr val="dk1"/>
                </a:solidFill>
                <a:latin typeface="Century Gothic"/>
                <a:ea typeface="Century Gothic"/>
                <a:cs typeface="Century Gothic"/>
                <a:sym typeface="Century Gothic"/>
              </a:rPr>
              <a:t>should serve as a guide while you are researching today.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You have achieved independence as researchers! Congratulations. That means you will conduct research and complete the </a:t>
            </a:r>
            <a:r>
              <a:rPr lang="en" sz="2400" b="1" dirty="0">
                <a:solidFill>
                  <a:schemeClr val="dk1"/>
                </a:solidFill>
                <a:latin typeface="Century Gothic"/>
                <a:ea typeface="Century Gothic"/>
                <a:cs typeface="Century Gothic"/>
                <a:sym typeface="Century Gothic"/>
              </a:rPr>
              <a:t>researcher’s notebook</a:t>
            </a:r>
            <a:r>
              <a:rPr lang="en" sz="2400" dirty="0">
                <a:solidFill>
                  <a:schemeClr val="dk1"/>
                </a:solidFill>
                <a:latin typeface="Century Gothic"/>
                <a:ea typeface="Century Gothic"/>
                <a:cs typeface="Century Gothic"/>
                <a:sym typeface="Century Gothic"/>
              </a:rPr>
              <a:t> individually today.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52" name="Google Shape;252;p43"/>
          <p:cNvPicPr preferRelativeResize="0"/>
          <p:nvPr/>
        </p:nvPicPr>
        <p:blipFill>
          <a:blip r:embed="rId3">
            <a:alphaModFix/>
          </a:blip>
          <a:stretch>
            <a:fillRect/>
          </a:stretch>
        </p:blipFill>
        <p:spPr>
          <a:xfrm>
            <a:off x="7904866" y="4333894"/>
            <a:ext cx="580750" cy="580750"/>
          </a:xfrm>
          <a:prstGeom prst="rect">
            <a:avLst/>
          </a:prstGeom>
          <a:noFill/>
          <a:ln>
            <a:noFill/>
          </a:ln>
        </p:spPr>
      </p:pic>
      <p:sp>
        <p:nvSpPr>
          <p:cNvPr id="249" name="Google Shape;249;p43"/>
          <p:cNvSpPr txBox="1">
            <a:spLocks noGrp="1"/>
          </p:cNvSpPr>
          <p:nvPr>
            <p:ph type="title"/>
          </p:nvPr>
        </p:nvSpPr>
        <p:spPr>
          <a:xfrm>
            <a:off x="628650" y="1360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0" name="Google Shape;250;p43"/>
          <p:cNvSpPr txBox="1">
            <a:spLocks noGrp="1"/>
          </p:cNvSpPr>
          <p:nvPr>
            <p:ph type="body" idx="1"/>
          </p:nvPr>
        </p:nvSpPr>
        <p:spPr>
          <a:xfrm>
            <a:off x="628650" y="11302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1800">
                <a:latin typeface="Century Gothic"/>
                <a:ea typeface="Century Gothic"/>
                <a:cs typeface="Century Gothic"/>
                <a:sym typeface="Century Gothic"/>
              </a:rPr>
              <a:t>The Learning Targets for today are:</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use research skills to determine consequences </a:t>
            </a:r>
            <a:r>
              <a:rPr lang="en" sz="1800">
                <a:latin typeface="Century Gothic"/>
                <a:ea typeface="Century Gothic"/>
                <a:cs typeface="Century Gothic"/>
                <a:sym typeface="Century Gothic"/>
              </a:rPr>
              <a:t>of the hunter-gatherer food chain.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devise a research question</a:t>
            </a:r>
            <a:r>
              <a:rPr lang="en" sz="1800">
                <a:latin typeface="Century Gothic"/>
                <a:ea typeface="Century Gothic"/>
                <a:cs typeface="Century Gothic"/>
                <a:sym typeface="Century Gothic"/>
              </a:rPr>
              <a:t> to help me focus my research.</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identify the relevant information in a research source</a:t>
            </a:r>
            <a:r>
              <a:rPr lang="en" sz="1800">
                <a:latin typeface="Century Gothic"/>
                <a:ea typeface="Century Gothic"/>
                <a:cs typeface="Century Gothic"/>
                <a:sym typeface="Century Gothic"/>
              </a:rPr>
              <a:t> to answer my research question.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evaluate the credibility and accuracy</a:t>
            </a:r>
            <a:r>
              <a:rPr lang="en" sz="1800">
                <a:latin typeface="Century Gothic"/>
                <a:ea typeface="Century Gothic"/>
                <a:cs typeface="Century Gothic"/>
                <a:sym typeface="Century Gothic"/>
              </a:rPr>
              <a:t> of a source.</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choose the most effective search terms to find relevant research sources</a:t>
            </a:r>
            <a:r>
              <a:rPr lang="en" sz="1800">
                <a:latin typeface="Century Gothic"/>
                <a:ea typeface="Century Gothic"/>
                <a:cs typeface="Century Gothic"/>
                <a:sym typeface="Century Gothic"/>
              </a:rPr>
              <a:t> to answer my research question.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quote and paraphrase others’ work </a:t>
            </a:r>
            <a:r>
              <a:rPr lang="en" sz="1800">
                <a:latin typeface="Century Gothic"/>
                <a:ea typeface="Century Gothic"/>
                <a:cs typeface="Century Gothic"/>
                <a:sym typeface="Century Gothic"/>
              </a:rPr>
              <a:t>while avoiding plagiarism.</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cite sources </a:t>
            </a:r>
            <a:r>
              <a:rPr lang="en" sz="1800">
                <a:latin typeface="Century Gothic"/>
                <a:ea typeface="Century Gothic"/>
                <a:cs typeface="Century Gothic"/>
                <a:sym typeface="Century Gothic"/>
              </a:rPr>
              <a:t>using MLA format.</a:t>
            </a:r>
            <a:endParaRPr sz="1800">
              <a:latin typeface="Century Gothic"/>
              <a:ea typeface="Century Gothic"/>
              <a:cs typeface="Century Gothic"/>
              <a:sym typeface="Century Gothic"/>
            </a:endParaRPr>
          </a:p>
        </p:txBody>
      </p:sp>
      <p:pic>
        <p:nvPicPr>
          <p:cNvPr id="251" name="Google Shape;251;p43"/>
          <p:cNvPicPr preferRelativeResize="0"/>
          <p:nvPr/>
        </p:nvPicPr>
        <p:blipFill>
          <a:blip r:embed="rId4">
            <a:alphaModFix/>
          </a:blip>
          <a:stretch>
            <a:fillRect/>
          </a:stretch>
        </p:blipFill>
        <p:spPr>
          <a:xfrm>
            <a:off x="8387072" y="4291282"/>
            <a:ext cx="665975" cy="665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Revise Our Research Question </a:t>
            </a:r>
            <a:endParaRPr sz="3300" i="0" u="none" strike="noStrike" cap="none">
              <a:solidFill>
                <a:schemeClr val="dk1"/>
              </a:solidFill>
              <a:latin typeface="Century Gothic"/>
              <a:ea typeface="Century Gothic"/>
              <a:cs typeface="Century Gothic"/>
              <a:sym typeface="Century Gothic"/>
            </a:endParaRPr>
          </a:p>
        </p:txBody>
      </p:sp>
      <p:pic>
        <p:nvPicPr>
          <p:cNvPr id="258" name="Google Shape;258;p44"/>
          <p:cNvPicPr preferRelativeResize="0"/>
          <p:nvPr/>
        </p:nvPicPr>
        <p:blipFill>
          <a:blip r:embed="rId3">
            <a:alphaModFix/>
          </a:blip>
          <a:stretch>
            <a:fillRect/>
          </a:stretch>
        </p:blipFill>
        <p:spPr>
          <a:xfrm>
            <a:off x="276300" y="1154613"/>
            <a:ext cx="8591399" cy="2980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5"/>
          <p:cNvSpPr txBox="1">
            <a:spLocks noGrp="1"/>
          </p:cNvSpPr>
          <p:nvPr>
            <p:ph type="title"/>
          </p:nvPr>
        </p:nvSpPr>
        <p:spPr>
          <a:xfrm>
            <a:off x="291725" y="273850"/>
            <a:ext cx="4084200" cy="3469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Determine Consequences of </a:t>
            </a:r>
            <a:endParaRPr sz="3000">
              <a:latin typeface="Century Gothic"/>
              <a:ea typeface="Century Gothic"/>
              <a:cs typeface="Century Gothic"/>
              <a:sym typeface="Century Gothic"/>
            </a:endParaRPr>
          </a:p>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the Hunter-Gatherer Food Chain </a:t>
            </a:r>
            <a:endParaRPr/>
          </a:p>
        </p:txBody>
      </p:sp>
      <p:pic>
        <p:nvPicPr>
          <p:cNvPr id="264" name="Google Shape;264;p45"/>
          <p:cNvPicPr preferRelativeResize="0"/>
          <p:nvPr/>
        </p:nvPicPr>
        <p:blipFill>
          <a:blip r:embed="rId3">
            <a:alphaModFix/>
          </a:blip>
          <a:stretch>
            <a:fillRect/>
          </a:stretch>
        </p:blipFill>
        <p:spPr>
          <a:xfrm>
            <a:off x="4572000" y="273850"/>
            <a:ext cx="4129770" cy="4041375"/>
          </a:xfrm>
          <a:prstGeom prst="rect">
            <a:avLst/>
          </a:prstGeom>
          <a:noFill/>
          <a:ln>
            <a:noFill/>
          </a:ln>
        </p:spPr>
      </p:pic>
      <p:pic>
        <p:nvPicPr>
          <p:cNvPr id="265" name="Google Shape;265;p45"/>
          <p:cNvPicPr preferRelativeResize="0"/>
          <p:nvPr/>
        </p:nvPicPr>
        <p:blipFill>
          <a:blip r:embed="rId4">
            <a:alphaModFix/>
          </a:blip>
          <a:stretch>
            <a:fillRect/>
          </a:stretch>
        </p:blipFill>
        <p:spPr>
          <a:xfrm>
            <a:off x="8504670" y="4402311"/>
            <a:ext cx="568375" cy="51019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060F61-A4AA-4707-B6B3-CBB8144523BF}"/>
</file>

<file path=customXml/itemProps2.xml><?xml version="1.0" encoding="utf-8"?>
<ds:datastoreItem xmlns:ds="http://schemas.openxmlformats.org/officeDocument/2006/customXml" ds:itemID="{218AEEEE-5B56-41D1-A3EA-8F0755DBC7BE}"/>
</file>

<file path=customXml/itemProps3.xml><?xml version="1.0" encoding="utf-8"?>
<ds:datastoreItem xmlns:ds="http://schemas.openxmlformats.org/officeDocument/2006/customXml" ds:itemID="{D87F9C56-F887-43D0-B742-A1C7EBC7B5CB}"/>
</file>

<file path=docProps/app.xml><?xml version="1.0" encoding="utf-8"?>
<Properties xmlns="http://schemas.openxmlformats.org/officeDocument/2006/extended-properties" xmlns:vt="http://schemas.openxmlformats.org/officeDocument/2006/docPropsVTypes">
  <TotalTime>10</TotalTime>
  <Words>2103</Words>
  <Application>Microsoft Macintosh PowerPoint</Application>
  <PresentationFormat>On-screen Show (16:9)</PresentationFormat>
  <Paragraphs>233</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Overlock</vt:lpstr>
      <vt:lpstr>Calibri</vt:lpstr>
      <vt:lpstr>Century Gothic</vt:lpstr>
      <vt:lpstr>Simple Light</vt:lpstr>
      <vt:lpstr>Office Theme</vt:lpstr>
      <vt:lpstr>Office Theme</vt:lpstr>
      <vt:lpstr> Grade 8: Module 4: Unit 2: Lesson 13 Teacher slide, before teaching. </vt:lpstr>
      <vt:lpstr>  Grade 8: Module 4: Unit 2: Lesson 13 Teacher slide, before teaching. </vt:lpstr>
      <vt:lpstr>  Grade 8: Module 4: Unit 2: Lesson 13 Teacher slide, before teaching. </vt:lpstr>
      <vt:lpstr>Grade 8: Module 4:  Unit 2: Lesson 13</vt:lpstr>
      <vt:lpstr>Hello, Students!</vt:lpstr>
      <vt:lpstr>Let’s Review Feedback </vt:lpstr>
      <vt:lpstr>Let’s Unpack the Learning Targets</vt:lpstr>
      <vt:lpstr>Let’s Revise Our Research Question </vt:lpstr>
      <vt:lpstr>Let’s Determine Consequences of  the Hunter-Gatherer Food Chain </vt:lpstr>
      <vt:lpstr>Let’s Reflect on the Research Process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13 Teacher slide, before teaching. </dc:title>
  <dc:creator>nbravo</dc:creator>
  <cp:lastModifiedBy>Alexander Specht</cp:lastModifiedBy>
  <cp:revision>4</cp:revision>
  <dcterms:modified xsi:type="dcterms:W3CDTF">2018-12-16T16:14:10Z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