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5.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notesSlides/notesSlide29.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1.xml" ContentType="application/vnd.openxmlformats-officedocument.presentationml.notesSlide+xml"/>
  <Override PartName="/ppt/slideMasters/slideMaster2.xml" ContentType="application/vnd.openxmlformats-officedocument.presentationml.slideMaster+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21.xml" ContentType="application/vnd.openxmlformats-officedocument.presentationml.slideLayout+xml"/>
  <Override PartName="/ppt/notesSlides/notesSlide9.xml" ContentType="application/vnd.openxmlformats-officedocument.presentationml.notesSlide+xml"/>
  <Override PartName="/ppt/notesSlides/notesSlide1.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88285F1-C69F-4687-A1F8-CA950D6F4DC6}">
  <a:tblStyle styleId="{788285F1-C69F-4687-A1F8-CA950D6F4DC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24"/>
      </p:cViewPr>
      <p:guideLst>
        <p:guide orient="horz" pos="1620"/>
        <p:guide pos="2880"/>
      </p:guideLst>
    </p:cSldViewPr>
  </p:slideViewPr>
  <p:notesTextViewPr>
    <p:cViewPr>
      <p:scale>
        <a:sx n="1" d="1"/>
        <a:sy n="1" d="1"/>
      </p:scale>
      <p:origin x="0" y="-177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419213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Read Aloud Engagement Text “Sunnyside City Park is New and Improved” </a:t>
            </a:r>
            <a:r>
              <a:rPr lang="en" sz="1200" dirty="0">
                <a:solidFill>
                  <a:schemeClr val="dk1"/>
                </a:solidFill>
                <a:latin typeface="Calibri"/>
                <a:ea typeface="Calibri"/>
                <a:cs typeface="Calibri"/>
                <a:sym typeface="Calibri"/>
              </a:rPr>
              <a:t>serves to pique students’ interest about the </a:t>
            </a:r>
            <a:r>
              <a:rPr lang="en" sz="1200" b="1" dirty="0">
                <a:solidFill>
                  <a:schemeClr val="dk1"/>
                </a:solidFill>
                <a:latin typeface="Calibri"/>
                <a:ea typeface="Calibri"/>
                <a:cs typeface="Calibri"/>
                <a:sym typeface="Calibri"/>
              </a:rPr>
              <a:t>Decodable Reader </a:t>
            </a:r>
            <a:r>
              <a:rPr lang="en" sz="1200" dirty="0">
                <a:solidFill>
                  <a:schemeClr val="dk1"/>
                </a:solidFill>
                <a:latin typeface="Calibri"/>
                <a:ea typeface="Calibri"/>
                <a:cs typeface="Calibri"/>
                <a:sym typeface="Calibri"/>
              </a:rPr>
              <a:t>introduced in Work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Engagement Text </a:t>
            </a:r>
            <a:r>
              <a:rPr lang="en" sz="1200" dirty="0">
                <a:solidFill>
                  <a:schemeClr val="dk1"/>
                </a:solidFill>
                <a:latin typeface="Calibri"/>
                <a:ea typeface="Calibri"/>
                <a:cs typeface="Calibri"/>
                <a:sym typeface="Calibri"/>
              </a:rPr>
              <a:t>has a different format from Grade 1: a local newspaper called the </a:t>
            </a:r>
            <a:r>
              <a:rPr lang="en" sz="1200" i="1" dirty="0">
                <a:solidFill>
                  <a:schemeClr val="dk1"/>
                </a:solidFill>
                <a:latin typeface="Calibri"/>
                <a:ea typeface="Calibri"/>
                <a:cs typeface="Calibri"/>
                <a:sym typeface="Calibri"/>
              </a:rPr>
              <a:t>Sunnyside Gazette</a:t>
            </a:r>
            <a:r>
              <a:rPr lang="en" sz="1200" dirty="0">
                <a:solidFill>
                  <a:schemeClr val="dk1"/>
                </a:solidFill>
                <a:latin typeface="Calibri"/>
                <a:ea typeface="Calibri"/>
                <a:cs typeface="Calibri"/>
                <a:sym typeface="Calibri"/>
              </a:rPr>
              <a:t>.  The </a:t>
            </a:r>
            <a:r>
              <a:rPr lang="en" sz="1200" i="1" dirty="0">
                <a:solidFill>
                  <a:schemeClr val="dk1"/>
                </a:solidFill>
                <a:latin typeface="Calibri"/>
                <a:ea typeface="Calibri"/>
                <a:cs typeface="Calibri"/>
                <a:sym typeface="Calibri"/>
              </a:rPr>
              <a:t>Gazette </a:t>
            </a:r>
            <a:r>
              <a:rPr lang="en" sz="1200" dirty="0">
                <a:solidFill>
                  <a:schemeClr val="dk1"/>
                </a:solidFill>
                <a:latin typeface="Calibri"/>
                <a:ea typeface="Calibri"/>
                <a:cs typeface="Calibri"/>
                <a:sym typeface="Calibri"/>
              </a:rPr>
              <a:t>reports on events around the neighborhood of the familiar characters Pat, James, Chip, and Josh.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for students to engage with high-frequency words from the cycle. High-frequency words are explicitly reviewed by students, as they are challenged to decode and analyze each word to determine if the word is a “snap” or regularly spelled, or a “trap” because it has an irregular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Lesson 12, students will analyze high-frequency words  (“our,” “been,” “down,” “before,” “says,” “have,” “do,” “they,” “this”) to determine which spelling patterns are irregular and explain why. Students may grapple with this concept until they determine the reason for a word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some high-frequency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may be technically regularly spelled but may be difficult for students to decode because the pattern is not common or has not been taught yet.  These words may go in the “Trap” column of the T-chart.  Once students have learned the words, they will be placed on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in the classroom.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the Engagement Text and Decodable Reader instructional practices, the Grade 2 versions have new and unfamiliar components.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data on how well students are using high-frequency word knowledge and decoding skills while reading their </a:t>
            </a:r>
            <a:r>
              <a:rPr lang="en" sz="1200" b="1" dirty="0">
                <a:solidFill>
                  <a:schemeClr val="dk1"/>
                </a:solidFill>
                <a:latin typeface="Calibri"/>
                <a:ea typeface="Calibri"/>
                <a:cs typeface="Calibri"/>
                <a:sym typeface="Calibri"/>
              </a:rPr>
              <a:t>Decodable Readers</a:t>
            </a:r>
            <a:r>
              <a:rPr lang="en" sz="1200" dirty="0">
                <a:solidFill>
                  <a:schemeClr val="dk1"/>
                </a:solidFill>
                <a:latin typeface="Calibri"/>
                <a:ea typeface="Calibri"/>
                <a:cs typeface="Calibri"/>
                <a:sym typeface="Calibri"/>
              </a:rPr>
              <a:t>. Two options: Use anecdotal notes that identify strategies being used or miscues made or ask students to mark words they find challenging.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4102076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4-6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students comprehension questions focused on vocabulary and language.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Sunnyside City Park Is New and Improved!”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it mean that the pond has been ‘stocked’ with fish</a:t>
            </a:r>
            <a:r>
              <a:rPr lang="en" sz="1200" i="1" dirty="0" smtClean="0">
                <a:solidFill>
                  <a:schemeClr val="dk1"/>
                </a:solidFill>
                <a:latin typeface="Calibri"/>
                <a:ea typeface="Calibri"/>
                <a:cs typeface="Calibri"/>
                <a:sym typeface="Calibri"/>
              </a:rPr>
              <a:t>?”</a:t>
            </a:r>
            <a:r>
              <a:rPr lang="en" sz="1200" b="1"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(Fish have been added to the pond for visitors to catch and release.)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"Listen </a:t>
            </a:r>
            <a:r>
              <a:rPr lang="en" sz="1200" i="1" dirty="0">
                <a:solidFill>
                  <a:schemeClr val="dk1"/>
                </a:solidFill>
                <a:latin typeface="Calibri"/>
                <a:ea typeface="Calibri"/>
                <a:cs typeface="Calibri"/>
                <a:sym typeface="Calibri"/>
              </a:rPr>
              <a:t>again to the first sentence from the article: “Sunnyside City Park is New and Improved,” What does the word ‘improve’ mean</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(make something better)</a:t>
            </a:r>
            <a:endParaRPr sz="1200" b="1"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5299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a:t>
            </a:r>
            <a:r>
              <a:rPr lang="en" sz="1200" dirty="0" smtClean="0">
                <a:solidFill>
                  <a:schemeClr val="dk1"/>
                </a:solidFill>
                <a:latin typeface="Calibri"/>
                <a:ea typeface="Calibri"/>
                <a:cs typeface="Calibri"/>
                <a:sym typeface="Calibri"/>
              </a:rPr>
              <a:t>“I </a:t>
            </a:r>
            <a:r>
              <a:rPr lang="en" sz="1200" dirty="0">
                <a:solidFill>
                  <a:schemeClr val="dk1"/>
                </a:solidFill>
                <a:latin typeface="Calibri"/>
                <a:ea typeface="Calibri"/>
                <a:cs typeface="Calibri"/>
                <a:sym typeface="Calibri"/>
              </a:rPr>
              <a:t>like to work on crossword puzzles, but sometimes I have to grapple with an answer before I can figure it out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9334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5744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(“our,” “been,” “down,” “before,” “says,” “have,” “do,” “they,” “this”) and a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or include spelling patterns that we don’t see a lot, so they don’t ‘play fair.’ We will figure out which words ‘play fair’ and should go in the Snap column and which words ‘don’t play fair’ and should go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“our” and say: </a:t>
            </a:r>
            <a:r>
              <a:rPr lang="en" sz="1200" i="1" dirty="0">
                <a:solidFill>
                  <a:schemeClr val="dk1"/>
                </a:solidFill>
                <a:latin typeface="Calibri"/>
                <a:ea typeface="Calibri"/>
                <a:cs typeface="Calibri"/>
                <a:sym typeface="Calibri"/>
              </a:rPr>
              <a:t>“I notice we barely hear the vowel sound in the word ‘our.’ That bossy ‘r’ is bossing the vowel sound in ‘our.’ That’s a tricky spelling pattern. The word ‘our’ goes in the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word ‘our’ in the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“they”: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a:t>
            </a:r>
            <a:r>
              <a:rPr lang="en" sz="1200" i="1" dirty="0" smtClean="0">
                <a:solidFill>
                  <a:schemeClr val="dk1"/>
                </a:solidFill>
                <a:latin typeface="Calibri"/>
                <a:ea typeface="Calibri"/>
                <a:cs typeface="Calibri"/>
                <a:sym typeface="Calibri"/>
              </a:rPr>
              <a:t>oes </a:t>
            </a:r>
            <a:r>
              <a:rPr lang="en" sz="1200" i="1" dirty="0">
                <a:solidFill>
                  <a:schemeClr val="dk1"/>
                </a:solidFill>
                <a:latin typeface="Calibri"/>
                <a:ea typeface="Calibri"/>
                <a:cs typeface="Calibri"/>
                <a:sym typeface="Calibri"/>
              </a:rPr>
              <a:t>the word ‘they’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play fair’ and is </a:t>
            </a:r>
            <a:r>
              <a:rPr lang="en" sz="1200" i="1" dirty="0" smtClean="0">
                <a:solidFill>
                  <a:schemeClr val="dk1"/>
                </a:solidFill>
                <a:latin typeface="Calibri"/>
                <a:ea typeface="Calibri"/>
                <a:cs typeface="Calibri"/>
                <a:sym typeface="Calibri"/>
              </a:rPr>
              <a:t>it a </a:t>
            </a:r>
            <a:r>
              <a:rPr lang="en" sz="1200" i="1" dirty="0">
                <a:solidFill>
                  <a:schemeClr val="dk1"/>
                </a:solidFill>
                <a:latin typeface="Calibri"/>
                <a:ea typeface="Calibri"/>
                <a:cs typeface="Calibri"/>
                <a:sym typeface="Calibri"/>
              </a:rPr>
              <a:t>‘snap’ word or ‘does not play fair’ and is a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is a trap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‘they’ a ‘trap’ word?” </a:t>
            </a:r>
            <a:r>
              <a:rPr lang="en" sz="1200" b="1" dirty="0">
                <a:solidFill>
                  <a:schemeClr val="dk1"/>
                </a:solidFill>
                <a:latin typeface="Calibri"/>
                <a:ea typeface="Calibri"/>
                <a:cs typeface="Calibri"/>
                <a:sym typeface="Calibri"/>
              </a:rPr>
              <a:t>(/e/ doesn’t make the sounds I know for “e,” “pen,” “Pete” /e/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a:t>
            </a:r>
            <a:r>
              <a:rPr lang="en" sz="1200" i="1" dirty="0" smtClean="0">
                <a:solidFill>
                  <a:schemeClr val="dk1"/>
                </a:solidFill>
                <a:latin typeface="Calibri"/>
                <a:ea typeface="Calibri"/>
                <a:cs typeface="Calibri"/>
                <a:sym typeface="Calibri"/>
              </a:rPr>
              <a:t>‘They</a:t>
            </a:r>
            <a:r>
              <a:rPr lang="en" sz="1200" i="1" dirty="0">
                <a:solidFill>
                  <a:schemeClr val="dk1"/>
                </a:solidFill>
                <a:latin typeface="Calibri"/>
                <a:ea typeface="Calibri"/>
                <a:cs typeface="Calibri"/>
                <a:sym typeface="Calibri"/>
              </a:rPr>
              <a:t>’ is a trap word, because the ‘e’ doesn’t make its regular sound. </a:t>
            </a:r>
            <a:r>
              <a:rPr lang="en" sz="1200" i="1" dirty="0" smtClean="0">
                <a:solidFill>
                  <a:schemeClr val="dk1"/>
                </a:solidFill>
                <a:latin typeface="Calibri"/>
                <a:ea typeface="Calibri"/>
                <a:cs typeface="Calibri"/>
                <a:sym typeface="Calibri"/>
              </a:rPr>
              <a:t>‘They</a:t>
            </a:r>
            <a:r>
              <a:rPr lang="en" sz="1200" i="1" dirty="0">
                <a:solidFill>
                  <a:schemeClr val="dk1"/>
                </a:solidFill>
                <a:latin typeface="Calibri"/>
                <a:ea typeface="Calibri"/>
                <a:cs typeface="Calibri"/>
                <a:sym typeface="Calibri"/>
              </a:rPr>
              <a:t>’ belongs in the </a:t>
            </a:r>
            <a:r>
              <a:rPr lang="en" sz="1200" i="1" dirty="0" smtClean="0">
                <a:solidFill>
                  <a:schemeClr val="dk1"/>
                </a:solidFill>
                <a:latin typeface="Calibri"/>
                <a:ea typeface="Calibri"/>
                <a:cs typeface="Calibri"/>
                <a:sym typeface="Calibri"/>
              </a:rPr>
              <a:t>trap </a:t>
            </a:r>
            <a:r>
              <a:rPr lang="en" sz="1200" i="1" dirty="0">
                <a:solidFill>
                  <a:schemeClr val="dk1"/>
                </a:solidFill>
                <a:latin typeface="Calibri"/>
                <a:ea typeface="Calibri"/>
                <a:cs typeface="Calibri"/>
                <a:sym typeface="Calibri"/>
              </a:rPr>
              <a:t>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“they” to </a:t>
            </a:r>
            <a:r>
              <a:rPr lang="en" sz="1200" dirty="0" smtClean="0">
                <a:solidFill>
                  <a:schemeClr val="dk1"/>
                </a:solidFill>
                <a:latin typeface="Calibri"/>
                <a:ea typeface="Calibri"/>
                <a:cs typeface="Calibri"/>
                <a:sym typeface="Calibri"/>
              </a:rPr>
              <a:t>trap </a:t>
            </a:r>
            <a:r>
              <a:rPr lang="en" sz="1200" dirty="0">
                <a:solidFill>
                  <a:schemeClr val="dk1"/>
                </a:solidFill>
                <a:latin typeface="Calibri"/>
                <a:ea typeface="Calibri"/>
                <a:cs typeface="Calibri"/>
                <a:sym typeface="Calibri"/>
              </a:rPr>
              <a:t>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 frequency words until all the ‘trap’ words are found.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1853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4554b676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4554b676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2 - 3 minutes (or no minutes if only used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(or only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a:t>
            </a:r>
            <a:r>
              <a:rPr lang="en" sz="1200" dirty="0" smtClean="0">
                <a:solidFill>
                  <a:schemeClr val="dk1"/>
                </a:solidFill>
                <a:latin typeface="Calibri"/>
                <a:ea typeface="Calibri"/>
                <a:cs typeface="Calibri"/>
                <a:sym typeface="Calibri"/>
              </a:rPr>
              <a:t>Trap </a:t>
            </a:r>
            <a:r>
              <a:rPr lang="en" sz="1200" dirty="0">
                <a:solidFill>
                  <a:schemeClr val="dk1"/>
                </a:solidFill>
                <a:latin typeface="Calibri"/>
                <a:ea typeface="Calibri"/>
                <a:cs typeface="Calibri"/>
                <a:sym typeface="Calibri"/>
              </a:rPr>
              <a:t>T-chart for Teacher Reference.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May show slide to check answers and read “trap” word list chorally.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8058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079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decodable </a:t>
            </a:r>
            <a:r>
              <a:rPr lang="en" sz="1200" i="1" dirty="0" smtClean="0">
                <a:solidFill>
                  <a:schemeClr val="dk1"/>
                </a:solidFill>
                <a:latin typeface="Calibri"/>
                <a:ea typeface="Calibri"/>
                <a:cs typeface="Calibri"/>
                <a:sym typeface="Calibri"/>
              </a:rPr>
              <a:t>text, </a:t>
            </a:r>
            <a:r>
              <a:rPr lang="en" sz="1200" i="1" dirty="0">
                <a:solidFill>
                  <a:schemeClr val="dk1"/>
                </a:solidFill>
                <a:latin typeface="Calibri"/>
                <a:ea typeface="Calibri"/>
                <a:cs typeface="Calibri"/>
                <a:sym typeface="Calibri"/>
              </a:rPr>
              <a:t>“Do Fish Eat Cheese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0845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a:t>
            </a:r>
            <a:r>
              <a:rPr lang="en" sz="1200" b="1" dirty="0">
                <a:solidFill>
                  <a:schemeClr val="dk1"/>
                </a:solidFill>
                <a:latin typeface="Calibri"/>
                <a:ea typeface="Calibri"/>
                <a:cs typeface="Calibri"/>
                <a:sym typeface="Calibri"/>
              </a:rPr>
              <a:t>Decodable Readers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a:t>
            </a:r>
            <a:r>
              <a:rPr lang="en" sz="1200" b="1" dirty="0">
                <a:solidFill>
                  <a:schemeClr val="dk1"/>
                </a:solidFill>
                <a:latin typeface="Calibri"/>
                <a:ea typeface="Calibri"/>
                <a:cs typeface="Calibri"/>
                <a:sym typeface="Calibri"/>
              </a:rPr>
              <a:t>“Do Fish Eat Cheese?”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book is based on the Engagement Text: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Sunnyside City Park Is New and Improved!”</a:t>
            </a:r>
            <a:r>
              <a:rPr lang="en" sz="1200" i="1" dirty="0">
                <a:solidFill>
                  <a:schemeClr val="dk1"/>
                </a:solidFill>
                <a:latin typeface="Calibri"/>
                <a:ea typeface="Calibri"/>
                <a:cs typeface="Calibri"/>
                <a:sym typeface="Calibri"/>
              </a:rPr>
              <a:t>But this book is filled with words that YOU can read! There are decodable words, and there are some words that don’t play fair, like ‘our’ and ‘been.’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Do Fish Eat Cheese?”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highlighters </a:t>
            </a:r>
            <a:r>
              <a:rPr lang="en" sz="1200" dirty="0">
                <a:solidFill>
                  <a:schemeClr val="dk1"/>
                </a:solidFill>
                <a:latin typeface="Calibri"/>
                <a:ea typeface="Calibri"/>
                <a:cs typeface="Calibri"/>
                <a:sym typeface="Calibri"/>
              </a:rPr>
              <a:t>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a:t>
            </a:r>
            <a:r>
              <a:rPr lang="en" sz="1200" b="1" dirty="0">
                <a:solidFill>
                  <a:schemeClr val="dk1"/>
                </a:solidFill>
                <a:latin typeface="Calibri"/>
                <a:ea typeface="Calibri"/>
                <a:cs typeface="Calibri"/>
                <a:sym typeface="Calibri"/>
              </a:rPr>
              <a:t>Enlarged Decodable Reader</a:t>
            </a:r>
            <a:r>
              <a:rPr lang="en" sz="1200" dirty="0">
                <a:solidFill>
                  <a:schemeClr val="dk1"/>
                </a:solidFill>
                <a:latin typeface="Calibri"/>
                <a:ea typeface="Calibri"/>
                <a:cs typeface="Calibri"/>
                <a:sym typeface="Calibri"/>
              </a:rPr>
              <a:t>. Think aloud as you notice one of the high-frequency words. Highlight it with a </a:t>
            </a:r>
            <a:r>
              <a:rPr lang="en" sz="1200" b="1" dirty="0">
                <a:solidFill>
                  <a:schemeClr val="dk1"/>
                </a:solidFill>
                <a:latin typeface="Calibri"/>
                <a:ea typeface="Calibri"/>
                <a:cs typeface="Calibri"/>
                <a:sym typeface="Calibri"/>
              </a:rPr>
              <a:t>highlighter</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highlighter tape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“Do Fish Eat Cheese?”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syllable patterns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“Do Fish Eat Cheese?”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a:t>
            </a:r>
            <a:r>
              <a:rPr lang="en" sz="1200" dirty="0" smtClean="0">
                <a:solidFill>
                  <a:schemeClr val="dk1"/>
                </a:solidFill>
                <a:latin typeface="Calibri"/>
                <a:ea typeface="Calibri"/>
                <a:cs typeface="Calibri"/>
                <a:sym typeface="Calibri"/>
              </a:rPr>
              <a:t>Partial </a:t>
            </a:r>
            <a:r>
              <a:rPr lang="en" sz="1200" dirty="0">
                <a:solidFill>
                  <a:schemeClr val="dk1"/>
                </a:solidFill>
                <a:latin typeface="Calibri"/>
                <a:ea typeface="Calibri"/>
                <a:cs typeface="Calibri"/>
                <a:sym typeface="Calibri"/>
              </a:rPr>
              <a:t>Alphabetic phase with readers in the Full or Consolidated phase to help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a:t>
            </a:r>
            <a:r>
              <a:rPr lang="en" sz="1200" b="1" dirty="0">
                <a:solidFill>
                  <a:schemeClr val="dk1"/>
                </a:solidFill>
                <a:latin typeface="Calibri"/>
                <a:ea typeface="Calibri"/>
                <a:cs typeface="Calibri"/>
                <a:sym typeface="Calibri"/>
              </a:rPr>
              <a:t>engagement text </a:t>
            </a:r>
            <a:r>
              <a:rPr lang="en" sz="1200" dirty="0">
                <a:solidFill>
                  <a:schemeClr val="dk1"/>
                </a:solidFill>
                <a:latin typeface="Calibri"/>
                <a:ea typeface="Calibri"/>
                <a:cs typeface="Calibri"/>
                <a:sym typeface="Calibri"/>
              </a:rPr>
              <a:t>for them to read.</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a:t>
            </a:r>
            <a:r>
              <a:rPr lang="en" sz="1200" b="1" dirty="0">
                <a:solidFill>
                  <a:schemeClr val="dk1"/>
                </a:solidFill>
                <a:latin typeface="Calibri"/>
                <a:ea typeface="Calibri"/>
                <a:cs typeface="Calibri"/>
                <a:sym typeface="Calibri"/>
              </a:rPr>
              <a:t>Decodable Readers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3886525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4483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726071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“Do Fish Eat Cheese?”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City Park Is New and Improved!””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(Supporting Materials-Teacher Guide, optional;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Movable Letters (if not available, use folded index cards, strips of paper, or dictation)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 and reading Decodable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9289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523386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2446991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6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977974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7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6272827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44554b6762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44554b6762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8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b="1" dirty="0"/>
          </a:p>
        </p:txBody>
      </p:sp>
    </p:spTree>
    <p:extLst>
      <p:ext uri="{BB962C8B-B14F-4D97-AF65-F5344CB8AC3E}">
        <p14:creationId xmlns:p14="http://schemas.microsoft.com/office/powerpoint/2010/main" val="774488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44554b6762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44554b6762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a:t>
            </a:r>
            <a:r>
              <a:rPr lang="en" sz="1200" b="1" dirty="0" smtClean="0">
                <a:solidFill>
                  <a:schemeClr val="dk1"/>
                </a:solidFill>
                <a:latin typeface="Calibri"/>
                <a:ea typeface="Calibri"/>
                <a:cs typeface="Calibri"/>
                <a:sym typeface="Calibri"/>
              </a:rPr>
              <a:t>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9 </a:t>
            </a:r>
            <a:r>
              <a:rPr lang="en" sz="1200" b="1" dirty="0" smtClean="0">
                <a:solidFill>
                  <a:schemeClr val="dk1"/>
                </a:solidFill>
                <a:latin typeface="Calibri"/>
                <a:ea typeface="Calibri"/>
                <a:cs typeface="Calibri"/>
                <a:sym typeface="Calibri"/>
              </a:rPr>
              <a:t>of </a:t>
            </a:r>
            <a:r>
              <a:rPr lang="en" sz="1200" b="1" dirty="0">
                <a:solidFill>
                  <a:schemeClr val="dk1"/>
                </a:solidFill>
                <a:latin typeface="Calibri"/>
                <a:ea typeface="Calibri"/>
                <a:cs typeface="Calibri"/>
                <a:sym typeface="Calibri"/>
              </a:rPr>
              <a:t>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943383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1" dirty="0">
                <a:solidFill>
                  <a:schemeClr val="dk1"/>
                </a:solidFill>
                <a:latin typeface="Calibri"/>
                <a:ea typeface="Calibri"/>
                <a:cs typeface="Calibri"/>
                <a:sym typeface="Calibri"/>
              </a:rPr>
              <a:t>I found all the words that ‘don’t play fair’ in the decodable reader and highlighted them.”)</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or Trap, I __________.”</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work with a partner, I _______________.”</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345" name="Google Shape;345;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6" name="Google Shape;346;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8168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0471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55ede75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455ede75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6678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55ede758e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455ede758e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a:t>
            </a:r>
            <a:r>
              <a:rPr lang="en" sz="1200" b="1" dirty="0">
                <a:solidFill>
                  <a:schemeClr val="dk1"/>
                </a:solidFill>
                <a:latin typeface="Calibri"/>
                <a:ea typeface="Calibri"/>
                <a:cs typeface="Calibri"/>
                <a:sym typeface="Calibri"/>
              </a:rPr>
              <a:t>in 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t>
            </a:r>
            <a:r>
              <a:rPr lang="en" sz="1200" dirty="0" smtClean="0">
                <a:solidFill>
                  <a:schemeClr val="dk1"/>
                </a:solidFill>
                <a:latin typeface="Calibri"/>
                <a:ea typeface="Calibri"/>
                <a:cs typeface="Calibri"/>
                <a:sym typeface="Calibri"/>
              </a:rPr>
              <a:t>apart.</a:t>
            </a:r>
            <a:r>
              <a:rPr lang="en" sz="1200" baseline="0" dirty="0" smtClean="0">
                <a:solidFill>
                  <a:schemeClr val="dk1"/>
                </a:solidFill>
                <a:latin typeface="Calibri"/>
                <a:ea typeface="Calibri"/>
                <a:cs typeface="Calibri"/>
                <a:sym typeface="Calibri"/>
              </a:rPr>
              <a:t> S</a:t>
            </a:r>
            <a:r>
              <a:rPr lang="en" sz="1200" dirty="0" smtClean="0">
                <a:solidFill>
                  <a:schemeClr val="dk1"/>
                </a:solidFill>
                <a:latin typeface="Calibri"/>
                <a:ea typeface="Calibri"/>
                <a:cs typeface="Calibri"/>
                <a:sym typeface="Calibri"/>
              </a:rPr>
              <a:t>tudent </a:t>
            </a:r>
            <a:r>
              <a:rPr lang="en" sz="1200" dirty="0">
                <a:solidFill>
                  <a:schemeClr val="dk1"/>
                </a:solidFill>
                <a:latin typeface="Calibri"/>
                <a:ea typeface="Calibri"/>
                <a:cs typeface="Calibri"/>
                <a:sym typeface="Calibri"/>
              </a:rPr>
              <a:t>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1" dirty="0">
                <a:solidFill>
                  <a:schemeClr val="dk1"/>
                </a:solidFill>
                <a:latin typeface="Calibri"/>
                <a:ea typeface="Calibri"/>
                <a:cs typeface="Calibri"/>
                <a:sym typeface="Calibri"/>
              </a:rPr>
              <a:t>Do Fish Eat Cheese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a:t>
            </a:r>
            <a:r>
              <a:rPr lang="en" sz="1200" b="1" dirty="0">
                <a:solidFill>
                  <a:schemeClr val="dk1"/>
                </a:solidFill>
                <a:latin typeface="Calibri"/>
                <a:ea typeface="Calibri"/>
                <a:cs typeface="Calibri"/>
                <a:sym typeface="Calibri"/>
              </a:rPr>
              <a:t>Rules of Fluency cards, anchor chart, etc</a:t>
            </a:r>
            <a:r>
              <a:rPr lang="en" sz="1200" dirty="0">
                <a:solidFill>
                  <a:schemeClr val="dk1"/>
                </a:solidFill>
                <a:latin typeface="Calibri"/>
                <a:ea typeface="Calibri"/>
                <a:cs typeface="Calibri"/>
                <a:sym typeface="Calibri"/>
              </a:rPr>
              <a:t>.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and any anchor charts, etc. </a:t>
            </a:r>
            <a:r>
              <a:rPr lang="en" sz="1200" dirty="0">
                <a:solidFill>
                  <a:schemeClr val="dk1"/>
                </a:solidFill>
                <a:latin typeface="Calibri"/>
                <a:ea typeface="Calibri"/>
                <a:cs typeface="Calibri"/>
                <a:sym typeface="Calibri"/>
              </a:rPr>
              <a:t>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“Sunnyside City Park is New and Improved!” for independent reading in place of or in addition to the decodable text “Do Fish Eat Cheese.”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10950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“Sunnyside City Park Is New and Improved!”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1172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4d114da9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4d114da9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0473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from the current cycle to decoding words with vowel teams, multisyllabic words, and irregularly 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Ongoing </a:t>
            </a:r>
            <a:r>
              <a:rPr lang="en" sz="1200" dirty="0">
                <a:solidFill>
                  <a:schemeClr val="dk1"/>
                </a:solidFill>
                <a:latin typeface="Calibri"/>
                <a:ea typeface="Calibri"/>
                <a:cs typeface="Calibri"/>
                <a:sym typeface="Calibri"/>
              </a:rPr>
              <a:t>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during Work </a:t>
            </a:r>
            <a:r>
              <a:rPr lang="en" sz="1200" dirty="0" smtClean="0">
                <a:solidFill>
                  <a:schemeClr val="dk1"/>
                </a:solidFill>
                <a:latin typeface="Calibri"/>
                <a:ea typeface="Calibri"/>
                <a:cs typeface="Calibri"/>
                <a:sym typeface="Calibri"/>
              </a:rPr>
              <a:t>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read irregularly spelled high-frequency words and determine why they are irregular.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independently find a given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determine </a:t>
            </a:r>
            <a:r>
              <a:rPr lang="en" sz="1200" dirty="0">
                <a:solidFill>
                  <a:schemeClr val="dk1"/>
                </a:solidFill>
                <a:latin typeface="Calibri"/>
                <a:ea typeface="Calibri"/>
                <a:cs typeface="Calibri"/>
                <a:sym typeface="Calibri"/>
              </a:rPr>
              <a:t>whether they can decode two-syllable words, words containing vowel teams (one- or two-syllable), and irregularly spelled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(see Differentiated Small Groups: Work with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improved, volunteers, residents, recent, surrounding, recycling, stocked, improvements,</a:t>
            </a:r>
            <a:br>
              <a:rPr lang="en" sz="1200" dirty="0">
                <a:latin typeface="Calibri"/>
                <a:ea typeface="Calibri"/>
                <a:cs typeface="Calibri"/>
                <a:sym typeface="Calibri"/>
              </a:rPr>
            </a:br>
            <a:r>
              <a:rPr lang="en" sz="1200" dirty="0">
                <a:latin typeface="Calibri"/>
                <a:ea typeface="Calibri"/>
                <a:cs typeface="Calibri"/>
                <a:sym typeface="Calibri"/>
              </a:rPr>
              <a:t>equipment (T)</a:t>
            </a:r>
            <a:endParaRPr sz="1200" dirty="0">
              <a:latin typeface="Calibri"/>
              <a:ea typeface="Calibri"/>
              <a:cs typeface="Calibri"/>
              <a:sym typeface="Calibri"/>
            </a:endParaRPr>
          </a:p>
        </p:txBody>
      </p:sp>
    </p:spTree>
    <p:extLst>
      <p:ext uri="{BB962C8B-B14F-4D97-AF65-F5344CB8AC3E}">
        <p14:creationId xmlns:p14="http://schemas.microsoft.com/office/powerpoint/2010/main" val="437137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a:t>
            </a:r>
            <a:r>
              <a:rPr lang="en" sz="1200" b="1" dirty="0" smtClean="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a:t>
            </a:r>
            <a:r>
              <a:rPr lang="en" sz="1200" dirty="0" smtClean="0">
                <a:solidFill>
                  <a:schemeClr val="dk1"/>
                </a:solidFill>
                <a:latin typeface="Calibri"/>
                <a:ea typeface="Calibri"/>
                <a:cs typeface="Calibri"/>
                <a:sym typeface="Calibri"/>
              </a:rPr>
              <a:t>hand. </a:t>
            </a:r>
            <a:r>
              <a:rPr lang="en" sz="1200" dirty="0">
                <a:solidFill>
                  <a:schemeClr val="dk1"/>
                </a:solidFill>
                <a:latin typeface="Calibri"/>
                <a:ea typeface="Calibri"/>
                <a:cs typeface="Calibri"/>
                <a:sym typeface="Calibri"/>
              </a:rPr>
              <a:t>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9601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 </a:t>
            </a:r>
            <a:r>
              <a:rPr lang="en" sz="1200" dirty="0">
                <a:latin typeface="Calibri" panose="020F0502020204030204" pitchFamily="34" charset="0"/>
                <a:sym typeface="Calibri"/>
              </a:rPr>
              <a:t>After a few responses be sure to explain that “evidence”means that you can show that something is true. </a:t>
            </a:r>
            <a:r>
              <a:rPr lang="en" sz="1200" i="1" dirty="0">
                <a:latin typeface="Calibri" panose="020F0502020204030204" pitchFamily="34" charset="0"/>
                <a:sym typeface="Calibri"/>
              </a:rPr>
              <a:t>“I have evidence that he ate his dinner, because there are only a few crumbs left on his plate.”</a:t>
            </a:r>
            <a:endParaRPr sz="1200" i="1"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a:t>
            </a:r>
            <a:r>
              <a:rPr lang="en" sz="1200" dirty="0" smtClean="0">
                <a:latin typeface="Calibri" panose="020F0502020204030204" pitchFamily="34" charset="0"/>
                <a:sym typeface="Calibri"/>
              </a:rPr>
              <a:t>heard.“ You </a:t>
            </a:r>
            <a:r>
              <a:rPr lang="en" sz="1200" dirty="0">
                <a:latin typeface="Calibri" panose="020F0502020204030204" pitchFamily="34" charset="0"/>
                <a:sym typeface="Calibri"/>
              </a:rPr>
              <a:t>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4261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5-10 minutes for uninterrupted first read and 10-15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a:t>
            </a:r>
            <a:r>
              <a:rPr lang="en" sz="1200" b="1" dirty="0">
                <a:solidFill>
                  <a:schemeClr val="dk1"/>
                </a:solidFill>
                <a:latin typeface="Calibri"/>
                <a:ea typeface="Calibri"/>
                <a:cs typeface="Calibri"/>
                <a:sym typeface="Calibri"/>
              </a:rPr>
              <a:t>Engagement Text “Sunnyside City Park Is New and Improved!” </a:t>
            </a:r>
            <a:r>
              <a:rPr lang="en" sz="1200" dirty="0">
                <a:solidFill>
                  <a:schemeClr val="dk1"/>
                </a:solidFill>
                <a:latin typeface="Calibri"/>
                <a:ea typeface="Calibri"/>
                <a:cs typeface="Calibri"/>
                <a:sym typeface="Calibri"/>
              </a:rPr>
              <a:t>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a:t>
            </a:r>
            <a:r>
              <a:rPr lang="en" sz="1200" b="1" dirty="0">
                <a:solidFill>
                  <a:schemeClr val="dk1"/>
                </a:solidFill>
                <a:latin typeface="Calibri"/>
                <a:ea typeface="Calibri"/>
                <a:cs typeface="Calibri"/>
                <a:sym typeface="Calibri"/>
              </a:rPr>
              <a:t>Student Decodable Reader </a:t>
            </a:r>
            <a:r>
              <a:rPr lang="en" sz="1200" dirty="0">
                <a:solidFill>
                  <a:schemeClr val="dk1"/>
                </a:solidFill>
                <a:latin typeface="Calibri"/>
                <a:ea typeface="Calibri"/>
                <a:cs typeface="Calibri"/>
                <a:sym typeface="Calibri"/>
              </a:rPr>
              <a:t>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a:t>
            </a:r>
            <a:r>
              <a:rPr lang="en" sz="1200" b="1" dirty="0">
                <a:solidFill>
                  <a:schemeClr val="dk1"/>
                </a:solidFill>
                <a:latin typeface="Calibri"/>
                <a:ea typeface="Calibri"/>
                <a:cs typeface="Calibri"/>
                <a:sym typeface="Calibri"/>
              </a:rPr>
              <a:t>Engagement Text</a:t>
            </a:r>
            <a:r>
              <a:rPr lang="en" sz="1200" dirty="0">
                <a:solidFill>
                  <a:schemeClr val="dk1"/>
                </a:solidFill>
                <a:latin typeface="Calibri"/>
                <a:ea typeface="Calibri"/>
                <a:cs typeface="Calibri"/>
                <a:sym typeface="Calibri"/>
              </a:rPr>
              <a:t>. Say: </a:t>
            </a:r>
            <a:r>
              <a:rPr lang="en" sz="1200" i="1" dirty="0">
                <a:solidFill>
                  <a:schemeClr val="dk1"/>
                </a:solidFill>
                <a:latin typeface="Calibri"/>
                <a:ea typeface="Calibri"/>
                <a:cs typeface="Calibri"/>
                <a:sym typeface="Calibri"/>
              </a:rPr>
              <a:t>“Listen carefully as I read today’s story, “Sunnyside City Park Is New and Improved!”You will hear words in the story that we learned in our last lesson.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“stocked”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t>
            </a:r>
            <a:r>
              <a:rPr lang="en" sz="1200" dirty="0">
                <a:latin typeface="Calibri" panose="020F0502020204030204" pitchFamily="34" charset="0"/>
                <a:sym typeface="Calibri"/>
              </a:rPr>
              <a:t>and retell the story in their own words. Next, cold call a student for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them with a copy of the </a:t>
            </a:r>
            <a:r>
              <a:rPr lang="en" sz="1200" b="1" dirty="0">
                <a:latin typeface="Calibri" panose="020F0502020204030204" pitchFamily="34" charset="0"/>
                <a:sym typeface="Calibri"/>
              </a:rPr>
              <a:t>Decodable Reader</a:t>
            </a:r>
            <a:r>
              <a:rPr lang="en" sz="1200" dirty="0">
                <a:latin typeface="Calibri" panose="020F0502020204030204" pitchFamily="34" charset="0"/>
                <a:sym typeface="Calibri"/>
              </a:rPr>
              <a:t>.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971245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Suggested slide pacing:</a:t>
            </a:r>
            <a:r>
              <a:rPr lang="en" sz="1200" b="1" dirty="0" smtClean="0">
                <a:solidFill>
                  <a:schemeClr val="dk1"/>
                </a:solidFill>
                <a:highlight>
                  <a:schemeClr val="lt1"/>
                </a:highlight>
                <a:latin typeface="Calibri"/>
                <a:ea typeface="Calibri"/>
                <a:cs typeface="Calibri"/>
                <a:sym typeface="Calibri"/>
              </a:rPr>
              <a:t> </a:t>
            </a:r>
            <a:r>
              <a:rPr lang="en" sz="1200" b="1" dirty="0" smtClean="0">
                <a:solidFill>
                  <a:srgbClr val="000000"/>
                </a:solidFill>
                <a:highlight>
                  <a:schemeClr val="lt1"/>
                </a:highlight>
                <a:latin typeface="Calibri" panose="020F0502020204030204" pitchFamily="34" charset="0"/>
                <a:ea typeface="Calibri"/>
                <a:cs typeface="Arial"/>
                <a:sym typeface="Calibri"/>
              </a:rPr>
              <a:t>8</a:t>
            </a:r>
            <a:r>
              <a:rPr lang="en" sz="1200" b="1" dirty="0" smtClean="0">
                <a:latin typeface="Calibri" panose="020F0502020204030204" pitchFamily="34" charset="0"/>
                <a:sym typeface="Calibri"/>
              </a:rPr>
              <a:t>-10 minutes </a:t>
            </a: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lang="en"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Ask students comprehension questions for “Sunnyside City Park Is New and Improved!”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did Mayer Mack and volunteers do in Sunnyside</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(cleaned up the park)</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was done at Eagle Pond?”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trash cleaned up, stones added to the paths, pond stocked with fish)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 for this passage.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text says that the park will now be more fun and useful for residents. How will these improvements make the park more fun and useful</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Example: Residents will be able enjoy the park paths; there are now trash cans around the park for residents to help keep it clean.)</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2310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979100"/>
            <a:ext cx="8520600" cy="3696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t>This lesson uses 3 instructional practices: Irregular Word Snap or Trap, Engagement Text Read Aloud,  Snap or Trap, and Decodable Reader Partner Search and Read. Students will be familiar with the Engagement Text Read Aloud and Decodable Reader Partner Search and Read from the Grade 1 modules. However, the Grade 2 versions include new components. Students will be</a:t>
            </a:r>
            <a:r>
              <a:rPr lang="en" sz="1600" dirty="0">
                <a:solidFill>
                  <a:schemeClr val="dk1"/>
                </a:solidFill>
              </a:rPr>
              <a:t> introduce</a:t>
            </a:r>
            <a:r>
              <a:rPr lang="en" sz="1600" dirty="0"/>
              <a:t>d to</a:t>
            </a:r>
            <a:r>
              <a:rPr lang="en" sz="1600" dirty="0">
                <a:solidFill>
                  <a:schemeClr val="dk1"/>
                </a:solidFill>
              </a:rPr>
              <a:t> the Engagement Text: “</a:t>
            </a:r>
            <a:r>
              <a:rPr lang="en" sz="1600" dirty="0"/>
              <a:t>Sunnyside City Park is New and Improved!” and Student Decodable Text: “Do Fish Eat Cheese?”</a:t>
            </a:r>
            <a:endParaRPr sz="1600"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a:t>
            </a:r>
            <a:r>
              <a:rPr lang="en" sz="1600" b="1" dirty="0" smtClean="0">
                <a:solidFill>
                  <a:schemeClr val="dk1"/>
                </a:solidFill>
              </a:rPr>
              <a:t>to:</a:t>
            </a:r>
            <a:endParaRPr sz="1600" b="1" dirty="0" smtClean="0">
              <a:solidFill>
                <a:schemeClr val="dk1"/>
              </a:solidFill>
            </a:endParaRPr>
          </a:p>
          <a:p>
            <a:pPr marL="282575" lvl="0" indent="-247650" algn="l" rtl="0">
              <a:lnSpc>
                <a:spcPct val="90000"/>
              </a:lnSpc>
              <a:spcBef>
                <a:spcPts val="1000"/>
              </a:spcBef>
              <a:spcAft>
                <a:spcPts val="0"/>
              </a:spcAft>
              <a:buSzPts val="1600"/>
              <a:buChar char="•"/>
            </a:pPr>
            <a:r>
              <a:rPr lang="en" sz="1600" dirty="0"/>
              <a:t>Understanding what happens in the Engagement </a:t>
            </a:r>
            <a:r>
              <a:rPr lang="en" sz="1600" dirty="0" smtClean="0"/>
              <a:t>Text.</a:t>
            </a:r>
            <a:endParaRPr lang="en" sz="1600" dirty="0"/>
          </a:p>
          <a:p>
            <a:pPr marL="282575" lvl="0" indent="-247650" algn="l" rtl="0">
              <a:lnSpc>
                <a:spcPct val="90000"/>
              </a:lnSpc>
              <a:spcBef>
                <a:spcPts val="1000"/>
              </a:spcBef>
              <a:spcAft>
                <a:spcPts val="0"/>
              </a:spcAft>
              <a:buSzPts val="1600"/>
              <a:buChar char="•"/>
            </a:pPr>
            <a:r>
              <a:rPr lang="en" sz="1600" dirty="0" smtClean="0"/>
              <a:t>Decoding </a:t>
            </a:r>
            <a:r>
              <a:rPr lang="en" sz="1600" dirty="0"/>
              <a:t>words with the patterns worked with in this cycle (“ee” “ea” “y”) and previous </a:t>
            </a:r>
            <a:r>
              <a:rPr lang="en" sz="1600" dirty="0" smtClean="0"/>
              <a:t>cycles.</a:t>
            </a:r>
            <a:endParaRPr lang="en" sz="1600" dirty="0"/>
          </a:p>
          <a:p>
            <a:pPr marL="282575" lvl="0" indent="-247650" algn="l" rtl="0">
              <a:lnSpc>
                <a:spcPct val="90000"/>
              </a:lnSpc>
              <a:spcBef>
                <a:spcPts val="1000"/>
              </a:spcBef>
              <a:spcAft>
                <a:spcPts val="0"/>
              </a:spcAft>
              <a:buSzPts val="1600"/>
              <a:buChar char="•"/>
            </a:pPr>
            <a:r>
              <a:rPr lang="en" sz="1600" dirty="0" smtClean="0"/>
              <a:t>High-Frequency </a:t>
            </a:r>
            <a:r>
              <a:rPr lang="en" sz="1600" dirty="0" smtClean="0"/>
              <a:t>words.</a:t>
            </a:r>
            <a:endParaRPr lang="en" sz="1600" dirty="0"/>
          </a:p>
          <a:p>
            <a:pPr marL="282575" lvl="0" indent="-247650" algn="l" rtl="0">
              <a:lnSpc>
                <a:spcPct val="90000"/>
              </a:lnSpc>
              <a:spcBef>
                <a:spcPts val="1000"/>
              </a:spcBef>
              <a:spcAft>
                <a:spcPts val="0"/>
              </a:spcAft>
              <a:buSzPts val="1600"/>
              <a:buChar char="•"/>
            </a:pPr>
            <a:r>
              <a:rPr lang="en" sz="1600" dirty="0" smtClean="0"/>
              <a:t>New </a:t>
            </a:r>
            <a:r>
              <a:rPr lang="en" sz="1600" dirty="0"/>
              <a:t>instructional </a:t>
            </a:r>
            <a:r>
              <a:rPr lang="en" sz="1600" dirty="0" smtClean="0"/>
              <a:t>practices.</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244" name="Google Shape;244;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lvl="0" indent="-457200" algn="l" rtl="0">
              <a:lnSpc>
                <a:spcPct val="120000"/>
              </a:lnSpc>
              <a:spcBef>
                <a:spcPts val="800"/>
              </a:spcBef>
              <a:spcAft>
                <a:spcPts val="0"/>
              </a:spcAft>
              <a:buSzPts val="2400"/>
              <a:buFont typeface="+mj-lt"/>
              <a:buAutoNum type="arabicPeriod"/>
            </a:pPr>
            <a:r>
              <a:rPr lang="en" sz="2400" dirty="0"/>
              <a:t>What does it mean that the pond has been ‘stocked’ with </a:t>
            </a:r>
            <a:r>
              <a:rPr lang="en" sz="2400" dirty="0" smtClean="0"/>
              <a:t>fish?</a:t>
            </a:r>
            <a:endParaRPr lang="en" sz="2400" dirty="0"/>
          </a:p>
          <a:p>
            <a:pPr lvl="0" indent="-457200" algn="l" rtl="0">
              <a:lnSpc>
                <a:spcPct val="120000"/>
              </a:lnSpc>
              <a:spcBef>
                <a:spcPts val="800"/>
              </a:spcBef>
              <a:spcAft>
                <a:spcPts val="0"/>
              </a:spcAft>
              <a:buSzPts val="2400"/>
              <a:buFont typeface="+mj-lt"/>
              <a:buAutoNum type="arabicPeriod"/>
            </a:pPr>
            <a:endParaRPr lang="en" sz="2400" dirty="0"/>
          </a:p>
          <a:p>
            <a:pPr lvl="0" indent="-457200" algn="l" rtl="0">
              <a:lnSpc>
                <a:spcPct val="120000"/>
              </a:lnSpc>
              <a:spcBef>
                <a:spcPts val="800"/>
              </a:spcBef>
              <a:spcAft>
                <a:spcPts val="0"/>
              </a:spcAft>
              <a:buSzPts val="2400"/>
              <a:buFont typeface="+mj-lt"/>
              <a:buAutoNum type="arabicPeriod"/>
            </a:pPr>
            <a:r>
              <a:rPr lang="en" sz="2400" dirty="0" smtClean="0"/>
              <a:t>What </a:t>
            </a:r>
            <a:r>
              <a:rPr lang="en" sz="2400" dirty="0"/>
              <a:t>does the word ‘improve’ mean?</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0" name="Google Shape;250;p38"/>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6" name="Google Shape;25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342900" indent="-342900">
              <a:lnSpc>
                <a:spcPct val="120000"/>
              </a:lnSpc>
              <a:buSzPts val="2400"/>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5" name="Google Shape;225;p34"/>
          <p:cNvPicPr preferRelativeResize="0"/>
          <p:nvPr/>
        </p:nvPicPr>
        <p:blipFill>
          <a:blip r:embed="rId3">
            <a:alphaModFix/>
          </a:blip>
          <a:stretch>
            <a:fillRect/>
          </a:stretch>
        </p:blipFill>
        <p:spPr>
          <a:xfrm>
            <a:off x="8338459" y="4365170"/>
            <a:ext cx="668014" cy="5555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Instructional Practice</a:t>
            </a:r>
            <a:endParaRPr/>
          </a:p>
        </p:txBody>
      </p:sp>
      <p:sp>
        <p:nvSpPr>
          <p:cNvPr id="263" name="Google Shape;263;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914400" lvl="0" indent="0" algn="l" rtl="0">
              <a:spcBef>
                <a:spcPts val="800"/>
              </a:spcBef>
              <a:spcAft>
                <a:spcPts val="0"/>
              </a:spcAft>
              <a:buNone/>
            </a:pPr>
            <a:r>
              <a:rPr lang="en" sz="3600" dirty="0" smtClean="0"/>
              <a:t>our</a:t>
            </a:r>
            <a:r>
              <a:rPr lang="en" sz="3600" dirty="0"/>
              <a:t>			</a:t>
            </a:r>
            <a:r>
              <a:rPr lang="en" sz="3600" dirty="0" smtClean="0"/>
              <a:t>been</a:t>
            </a:r>
            <a:r>
              <a:rPr lang="en" sz="3600" dirty="0"/>
              <a:t>		</a:t>
            </a:r>
            <a:r>
              <a:rPr lang="en" sz="3600" dirty="0" smtClean="0"/>
              <a:t>down</a:t>
            </a:r>
            <a:endParaRPr sz="3600" dirty="0"/>
          </a:p>
          <a:p>
            <a:pPr marL="914400" lvl="0" indent="0" algn="l" rtl="0">
              <a:spcBef>
                <a:spcPts val="0"/>
              </a:spcBef>
              <a:spcAft>
                <a:spcPts val="0"/>
              </a:spcAft>
              <a:buNone/>
            </a:pPr>
            <a:endParaRPr lang="en" sz="3600" dirty="0" smtClean="0"/>
          </a:p>
          <a:p>
            <a:pPr marL="914400" lvl="0" indent="0" algn="l" rtl="0">
              <a:spcBef>
                <a:spcPts val="0"/>
              </a:spcBef>
              <a:spcAft>
                <a:spcPts val="0"/>
              </a:spcAft>
              <a:buNone/>
            </a:pPr>
            <a:r>
              <a:rPr lang="en" sz="3600" dirty="0" smtClean="0"/>
              <a:t>before</a:t>
            </a:r>
            <a:r>
              <a:rPr lang="en" sz="3600" dirty="0"/>
              <a:t>		</a:t>
            </a:r>
            <a:r>
              <a:rPr lang="en" sz="3600" dirty="0" smtClean="0"/>
              <a:t>says</a:t>
            </a:r>
            <a:r>
              <a:rPr lang="en" sz="3600" dirty="0"/>
              <a:t>			</a:t>
            </a:r>
            <a:r>
              <a:rPr lang="en" sz="3600" dirty="0" smtClean="0"/>
              <a:t>have</a:t>
            </a:r>
            <a:r>
              <a:rPr lang="en" sz="2400" dirty="0" smtClean="0"/>
              <a:t>    </a:t>
            </a:r>
            <a:endParaRPr sz="2400" dirty="0"/>
          </a:p>
          <a:p>
            <a:pPr marL="914400" lvl="0" indent="0" algn="l" rtl="0">
              <a:spcBef>
                <a:spcPts val="0"/>
              </a:spcBef>
              <a:spcAft>
                <a:spcPts val="0"/>
              </a:spcAft>
              <a:buNone/>
            </a:pPr>
            <a:endParaRPr lang="en" sz="3600" dirty="0" smtClean="0"/>
          </a:p>
          <a:p>
            <a:pPr marL="914400" lvl="0" indent="0" algn="l" rtl="0">
              <a:spcBef>
                <a:spcPts val="0"/>
              </a:spcBef>
              <a:spcAft>
                <a:spcPts val="0"/>
              </a:spcAft>
              <a:buNone/>
            </a:pPr>
            <a:r>
              <a:rPr lang="en" sz="3600" dirty="0" smtClean="0"/>
              <a:t>do</a:t>
            </a:r>
            <a:r>
              <a:rPr lang="en" sz="3600" dirty="0"/>
              <a:t>			</a:t>
            </a:r>
            <a:r>
              <a:rPr lang="en" sz="3600" dirty="0" smtClean="0"/>
              <a:t>they</a:t>
            </a:r>
            <a:r>
              <a:rPr lang="en" sz="3600" dirty="0"/>
              <a:t>		</a:t>
            </a:r>
            <a:r>
              <a:rPr lang="en" sz="3600" dirty="0" smtClean="0"/>
              <a:t>this</a:t>
            </a:r>
            <a:r>
              <a:rPr lang="en" sz="2400" dirty="0" smtClean="0"/>
              <a:t>                                </a:t>
            </a:r>
            <a:endParaRPr sz="2400"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269" name="Google Shape;269;p41"/>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270" name="Google Shape;270;p41"/>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down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before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this</a:t>
            </a:r>
            <a:endParaRPr sz="3000" dirty="0">
              <a:latin typeface="Century Gothic" panose="020B0502020202020204" pitchFamily="34" charset="0"/>
            </a:endParaRPr>
          </a:p>
          <a:p>
            <a:pPr marL="0" lvl="0" indent="0" algn="l" rtl="0">
              <a:spcBef>
                <a:spcPts val="0"/>
              </a:spcBef>
              <a:spcAft>
                <a:spcPts val="0"/>
              </a:spcAft>
              <a:buNone/>
            </a:pPr>
            <a:endParaRPr sz="3000" dirty="0"/>
          </a:p>
          <a:p>
            <a:pPr marL="0" lvl="0" indent="0" algn="l" rtl="0">
              <a:spcBef>
                <a:spcPts val="0"/>
              </a:spcBef>
              <a:spcAft>
                <a:spcPts val="0"/>
              </a:spcAft>
              <a:buNone/>
            </a:pPr>
            <a:endParaRPr sz="3000" dirty="0"/>
          </a:p>
        </p:txBody>
      </p:sp>
      <p:sp>
        <p:nvSpPr>
          <p:cNvPr id="271" name="Google Shape;271;p41"/>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our</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they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been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do</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have</a:t>
            </a:r>
            <a:endParaRPr sz="3000" dirty="0">
              <a:latin typeface="Century Gothic" panose="020B0502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animEffect transition="in" filter="fade">
                                      <p:cBhvr>
                                        <p:cTn id="7" dur="1000"/>
                                        <p:tgtEl>
                                          <p:spTgt spid="2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1"/>
                                        </p:tgtEl>
                                        <p:attrNameLst>
                                          <p:attrName>style.visibility</p:attrName>
                                        </p:attrNameLst>
                                      </p:cBhvr>
                                      <p:to>
                                        <p:strVal val="visible"/>
                                      </p:to>
                                    </p:set>
                                    <p:animEffect transition="in" filter="fade">
                                      <p:cBhvr>
                                        <p:cTn id="12" dur="10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7" name="Google Shape;277;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3" name="Google Shape;283;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Do Fish Eat Cheese?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5" name="Google Shape;225;p34"/>
          <p:cNvPicPr preferRelativeResize="0"/>
          <p:nvPr/>
        </p:nvPicPr>
        <p:blipFill>
          <a:blip r:embed="rId3">
            <a:alphaModFix/>
          </a:blip>
          <a:stretch>
            <a:fillRect/>
          </a:stretch>
        </p:blipFill>
        <p:spPr>
          <a:xfrm>
            <a:off x="8338459" y="4365170"/>
            <a:ext cx="668014" cy="5555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90" name="Google Shape;290;p44"/>
          <p:cNvPicPr preferRelativeResize="0"/>
          <p:nvPr/>
        </p:nvPicPr>
        <p:blipFill rotWithShape="1">
          <a:blip r:embed="rId3">
            <a:alphaModFix/>
          </a:blip>
          <a:srcRect l="38826" t="58243" r="41758" b="11134"/>
          <a:stretch/>
        </p:blipFill>
        <p:spPr>
          <a:xfrm rot="5399997">
            <a:off x="4981132" y="1529282"/>
            <a:ext cx="3605584" cy="3197395"/>
          </a:xfrm>
          <a:prstGeom prst="rect">
            <a:avLst/>
          </a:prstGeom>
          <a:noFill/>
          <a:ln>
            <a:noFill/>
          </a:ln>
        </p:spPr>
      </p:pic>
      <p:pic>
        <p:nvPicPr>
          <p:cNvPr id="291" name="Google Shape;291;p44"/>
          <p:cNvPicPr preferRelativeResize="0"/>
          <p:nvPr/>
        </p:nvPicPr>
        <p:blipFill>
          <a:blip r:embed="rId4">
            <a:alphaModFix/>
          </a:blip>
          <a:stretch>
            <a:fillRect/>
          </a:stretch>
        </p:blipFill>
        <p:spPr>
          <a:xfrm>
            <a:off x="311700" y="1325200"/>
            <a:ext cx="4880424" cy="216606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97" name="Google Shape;297;p45"/>
          <p:cNvPicPr preferRelativeResize="0"/>
          <p:nvPr/>
        </p:nvPicPr>
        <p:blipFill rotWithShape="1">
          <a:blip r:embed="rId3">
            <a:alphaModFix/>
          </a:blip>
          <a:srcRect l="38826" t="58243" r="41758" b="11134"/>
          <a:stretch/>
        </p:blipFill>
        <p:spPr>
          <a:xfrm rot="5399997">
            <a:off x="4981132" y="1529282"/>
            <a:ext cx="3605584" cy="3197395"/>
          </a:xfrm>
          <a:prstGeom prst="rect">
            <a:avLst/>
          </a:prstGeom>
          <a:noFill/>
          <a:ln>
            <a:noFill/>
          </a:ln>
        </p:spPr>
      </p:pic>
      <p:pic>
        <p:nvPicPr>
          <p:cNvPr id="298" name="Google Shape;298;p45"/>
          <p:cNvPicPr preferRelativeResize="0"/>
          <p:nvPr/>
        </p:nvPicPr>
        <p:blipFill>
          <a:blip r:embed="rId4">
            <a:alphaModFix/>
          </a:blip>
          <a:stretch>
            <a:fillRect/>
          </a:stretch>
        </p:blipFill>
        <p:spPr>
          <a:xfrm>
            <a:off x="152400" y="1059275"/>
            <a:ext cx="4880425" cy="24217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04" name="Google Shape;304;p46"/>
          <p:cNvPicPr preferRelativeResize="0"/>
          <p:nvPr/>
        </p:nvPicPr>
        <p:blipFill>
          <a:blip r:embed="rId3">
            <a:alphaModFix/>
          </a:blip>
          <a:stretch>
            <a:fillRect/>
          </a:stretch>
        </p:blipFill>
        <p:spPr>
          <a:xfrm>
            <a:off x="860300" y="980275"/>
            <a:ext cx="7037975" cy="373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Do Fish Eat Cheese?</a:t>
            </a:r>
            <a:r>
              <a:rPr lang="en" sz="1500" dirty="0">
                <a:solidFill>
                  <a:schemeClr val="dk1"/>
                </a:solidFill>
              </a:rPr>
              <a:t>(Provided;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smtClean="0">
                <a:solidFill>
                  <a:schemeClr val="dk1"/>
                </a:solidFill>
              </a:rPr>
              <a:t>“</a:t>
            </a:r>
            <a:r>
              <a:rPr lang="en" sz="1500" dirty="0" smtClean="0"/>
              <a:t>Sunnyside </a:t>
            </a:r>
            <a:r>
              <a:rPr lang="en" sz="1500" dirty="0"/>
              <a:t>City Park Is New and Improved!</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Materials-Teacher Guide, or write on index cards)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8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Movable Letters (if available)</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Highlighters, highlighter tape</a:t>
            </a: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10" name="Google Shape;310;p47"/>
          <p:cNvPicPr preferRelativeResize="0"/>
          <p:nvPr/>
        </p:nvPicPr>
        <p:blipFill>
          <a:blip r:embed="rId3">
            <a:alphaModFix/>
          </a:blip>
          <a:stretch>
            <a:fillRect/>
          </a:stretch>
        </p:blipFill>
        <p:spPr>
          <a:xfrm>
            <a:off x="866275" y="1150800"/>
            <a:ext cx="7026720" cy="3931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16" name="Google Shape;316;p48"/>
          <p:cNvPicPr preferRelativeResize="0"/>
          <p:nvPr/>
        </p:nvPicPr>
        <p:blipFill>
          <a:blip r:embed="rId3">
            <a:alphaModFix/>
          </a:blip>
          <a:stretch>
            <a:fillRect/>
          </a:stretch>
        </p:blipFill>
        <p:spPr>
          <a:xfrm>
            <a:off x="857125" y="1059275"/>
            <a:ext cx="6672915" cy="3931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22" name="Google Shape;322;p49"/>
          <p:cNvPicPr preferRelativeResize="0"/>
          <p:nvPr/>
        </p:nvPicPr>
        <p:blipFill rotWithShape="1">
          <a:blip r:embed="rId3">
            <a:alphaModFix/>
          </a:blip>
          <a:srcRect l="32128" t="24335" r="51994" b="49570"/>
          <a:stretch/>
        </p:blipFill>
        <p:spPr>
          <a:xfrm rot="5399988">
            <a:off x="4968800" y="1055633"/>
            <a:ext cx="3917002" cy="3619486"/>
          </a:xfrm>
          <a:prstGeom prst="rect">
            <a:avLst/>
          </a:prstGeom>
          <a:noFill/>
          <a:ln>
            <a:noFill/>
          </a:ln>
        </p:spPr>
      </p:pic>
      <p:pic>
        <p:nvPicPr>
          <p:cNvPr id="323" name="Google Shape;323;p49"/>
          <p:cNvPicPr preferRelativeResize="0"/>
          <p:nvPr/>
        </p:nvPicPr>
        <p:blipFill>
          <a:blip r:embed="rId4">
            <a:alphaModFix/>
          </a:blip>
          <a:stretch>
            <a:fillRect/>
          </a:stretch>
        </p:blipFill>
        <p:spPr>
          <a:xfrm>
            <a:off x="115775" y="1882975"/>
            <a:ext cx="4848876" cy="1878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29" name="Google Shape;329;p50"/>
          <p:cNvPicPr preferRelativeResize="0"/>
          <p:nvPr/>
        </p:nvPicPr>
        <p:blipFill>
          <a:blip r:embed="rId3">
            <a:alphaModFix/>
          </a:blip>
          <a:stretch>
            <a:fillRect/>
          </a:stretch>
        </p:blipFill>
        <p:spPr>
          <a:xfrm>
            <a:off x="1159125" y="1132475"/>
            <a:ext cx="6685957" cy="3931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35" name="Google Shape;335;p51"/>
          <p:cNvPicPr preferRelativeResize="0"/>
          <p:nvPr/>
        </p:nvPicPr>
        <p:blipFill>
          <a:blip r:embed="rId3">
            <a:alphaModFix/>
          </a:blip>
          <a:stretch>
            <a:fillRect/>
          </a:stretch>
        </p:blipFill>
        <p:spPr>
          <a:xfrm>
            <a:off x="765600" y="1040975"/>
            <a:ext cx="7305639" cy="39318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41" name="Google Shape;341;p52"/>
          <p:cNvPicPr preferRelativeResize="0"/>
          <p:nvPr/>
        </p:nvPicPr>
        <p:blipFill>
          <a:blip r:embed="rId3">
            <a:alphaModFix/>
          </a:blip>
          <a:stretch>
            <a:fillRect/>
          </a:stretch>
        </p:blipFill>
        <p:spPr>
          <a:xfrm>
            <a:off x="1104225" y="1050125"/>
            <a:ext cx="6390234" cy="39318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49" name="Google Shape;349;p5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350" name="Google Shape;350;p53"/>
          <p:cNvPicPr preferRelativeResize="0"/>
          <p:nvPr/>
        </p:nvPicPr>
        <p:blipFill>
          <a:blip r:embed="rId3">
            <a:alphaModFix/>
          </a:blip>
          <a:stretch>
            <a:fillRect/>
          </a:stretch>
        </p:blipFill>
        <p:spPr>
          <a:xfrm>
            <a:off x="552451" y="1637100"/>
            <a:ext cx="2858673" cy="2858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56" name="Google Shape;356;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62" name="Google Shape;362;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words with the long “e” spelling patterns “ee,” “ea,” and “-y.”</a:t>
            </a:r>
            <a:endParaRPr sz="240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Do Fish Eat Cheese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5" name="Google Shape;225;p34"/>
          <p:cNvPicPr preferRelativeResize="0"/>
          <p:nvPr/>
        </p:nvPicPr>
        <p:blipFill>
          <a:blip r:embed="rId3">
            <a:alphaModFix/>
          </a:blip>
          <a:stretch>
            <a:fillRect/>
          </a:stretch>
        </p:blipFill>
        <p:spPr>
          <a:xfrm>
            <a:off x="8338459" y="4365170"/>
            <a:ext cx="668014" cy="55555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aphicFrame>
        <p:nvGraphicFramePr>
          <p:cNvPr id="368" name="Google Shape;368;p56"/>
          <p:cNvGraphicFramePr/>
          <p:nvPr>
            <p:extLst>
              <p:ext uri="{D42A27DB-BD31-4B8C-83A1-F6EECF244321}">
                <p14:modId xmlns:p14="http://schemas.microsoft.com/office/powerpoint/2010/main" val="4250607791"/>
              </p:ext>
            </p:extLst>
          </p:nvPr>
        </p:nvGraphicFramePr>
        <p:xfrm>
          <a:off x="0" y="0"/>
          <a:ext cx="9144000" cy="5259205"/>
        </p:xfrm>
        <a:graphic>
          <a:graphicData uri="http://schemas.openxmlformats.org/drawingml/2006/table">
            <a:tbl>
              <a:tblPr>
                <a:noFill/>
                <a:tableStyleId>{788285F1-C69F-4687-A1F8-CA950D6F4DC6}</a:tableStyleId>
              </a:tblPr>
              <a:tblGrid>
                <a:gridCol w="3138825"/>
                <a:gridCol w="3170550"/>
                <a:gridCol w="2834625"/>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550" b="1" dirty="0">
                          <a:solidFill>
                            <a:schemeClr val="dk1"/>
                          </a:solidFill>
                          <a:latin typeface="Century Gothic"/>
                          <a:ea typeface="Century Gothic"/>
                          <a:cs typeface="Century Gothic"/>
                          <a:sym typeface="Century Gothic"/>
                        </a:rPr>
                        <a:t>Be a word detective!</a:t>
                      </a:r>
                      <a:r>
                        <a:rPr lang="en" sz="155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Find </a:t>
                      </a:r>
                      <a:r>
                        <a:rPr lang="en" sz="1550" dirty="0">
                          <a:solidFill>
                            <a:schemeClr val="dk1"/>
                          </a:solidFill>
                          <a:latin typeface="Century Gothic"/>
                          <a:ea typeface="Century Gothic"/>
                          <a:cs typeface="Century Gothic"/>
                          <a:sym typeface="Century Gothic"/>
                        </a:rPr>
                        <a:t>the high frequency words </a:t>
                      </a:r>
                      <a:r>
                        <a:rPr lang="en" sz="1550" dirty="0" smtClean="0">
                          <a:solidFill>
                            <a:schemeClr val="dk1"/>
                          </a:solidFill>
                          <a:latin typeface="Century Gothic"/>
                          <a:ea typeface="Century Gothic"/>
                          <a:cs typeface="Century Gothic"/>
                          <a:sym typeface="Century Gothic"/>
                        </a:rPr>
                        <a:t>(</a:t>
                      </a:r>
                      <a:r>
                        <a:rPr lang="en" sz="1550" dirty="0">
                          <a:solidFill>
                            <a:schemeClr val="dk1"/>
                          </a:solidFill>
                          <a:latin typeface="Century Gothic"/>
                          <a:ea typeface="Century Gothic"/>
                          <a:cs typeface="Century Gothic"/>
                          <a:sym typeface="Century Gothic"/>
                        </a:rPr>
                        <a:t>our, </a:t>
                      </a:r>
                      <a:r>
                        <a:rPr lang="en" sz="1550" dirty="0" smtClean="0">
                          <a:solidFill>
                            <a:schemeClr val="dk1"/>
                          </a:solidFill>
                          <a:latin typeface="Century Gothic"/>
                          <a:ea typeface="Century Gothic"/>
                          <a:cs typeface="Century Gothic"/>
                          <a:sym typeface="Century Gothic"/>
                        </a:rPr>
                        <a:t>been,</a:t>
                      </a:r>
                      <a:r>
                        <a:rPr lang="en" sz="1550" baseline="0" dirty="0" smtClean="0">
                          <a:solidFill>
                            <a:schemeClr val="dk1"/>
                          </a:solidFill>
                          <a:latin typeface="Century Gothic"/>
                          <a:ea typeface="Century Gothic"/>
                          <a:cs typeface="Century Gothic"/>
                          <a:sym typeface="Century Gothic"/>
                        </a:rPr>
                        <a:t> </a:t>
                      </a:r>
                      <a:r>
                        <a:rPr lang="en" sz="1550" dirty="0" smtClean="0">
                          <a:solidFill>
                            <a:schemeClr val="dk1"/>
                          </a:solidFill>
                          <a:latin typeface="Century Gothic"/>
                          <a:ea typeface="Century Gothic"/>
                          <a:cs typeface="Century Gothic"/>
                          <a:sym typeface="Century Gothic"/>
                        </a:rPr>
                        <a:t>down</a:t>
                      </a:r>
                      <a:r>
                        <a:rPr lang="en" sz="1550" dirty="0">
                          <a:solidFill>
                            <a:schemeClr val="dk1"/>
                          </a:solidFill>
                          <a:latin typeface="Century Gothic"/>
                          <a:ea typeface="Century Gothic"/>
                          <a:cs typeface="Century Gothic"/>
                          <a:sym typeface="Century Gothic"/>
                        </a:rPr>
                        <a:t>, before, says, have, do, they, his</a:t>
                      </a:r>
                      <a:r>
                        <a:rPr lang="en" sz="1550" dirty="0" smtClean="0">
                          <a:solidFill>
                            <a:schemeClr val="dk1"/>
                          </a:solidFill>
                          <a:latin typeface="Century Gothic"/>
                          <a:ea typeface="Century Gothic"/>
                          <a:cs typeface="Century Gothic"/>
                          <a:sym typeface="Century Gothic"/>
                        </a:rPr>
                        <a:t>).</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Find </a:t>
                      </a:r>
                      <a:r>
                        <a:rPr lang="en" sz="1550" dirty="0">
                          <a:solidFill>
                            <a:schemeClr val="dk1"/>
                          </a:solidFill>
                          <a:latin typeface="Century Gothic"/>
                          <a:ea typeface="Century Gothic"/>
                          <a:cs typeface="Century Gothic"/>
                          <a:sym typeface="Century Gothic"/>
                        </a:rPr>
                        <a:t>all the words with the long “e” spelling “ee,” “ea,” or “-y</a:t>
                      </a:r>
                      <a:r>
                        <a:rPr lang="en" sz="1550" dirty="0" smtClean="0">
                          <a:solidFill>
                            <a:schemeClr val="dk1"/>
                          </a:solidFill>
                          <a:latin typeface="Century Gothic"/>
                          <a:ea typeface="Century Gothic"/>
                          <a:cs typeface="Century Gothic"/>
                          <a:sym typeface="Century Gothic"/>
                        </a:rPr>
                        <a:t>.”</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If </a:t>
                      </a:r>
                      <a:r>
                        <a:rPr lang="en" sz="1550" dirty="0">
                          <a:solidFill>
                            <a:schemeClr val="dk1"/>
                          </a:solidFill>
                          <a:latin typeface="Century Gothic"/>
                          <a:ea typeface="Century Gothic"/>
                          <a:cs typeface="Century Gothic"/>
                          <a:sym typeface="Century Gothic"/>
                        </a:rPr>
                        <a:t>you can’t read a word, underline the syllables and try again.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Work </a:t>
                      </a:r>
                      <a:r>
                        <a:rPr lang="en" sz="1550" dirty="0">
                          <a:solidFill>
                            <a:schemeClr val="dk1"/>
                          </a:solidFill>
                          <a:latin typeface="Century Gothic"/>
                          <a:ea typeface="Century Gothic"/>
                          <a:cs typeface="Century Gothic"/>
                          <a:sym typeface="Century Gothic"/>
                        </a:rPr>
                        <a:t>with your partner to read all the words.  Did you circle the same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Complete </a:t>
                      </a:r>
                      <a:r>
                        <a:rPr lang="en" sz="1550" dirty="0">
                          <a:solidFill>
                            <a:schemeClr val="dk1"/>
                          </a:solidFill>
                          <a:latin typeface="Century Gothic"/>
                          <a:ea typeface="Century Gothic"/>
                          <a:cs typeface="Century Gothic"/>
                          <a:sym typeface="Century Gothic"/>
                        </a:rPr>
                        <a:t>the Word </a:t>
                      </a:r>
                      <a:r>
                        <a:rPr lang="en" sz="1550" dirty="0" smtClean="0">
                          <a:solidFill>
                            <a:schemeClr val="dk1"/>
                          </a:solidFill>
                          <a:latin typeface="Century Gothic"/>
                          <a:ea typeface="Century Gothic"/>
                          <a:cs typeface="Century Gothic"/>
                          <a:sym typeface="Century Gothic"/>
                        </a:rPr>
                        <a:t>Work.</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Are </a:t>
                      </a:r>
                      <a:r>
                        <a:rPr lang="en" sz="15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the first page of  “Do Fish Eat Cheese”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Take </a:t>
                      </a:r>
                      <a:r>
                        <a:rPr lang="en" sz="1550" dirty="0">
                          <a:solidFill>
                            <a:schemeClr val="dk1"/>
                          </a:solidFill>
                          <a:latin typeface="Century Gothic"/>
                          <a:ea typeface="Century Gothic"/>
                          <a:cs typeface="Century Gothic"/>
                          <a:sym typeface="Century Gothic"/>
                        </a:rPr>
                        <a:t>turns reading “Do Fish eat Cheese</a:t>
                      </a:r>
                      <a:r>
                        <a:rPr lang="en" sz="1550" dirty="0" smtClean="0">
                          <a:solidFill>
                            <a:schemeClr val="dk1"/>
                          </a:solidFill>
                          <a:latin typeface="Century Gothic"/>
                          <a:ea typeface="Century Gothic"/>
                          <a:cs typeface="Century Gothic"/>
                          <a:sym typeface="Century Gothic"/>
                        </a:rPr>
                        <a:t>.”</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Follow </a:t>
                      </a:r>
                      <a:r>
                        <a:rPr lang="en" sz="1550" dirty="0">
                          <a:solidFill>
                            <a:schemeClr val="dk1"/>
                          </a:solidFill>
                          <a:latin typeface="Century Gothic"/>
                          <a:ea typeface="Century Gothic"/>
                          <a:cs typeface="Century Gothic"/>
                          <a:sym typeface="Century Gothic"/>
                        </a:rPr>
                        <a:t>the Rules of Fluency!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&amp;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r>
                        <a:rPr lang="en" sz="15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If </a:t>
                      </a:r>
                      <a:r>
                        <a:rPr lang="en" sz="1550" dirty="0">
                          <a:solidFill>
                            <a:schemeClr val="dk1"/>
                          </a:solidFill>
                          <a:latin typeface="Century Gothic"/>
                          <a:ea typeface="Century Gothic"/>
                          <a:cs typeface="Century Gothic"/>
                          <a:sym typeface="Century Gothic"/>
                        </a:rPr>
                        <a:t>time allows, read the story again and act out what happens as you take turns reading.</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“Do Fish Eat Cheese.”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As </a:t>
                      </a:r>
                      <a:r>
                        <a:rPr lang="en" sz="1550" dirty="0">
                          <a:solidFill>
                            <a:schemeClr val="dk1"/>
                          </a:solidFill>
                          <a:latin typeface="Century Gothic"/>
                          <a:ea typeface="Century Gothic"/>
                          <a:cs typeface="Century Gothic"/>
                          <a:sym typeface="Century Gothic"/>
                        </a:rPr>
                        <a:t>you read, circle all the words that have long “e” spelling patterns “ee,” “ea,” or “-y” and the high frequency words (our, been, down, before, says, have, do, they, his</a:t>
                      </a:r>
                      <a:r>
                        <a:rPr lang="en" sz="1550" dirty="0" smtClean="0">
                          <a:solidFill>
                            <a:schemeClr val="dk1"/>
                          </a:solidFill>
                          <a:latin typeface="Century Gothic"/>
                          <a:ea typeface="Century Gothic"/>
                          <a:cs typeface="Century Gothic"/>
                          <a:sym typeface="Century Gothic"/>
                        </a:rPr>
                        <a:t>).</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the story </a:t>
                      </a:r>
                      <a:r>
                        <a:rPr lang="en" sz="1550" dirty="0" smtClean="0">
                          <a:solidFill>
                            <a:schemeClr val="dk1"/>
                          </a:solidFill>
                          <a:latin typeface="Century Gothic"/>
                          <a:ea typeface="Century Gothic"/>
                          <a:cs typeface="Century Gothic"/>
                          <a:sym typeface="Century Gothic"/>
                        </a:rPr>
                        <a:t>again.</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If </a:t>
                      </a:r>
                      <a:r>
                        <a:rPr lang="en" sz="1550" dirty="0">
                          <a:solidFill>
                            <a:schemeClr val="dk1"/>
                          </a:solidFill>
                          <a:latin typeface="Century Gothic"/>
                          <a:ea typeface="Century Gothic"/>
                          <a:cs typeface="Century Gothic"/>
                          <a:sym typeface="Century Gothic"/>
                        </a:rPr>
                        <a:t>you have time, find another student that independently read the story and tell each other sentences with the words you circled.</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69" name="Google Shape;369;p5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70" name="Google Shape;370;p56"/>
          <p:cNvPicPr preferRelativeResize="0"/>
          <p:nvPr/>
        </p:nvPicPr>
        <p:blipFill>
          <a:blip r:embed="rId4">
            <a:alphaModFix/>
          </a:blip>
          <a:stretch>
            <a:fillRect/>
          </a:stretch>
        </p:blipFill>
        <p:spPr>
          <a:xfrm>
            <a:off x="3138825" y="1913"/>
            <a:ext cx="576750" cy="548850"/>
          </a:xfrm>
          <a:prstGeom prst="rect">
            <a:avLst/>
          </a:prstGeom>
          <a:noFill/>
          <a:ln>
            <a:noFill/>
          </a:ln>
        </p:spPr>
      </p:pic>
      <p:pic>
        <p:nvPicPr>
          <p:cNvPr id="371" name="Google Shape;371;p5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 12</a:t>
            </a:r>
            <a:endParaRPr i="1" u="sng"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chemeClr val="tx1"/>
                </a:solidFill>
                <a:highlight>
                  <a:srgbClr val="FFFFFF"/>
                </a:highlight>
              </a:rPr>
              <a:t>From Engagement Text to Decodables:</a:t>
            </a:r>
            <a:r>
              <a:rPr lang="en" dirty="0">
                <a:solidFill>
                  <a:schemeClr val="tx1"/>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City Park Is New and Improved!”</a:t>
            </a:r>
            <a:endParaRPr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12</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Cycle 3: Lesson 12</a:t>
            </a:r>
            <a:endParaRPr sz="3200" b="1" u="sng">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24" name="Google Shape;22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“Sunnyside City Park Is New and Improved!”</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“Sunnyside City Park Is New and Improved!”</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25" name="Google Shape;225;p34"/>
          <p:cNvPicPr preferRelativeResize="0"/>
          <p:nvPr/>
        </p:nvPicPr>
        <p:blipFill>
          <a:blip r:embed="rId3">
            <a:alphaModFix/>
          </a:blip>
          <a:stretch>
            <a:fillRect/>
          </a:stretch>
        </p:blipFill>
        <p:spPr>
          <a:xfrm>
            <a:off x="8338459" y="4365170"/>
            <a:ext cx="668014" cy="55555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237853" y="265050"/>
            <a:ext cx="8520600" cy="53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latin typeface="Century Gothic" panose="020B0502020202020204" pitchFamily="34" charset="0"/>
              </a:rPr>
              <a:t>Engagement Text: “Sunnyside City Park Is New and Improved!”</a:t>
            </a:r>
            <a:endParaRPr dirty="0">
              <a:latin typeface="Century Gothic" panose="020B0502020202020204" pitchFamily="34" charset="0"/>
            </a:endParaRPr>
          </a:p>
        </p:txBody>
      </p:sp>
      <p:pic>
        <p:nvPicPr>
          <p:cNvPr id="231" name="Google Shape;231;p35"/>
          <p:cNvPicPr preferRelativeResize="0"/>
          <p:nvPr/>
        </p:nvPicPr>
        <p:blipFill rotWithShape="1">
          <a:blip r:embed="rId3">
            <a:alphaModFix/>
          </a:blip>
          <a:srcRect l="22368" t="25582" r="33286" b="5829"/>
          <a:stretch/>
        </p:blipFill>
        <p:spPr>
          <a:xfrm>
            <a:off x="4017725" y="530100"/>
            <a:ext cx="4967801" cy="4322375"/>
          </a:xfrm>
          <a:prstGeom prst="rect">
            <a:avLst/>
          </a:prstGeom>
          <a:noFill/>
          <a:ln>
            <a:noFill/>
          </a:ln>
        </p:spPr>
      </p:pic>
      <p:pic>
        <p:nvPicPr>
          <p:cNvPr id="232" name="Google Shape;232;p35"/>
          <p:cNvPicPr preferRelativeResize="0"/>
          <p:nvPr/>
        </p:nvPicPr>
        <p:blipFill rotWithShape="1">
          <a:blip r:embed="rId4">
            <a:alphaModFix/>
          </a:blip>
          <a:srcRect l="26844" t="21433" r="39511" b="12209"/>
          <a:stretch/>
        </p:blipFill>
        <p:spPr>
          <a:xfrm>
            <a:off x="1073765" y="1220075"/>
            <a:ext cx="3125176" cy="3465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38" name="Google Shape;238;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Clr>
                <a:schemeClr val="dk1"/>
              </a:buClr>
              <a:buSzPts val="2100"/>
              <a:buAutoNum type="arabicPeriod"/>
            </a:pPr>
            <a:r>
              <a:rPr lang="en" dirty="0"/>
              <a:t>What did Mayer Mack and volunteers do in </a:t>
            </a:r>
            <a:r>
              <a:rPr lang="en" dirty="0" smtClean="0"/>
              <a:t>Sunnyside?</a:t>
            </a:r>
          </a:p>
          <a:p>
            <a:pPr marL="457200" lvl="0" indent="-361950" algn="l" rtl="0">
              <a:lnSpc>
                <a:spcPct val="120000"/>
              </a:lnSpc>
              <a:spcBef>
                <a:spcPts val="800"/>
              </a:spcBef>
              <a:spcAft>
                <a:spcPts val="0"/>
              </a:spcAft>
              <a:buClr>
                <a:schemeClr val="dk1"/>
              </a:buClr>
              <a:buSzPts val="2100"/>
              <a:buAutoNum type="arabicPeriod"/>
            </a:pPr>
            <a:endParaRPr lang="en" dirty="0"/>
          </a:p>
          <a:p>
            <a:pPr marL="457200" lvl="0" indent="-361950" algn="l" rtl="0">
              <a:lnSpc>
                <a:spcPct val="120000"/>
              </a:lnSpc>
              <a:spcBef>
                <a:spcPts val="800"/>
              </a:spcBef>
              <a:spcAft>
                <a:spcPts val="0"/>
              </a:spcAft>
              <a:buClr>
                <a:schemeClr val="dk1"/>
              </a:buClr>
              <a:buSzPts val="2100"/>
              <a:buAutoNum type="arabicPeriod"/>
            </a:pPr>
            <a:r>
              <a:rPr lang="en" dirty="0" smtClean="0"/>
              <a:t>What </a:t>
            </a:r>
            <a:r>
              <a:rPr lang="en" dirty="0"/>
              <a:t>was done at Eagle </a:t>
            </a:r>
            <a:r>
              <a:rPr lang="en" dirty="0" smtClean="0"/>
              <a:t>Pond?</a:t>
            </a:r>
            <a:endParaRPr lang="en" dirty="0"/>
          </a:p>
          <a:p>
            <a:pPr marL="457200" lvl="0" indent="-361950" algn="l" rtl="0">
              <a:lnSpc>
                <a:spcPct val="120000"/>
              </a:lnSpc>
              <a:spcBef>
                <a:spcPts val="800"/>
              </a:spcBef>
              <a:spcAft>
                <a:spcPts val="0"/>
              </a:spcAft>
              <a:buClr>
                <a:schemeClr val="dk1"/>
              </a:buClr>
              <a:buSzPts val="2100"/>
              <a:buAutoNum type="arabicPeriod"/>
            </a:pPr>
            <a:endParaRPr lang="en" dirty="0"/>
          </a:p>
          <a:p>
            <a:pPr marL="457200" lvl="0" indent="-361950" algn="l" rtl="0">
              <a:lnSpc>
                <a:spcPct val="120000"/>
              </a:lnSpc>
              <a:spcBef>
                <a:spcPts val="800"/>
              </a:spcBef>
              <a:spcAft>
                <a:spcPts val="0"/>
              </a:spcAft>
              <a:buClr>
                <a:schemeClr val="dk1"/>
              </a:buClr>
              <a:buSzPts val="2100"/>
              <a:buAutoNum type="arabicPeriod"/>
            </a:pPr>
            <a:r>
              <a:rPr lang="en" dirty="0" smtClean="0"/>
              <a:t>The </a:t>
            </a:r>
            <a:r>
              <a:rPr lang="en" dirty="0"/>
              <a:t>text says that the park will now be more fun and useful for residents. How will these improvements make the park more fun and useful?” </a:t>
            </a:r>
            <a:endParaRPr dirty="0">
              <a:solidFill>
                <a:schemeClr val="dk1"/>
              </a:solidFill>
            </a:endParaRPr>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B1983D-797C-4B5E-AB86-92521A30F9C7}"/>
</file>

<file path=customXml/itemProps2.xml><?xml version="1.0" encoding="utf-8"?>
<ds:datastoreItem xmlns:ds="http://schemas.openxmlformats.org/officeDocument/2006/customXml" ds:itemID="{DA54E92B-B125-4A60-B02F-067E02B70969}"/>
</file>

<file path=customXml/itemProps3.xml><?xml version="1.0" encoding="utf-8"?>
<ds:datastoreItem xmlns:ds="http://schemas.openxmlformats.org/officeDocument/2006/customXml" ds:itemID="{58D452D8-C62C-44A3-A4EC-6B30AD637F72}"/>
</file>

<file path=docProps/app.xml><?xml version="1.0" encoding="utf-8"?>
<Properties xmlns="http://schemas.openxmlformats.org/officeDocument/2006/extended-properties" xmlns:vt="http://schemas.openxmlformats.org/officeDocument/2006/docPropsVTypes">
  <TotalTime>24</TotalTime>
  <Words>6451</Words>
  <Application>Microsoft Office PowerPoint</Application>
  <PresentationFormat>On-screen Show (16:9)</PresentationFormat>
  <Paragraphs>522</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Times New Roman</vt:lpstr>
      <vt:lpstr>Arial</vt:lpstr>
      <vt:lpstr>Calibri</vt:lpstr>
      <vt:lpstr>Century Gothic</vt:lpstr>
      <vt:lpstr>Office Theme</vt:lpstr>
      <vt:lpstr>Office Theme</vt:lpstr>
      <vt:lpstr>Grade 2: Module 1: Part 2: Cycle 3: Lesson 12 Teacher slide, before teaching.</vt:lpstr>
      <vt:lpstr>Grade 2: Module 1: Part 2: Cycle 3: Lesson 12 Teacher slide, before teaching.</vt:lpstr>
      <vt:lpstr>Grade 2: Module 1: Part 2: Cycle 3: Lesson 12 Teacher slide, before teaching.</vt:lpstr>
      <vt:lpstr>Grade 2: Module 1: Part 2: Cycle 3: Lesson 12 Teacher slide, before teaching.</vt:lpstr>
      <vt:lpstr>PowerPoint Presentation</vt:lpstr>
      <vt:lpstr>Transition Song</vt:lpstr>
      <vt:lpstr>Opening Learning Targets</vt:lpstr>
      <vt:lpstr>Engagement Text: “Sunnyside City Park Is New and Improved!”</vt:lpstr>
      <vt:lpstr>Comprehension Conversation</vt:lpstr>
      <vt:lpstr>Vocabulary and Language</vt:lpstr>
      <vt:lpstr>Transition Song</vt:lpstr>
      <vt:lpstr>Work Time Learning Targets</vt:lpstr>
      <vt:lpstr>Snap or Trap Instructional Practice</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3: Lesson 12 Teacher slide, before teaching.</dc:title>
  <dc:creator>nbravo</dc:creator>
  <cp:lastModifiedBy>Nicole Bravo</cp:lastModifiedBy>
  <cp:revision>6</cp:revision>
  <dcterms:modified xsi:type="dcterms:W3CDTF">2018-11-04T18:42:33Z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