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13.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14.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49.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E268725B-4944-42FF-9342-5F30883E0E3E}">
  <a:tblStyle styleId="{E268725B-4944-42FF-9342-5F30883E0E3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941" autoAdjust="0"/>
  </p:normalViewPr>
  <p:slideViewPr>
    <p:cSldViewPr snapToGrid="0">
      <p:cViewPr varScale="1">
        <p:scale>
          <a:sx n="21" d="100"/>
          <a:sy n="21" d="100"/>
        </p:scale>
        <p:origin x="-1712" y="-120"/>
      </p:cViewPr>
      <p:guideLst>
        <p:guide orient="horz" pos="2160"/>
        <p:guide pos="3840"/>
      </p:guideLst>
    </p:cSldViewPr>
  </p:slideViewPr>
  <p:notesTextViewPr>
    <p:cViewPr>
      <p:scale>
        <a:sx n="1" d="1"/>
        <a:sy n="1" d="1"/>
      </p:scale>
      <p:origin x="0" y="270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slide" Target="slides/slide17.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interSettings" Target="printerSettings/printerSettings1.bin"/><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0.xml"/><Relationship Id="rId4" Type="http://schemas.openxmlformats.org/officeDocument/2006/relationships/slideMaster" Target="slideMasters/slideMaster4.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47471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 </a:t>
            </a:r>
            <a:endParaRPr dirty="0"/>
          </a:p>
          <a:p>
            <a:pPr marL="457200" lvl="0" indent="-304800" algn="l" rtl="0">
              <a:spcBef>
                <a:spcPts val="0"/>
              </a:spcBef>
              <a:spcAft>
                <a:spcPts val="0"/>
              </a:spcAft>
              <a:buSzPts val="1200"/>
              <a:buChar char="●"/>
            </a:pPr>
            <a:r>
              <a:rPr lang="en-US" dirty="0"/>
              <a:t>Students practice reading the piece “fluently” by applying the elements identified in the </a:t>
            </a:r>
            <a:r>
              <a:rPr lang="en-US" b="1" dirty="0"/>
              <a:t>fluency rubric </a:t>
            </a:r>
            <a:r>
              <a:rPr lang="en-US" dirty="0"/>
              <a:t>(read smoothly, with expression, with meaning, at just the right speed). Students use the rubric to provide each other with descriptive feedback in an effort to improve their fluency.</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76891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6-8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“Solid, Liquid, or Vapor.”</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“Solid, Liquid, or Vapor.”</a:t>
            </a:r>
            <a:endParaRPr b="1" dirty="0"/>
          </a:p>
          <a:p>
            <a:pPr marL="457200" lvl="0" indent="-304800" algn="l" rtl="0">
              <a:spcBef>
                <a:spcPts val="0"/>
              </a:spcBef>
              <a:spcAft>
                <a:spcPts val="0"/>
              </a:spcAft>
              <a:buSzPts val="1200"/>
              <a:buFont typeface="Calibri"/>
              <a:buAutoNum type="arabicPeriod"/>
            </a:pPr>
            <a:r>
              <a:rPr lang="en-US" dirty="0"/>
              <a:t>Display the </a:t>
            </a:r>
            <a:r>
              <a:rPr lang="en-US" b="1" dirty="0"/>
              <a:t>Fluency rubric </a:t>
            </a:r>
            <a:r>
              <a:rPr lang="en-US" dirty="0"/>
              <a:t>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112)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7" name="Google Shape;417;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8" name="Google Shape;418;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6425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4a70d0a23a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4a70d0a23a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10</a:t>
            </a:r>
            <a:r>
              <a:rPr lang="en-US"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a:t>
            </a:r>
            <a:r>
              <a:rPr lang="en-US" sz="1200" b="1" dirty="0">
                <a:solidFill>
                  <a:schemeClr val="dk1"/>
                </a:solidFill>
                <a:latin typeface="Calibri"/>
                <a:ea typeface="Calibri"/>
                <a:cs typeface="Calibri"/>
                <a:sym typeface="Calibri"/>
              </a:rPr>
              <a:t>Fluency Rubric </a:t>
            </a:r>
            <a:r>
              <a:rPr lang="en-US" sz="1200" dirty="0">
                <a:solidFill>
                  <a:schemeClr val="dk1"/>
                </a:solidFill>
                <a:latin typeface="Calibri"/>
                <a:ea typeface="Calibri"/>
                <a:cs typeface="Calibri"/>
                <a:sym typeface="Calibri"/>
              </a:rPr>
              <a:t>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3085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i="0" dirty="0"/>
              <a:t>(examples: </a:t>
            </a:r>
            <a:r>
              <a:rPr lang="en-US" b="1" i="0" dirty="0"/>
              <a:t>be able to do something on your own, be able to help myself with something</a:t>
            </a:r>
            <a:r>
              <a:rPr lang="en-US" i="0" dirty="0"/>
              <a:t>)</a:t>
            </a:r>
            <a:r>
              <a:rPr lang="en-US" i="1" dirty="0"/>
              <a:t> “What does it mean to be an independent reader?” </a:t>
            </a:r>
            <a:r>
              <a:rPr lang="en-US" i="0" dirty="0"/>
              <a:t>(examples: </a:t>
            </a:r>
            <a:r>
              <a:rPr lang="en-US" b="1" i="0" dirty="0"/>
              <a:t>have knowledge and skills to problem solve words, have “stamina” or the ability to stick with reading for an extended period of time, know your strengths and weaknesses</a:t>
            </a:r>
            <a:r>
              <a:rPr lang="en-US" i="0" dirty="0"/>
              <a:t>)</a:t>
            </a:r>
            <a:endParaRPr b="1" i="0"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30" name="Google Shape;430;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1" name="Google Shape;431;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7074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a:t>
            </a:r>
            <a:r>
              <a:rPr lang="en-US" dirty="0" smtClean="0"/>
              <a:t>None.</a:t>
            </a:r>
            <a:endParaRPr dirty="0"/>
          </a:p>
          <a:p>
            <a:pPr marL="0" lvl="0" indent="0" algn="l" rtl="0">
              <a:spcBef>
                <a:spcPts val="0"/>
              </a:spcBef>
              <a:spcAft>
                <a:spcPts val="0"/>
              </a:spcAft>
              <a:buNone/>
            </a:pPr>
            <a:endParaRPr dirty="0"/>
          </a:p>
        </p:txBody>
      </p:sp>
      <p:sp>
        <p:nvSpPr>
          <p:cNvPr id="439" name="Google Shape;439;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3043405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5" name="Google Shape;445;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1964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1" dirty="0"/>
              <a:t>Solid, Liquid, or Vapor</a:t>
            </a:r>
            <a:r>
              <a:rPr lang="en-US" dirty="0"/>
              <a:t>”</a:t>
            </a:r>
            <a:r>
              <a:rPr lang="en-US" b="1" dirty="0"/>
              <a:t> decodable text</a:t>
            </a:r>
            <a:r>
              <a:rPr lang="en-US" dirty="0"/>
              <a:t>; </a:t>
            </a:r>
            <a:r>
              <a:rPr lang="en-US" b="1" dirty="0"/>
              <a:t>Fluency Rubric</a:t>
            </a:r>
            <a:r>
              <a:rPr lang="en-US" dirty="0"/>
              <a:t>, </a:t>
            </a:r>
            <a:r>
              <a:rPr lang="en-US" b="0" dirty="0"/>
              <a:t>Reader’s Toolbox, anchor chart, etc. for student reference.</a:t>
            </a:r>
            <a:endParaRPr b="0" dirty="0"/>
          </a:p>
          <a:p>
            <a:pPr marL="914400" lvl="1" indent="-298450" algn="l" rtl="0">
              <a:spcBef>
                <a:spcPts val="0"/>
              </a:spcBef>
              <a:spcAft>
                <a:spcPts val="0"/>
              </a:spcAft>
              <a:buClr>
                <a:schemeClr val="dk1"/>
              </a:buClr>
              <a:buSzPts val="1100"/>
              <a:buChar char="○"/>
            </a:pPr>
            <a:r>
              <a:rPr lang="en-US" b="0" dirty="0"/>
              <a:t>pencils for marking punctuation</a:t>
            </a:r>
            <a:endParaRPr b="0"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t>
            </a:r>
            <a:r>
              <a:rPr lang="en-US" sz="1200">
                <a:solidFill>
                  <a:schemeClr val="dk1"/>
                </a:solidFill>
                <a:latin typeface="Calibri"/>
                <a:ea typeface="Calibri"/>
                <a:cs typeface="Calibri"/>
                <a:sym typeface="Calibri"/>
              </a:rPr>
              <a:t>working </a:t>
            </a:r>
            <a:r>
              <a:rPr lang="en-US" sz="1200" smtClean="0">
                <a:solidFill>
                  <a:schemeClr val="dk1"/>
                </a:solidFill>
                <a:latin typeface="Calibri"/>
                <a:ea typeface="Calibri"/>
                <a:cs typeface="Calibri"/>
                <a:sym typeface="Calibri"/>
              </a:rPr>
              <a:t>on assigned </a:t>
            </a:r>
            <a:r>
              <a:rPr lang="en-US"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Fluency Rubric?</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br>
              <a:rPr lang="en-US" dirty="0"/>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a:t>
            </a:r>
            <a:r>
              <a:rPr lang="en-US" dirty="0" smtClean="0"/>
              <a:t>with </a:t>
            </a:r>
            <a:r>
              <a:rPr lang="en-US" dirty="0"/>
              <a:t>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69997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4a70d0a23a_0_8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4a70d0a23a_0_8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a:t>
            </a:r>
            <a:r>
              <a:rPr lang="en-US" sz="1200" b="1" dirty="0">
                <a:solidFill>
                  <a:schemeClr val="dk1"/>
                </a:solidFill>
                <a:latin typeface="Calibri"/>
                <a:ea typeface="Calibri"/>
                <a:cs typeface="Calibri"/>
                <a:sym typeface="Calibri"/>
              </a:rPr>
              <a:t>Fluency Rubric </a:t>
            </a:r>
            <a:r>
              <a:rPr lang="en-US" sz="1200" dirty="0">
                <a:solidFill>
                  <a:schemeClr val="dk1"/>
                </a:solidFill>
                <a:latin typeface="Calibri"/>
                <a:ea typeface="Calibri"/>
                <a:cs typeface="Calibri"/>
                <a:sym typeface="Calibri"/>
              </a:rPr>
              <a:t>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5446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4a70d0a23a_0_9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4a70d0a23a_0_9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15</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r>
              <a:rPr lang="en-US"/>
              <a:t>: </a:t>
            </a:r>
            <a:r>
              <a:rPr lang="en-US" smtClean="0"/>
              <a:t>None.</a:t>
            </a:r>
            <a:endParaRPr dirty="0"/>
          </a:p>
          <a:p>
            <a:pPr marL="4699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916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“They’re eating their lunch over there.”(see supporting materials)</a:t>
            </a:r>
            <a:endParaRPr dirty="0"/>
          </a:p>
          <a:p>
            <a:pPr marL="457200" lvl="0" indent="-304800" algn="l" rtl="0">
              <a:spcBef>
                <a:spcPts val="0"/>
              </a:spcBef>
              <a:spcAft>
                <a:spcPts val="0"/>
              </a:spcAft>
              <a:buSzPts val="1200"/>
              <a:buChar char="●"/>
            </a:pPr>
            <a:r>
              <a:rPr lang="en-US" dirty="0"/>
              <a:t>Write </a:t>
            </a:r>
            <a:r>
              <a:rPr lang="en-US" b="1" dirty="0"/>
              <a:t>Homophone Word Cards </a:t>
            </a:r>
            <a:r>
              <a:rPr lang="en-US" dirty="0"/>
              <a:t>on index cards (or project on slide):(“their”, “they’re,” and “their”)</a:t>
            </a:r>
            <a:endParaRPr dirty="0"/>
          </a:p>
          <a:p>
            <a:pPr marL="457200" lvl="0" indent="-304800" algn="l" rtl="0">
              <a:spcBef>
                <a:spcPts val="0"/>
              </a:spcBef>
              <a:spcAft>
                <a:spcPts val="0"/>
              </a:spcAft>
              <a:buSzPts val="1200"/>
              <a:buChar char="●"/>
            </a:pPr>
            <a:r>
              <a:rPr lang="en-US" b="1" dirty="0"/>
              <a:t>Enlarged Fluency Rubric</a:t>
            </a:r>
            <a:endParaRPr b="1" i="1" dirty="0"/>
          </a:p>
          <a:p>
            <a:pPr marL="457200" lvl="0" indent="-304800" algn="l" rtl="0">
              <a:spcBef>
                <a:spcPts val="0"/>
              </a:spcBef>
              <a:spcAft>
                <a:spcPts val="0"/>
              </a:spcAft>
              <a:buSzPts val="1200"/>
              <a:buChar char="●"/>
            </a:pPr>
            <a:r>
              <a:rPr lang="en-US" dirty="0"/>
              <a:t>Enlarged excerpt from “Solid, Liquid, or Vapor” (see supporting materials)</a:t>
            </a:r>
            <a:endParaRPr dirty="0"/>
          </a:p>
          <a:p>
            <a:pPr marL="457200" lvl="0" indent="-304800" algn="l" rtl="0">
              <a:spcBef>
                <a:spcPts val="0"/>
              </a:spcBef>
              <a:spcAft>
                <a:spcPts val="0"/>
              </a:spcAft>
              <a:buSzPts val="1200"/>
              <a:buChar char="●"/>
            </a:pPr>
            <a:r>
              <a:rPr lang="en-US" dirty="0"/>
              <a:t>Student copies of excerpt from </a:t>
            </a:r>
            <a:r>
              <a:rPr lang="en-US" b="1" dirty="0"/>
              <a:t>decodable “Solid, Liquid, or Vapor.” </a:t>
            </a:r>
            <a:r>
              <a:rPr lang="en-US" dirty="0"/>
              <a:t>(pages 3 - 5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white boards, markers and erasers (or paper, pencil and erasers)</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421134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dirty="0"/>
          </a:p>
          <a:p>
            <a:pPr marL="457200" lvl="0" indent="-304800" algn="l" rtl="0">
              <a:spcBef>
                <a:spcPts val="0"/>
              </a:spcBef>
              <a:spcAft>
                <a:spcPts val="0"/>
              </a:spcAft>
              <a:buSzPts val="1200"/>
              <a:buChar char="●"/>
            </a:pPr>
            <a:r>
              <a:rPr lang="en-US" dirty="0"/>
              <a:t>Review excerpt from “Solid, Liquid of Vapor”</a:t>
            </a:r>
            <a:endParaRPr dirty="0"/>
          </a:p>
          <a:p>
            <a:pPr marL="457200" lvl="0" indent="-304800" algn="l" rtl="0">
              <a:spcBef>
                <a:spcPts val="0"/>
              </a:spcBef>
              <a:spcAft>
                <a:spcPts val="0"/>
              </a:spcAft>
              <a:buSzPts val="1200"/>
              <a:buChar char="●"/>
            </a:pPr>
            <a:r>
              <a:rPr lang="en-US" dirty="0"/>
              <a:t>Review the </a:t>
            </a:r>
            <a:r>
              <a:rPr lang="en-US" b="1" dirty="0"/>
              <a:t>Fluency Rubric</a:t>
            </a:r>
            <a:br>
              <a:rPr lang="en-US" b="1" dirty="0"/>
            </a:b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02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they can identify correct homophone (“their, “they’re,” and “their”) based on meaning and context.</a:t>
            </a:r>
            <a:endParaRPr/>
          </a:p>
          <a:p>
            <a:pPr marL="457200" marR="0" lvl="0" indent="-304800" algn="l" rtl="0">
              <a:spcBef>
                <a:spcPts val="0"/>
              </a:spcBef>
              <a:spcAft>
                <a:spcPts val="0"/>
              </a:spcAft>
              <a:buSzPts val="1200"/>
              <a:buChar char="●"/>
            </a:pPr>
            <a:r>
              <a:rPr lang="en-US"/>
              <a:t>Determine if students can they can attend to punctuation and phrasing to read fluently in a conversational manner.</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a:p>
          <a:p>
            <a:pPr marL="457200" marR="0" lvl="0" indent="-317500" algn="l" rtl="0">
              <a:spcBef>
                <a:spcPts val="0"/>
              </a:spcBef>
              <a:spcAft>
                <a:spcPts val="0"/>
              </a:spcAft>
              <a:buSzPts val="1400"/>
              <a:buChar char="●"/>
            </a:pPr>
            <a:r>
              <a:rPr lang="en-US"/>
              <a:t>liquid, vapor, solid (T)</a:t>
            </a:r>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322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5958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6377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was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“They’re eating lunch over there.”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 </a:t>
            </a:r>
            <a:r>
              <a:rPr lang="en-US" i="1" dirty="0"/>
              <a:t>“They’re eating lunch over there.”</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‘their,’ and ‘there,’ sound exactly the same but are spelled differently.. 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1"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words that sound the same but are spelled differently with different meanings are called ‘homophones.’ 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“there” (t-h-e-r-e) and read the </a:t>
            </a:r>
            <a:r>
              <a:rPr lang="en-US" dirty="0" smtClean="0"/>
              <a:t>sentence. </a:t>
            </a:r>
            <a:r>
              <a:rPr lang="en-US" i="1" dirty="0" smtClean="0"/>
              <a:t>“</a:t>
            </a:r>
            <a:r>
              <a:rPr lang="en-US" i="1" dirty="0"/>
              <a:t>The book is over there.</a:t>
            </a:r>
            <a:r>
              <a:rPr lang="en-US" i="1" dirty="0" smtClean="0"/>
              <a:t>” </a:t>
            </a:r>
            <a:r>
              <a:rPr lang="en-US" dirty="0" smtClean="0"/>
              <a:t>(</a:t>
            </a:r>
            <a:r>
              <a:rPr lang="en-US" dirty="0"/>
              <a:t>click on slide for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t-h-e-r-e mean in this sentence?”</a:t>
            </a:r>
            <a:endParaRPr i="1"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‘there’ means the place the book is. It is a noun and spelled ‘t-h-e-r-e.’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a:t>
            </a:r>
            <a:endParaRPr dirty="0"/>
          </a:p>
          <a:p>
            <a:pPr marL="469900" lvl="0" indent="-317500" algn="l" rtl="0">
              <a:lnSpc>
                <a:spcPct val="100000"/>
              </a:lnSpc>
              <a:spcBef>
                <a:spcPts val="0"/>
              </a:spcBef>
              <a:spcAft>
                <a:spcPts val="0"/>
              </a:spcAft>
              <a:buSzPts val="1200"/>
              <a:buFont typeface="Calibri"/>
              <a:buAutoNum type="arabicPeriod"/>
            </a:pPr>
            <a:r>
              <a:rPr lang="en-US" dirty="0"/>
              <a:t>Review the homophones “they’re” and “their” with the remaining sentences. </a:t>
            </a:r>
            <a:endParaRPr dirty="0"/>
          </a:p>
          <a:p>
            <a:pPr marL="0" lvl="0" indent="0" algn="l" rtl="0">
              <a:lnSpc>
                <a:spcPct val="100000"/>
              </a:lnSpc>
              <a:spcBef>
                <a:spcPts val="0"/>
              </a:spcBef>
              <a:spcAft>
                <a:spcPts val="0"/>
              </a:spcAft>
              <a:buNone/>
            </a:pPr>
            <a:r>
              <a:rPr lang="en-US" dirty="0"/>
              <a:t>	— </a:t>
            </a:r>
            <a:r>
              <a:rPr lang="en-US" b="0" i="1" dirty="0"/>
              <a:t>They’re</a:t>
            </a:r>
            <a:r>
              <a:rPr lang="en-US" dirty="0"/>
              <a:t> going out to recess to </a:t>
            </a:r>
            <a:r>
              <a:rPr lang="en-US" dirty="0" smtClean="0"/>
              <a:t>play.</a:t>
            </a:r>
            <a:endParaRPr dirty="0"/>
          </a:p>
          <a:p>
            <a:pPr marL="0" lvl="0" indent="0" algn="l" rtl="0">
              <a:lnSpc>
                <a:spcPct val="100000"/>
              </a:lnSpc>
              <a:spcBef>
                <a:spcPts val="0"/>
              </a:spcBef>
              <a:spcAft>
                <a:spcPts val="0"/>
              </a:spcAft>
              <a:buNone/>
            </a:pPr>
            <a:r>
              <a:rPr lang="en-US" dirty="0"/>
              <a:t>	— The children took </a:t>
            </a:r>
            <a:r>
              <a:rPr lang="en-US" b="0" i="1" u="none" dirty="0"/>
              <a:t>their</a:t>
            </a:r>
            <a:r>
              <a:rPr lang="en-US" dirty="0"/>
              <a:t> clothes upstairs to fold.</a:t>
            </a:r>
            <a:endParaRPr dirty="0"/>
          </a:p>
          <a:p>
            <a:pPr marL="0" lvl="0" indent="0" algn="l" rtl="0">
              <a:spcBef>
                <a:spcPts val="0"/>
              </a:spcBef>
              <a:spcAft>
                <a:spcPts val="0"/>
              </a:spcAft>
              <a:buNone/>
            </a:pPr>
            <a:r>
              <a:rPr lang="en-US" dirty="0"/>
              <a:t>	— The puppies </a:t>
            </a:r>
            <a:r>
              <a:rPr lang="en-US" dirty="0" smtClean="0"/>
              <a:t>ate</a:t>
            </a:r>
            <a:r>
              <a:rPr lang="en-US" baseline="0" dirty="0" smtClean="0"/>
              <a:t> </a:t>
            </a:r>
            <a:r>
              <a:rPr lang="en-US" b="0" i="1" dirty="0" smtClean="0"/>
              <a:t>their</a:t>
            </a:r>
            <a:r>
              <a:rPr lang="en-US" dirty="0" smtClean="0"/>
              <a:t> </a:t>
            </a:r>
            <a:r>
              <a:rPr lang="en-US" dirty="0"/>
              <a:t>food.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Give students more examples of using “they’re” (they are), “there” (noun), “their (possessive</a:t>
            </a:r>
            <a:r>
              <a:rPr lang="en-US" dirty="0" smtClean="0"/>
              <a: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868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00" name="Google Shape;400;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1" name="Google Shape;401;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531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8" name="Google Shape;408;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61109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slideLayout" Target="../slideLayouts/slideLayout40.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4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623888" y="1325700"/>
            <a:ext cx="11134912" cy="48568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i="1" dirty="0">
                <a:solidFill>
                  <a:schemeClr val="tx1"/>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a:t>
            </a:r>
            <a:r>
              <a:rPr lang="en-US" sz="2200" b="1" i="1" dirty="0">
                <a:solidFill>
                  <a:schemeClr val="tx1"/>
                </a:solidFill>
                <a:highlight>
                  <a:srgbClr val="FFFFFF"/>
                </a:highlight>
              </a:rPr>
              <a:t>Decodable Reader: “Solid, Liquid, or Vapor”</a:t>
            </a:r>
            <a:r>
              <a:rPr lang="en-US" sz="2200" i="1" dirty="0">
                <a:solidFill>
                  <a:schemeClr val="tx1"/>
                </a:solidFill>
                <a:highlight>
                  <a:srgbClr val="FFFFFF"/>
                </a:highlight>
              </a:rPr>
              <a:t> and focus on attending to punctuation and phrasing to read fluently in a conversational manner. During Words Rule: Homophones, students will identify words that sound the same but are spelled differently (homophones (“their,” “they’re,” or “there”) in a text and use the context to determine the meaning of each word.</a:t>
            </a:r>
            <a:endParaRPr sz="2200" i="1" dirty="0">
              <a:solidFill>
                <a:schemeClr val="tx1"/>
              </a:solidFill>
            </a:endParaRPr>
          </a:p>
          <a:p>
            <a:pPr marL="0" marR="0" lvl="0" indent="0" algn="l" rtl="0">
              <a:lnSpc>
                <a:spcPct val="70000"/>
              </a:lnSpc>
              <a:spcBef>
                <a:spcPts val="1000"/>
              </a:spcBef>
              <a:spcAft>
                <a:spcPts val="0"/>
              </a:spcAft>
              <a:buNone/>
            </a:pPr>
            <a:endParaRPr lang="en-US" sz="2200" b="1" i="1" u="none" strike="noStrike" cap="none" dirty="0" smtClean="0">
              <a:solidFill>
                <a:schemeClr val="dk1"/>
              </a:solidFill>
            </a:endParaRPr>
          </a:p>
          <a:p>
            <a:pPr marL="0" marR="0" lvl="0" indent="0" algn="l" rtl="0">
              <a:lnSpc>
                <a:spcPct val="70000"/>
              </a:lnSpc>
              <a:spcBef>
                <a:spcPts val="1000"/>
              </a:spcBef>
              <a:spcAft>
                <a:spcPts val="0"/>
              </a:spcAft>
              <a:buNone/>
            </a:pPr>
            <a:r>
              <a:rPr lang="en-US" sz="2200" b="1" i="1" u="none" strike="noStrike" cap="none" dirty="0" smtClean="0">
                <a:solidFill>
                  <a:schemeClr val="dk1"/>
                </a:solidFill>
              </a:rPr>
              <a:t>Be </a:t>
            </a:r>
            <a:r>
              <a:rPr lang="en-US" sz="2200" b="1" i="1" u="none" strike="noStrike" cap="none" dirty="0">
                <a:solidFill>
                  <a:schemeClr val="dk1"/>
                </a:solidFill>
              </a:rPr>
              <a:t>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a:t>
            </a:r>
            <a:r>
              <a:rPr lang="en-US" sz="2200" b="1" dirty="0"/>
              <a:t>Fluency Rubric</a:t>
            </a:r>
            <a:endParaRPr sz="2200" b="1"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623888" y="114300"/>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24: Lesson 119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5"/>
          <p:cNvSpPr txBox="1"/>
          <p:nvPr/>
        </p:nvSpPr>
        <p:spPr>
          <a:xfrm>
            <a:off x="234588" y="519165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21" name="Google Shape;421;p65"/>
          <p:cNvPicPr preferRelativeResize="0"/>
          <p:nvPr/>
        </p:nvPicPr>
        <p:blipFill>
          <a:blip r:embed="rId3">
            <a:alphaModFix/>
          </a:blip>
          <a:stretch>
            <a:fillRect/>
          </a:stretch>
        </p:blipFill>
        <p:spPr>
          <a:xfrm>
            <a:off x="2098175" y="333050"/>
            <a:ext cx="7203849" cy="4604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graphicFrame>
        <p:nvGraphicFramePr>
          <p:cNvPr id="426" name="Google Shape;426;p66"/>
          <p:cNvGraphicFramePr/>
          <p:nvPr>
            <p:extLst>
              <p:ext uri="{D42A27DB-BD31-4B8C-83A1-F6EECF244321}">
                <p14:modId xmlns:p14="http://schemas.microsoft.com/office/powerpoint/2010/main" val="595210600"/>
              </p:ext>
            </p:extLst>
          </p:nvPr>
        </p:nvGraphicFramePr>
        <p:xfrm>
          <a:off x="121467" y="-33"/>
          <a:ext cx="11962500" cy="6720640"/>
        </p:xfrm>
        <a:graphic>
          <a:graphicData uri="http://schemas.openxmlformats.org/drawingml/2006/table">
            <a:tbl>
              <a:tblPr>
                <a:noFill/>
                <a:tableStyleId>{E268725B-4944-42FF-9342-5F30883E0E3E}</a:tableStyleId>
              </a:tblPr>
              <a:tblGrid>
                <a:gridCol w="2990625"/>
                <a:gridCol w="2990625"/>
                <a:gridCol w="2990625"/>
                <a:gridCol w="2990625"/>
              </a:tblGrid>
              <a:tr h="519550">
                <a:tc>
                  <a:txBody>
                    <a:bodyPr/>
                    <a:lstStyle/>
                    <a:p>
                      <a:pPr marL="0" lvl="0" indent="0" algn="l" rtl="0">
                        <a:spcBef>
                          <a:spcPts val="0"/>
                        </a:spcBef>
                        <a:spcAft>
                          <a:spcPts val="0"/>
                        </a:spcAft>
                        <a:buNone/>
                      </a:pPr>
                      <a:r>
                        <a:rPr lang="en-US" sz="1900" b="1" dirty="0">
                          <a:latin typeface="Century Gothic" panose="020B0502020202020204" pitchFamily="34" charset="0"/>
                          <a:ea typeface="Calibri"/>
                          <a:cs typeface="Calibri"/>
                          <a:sym typeface="Calibri"/>
                        </a:rPr>
                        <a:t>I Can Read:</a:t>
                      </a:r>
                      <a:endParaRPr sz="1900" b="1"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1. Not Yet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2. Somewhat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3. Fluent</a:t>
                      </a:r>
                      <a:endParaRPr sz="1900" b="1">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dirty="0">
                          <a:latin typeface="Century Gothic" panose="020B0502020202020204" pitchFamily="34" charset="0"/>
                          <a:ea typeface="Calibri"/>
                          <a:cs typeface="Calibri"/>
                          <a:sym typeface="Calibri"/>
                        </a:rPr>
                        <a:t>Smoothly</a:t>
                      </a:r>
                      <a:endParaRPr sz="1900" b="1"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Many errors and/or many pauses,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errors and/or pauses, sometimes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Minimal or no errors and</a:t>
                      </a:r>
                      <a:r>
                        <a:rPr lang="en-US" sz="1900" dirty="0" smtClean="0">
                          <a:latin typeface="Century Gothic" panose="020B0502020202020204" pitchFamily="34" charset="0"/>
                          <a:ea typeface="Calibri"/>
                          <a:cs typeface="Calibri"/>
                          <a:sym typeface="Calibri"/>
                        </a:rPr>
                        <a:t>/or </a:t>
                      </a:r>
                      <a:r>
                        <a:rPr lang="en-US" sz="1900" dirty="0">
                          <a:latin typeface="Century Gothic" panose="020B0502020202020204" pitchFamily="34" charset="0"/>
                          <a:ea typeface="Calibri"/>
                          <a:cs typeface="Calibri"/>
                          <a:sym typeface="Calibri"/>
                        </a:rPr>
                        <a:t>pauses, sounds </a:t>
                      </a:r>
                      <a:r>
                        <a:rPr lang="en-US" sz="1900" dirty="0" smtClean="0">
                          <a:latin typeface="Century Gothic" panose="020B0502020202020204" pitchFamily="34" charset="0"/>
                          <a:ea typeface="Calibri"/>
                          <a:cs typeface="Calibri"/>
                          <a:sym typeface="Calibri"/>
                        </a:rPr>
                        <a:t>fluid.</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Expression</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Monotone, does not sound </a:t>
                      </a:r>
                      <a:r>
                        <a:rPr lang="en-US" sz="1900" dirty="0" smtClean="0">
                          <a:latin typeface="Century Gothic" panose="020B0502020202020204" pitchFamily="34" charset="0"/>
                          <a:ea typeface="Calibri"/>
                          <a:cs typeface="Calibri"/>
                          <a:sym typeface="Calibri"/>
                        </a:rPr>
                        <a:t>natural.</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Sometimes Monotone, sounds like natural talking </a:t>
                      </a:r>
                      <a:r>
                        <a:rPr lang="en-US" sz="1900" dirty="0" smtClean="0">
                          <a:latin typeface="Century Gothic" panose="020B0502020202020204" pitchFamily="34" charset="0"/>
                          <a:ea typeface="Calibri"/>
                          <a:cs typeface="Calibri"/>
                          <a:sym typeface="Calibri"/>
                        </a:rPr>
                        <a:t>sometimes. </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Sounds like natural talking while </a:t>
                      </a:r>
                      <a:r>
                        <a:rPr lang="en-US" sz="1900" dirty="0" smtClean="0">
                          <a:latin typeface="Century Gothic" panose="020B0502020202020204" pitchFamily="34" charset="0"/>
                          <a:ea typeface="Calibri"/>
                          <a:cs typeface="Calibri"/>
                          <a:sym typeface="Calibri"/>
                        </a:rPr>
                        <a:t>reading.</a:t>
                      </a:r>
                      <a:endParaRPr sz="1900" dirty="0">
                        <a:latin typeface="Century Gothic" panose="020B0502020202020204" pitchFamily="34" charset="0"/>
                        <a:ea typeface="Calibri"/>
                        <a:cs typeface="Calibri"/>
                        <a:sym typeface="Calibri"/>
                      </a:endParaRPr>
                    </a:p>
                  </a:txBody>
                  <a:tcPr marL="121900" marR="121900" marT="121900" marB="121900"/>
                </a:tc>
              </a:tr>
              <a:tr h="2150300">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Meaning</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-Not yet attending to</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punctuation.</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-Some Intonation that reflects the tone/ mood of the text.</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-Little or no self-</a:t>
                      </a:r>
                      <a:br>
                        <a:rPr lang="en-US" sz="1900">
                          <a:latin typeface="Century Gothic" panose="020B0502020202020204" pitchFamily="34" charset="0"/>
                          <a:ea typeface="Calibri"/>
                          <a:cs typeface="Calibri"/>
                          <a:sym typeface="Calibri"/>
                        </a:rPr>
                      </a:br>
                      <a:r>
                        <a:rPr lang="en-US" sz="1900">
                          <a:latin typeface="Century Gothic" panose="020B0502020202020204" pitchFamily="34" charset="0"/>
                          <a:ea typeface="Calibri"/>
                          <a:cs typeface="Calibri"/>
                          <a:sym typeface="Calibri"/>
                        </a:rPr>
                        <a:t>monitoring</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attention to</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
                      </a:r>
                      <a:r>
                        <a:rPr lang="en-US" sz="1900" dirty="0" smtClean="0">
                          <a:latin typeface="Century Gothic" panose="020B0502020202020204" pitchFamily="34" charset="0"/>
                          <a:ea typeface="Calibri"/>
                          <a:cs typeface="Calibri"/>
                          <a:sym typeface="Calibri"/>
                        </a:rPr>
                        <a:t>Some</a:t>
                      </a:r>
                      <a:r>
                        <a:rPr lang="en-US" sz="1900" baseline="0" dirty="0">
                          <a:latin typeface="Century Gothic" panose="020B0502020202020204" pitchFamily="34" charset="0"/>
                          <a:ea typeface="Calibri"/>
                          <a:cs typeface="Calibri"/>
                          <a:sym typeface="Calibri"/>
                        </a:rPr>
                        <a:t> </a:t>
                      </a:r>
                      <a:r>
                        <a:rPr lang="en-US" sz="1900" dirty="0" smtClean="0">
                          <a:latin typeface="Century Gothic" panose="020B0502020202020204" pitchFamily="34" charset="0"/>
                          <a:ea typeface="Calibri"/>
                          <a:cs typeface="Calibri"/>
                          <a:sym typeface="Calibri"/>
                        </a:rPr>
                        <a:t>Intonation </a:t>
                      </a:r>
                      <a:r>
                        <a:rPr lang="en-US" sz="1900" dirty="0">
                          <a:latin typeface="Century Gothic" panose="020B0502020202020204" pitchFamily="34" charset="0"/>
                          <a:ea typeface="Calibri"/>
                          <a:cs typeface="Calibri"/>
                          <a:sym typeface="Calibri"/>
                        </a:rPr>
                        <a:t>that reflects the tone/ mood of the 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self-monitoring.</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Attention to 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Intonation that reflects</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tone/ mood of the</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-Self- monitoring.</a:t>
                      </a:r>
                      <a:endParaRPr sz="1900" dirty="0">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Just the Right Speed</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Slow and labored OR 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Somewhat slow OR</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Varies from slow to fast as appropriate throughout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text.</a:t>
                      </a:r>
                      <a:endParaRPr sz="1900" dirty="0">
                        <a:latin typeface="Century Gothic" panose="020B0502020202020204" pitchFamily="34" charset="0"/>
                        <a:ea typeface="Calibri"/>
                        <a:cs typeface="Calibri"/>
                        <a:sym typeface="Calibri"/>
                      </a:endParaRPr>
                    </a:p>
                  </a:txBody>
                  <a:tcPr marL="121900" marR="121900" marT="121900" marB="1219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4" name="Google Shape;434;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5" name="Google Shape;435;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8"/>
          <p:cNvSpPr txBox="1"/>
          <p:nvPr/>
        </p:nvSpPr>
        <p:spPr>
          <a:xfrm>
            <a:off x="1571624" y="2271713"/>
            <a:ext cx="9311025" cy="4313062"/>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3;p63"/>
          <p:cNvSpPr txBox="1">
            <a:spLocks noGrp="1"/>
          </p:cNvSpPr>
          <p:nvPr>
            <p:ph type="title"/>
          </p:nvPr>
        </p:nvSpPr>
        <p:spPr>
          <a:xfrm>
            <a:off x="794588" y="4239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8" name="Google Shape;448;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9" name="Google Shape;449;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0" name="Google Shape;450;p69"/>
          <p:cNvPicPr preferRelativeResize="0"/>
          <p:nvPr/>
        </p:nvPicPr>
        <p:blipFill>
          <a:blip r:embed="rId4">
            <a:alphaModFix/>
          </a:blip>
          <a:stretch>
            <a:fillRect/>
          </a:stretch>
        </p:blipFill>
        <p:spPr>
          <a:xfrm>
            <a:off x="11024900" y="5685662"/>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5" name="Google Shape;455;p70"/>
          <p:cNvGraphicFramePr/>
          <p:nvPr>
            <p:extLst>
              <p:ext uri="{D42A27DB-BD31-4B8C-83A1-F6EECF244321}">
                <p14:modId xmlns:p14="http://schemas.microsoft.com/office/powerpoint/2010/main" val="3046520482"/>
              </p:ext>
            </p:extLst>
          </p:nvPr>
        </p:nvGraphicFramePr>
        <p:xfrm>
          <a:off x="0" y="0"/>
          <a:ext cx="12192000" cy="6758600"/>
        </p:xfrm>
        <a:graphic>
          <a:graphicData uri="http://schemas.openxmlformats.org/drawingml/2006/table">
            <a:tbl>
              <a:tblPr>
                <a:noFill/>
                <a:tableStyleId>{E268725B-4944-42FF-9342-5F30883E0E3E}</a:tableStyleId>
              </a:tblPr>
              <a:tblGrid>
                <a:gridCol w="4202175"/>
                <a:gridCol w="3954975"/>
                <a:gridCol w="4034850"/>
              </a:tblGrid>
              <a:tr h="580100">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Punctuation Detective</a:t>
                      </a:r>
                      <a:endParaRPr sz="20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000">
                          <a:solidFill>
                            <a:schemeClr val="dk1"/>
                          </a:solidFill>
                          <a:latin typeface="Century Gothic"/>
                          <a:ea typeface="Century Gothic"/>
                          <a:cs typeface="Century Gothic"/>
                          <a:sym typeface="Century Gothic"/>
                        </a:rPr>
                        <a:t> </a:t>
                      </a:r>
                      <a:r>
                        <a:rPr lang="en-US" sz="2000" b="1">
                          <a:solidFill>
                            <a:schemeClr val="dk1"/>
                          </a:solidFill>
                          <a:latin typeface="Century Gothic"/>
                          <a:ea typeface="Century Gothic"/>
                          <a:cs typeface="Century Gothic"/>
                          <a:sym typeface="Century Gothic"/>
                        </a:rPr>
                        <a:t>Acting with Expression</a:t>
                      </a:r>
                      <a:endParaRPr sz="20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Reporting the News</a:t>
                      </a:r>
                      <a:endParaRPr sz="2000" b="1">
                        <a:latin typeface="Century Gothic"/>
                        <a:ea typeface="Century Gothic"/>
                        <a:cs typeface="Century Gothic"/>
                        <a:sym typeface="Century Gothic"/>
                      </a:endParaRPr>
                    </a:p>
                  </a:txBody>
                  <a:tcPr marL="121900" marR="121900" marT="121900" marB="121900"/>
                </a:tc>
              </a:tr>
              <a:tr h="6178500">
                <a:tc>
                  <a:txBody>
                    <a:bodyPr/>
                    <a:lstStyle/>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Chorally </a:t>
                      </a:r>
                      <a:r>
                        <a:rPr lang="en-US" sz="1900" dirty="0">
                          <a:solidFill>
                            <a:schemeClr val="dk1"/>
                          </a:solidFill>
                          <a:latin typeface="Century Gothic"/>
                          <a:ea typeface="Century Gothic"/>
                          <a:cs typeface="Century Gothic"/>
                          <a:sym typeface="Century Gothic"/>
                        </a:rPr>
                        <a:t>reread </a:t>
                      </a:r>
                      <a:r>
                        <a:rPr lang="en-US" sz="1900" dirty="0" smtClean="0">
                          <a:solidFill>
                            <a:schemeClr val="dk1"/>
                          </a:solidFill>
                          <a:latin typeface="Century Gothic"/>
                          <a:ea typeface="Century Gothic"/>
                          <a:cs typeface="Century Gothic"/>
                          <a:sym typeface="Century Gothic"/>
                        </a:rPr>
                        <a:t>the</a:t>
                      </a:r>
                      <a:r>
                        <a:rPr lang="en-US" sz="1900" baseline="0" dirty="0" smtClean="0">
                          <a:solidFill>
                            <a:schemeClr val="dk1"/>
                          </a:solidFill>
                          <a:latin typeface="Century Gothic"/>
                          <a:ea typeface="Century Gothic"/>
                          <a:cs typeface="Century Gothic"/>
                          <a:sym typeface="Century Gothic"/>
                        </a:rPr>
                        <a:t> </a:t>
                      </a:r>
                      <a:r>
                        <a:rPr lang="en-US" sz="1900" dirty="0" smtClean="0">
                          <a:solidFill>
                            <a:schemeClr val="dk1"/>
                          </a:solidFill>
                          <a:latin typeface="Century Gothic"/>
                          <a:ea typeface="Century Gothic"/>
                          <a:cs typeface="Century Gothic"/>
                          <a:sym typeface="Century Gothic"/>
                        </a:rPr>
                        <a:t>decodable excerpt.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Talk about what the marks mean to you when you are </a:t>
                      </a:r>
                      <a:r>
                        <a:rPr lang="en-US" sz="1900" dirty="0" smtClean="0">
                          <a:solidFill>
                            <a:schemeClr val="dk1"/>
                          </a:solidFill>
                          <a:latin typeface="Century Gothic"/>
                          <a:ea typeface="Century Gothic"/>
                          <a:cs typeface="Century Gothic"/>
                          <a:sym typeface="Century Gothic"/>
                        </a:rPr>
                        <a:t>reading.</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This time, pause or stop at the punctuation marks and change your voice depending on the </a:t>
                      </a:r>
                      <a:r>
                        <a:rPr lang="en-US" sz="1900" dirty="0" smtClean="0">
                          <a:solidFill>
                            <a:schemeClr val="dk1"/>
                          </a:solidFill>
                          <a:latin typeface="Century Gothic"/>
                          <a:ea typeface="Century Gothic"/>
                          <a:cs typeface="Century Gothic"/>
                          <a:sym typeface="Century Gothic"/>
                        </a:rPr>
                        <a:t>marks.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Let’s </a:t>
                      </a:r>
                      <a:r>
                        <a:rPr lang="en-US" sz="1900" dirty="0">
                          <a:solidFill>
                            <a:schemeClr val="dk1"/>
                          </a:solidFill>
                          <a:latin typeface="Century Gothic"/>
                          <a:ea typeface="Century Gothic"/>
                          <a:cs typeface="Century Gothic"/>
                          <a:sym typeface="Century Gothic"/>
                        </a:rPr>
                        <a:t>use our Reader’s Toolbox if we can’t read any </a:t>
                      </a:r>
                      <a:r>
                        <a:rPr lang="en-US" sz="1900" dirty="0" smtClean="0">
                          <a:solidFill>
                            <a:schemeClr val="dk1"/>
                          </a:solidFill>
                          <a:latin typeface="Century Gothic"/>
                          <a:ea typeface="Century Gothic"/>
                          <a:cs typeface="Century Gothic"/>
                          <a:sym typeface="Century Gothic"/>
                        </a:rPr>
                        <a:t>words.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and pretend the periods are question marks. How did you change your </a:t>
                      </a:r>
                      <a:r>
                        <a:rPr lang="en-US" sz="1900" dirty="0" smtClean="0">
                          <a:solidFill>
                            <a:schemeClr val="dk1"/>
                          </a:solidFill>
                          <a:latin typeface="Century Gothic"/>
                          <a:ea typeface="Century Gothic"/>
                          <a:cs typeface="Century Gothic"/>
                          <a:sym typeface="Century Gothic"/>
                        </a:rPr>
                        <a:t>voice?</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a:t>
                      </a:r>
                      <a:r>
                        <a:rPr lang="en-US" sz="1900" dirty="0">
                          <a:solidFill>
                            <a:schemeClr val="dk1"/>
                          </a:solidFill>
                          <a:highlight>
                            <a:srgbClr val="FFFF00"/>
                          </a:highlight>
                          <a:latin typeface="Century Gothic"/>
                          <a:ea typeface="Century Gothic"/>
                          <a:cs typeface="Century Gothic"/>
                          <a:sym typeface="Century Gothic"/>
                        </a:rPr>
                        <a:t> </a:t>
                      </a:r>
                      <a:endParaRPr sz="20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Work with a partner.</a:t>
                      </a:r>
                      <a:endParaRPr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Find </a:t>
                      </a:r>
                      <a:r>
                        <a:rPr lang="en-US" sz="2000" dirty="0">
                          <a:solidFill>
                            <a:schemeClr val="dk1"/>
                          </a:solidFill>
                          <a:latin typeface="Century Gothic"/>
                          <a:ea typeface="Century Gothic"/>
                          <a:cs typeface="Century Gothic"/>
                          <a:sym typeface="Century Gothic"/>
                        </a:rPr>
                        <a:t>and circle all the punctuation marks in the </a:t>
                      </a:r>
                      <a:r>
                        <a:rPr lang="en-US" sz="2000" b="1" dirty="0">
                          <a:solidFill>
                            <a:schemeClr val="dk1"/>
                          </a:solidFill>
                          <a:latin typeface="Century Gothic"/>
                          <a:ea typeface="Century Gothic"/>
                          <a:cs typeface="Century Gothic"/>
                          <a:sym typeface="Century Gothic"/>
                        </a:rPr>
                        <a:t>decodable reader “Solid, Liquid, or Vapor</a:t>
                      </a:r>
                      <a:r>
                        <a:rPr lang="en-US" sz="2000" b="1" dirty="0" smtClean="0">
                          <a:solidFill>
                            <a:schemeClr val="dk1"/>
                          </a:solidFill>
                          <a:latin typeface="Century Gothic"/>
                          <a:ea typeface="Century Gothic"/>
                          <a:cs typeface="Century Gothic"/>
                          <a:sym typeface="Century Gothic"/>
                        </a:rPr>
                        <a:t>.”</a:t>
                      </a:r>
                      <a:endParaRPr lang="en-US" sz="20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Decide </a:t>
                      </a:r>
                      <a:r>
                        <a:rPr lang="en-US" sz="2000" dirty="0">
                          <a:solidFill>
                            <a:schemeClr val="dk1"/>
                          </a:solidFill>
                          <a:latin typeface="Century Gothic"/>
                          <a:ea typeface="Century Gothic"/>
                          <a:cs typeface="Century Gothic"/>
                          <a:sym typeface="Century Gothic"/>
                        </a:rPr>
                        <a:t>who will read acting like a knight, a king or </a:t>
                      </a:r>
                      <a:r>
                        <a:rPr lang="en-US" sz="2000" dirty="0" smtClean="0">
                          <a:solidFill>
                            <a:schemeClr val="dk1"/>
                          </a:solidFill>
                          <a:latin typeface="Century Gothic"/>
                          <a:ea typeface="Century Gothic"/>
                          <a:cs typeface="Century Gothic"/>
                          <a:sym typeface="Century Gothic"/>
                        </a:rPr>
                        <a:t>a </a:t>
                      </a:r>
                      <a:r>
                        <a:rPr lang="en-US" sz="2000" dirty="0">
                          <a:solidFill>
                            <a:schemeClr val="dk1"/>
                          </a:solidFill>
                          <a:latin typeface="Century Gothic"/>
                          <a:ea typeface="Century Gothic"/>
                          <a:cs typeface="Century Gothic"/>
                          <a:sym typeface="Century Gothic"/>
                        </a:rPr>
                        <a:t>pirate and take turns reading the </a:t>
                      </a:r>
                      <a:r>
                        <a:rPr lang="en-US" sz="2000" dirty="0" smtClean="0">
                          <a:solidFill>
                            <a:schemeClr val="dk1"/>
                          </a:solidFill>
                          <a:latin typeface="Century Gothic"/>
                          <a:ea typeface="Century Gothic"/>
                          <a:cs typeface="Century Gothic"/>
                          <a:sym typeface="Century Gothic"/>
                        </a:rPr>
                        <a:t>story.</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Use </a:t>
                      </a:r>
                      <a:r>
                        <a:rPr lang="en-US" sz="2000" dirty="0">
                          <a:solidFill>
                            <a:schemeClr val="dk1"/>
                          </a:solidFill>
                          <a:latin typeface="Century Gothic"/>
                          <a:ea typeface="Century Gothic"/>
                          <a:cs typeface="Century Gothic"/>
                          <a:sym typeface="Century Gothic"/>
                        </a:rPr>
                        <a:t>your Reader’s Toolbox if you come to a word you don’t </a:t>
                      </a:r>
                      <a:r>
                        <a:rPr lang="en-US" sz="2000" dirty="0" smtClean="0">
                          <a:solidFill>
                            <a:schemeClr val="dk1"/>
                          </a:solidFill>
                          <a:latin typeface="Century Gothic"/>
                          <a:ea typeface="Century Gothic"/>
                          <a:cs typeface="Century Gothic"/>
                          <a:sym typeface="Century Gothic"/>
                        </a:rPr>
                        <a:t>know.</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Give </a:t>
                      </a:r>
                      <a:r>
                        <a:rPr lang="en-US" sz="2000" dirty="0">
                          <a:solidFill>
                            <a:schemeClr val="dk1"/>
                          </a:solidFill>
                          <a:latin typeface="Century Gothic"/>
                          <a:ea typeface="Century Gothic"/>
                          <a:cs typeface="Century Gothic"/>
                          <a:sym typeface="Century Gothic"/>
                        </a:rPr>
                        <a:t>your partner a star and a step based on the </a:t>
                      </a:r>
                      <a:r>
                        <a:rPr lang="en-US" sz="2000" b="1" dirty="0">
                          <a:solidFill>
                            <a:schemeClr val="dk1"/>
                          </a:solidFill>
                          <a:latin typeface="Century Gothic"/>
                          <a:ea typeface="Century Gothic"/>
                          <a:cs typeface="Century Gothic"/>
                          <a:sym typeface="Century Gothic"/>
                        </a:rPr>
                        <a:t>Fluency </a:t>
                      </a:r>
                      <a:r>
                        <a:rPr lang="en-US" sz="2000" b="1" dirty="0" smtClean="0">
                          <a:solidFill>
                            <a:schemeClr val="dk1"/>
                          </a:solidFill>
                          <a:latin typeface="Century Gothic"/>
                          <a:ea typeface="Century Gothic"/>
                          <a:cs typeface="Century Gothic"/>
                          <a:sym typeface="Century Gothic"/>
                        </a:rPr>
                        <a:t>Rubric</a:t>
                      </a:r>
                      <a:r>
                        <a:rPr lang="en-US" sz="2000" dirty="0" smtClean="0">
                          <a:solidFill>
                            <a:schemeClr val="dk1"/>
                          </a:solidFill>
                          <a:latin typeface="Century Gothic"/>
                          <a:ea typeface="Century Gothic"/>
                          <a:cs typeface="Century Gothic"/>
                          <a:sym typeface="Century Gothic"/>
                        </a:rPr>
                        <a:t>.</a:t>
                      </a:r>
                      <a:endParaRPr lang="en-US" sz="20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000" dirty="0" smtClean="0">
                          <a:solidFill>
                            <a:schemeClr val="dk1"/>
                          </a:solidFill>
                          <a:latin typeface="Century Gothic"/>
                          <a:ea typeface="Century Gothic"/>
                          <a:cs typeface="Century Gothic"/>
                          <a:sym typeface="Century Gothic"/>
                        </a:rPr>
                        <a:t>If </a:t>
                      </a:r>
                      <a:r>
                        <a:rPr lang="en-US" sz="2000" dirty="0">
                          <a:solidFill>
                            <a:schemeClr val="dk1"/>
                          </a:solidFill>
                          <a:latin typeface="Century Gothic"/>
                          <a:ea typeface="Century Gothic"/>
                          <a:cs typeface="Century Gothic"/>
                          <a:sym typeface="Century Gothic"/>
                        </a:rPr>
                        <a:t>you still have time, read the story again with your own voice.</a:t>
                      </a:r>
                      <a:endParaRPr sz="20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Take </a:t>
                      </a:r>
                      <a:r>
                        <a:rPr lang="en-US" sz="1900" dirty="0">
                          <a:solidFill>
                            <a:schemeClr val="dk1"/>
                          </a:solidFill>
                          <a:latin typeface="Century Gothic"/>
                          <a:ea typeface="Century Gothic"/>
                          <a:cs typeface="Century Gothic"/>
                          <a:sym typeface="Century Gothic"/>
                        </a:rPr>
                        <a:t>turns reporting </a:t>
                      </a:r>
                      <a:r>
                        <a:rPr lang="en-US" sz="1900" dirty="0" smtClean="0">
                          <a:solidFill>
                            <a:schemeClr val="dk1"/>
                          </a:solidFill>
                          <a:latin typeface="Century Gothic"/>
                          <a:ea typeface="Century Gothic"/>
                          <a:cs typeface="Century Gothic"/>
                          <a:sym typeface="Century Gothic"/>
                        </a:rPr>
                        <a:t>about </a:t>
                      </a:r>
                      <a:r>
                        <a:rPr lang="en-US" sz="1900" dirty="0">
                          <a:solidFill>
                            <a:schemeClr val="dk1"/>
                          </a:solidFill>
                          <a:latin typeface="Century Gothic"/>
                          <a:ea typeface="Century Gothic"/>
                          <a:cs typeface="Century Gothic"/>
                          <a:sym typeface="Century Gothic"/>
                        </a:rPr>
                        <a:t>“Solid, Liquid, or Vapor” being a reporter or a camera person </a:t>
                      </a:r>
                      <a:r>
                        <a:rPr lang="en-US" sz="1900" dirty="0" smtClean="0">
                          <a:solidFill>
                            <a:schemeClr val="dk1"/>
                          </a:solidFill>
                          <a:latin typeface="Century Gothic"/>
                          <a:ea typeface="Century Gothic"/>
                          <a:cs typeface="Century Gothic"/>
                          <a:sym typeface="Century Gothic"/>
                        </a:rPr>
                        <a:t>filming.</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Change </a:t>
                      </a:r>
                      <a:r>
                        <a:rPr lang="en-US" sz="1900" dirty="0">
                          <a:solidFill>
                            <a:schemeClr val="dk1"/>
                          </a:solidFill>
                          <a:latin typeface="Century Gothic"/>
                          <a:ea typeface="Century Gothic"/>
                          <a:cs typeface="Century Gothic"/>
                          <a:sym typeface="Century Gothic"/>
                        </a:rPr>
                        <a:t>roles every page. (whoever “reports” the first page will “film” the second page</a:t>
                      </a:r>
                      <a:r>
                        <a:rPr lang="en-US" sz="1900" dirty="0" smtClean="0">
                          <a:solidFill>
                            <a:schemeClr val="dk1"/>
                          </a:solidFill>
                          <a:latin typeface="Century Gothic"/>
                          <a:ea typeface="Century Gothic"/>
                          <a:cs typeface="Century Gothic"/>
                          <a:sym typeface="Century Gothic"/>
                        </a:rPr>
                        <a: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Use </a:t>
                      </a:r>
                      <a:r>
                        <a:rPr lang="en-US" sz="1900" dirty="0">
                          <a:solidFill>
                            <a:schemeClr val="dk1"/>
                          </a:solidFill>
                          <a:latin typeface="Century Gothic"/>
                          <a:ea typeface="Century Gothic"/>
                          <a:cs typeface="Century Gothic"/>
                          <a:sym typeface="Century Gothic"/>
                        </a:rPr>
                        <a:t>your Reader’s Toolbox if you have trouble reading any </a:t>
                      </a:r>
                      <a:r>
                        <a:rPr lang="en-US" sz="1900" dirty="0" smtClean="0">
                          <a:solidFill>
                            <a:schemeClr val="dk1"/>
                          </a:solidFill>
                          <a:latin typeface="Century Gothic"/>
                          <a:ea typeface="Century Gothic"/>
                          <a:cs typeface="Century Gothic"/>
                          <a:sym typeface="Century Gothic"/>
                        </a:rPr>
                        <a:t>words.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If </a:t>
                      </a:r>
                      <a:r>
                        <a:rPr lang="en-US" sz="190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900" dirty="0" smtClean="0">
                          <a:solidFill>
                            <a:schemeClr val="dk1"/>
                          </a:solidFill>
                          <a:latin typeface="Century Gothic"/>
                          <a:ea typeface="Century Gothic"/>
                          <a:cs typeface="Century Gothic"/>
                          <a:sym typeface="Century Gothic"/>
                        </a:rPr>
                        <a:t>page.</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Give </a:t>
                      </a:r>
                      <a:r>
                        <a:rPr lang="en-US" sz="1900" dirty="0">
                          <a:solidFill>
                            <a:schemeClr val="dk1"/>
                          </a:solidFill>
                          <a:latin typeface="Century Gothic"/>
                          <a:ea typeface="Century Gothic"/>
                          <a:cs typeface="Century Gothic"/>
                          <a:sym typeface="Century Gothic"/>
                        </a:rPr>
                        <a:t>your partner a star and a step based on the </a:t>
                      </a:r>
                      <a:r>
                        <a:rPr lang="en-US" sz="1900" b="1" dirty="0">
                          <a:solidFill>
                            <a:schemeClr val="dk1"/>
                          </a:solidFill>
                          <a:latin typeface="Century Gothic"/>
                          <a:ea typeface="Century Gothic"/>
                          <a:cs typeface="Century Gothic"/>
                          <a:sym typeface="Century Gothic"/>
                        </a:rPr>
                        <a:t>Fluency Rubric</a:t>
                      </a:r>
                      <a:r>
                        <a:rPr lang="en-US" sz="1900" dirty="0">
                          <a:solidFill>
                            <a:schemeClr val="dk1"/>
                          </a:solidFill>
                          <a:latin typeface="Century Gothic"/>
                          <a:ea typeface="Century Gothic"/>
                          <a:cs typeface="Century Gothic"/>
                          <a:sym typeface="Century Gothic"/>
                        </a:rPr>
                        <a:t>.</a:t>
                      </a:r>
                      <a:endParaRPr sz="190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56" name="Google Shape;456;p70"/>
          <p:cNvPicPr preferRelativeResize="0"/>
          <p:nvPr/>
        </p:nvPicPr>
        <p:blipFill>
          <a:blip r:embed="rId3">
            <a:alphaModFix/>
          </a:blip>
          <a:stretch>
            <a:fillRect/>
          </a:stretch>
        </p:blipFill>
        <p:spPr>
          <a:xfrm rot="-1022087">
            <a:off x="7351230" y="417717"/>
            <a:ext cx="738278" cy="676820"/>
          </a:xfrm>
          <a:prstGeom prst="rect">
            <a:avLst/>
          </a:prstGeom>
          <a:noFill/>
          <a:ln>
            <a:noFill/>
          </a:ln>
        </p:spPr>
      </p:pic>
      <p:pic>
        <p:nvPicPr>
          <p:cNvPr id="457" name="Google Shape;457;p70"/>
          <p:cNvPicPr preferRelativeResize="0"/>
          <p:nvPr/>
        </p:nvPicPr>
        <p:blipFill>
          <a:blip r:embed="rId4">
            <a:alphaModFix/>
          </a:blip>
          <a:stretch>
            <a:fillRect/>
          </a:stretch>
        </p:blipFill>
        <p:spPr>
          <a:xfrm rot="-515380">
            <a:off x="11334517" y="130324"/>
            <a:ext cx="646777" cy="1014898"/>
          </a:xfrm>
          <a:prstGeom prst="rect">
            <a:avLst/>
          </a:prstGeom>
          <a:noFill/>
          <a:ln>
            <a:noFill/>
          </a:ln>
        </p:spPr>
      </p:pic>
      <p:pic>
        <p:nvPicPr>
          <p:cNvPr id="458" name="Google Shape;458;p70"/>
          <p:cNvPicPr preferRelativeResize="0"/>
          <p:nvPr/>
        </p:nvPicPr>
        <p:blipFill>
          <a:blip r:embed="rId5">
            <a:alphaModFix/>
          </a:blip>
          <a:stretch>
            <a:fillRect/>
          </a:stretch>
        </p:blipFill>
        <p:spPr>
          <a:xfrm rot="-254805">
            <a:off x="2994900" y="173444"/>
            <a:ext cx="1149900" cy="949679"/>
          </a:xfrm>
          <a:prstGeom prst="rect">
            <a:avLst/>
          </a:prstGeom>
          <a:noFill/>
          <a:ln>
            <a:noFill/>
          </a:ln>
        </p:spPr>
      </p:pic>
      <p:sp>
        <p:nvSpPr>
          <p:cNvPr id="459" name="Google Shape;459;p70"/>
          <p:cNvSpPr txBox="1"/>
          <p:nvPr/>
        </p:nvSpPr>
        <p:spPr>
          <a:xfrm>
            <a:off x="2873707" y="296495"/>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graphicFrame>
        <p:nvGraphicFramePr>
          <p:cNvPr id="464" name="Google Shape;464;p71"/>
          <p:cNvGraphicFramePr/>
          <p:nvPr>
            <p:extLst>
              <p:ext uri="{D42A27DB-BD31-4B8C-83A1-F6EECF244321}">
                <p14:modId xmlns:p14="http://schemas.microsoft.com/office/powerpoint/2010/main" val="1250478117"/>
              </p:ext>
            </p:extLst>
          </p:nvPr>
        </p:nvGraphicFramePr>
        <p:xfrm>
          <a:off x="121467" y="-33"/>
          <a:ext cx="11962500" cy="6720640"/>
        </p:xfrm>
        <a:graphic>
          <a:graphicData uri="http://schemas.openxmlformats.org/drawingml/2006/table">
            <a:tbl>
              <a:tblPr>
                <a:noFill/>
                <a:tableStyleId>{E268725B-4944-42FF-9342-5F30883E0E3E}</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Many errors and/or many pauses,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errors and/or pauses, sometimes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a:t>
                      </a:r>
                      <a:r>
                        <a:rPr lang="en-US" sz="1900" dirty="0" smtClean="0">
                          <a:latin typeface="Century Gothic"/>
                          <a:ea typeface="Century Gothic"/>
                          <a:cs typeface="Century Gothic"/>
                          <a:sym typeface="Century Gothic"/>
                        </a:rPr>
                        <a:t>/or </a:t>
                      </a:r>
                      <a:r>
                        <a:rPr lang="en-US" sz="1900" dirty="0">
                          <a:latin typeface="Century Gothic"/>
                          <a:ea typeface="Century Gothic"/>
                          <a:cs typeface="Century Gothic"/>
                          <a:sym typeface="Century Gothic"/>
                        </a:rPr>
                        <a:t>pauses, sounds </a:t>
                      </a:r>
                      <a:r>
                        <a:rPr lang="en-US" sz="1900" dirty="0" smtClean="0">
                          <a:latin typeface="Century Gothic"/>
                          <a:ea typeface="Century Gothic"/>
                          <a:cs typeface="Century Gothic"/>
                          <a:sym typeface="Century Gothic"/>
                        </a:rPr>
                        <a:t>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Monotone, does not sound </a:t>
                      </a:r>
                      <a:r>
                        <a:rPr lang="en-US" sz="1900" dirty="0" smtClean="0">
                          <a:latin typeface="Century Gothic"/>
                          <a:ea typeface="Century Gothic"/>
                          <a:cs typeface="Century Gothic"/>
                          <a:sym typeface="Century Gothic"/>
                        </a:rPr>
                        <a:t>natural.</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a:t>
                      </a:r>
                      <a:r>
                        <a:rPr lang="en-US" sz="1900" dirty="0" smtClean="0">
                          <a:latin typeface="Century Gothic"/>
                          <a:ea typeface="Century Gothic"/>
                          <a:cs typeface="Century Gothic"/>
                          <a:sym typeface="Century Gothic"/>
                        </a:rPr>
                        <a:t>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Sounds like natural talking while </a:t>
                      </a:r>
                      <a:r>
                        <a:rPr lang="en-US" sz="1900" dirty="0" smtClean="0">
                          <a:latin typeface="Century Gothic"/>
                          <a:ea typeface="Century Gothic"/>
                          <a:cs typeface="Century Gothic"/>
                          <a:sym typeface="Century Gothic"/>
                        </a:rPr>
                        <a:t>reading.</a:t>
                      </a:r>
                      <a:endParaRPr sz="1900" dirty="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-Not yet attending to</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punctuation.</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-Some Intonation that reflects the tone/ mood of the text.</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-Little or no self-</a:t>
                      </a:r>
                      <a:br>
                        <a:rPr lang="en-US" sz="1900">
                          <a:latin typeface="Century Gothic"/>
                          <a:ea typeface="Century Gothic"/>
                          <a:cs typeface="Century Gothic"/>
                          <a:sym typeface="Century Gothic"/>
                        </a:rPr>
                      </a:br>
                      <a:r>
                        <a:rPr lang="en-US" sz="1900">
                          <a:latin typeface="Century Gothic"/>
                          <a:ea typeface="Century Gothic"/>
                          <a:cs typeface="Century Gothic"/>
                          <a:sym typeface="Century Gothic"/>
                        </a:rPr>
                        <a:t>monitoring</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0" name="Google Shape;470;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1" name="Google Shape;471;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2" name="Google Shape;472;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3" name="Google Shape;473;p72"/>
          <p:cNvGraphicFramePr/>
          <p:nvPr>
            <p:extLst>
              <p:ext uri="{D42A27DB-BD31-4B8C-83A1-F6EECF244321}">
                <p14:modId xmlns:p14="http://schemas.microsoft.com/office/powerpoint/2010/main" val="580966775"/>
              </p:ext>
            </p:extLst>
          </p:nvPr>
        </p:nvGraphicFramePr>
        <p:xfrm>
          <a:off x="6157913" y="25500"/>
          <a:ext cx="5709963" cy="6896000"/>
        </p:xfrm>
        <a:graphic>
          <a:graphicData uri="http://schemas.openxmlformats.org/drawingml/2006/table">
            <a:tbl>
              <a:tblPr>
                <a:noFill/>
                <a:tableStyleId>{E268725B-4944-42FF-9342-5F30883E0E3E}</a:tableStyleId>
              </a:tblPr>
              <a:tblGrid>
                <a:gridCol w="654288"/>
                <a:gridCol w="5055675"/>
              </a:tblGrid>
              <a:tr h="508000">
                <a:tc>
                  <a:txBody>
                    <a:bodyPr/>
                    <a:lstStyle/>
                    <a:p>
                      <a:pPr marL="0" lvl="0" indent="0" algn="l" rtl="0">
                        <a:spcBef>
                          <a:spcPts val="0"/>
                        </a:spcBef>
                        <a:spcAft>
                          <a:spcPts val="0"/>
                        </a:spcAft>
                        <a:buNone/>
                      </a:pPr>
                      <a:r>
                        <a:rPr lang="en-US" sz="1750" dirty="0"/>
                        <a:t>1.</a:t>
                      </a:r>
                      <a:endParaRPr sz="1750" dirty="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Sound out the word</a:t>
                      </a:r>
                      <a:r>
                        <a:rPr lang="en-US" sz="175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50" dirty="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50"/>
                        <a:t>2.</a:t>
                      </a:r>
                      <a:endParaRPr sz="1750"/>
                    </a:p>
                  </a:txBody>
                  <a:tcPr marL="121900" marR="121900" marT="121900" marB="121900"/>
                </a:tc>
                <a:tc>
                  <a:txBody>
                    <a:bodyPr/>
                    <a:lstStyle/>
                    <a:p>
                      <a:pPr marL="0" lvl="0" indent="0" algn="l" rtl="0">
                        <a:spcBef>
                          <a:spcPts val="0"/>
                        </a:spcBef>
                        <a:spcAft>
                          <a:spcPts val="0"/>
                        </a:spcAft>
                        <a:buNone/>
                      </a:pPr>
                      <a:r>
                        <a:rPr lang="en-US" sz="1750" b="1">
                          <a:latin typeface="Century Gothic"/>
                          <a:ea typeface="Century Gothic"/>
                          <a:cs typeface="Century Gothic"/>
                          <a:sym typeface="Century Gothic"/>
                        </a:rPr>
                        <a:t>Syllable Sleuth: </a:t>
                      </a:r>
                      <a:r>
                        <a:rPr lang="en-US" sz="1750">
                          <a:latin typeface="Century Gothic"/>
                          <a:ea typeface="Century Gothic"/>
                          <a:cs typeface="Century Gothic"/>
                          <a:sym typeface="Century Gothic"/>
                        </a:rPr>
                        <a:t>Break apart long words into syllables, then blend to read the word. </a:t>
                      </a:r>
                      <a:endParaRPr sz="175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50"/>
                        <a:t>3. </a:t>
                      </a:r>
                      <a:endParaRPr sz="175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Word Parts</a:t>
                      </a:r>
                      <a:r>
                        <a:rPr lang="en-US" sz="1750" dirty="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50" dirty="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50"/>
                        <a:t>4.</a:t>
                      </a:r>
                      <a:endParaRPr sz="175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High Frequency Words: </a:t>
                      </a:r>
                      <a:r>
                        <a:rPr lang="en-US" sz="1750" dirty="0">
                          <a:latin typeface="Century Gothic"/>
                          <a:ea typeface="Century Gothic"/>
                          <a:cs typeface="Century Gothic"/>
                          <a:sym typeface="Century Gothic"/>
                        </a:rPr>
                        <a:t>Read high frequency words in a SNAP.  Look to the </a:t>
                      </a:r>
                      <a:r>
                        <a:rPr lang="en-US" sz="1750" b="1" dirty="0">
                          <a:latin typeface="Century Gothic"/>
                          <a:ea typeface="Century Gothic"/>
                          <a:cs typeface="Century Gothic"/>
                          <a:sym typeface="Century Gothic"/>
                        </a:rPr>
                        <a:t>Interactive Word Wall </a:t>
                      </a:r>
                      <a:r>
                        <a:rPr lang="en-US" sz="1750" dirty="0">
                          <a:latin typeface="Century Gothic"/>
                          <a:ea typeface="Century Gothic"/>
                          <a:cs typeface="Century Gothic"/>
                          <a:sym typeface="Century Gothic"/>
                        </a:rPr>
                        <a:t>for help, then try to read the word.</a:t>
                      </a:r>
                      <a:endParaRPr sz="1750" dirty="0">
                        <a:latin typeface="Century Gothic"/>
                        <a:ea typeface="Century Gothic"/>
                        <a:cs typeface="Century Gothic"/>
                        <a:sym typeface="Century Gothic"/>
                      </a:endParaRPr>
                    </a:p>
                  </a:txBody>
                  <a:tcPr marL="121900" marR="121900" marT="121900" marB="121900"/>
                </a:tc>
              </a:tr>
              <a:tr h="1386900">
                <a:tc>
                  <a:txBody>
                    <a:bodyPr/>
                    <a:lstStyle/>
                    <a:p>
                      <a:pPr marL="0" lvl="0" indent="0" algn="l" rtl="0">
                        <a:spcBef>
                          <a:spcPts val="0"/>
                        </a:spcBef>
                        <a:spcAft>
                          <a:spcPts val="0"/>
                        </a:spcAft>
                        <a:buNone/>
                      </a:pPr>
                      <a:r>
                        <a:rPr lang="en-US" sz="1750"/>
                        <a:t>5. </a:t>
                      </a:r>
                      <a:endParaRPr sz="175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Read it Again </a:t>
                      </a:r>
                      <a:r>
                        <a:rPr lang="en-US" sz="1750" dirty="0">
                          <a:latin typeface="Century Gothic"/>
                          <a:ea typeface="Century Gothic"/>
                          <a:cs typeface="Century Gothic"/>
                          <a:sym typeface="Century Gothic"/>
                        </a:rPr>
                        <a:t>- Try to read the word again when it does not make sense. For example, try a different vowel sound. Then read the word again.</a:t>
                      </a:r>
                      <a:endParaRPr sz="1750" dirty="0">
                        <a:latin typeface="Century Gothic"/>
                        <a:ea typeface="Century Gothic"/>
                        <a:cs typeface="Century Gothic"/>
                        <a:sym typeface="Century Gothic"/>
                      </a:endParaRPr>
                    </a:p>
                  </a:txBody>
                  <a:tcPr marL="121900" marR="121900" marT="121900" marB="121900"/>
                </a:tc>
              </a:tr>
            </a:tbl>
          </a:graphicData>
        </a:graphic>
      </p:graphicFrame>
      <p:pic>
        <p:nvPicPr>
          <p:cNvPr id="474" name="Google Shape;474;p72"/>
          <p:cNvPicPr preferRelativeResize="0"/>
          <p:nvPr/>
        </p:nvPicPr>
        <p:blipFill>
          <a:blip r:embed="rId4">
            <a:alphaModFix/>
          </a:blip>
          <a:stretch>
            <a:fillRect/>
          </a:stretch>
        </p:blipFill>
        <p:spPr>
          <a:xfrm>
            <a:off x="6135924" y="6019196"/>
            <a:ext cx="599766" cy="508000"/>
          </a:xfrm>
          <a:prstGeom prst="rect">
            <a:avLst/>
          </a:prstGeom>
          <a:noFill/>
          <a:ln>
            <a:noFill/>
          </a:ln>
        </p:spPr>
      </p:pic>
      <p:pic>
        <p:nvPicPr>
          <p:cNvPr id="475" name="Google Shape;475;p72"/>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76" name="Google Shape;476;p72"/>
          <p:cNvPicPr preferRelativeResize="0"/>
          <p:nvPr/>
        </p:nvPicPr>
        <p:blipFill>
          <a:blip r:embed="rId4">
            <a:alphaModFix/>
          </a:blip>
          <a:stretch>
            <a:fillRect/>
          </a:stretch>
        </p:blipFill>
        <p:spPr>
          <a:xfrm>
            <a:off x="6268316" y="2182019"/>
            <a:ext cx="488000" cy="413334"/>
          </a:xfrm>
          <a:prstGeom prst="rect">
            <a:avLst/>
          </a:prstGeom>
          <a:noFill/>
          <a:ln>
            <a:noFill/>
          </a:ln>
        </p:spPr>
      </p:pic>
      <p:pic>
        <p:nvPicPr>
          <p:cNvPr id="477" name="Google Shape;477;p72"/>
          <p:cNvPicPr preferRelativeResize="0"/>
          <p:nvPr/>
        </p:nvPicPr>
        <p:blipFill>
          <a:blip r:embed="rId4">
            <a:alphaModFix/>
          </a:blip>
          <a:stretch>
            <a:fillRect/>
          </a:stretch>
        </p:blipFill>
        <p:spPr>
          <a:xfrm rot="-10799991">
            <a:off x="6152997" y="4730473"/>
            <a:ext cx="599766" cy="508000"/>
          </a:xfrm>
          <a:prstGeom prst="rect">
            <a:avLst/>
          </a:prstGeom>
          <a:noFill/>
          <a:ln>
            <a:noFill/>
          </a:ln>
        </p:spPr>
      </p:pic>
      <p:pic>
        <p:nvPicPr>
          <p:cNvPr id="478" name="Google Shape;478;p72"/>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54350" y="1438450"/>
            <a:ext cx="10515600" cy="4862338"/>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119</a:t>
            </a: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Enlarged Homophone Demonstration Sentence: They’re eating their lunch over there.” (see supporting materials)</a:t>
            </a:r>
            <a:endParaRPr sz="2400" dirty="0"/>
          </a:p>
          <a:p>
            <a:pPr marL="457200" lvl="0" indent="-381000" algn="l" rtl="0">
              <a:lnSpc>
                <a:spcPct val="100000"/>
              </a:lnSpc>
              <a:spcBef>
                <a:spcPts val="1000"/>
              </a:spcBef>
              <a:spcAft>
                <a:spcPts val="0"/>
              </a:spcAft>
              <a:buSzPts val="2400"/>
              <a:buFont typeface="Century Gothic"/>
              <a:buChar char="●"/>
            </a:pPr>
            <a:r>
              <a:rPr lang="en-US" sz="2400" b="1" dirty="0"/>
              <a:t>Homophone Word Cards </a:t>
            </a:r>
            <a:r>
              <a:rPr lang="en-US" sz="2400" dirty="0"/>
              <a:t>(“their,” “they’re,” or “there”)</a:t>
            </a:r>
            <a:endParaRPr sz="2400" dirty="0"/>
          </a:p>
          <a:p>
            <a:pPr marL="457200" lvl="0" indent="-381000" algn="l" rtl="0">
              <a:lnSpc>
                <a:spcPct val="100000"/>
              </a:lnSpc>
              <a:spcBef>
                <a:spcPts val="1000"/>
              </a:spcBef>
              <a:spcAft>
                <a:spcPts val="0"/>
              </a:spcAft>
              <a:buSzPts val="2400"/>
              <a:buFont typeface="Century Gothic"/>
              <a:buChar char="●"/>
            </a:pPr>
            <a:r>
              <a:rPr lang="en-US" sz="2400" b="1" dirty="0"/>
              <a:t>Enlarged Fluency Rubric</a:t>
            </a:r>
            <a:endParaRPr sz="2400" b="1"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“Solid, Liquid, or Vapor.”</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a:t>
            </a:r>
            <a:r>
              <a:rPr lang="en-US" sz="2400" b="1" dirty="0"/>
              <a:t>ble “Solid, Liquid, or Vapor”</a:t>
            </a:r>
            <a:r>
              <a:rPr lang="en-US" sz="2400" dirty="0"/>
              <a:t>(pages 3 - 5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white boards, markers and erasers (or paper, pencil and eraser)</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654350" y="224887"/>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24: Lesson 119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b="1" dirty="0">
                <a:latin typeface="Century Gothic"/>
                <a:ea typeface="Century Gothic"/>
                <a:cs typeface="Century Gothic"/>
                <a:sym typeface="Century Gothic"/>
              </a:rPr>
              <a:t>119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Review excerpt from “Solid, Liquid, or Vapor”</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the </a:t>
            </a:r>
            <a:r>
              <a:rPr lang="en-US" b="1" dirty="0">
                <a:latin typeface="Century Gothic"/>
                <a:ea typeface="Century Gothic"/>
                <a:cs typeface="Century Gothic"/>
                <a:sym typeface="Century Gothic"/>
              </a:rPr>
              <a:t>Fluency Rubric</a:t>
            </a:r>
            <a:endParaRPr b="1"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483900"/>
            <a:ext cx="120810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a:ea typeface="Century Gothic"/>
                <a:cs typeface="Century Gothic"/>
                <a:sym typeface="Century Gothic"/>
              </a:rPr>
              <a:t>Grade 2: Module 4: Part 2: Cycle 24: Lesson 119</a:t>
            </a:r>
            <a:endParaRPr sz="3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24: Lesson 119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a:t>
            </a:r>
            <a:r>
              <a:rPr lang="en-US" sz="3000" dirty="0" smtClean="0">
                <a:solidFill>
                  <a:srgbClr val="FF0000"/>
                </a:solidFill>
              </a:rPr>
              <a:t>you tell </a:t>
            </a:r>
            <a:r>
              <a:rPr lang="en-US" sz="3000" dirty="0">
                <a:solidFill>
                  <a:srgbClr val="FF0000"/>
                </a:solidFill>
              </a:rPr>
              <a:t>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a:t>
            </a:r>
            <a:r>
              <a:rPr lang="en-US" sz="3000" dirty="0" smtClean="0">
                <a:solidFill>
                  <a:srgbClr val="FF0000"/>
                </a:solidFill>
              </a:rPr>
              <a:t>tell the </a:t>
            </a:r>
            <a:r>
              <a:rPr lang="en-US" sz="3000" dirty="0">
                <a:solidFill>
                  <a:srgbClr val="FF0000"/>
                </a:solidFill>
              </a:rPr>
              <a:t>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“their,” “they’re,” or “there”</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63962" y="568566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402525" y="360309"/>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57150" y="1224483"/>
            <a:ext cx="12077700" cy="7635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3600" dirty="0"/>
              <a:t> They’re eating lunch over there.</a:t>
            </a:r>
            <a:endParaRPr sz="3600" dirty="0"/>
          </a:p>
          <a:p>
            <a:pPr marL="0" lvl="0" indent="0" algn="l" rtl="0">
              <a:spcBef>
                <a:spcPts val="1100"/>
              </a:spcBef>
              <a:spcAft>
                <a:spcPts val="0"/>
              </a:spcAft>
              <a:buNone/>
            </a:pPr>
            <a:endParaRPr sz="3600" dirty="0">
              <a:latin typeface="Calibri"/>
              <a:ea typeface="Calibri"/>
              <a:cs typeface="Calibri"/>
              <a:sym typeface="Calibri"/>
            </a:endParaRPr>
          </a:p>
          <a:p>
            <a:pPr marL="0" lvl="0" indent="0" algn="l" rtl="0">
              <a:spcBef>
                <a:spcPts val="1100"/>
              </a:spcBef>
              <a:spcAft>
                <a:spcPts val="0"/>
              </a:spcAft>
              <a:buNone/>
            </a:pPr>
            <a:r>
              <a:rPr lang="en-US" sz="3600" dirty="0">
                <a:latin typeface="Calibri"/>
                <a:ea typeface="Calibri"/>
                <a:cs typeface="Calibri"/>
                <a:sym typeface="Calibri"/>
              </a:rPr>
              <a:t/>
            </a:r>
            <a:br>
              <a:rPr lang="en-US" sz="3600" dirty="0">
                <a:latin typeface="Calibri"/>
                <a:ea typeface="Calibri"/>
                <a:cs typeface="Calibri"/>
                <a:sym typeface="Calibri"/>
              </a:rPr>
            </a:br>
            <a:r>
              <a:rPr lang="en-US" sz="3600" dirty="0"/>
              <a:t>                        </a:t>
            </a:r>
            <a:endParaRPr sz="3600" dirty="0"/>
          </a:p>
        </p:txBody>
      </p:sp>
      <p:sp>
        <p:nvSpPr>
          <p:cNvPr id="388" name="Google Shape;388;p62"/>
          <p:cNvSpPr txBox="1"/>
          <p:nvPr/>
        </p:nvSpPr>
        <p:spPr>
          <a:xfrm>
            <a:off x="1223475" y="3759962"/>
            <a:ext cx="10247413"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children took __________ clothes upstairs to fold.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1100"/>
              </a:spcBef>
              <a:spcAft>
                <a:spcPts val="0"/>
              </a:spcAft>
              <a:buClr>
                <a:schemeClr val="dk1"/>
              </a:buClr>
              <a:buSzPts val="1100"/>
              <a:buFont typeface="Arial"/>
              <a:buNone/>
            </a:pPr>
            <a:endParaRPr sz="30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1223475" y="1795008"/>
            <a:ext cx="100278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  their		         </a:t>
            </a:r>
            <a:r>
              <a:rPr lang="en-US" sz="3000" b="1" dirty="0" smtClean="0">
                <a:solidFill>
                  <a:srgbClr val="666666"/>
                </a:solidFill>
                <a:latin typeface="Century Gothic"/>
                <a:ea typeface="Century Gothic"/>
                <a:cs typeface="Century Gothic"/>
                <a:sym typeface="Century Gothic"/>
              </a:rPr>
              <a:t>they’re        </a:t>
            </a:r>
            <a:r>
              <a:rPr lang="en-US" sz="3000" b="1" dirty="0">
                <a:solidFill>
                  <a:srgbClr val="666666"/>
                </a:solidFill>
                <a:latin typeface="Century Gothic"/>
                <a:ea typeface="Century Gothic"/>
                <a:cs typeface="Century Gothic"/>
                <a:sym typeface="Century Gothic"/>
              </a:rPr>
              <a:t>		there</a:t>
            </a:r>
            <a:endParaRPr sz="3000" b="1" dirty="0">
              <a:solidFill>
                <a:srgbClr val="666666"/>
              </a:solidFill>
            </a:endParaRPr>
          </a:p>
        </p:txBody>
      </p:sp>
      <p:sp>
        <p:nvSpPr>
          <p:cNvPr id="390" name="Google Shape;390;p62"/>
          <p:cNvSpPr txBox="1"/>
          <p:nvPr/>
        </p:nvSpPr>
        <p:spPr>
          <a:xfrm>
            <a:off x="1223475" y="5555262"/>
            <a:ext cx="6563213" cy="6668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smtClean="0">
                <a:latin typeface="Century Gothic"/>
                <a:ea typeface="Century Gothic"/>
                <a:cs typeface="Century Gothic"/>
                <a:sym typeface="Century Gothic"/>
              </a:rPr>
              <a:t>The </a:t>
            </a:r>
            <a:r>
              <a:rPr lang="en-US" sz="3000" dirty="0">
                <a:latin typeface="Century Gothic"/>
                <a:ea typeface="Century Gothic"/>
                <a:cs typeface="Century Gothic"/>
                <a:sym typeface="Century Gothic"/>
              </a:rPr>
              <a:t>book is over __________. </a:t>
            </a:r>
            <a:endParaRPr sz="3000" dirty="0">
              <a:latin typeface="Century Gothic"/>
              <a:ea typeface="Century Gothic"/>
              <a:cs typeface="Century Gothic"/>
              <a:sym typeface="Century Gothic"/>
            </a:endParaRPr>
          </a:p>
        </p:txBody>
      </p:sp>
      <p:sp>
        <p:nvSpPr>
          <p:cNvPr id="391" name="Google Shape;391;p62"/>
          <p:cNvSpPr txBox="1"/>
          <p:nvPr/>
        </p:nvSpPr>
        <p:spPr>
          <a:xfrm>
            <a:off x="920788" y="3104464"/>
            <a:ext cx="100278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solidFill>
                  <a:schemeClr val="dk1"/>
                </a:solidFill>
                <a:latin typeface="Century Gothic"/>
                <a:ea typeface="Century Gothic"/>
                <a:cs typeface="Century Gothic"/>
                <a:sym typeface="Century Gothic"/>
              </a:rPr>
              <a:t>                 __________ going out to recess to play .</a:t>
            </a:r>
            <a:endParaRPr sz="3000" dirty="0">
              <a:latin typeface="Century Gothic"/>
              <a:ea typeface="Century Gothic"/>
              <a:cs typeface="Century Gothic"/>
              <a:sym typeface="Century Gothic"/>
            </a:endParaRPr>
          </a:p>
        </p:txBody>
      </p:sp>
      <p:sp>
        <p:nvSpPr>
          <p:cNvPr id="392" name="Google Shape;392;p62"/>
          <p:cNvSpPr txBox="1"/>
          <p:nvPr/>
        </p:nvSpPr>
        <p:spPr>
          <a:xfrm>
            <a:off x="3124775" y="3011856"/>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They’re </a:t>
            </a:r>
            <a:endParaRPr sz="3000" b="1" dirty="0">
              <a:latin typeface="Century Gothic"/>
              <a:ea typeface="Century Gothic"/>
              <a:cs typeface="Century Gothic"/>
              <a:sym typeface="Century Gothic"/>
            </a:endParaRPr>
          </a:p>
        </p:txBody>
      </p:sp>
      <p:sp>
        <p:nvSpPr>
          <p:cNvPr id="393" name="Google Shape;393;p62"/>
          <p:cNvSpPr txBox="1"/>
          <p:nvPr/>
        </p:nvSpPr>
        <p:spPr>
          <a:xfrm>
            <a:off x="4929977" y="3810775"/>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their</a:t>
            </a:r>
            <a:endParaRPr sz="3000" b="1" dirty="0">
              <a:latin typeface="Century Gothic"/>
              <a:ea typeface="Century Gothic"/>
              <a:cs typeface="Century Gothic"/>
              <a:sym typeface="Century Gothic"/>
            </a:endParaRPr>
          </a:p>
        </p:txBody>
      </p:sp>
      <p:sp>
        <p:nvSpPr>
          <p:cNvPr id="394" name="Google Shape;394;p62"/>
          <p:cNvSpPr txBox="1"/>
          <p:nvPr/>
        </p:nvSpPr>
        <p:spPr>
          <a:xfrm>
            <a:off x="1223475" y="4703575"/>
            <a:ext cx="105501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The puppies ate ___________ food. </a:t>
            </a:r>
            <a:endParaRPr sz="3000" dirty="0">
              <a:latin typeface="Century Gothic"/>
              <a:ea typeface="Century Gothic"/>
              <a:cs typeface="Century Gothic"/>
              <a:sym typeface="Century Gothic"/>
            </a:endParaRPr>
          </a:p>
        </p:txBody>
      </p:sp>
      <p:sp>
        <p:nvSpPr>
          <p:cNvPr id="395" name="Google Shape;395;p62"/>
          <p:cNvSpPr txBox="1"/>
          <p:nvPr/>
        </p:nvSpPr>
        <p:spPr>
          <a:xfrm>
            <a:off x="4872825" y="4639614"/>
            <a:ext cx="1625700" cy="71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their</a:t>
            </a:r>
            <a:r>
              <a:rPr lang="en-US" sz="3000" dirty="0"/>
              <a:t> </a:t>
            </a:r>
            <a:endParaRPr sz="3000" dirty="0"/>
          </a:p>
        </p:txBody>
      </p:sp>
      <p:sp>
        <p:nvSpPr>
          <p:cNvPr id="396" name="Google Shape;396;p62"/>
          <p:cNvSpPr txBox="1"/>
          <p:nvPr/>
        </p:nvSpPr>
        <p:spPr>
          <a:xfrm>
            <a:off x="4750475" y="5514700"/>
            <a:ext cx="1625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there</a:t>
            </a:r>
            <a:r>
              <a:rPr lang="en-US" dirty="0"/>
              <a:t> </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8"/>
                                        </p:tgtEl>
                                        <p:attrNameLst>
                                          <p:attrName>style.visibility</p:attrName>
                                        </p:attrNameLst>
                                      </p:cBhvr>
                                      <p:to>
                                        <p:strVal val="visible"/>
                                      </p:to>
                                    </p:set>
                                    <p:animEffect transition="in" filter="fade">
                                      <p:cBhvr>
                                        <p:cTn id="7" dur="1000"/>
                                        <p:tgtEl>
                                          <p:spTgt spid="3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
                                        </p:tgtEl>
                                        <p:attrNameLst>
                                          <p:attrName>style.visibility</p:attrName>
                                        </p:attrNameLst>
                                      </p:cBhvr>
                                      <p:to>
                                        <p:strVal val="visible"/>
                                      </p:to>
                                    </p:set>
                                    <p:animEffect transition="in" filter="fade">
                                      <p:cBhvr>
                                        <p:cTn id="12" dur="1000"/>
                                        <p:tgtEl>
                                          <p:spTgt spid="3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2"/>
                                        </p:tgtEl>
                                        <p:attrNameLst>
                                          <p:attrName>style.visibility</p:attrName>
                                        </p:attrNameLst>
                                      </p:cBhvr>
                                      <p:to>
                                        <p:strVal val="visible"/>
                                      </p:to>
                                    </p:set>
                                    <p:animEffect transition="in" filter="fade">
                                      <p:cBhvr>
                                        <p:cTn id="17" dur="1000"/>
                                        <p:tgtEl>
                                          <p:spTgt spid="3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3"/>
                                        </p:tgtEl>
                                        <p:attrNameLst>
                                          <p:attrName>style.visibility</p:attrName>
                                        </p:attrNameLst>
                                      </p:cBhvr>
                                      <p:to>
                                        <p:strVal val="visible"/>
                                      </p:to>
                                    </p:set>
                                    <p:animEffect transition="in" filter="fade">
                                      <p:cBhvr>
                                        <p:cTn id="22" dur="1000"/>
                                        <p:tgtEl>
                                          <p:spTgt spid="3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5"/>
                                        </p:tgtEl>
                                        <p:attrNameLst>
                                          <p:attrName>style.visibility</p:attrName>
                                        </p:attrNameLst>
                                      </p:cBhvr>
                                      <p:to>
                                        <p:strVal val="visible"/>
                                      </p:to>
                                    </p:set>
                                    <p:animEffect transition="in" filter="fade">
                                      <p:cBhvr>
                                        <p:cTn id="27" dur="10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3"/>
          <p:cNvSpPr txBox="1">
            <a:spLocks noGrp="1"/>
          </p:cNvSpPr>
          <p:nvPr>
            <p:ph type="title"/>
          </p:nvPr>
        </p:nvSpPr>
        <p:spPr>
          <a:xfrm>
            <a:off x="794588" y="4239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4" name="Google Shape;404;p63"/>
          <p:cNvSpPr txBox="1">
            <a:spLocks noGrp="1"/>
          </p:cNvSpPr>
          <p:nvPr>
            <p:ph type="body" idx="2"/>
          </p:nvPr>
        </p:nvSpPr>
        <p:spPr>
          <a:xfrm>
            <a:off x="796088" y="1230500"/>
            <a:ext cx="10514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to fast and not </a:t>
            </a:r>
            <a:r>
              <a:rPr lang="en-US" b="1" dirty="0" smtClean="0">
                <a:solidFill>
                  <a:srgbClr val="FF0000"/>
                </a:solidFill>
              </a:rPr>
              <a:t>too </a:t>
            </a:r>
            <a:r>
              <a:rPr lang="en-US" b="1" dirty="0">
                <a:solidFill>
                  <a:srgbClr val="FF0000"/>
                </a:solidFill>
              </a:rPr>
              <a:t>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2" name="Google Shape;412;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3" name="Google Shape;413;p64"/>
          <p:cNvPicPr preferRelativeResize="0"/>
          <p:nvPr/>
        </p:nvPicPr>
        <p:blipFill>
          <a:blip r:embed="rId4">
            <a:alphaModFix/>
          </a:blip>
          <a:stretch>
            <a:fillRect/>
          </a:stretch>
        </p:blipFill>
        <p:spPr>
          <a:xfrm>
            <a:off x="11024900" y="5671375"/>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6B5171-AD20-4C4B-8ABB-2F98D05DCBC2}"/>
</file>

<file path=customXml/itemProps2.xml><?xml version="1.0" encoding="utf-8"?>
<ds:datastoreItem xmlns:ds="http://schemas.openxmlformats.org/officeDocument/2006/customXml" ds:itemID="{7894F5A2-6DE8-4C0B-9CD7-B0CF4671067C}"/>
</file>

<file path=customXml/itemProps3.xml><?xml version="1.0" encoding="utf-8"?>
<ds:datastoreItem xmlns:ds="http://schemas.openxmlformats.org/officeDocument/2006/customXml" ds:itemID="{C6DE47DA-265F-47D6-9F80-3D7E24E07CA1}"/>
</file>

<file path=docProps/app.xml><?xml version="1.0" encoding="utf-8"?>
<Properties xmlns="http://schemas.openxmlformats.org/officeDocument/2006/extended-properties" xmlns:vt="http://schemas.openxmlformats.org/officeDocument/2006/docPropsVTypes">
  <TotalTime>44</TotalTime>
  <Words>4138</Words>
  <Application>Microsoft Macintosh PowerPoint</Application>
  <PresentationFormat>Custom</PresentationFormat>
  <Paragraphs>434</Paragraphs>
  <Slides>17</Slides>
  <Notes>17</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Office Theme</vt:lpstr>
      <vt:lpstr>Office Theme</vt:lpstr>
      <vt:lpstr>Office Theme</vt:lpstr>
      <vt:lpstr>Simple Light</vt:lpstr>
      <vt:lpstr>Grade 2: Module 4: Part 2: Cycle 24: Lesson 119 Teacher slide, before teaching.</vt:lpstr>
      <vt:lpstr>Grade 2: Module 4: Part 2: Cycle 24: Lesson 119 Teacher slide, before teaching.</vt:lpstr>
      <vt:lpstr>Grade 2: Module 4: Part 2: Cycle 24: Lesson 119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24: Lesson 119 Teacher slide, before teaching.</dc:title>
  <dc:creator>nbravo</dc:creator>
  <cp:lastModifiedBy>Alexander Specht</cp:lastModifiedBy>
  <cp:revision>6</cp:revision>
  <dcterms:modified xsi:type="dcterms:W3CDTF">2019-01-08T21:57:04Z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