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icole Bravo" initials="" lastIdx="4" clrIdx="0"/>
  <p:cmAuthor id="1" name="Sarah R. Baughman" initials="" lastIdx="1" clrIdx="1"/>
  <p:cmAuthor id="2" name="Joanna Hawkins" initials="" lastIdx="1" clrIdx="2"/>
  <p:cmAuthor id="3" name="Alexander Specht" initials="AHS"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8E20CB-A282-4E69-8669-77162A01B585}" v="10" dt="2018-09-20T17:19:14.332"/>
  </p1510:revLst>
</p1510:revInfo>
</file>

<file path=ppt/tableStyles.xml><?xml version="1.0" encoding="utf-8"?>
<a:tblStyleLst xmlns:a="http://schemas.openxmlformats.org/drawingml/2006/main" def="{B4FD4C6D-C3B8-4A6C-B3D4-949186401C34}">
  <a:tblStyle styleId="{B4FD4C6D-C3B8-4A6C-B3D4-949186401C34}"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51962" autoAdjust="0"/>
  </p:normalViewPr>
  <p:slideViewPr>
    <p:cSldViewPr snapToGrid="0">
      <p:cViewPr varScale="1">
        <p:scale>
          <a:sx n="44" d="100"/>
          <a:sy n="44" d="100"/>
        </p:scale>
        <p:origin x="1496" y="3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988E20CB-A282-4E69-8669-77162A01B585}"/>
    <pc:docChg chg="modSld modMainMaster">
      <pc:chgData name="Steven Benson" userId="7888f041-e9c4-484d-a793-6a135ed92492" providerId="ADAL" clId="{988E20CB-A282-4E69-8669-77162A01B585}" dt="2018-09-20T17:19:14.332" v="9" actId="14100"/>
      <pc:docMkLst>
        <pc:docMk/>
      </pc:docMkLst>
      <pc:sldChg chg="addSp modSp">
        <pc:chgData name="Steven Benson" userId="7888f041-e9c4-484d-a793-6a135ed92492" providerId="ADAL" clId="{988E20CB-A282-4E69-8669-77162A01B585}" dt="2018-09-20T17:18:57.460" v="4" actId="14100"/>
        <pc:sldMkLst>
          <pc:docMk/>
          <pc:sldMk cId="0" sldId="258"/>
        </pc:sldMkLst>
        <pc:picChg chg="add mod">
          <ac:chgData name="Steven Benson" userId="7888f041-e9c4-484d-a793-6a135ed92492" providerId="ADAL" clId="{988E20CB-A282-4E69-8669-77162A01B585}" dt="2018-09-20T17:18:57.460" v="4" actId="14100"/>
          <ac:picMkLst>
            <pc:docMk/>
            <pc:sldMk cId="0" sldId="258"/>
            <ac:picMk id="3" creationId="{6739686E-3407-4B35-A9CC-51CE1286CC67}"/>
          </ac:picMkLst>
        </pc:picChg>
      </pc:sldChg>
      <pc:sldChg chg="modSp">
        <pc:chgData name="Steven Benson" userId="7888f041-e9c4-484d-a793-6a135ed92492" providerId="ADAL" clId="{988E20CB-A282-4E69-8669-77162A01B585}" dt="2018-09-20T17:19:14.332" v="9" actId="14100"/>
        <pc:sldMkLst>
          <pc:docMk/>
          <pc:sldMk cId="0" sldId="262"/>
        </pc:sldMkLst>
        <pc:picChg chg="mod">
          <ac:chgData name="Steven Benson" userId="7888f041-e9c4-484d-a793-6a135ed92492" providerId="ADAL" clId="{988E20CB-A282-4E69-8669-77162A01B585}" dt="2018-09-20T17:19:14.332" v="9" actId="14100"/>
          <ac:picMkLst>
            <pc:docMk/>
            <pc:sldMk cId="0" sldId="262"/>
            <ac:picMk id="138" creationId="{00000000-0000-0000-0000-000000000000}"/>
          </ac:picMkLst>
        </pc:picChg>
        <pc:picChg chg="mod">
          <ac:chgData name="Steven Benson" userId="7888f041-e9c4-484d-a793-6a135ed92492" providerId="ADAL" clId="{988E20CB-A282-4E69-8669-77162A01B585}" dt="2018-09-20T17:19:11.983" v="8" actId="14100"/>
          <ac:picMkLst>
            <pc:docMk/>
            <pc:sldMk cId="0" sldId="262"/>
            <ac:picMk id="139" creationId="{00000000-0000-0000-0000-000000000000}"/>
          </ac:picMkLst>
        </pc:picChg>
      </pc:sldChg>
      <pc:sldMasterChg chg="addSp modSp">
        <pc:chgData name="Steven Benson" userId="7888f041-e9c4-484d-a793-6a135ed92492" providerId="ADAL" clId="{988E20CB-A282-4E69-8669-77162A01B585}" dt="2018-09-20T17:18:47.433" v="1" actId="1076"/>
        <pc:sldMasterMkLst>
          <pc:docMk/>
          <pc:sldMasterMk cId="0" sldId="2147483659"/>
        </pc:sldMasterMkLst>
        <pc:picChg chg="add mod">
          <ac:chgData name="Steven Benson" userId="7888f041-e9c4-484d-a793-6a135ed92492" providerId="ADAL" clId="{988E20CB-A282-4E69-8669-77162A01B585}" dt="2018-09-20T17:18:47.433" v="1" actId="1076"/>
          <ac:picMkLst>
            <pc:docMk/>
            <pc:sldMasterMk cId="0" sldId="2147483659"/>
            <ac:picMk id="7" creationId="{3ED7309C-C1EA-4A74-A976-67FFCD21C9C9}"/>
          </ac:picMkLst>
        </pc:picChg>
        <pc:picChg chg="add mod">
          <ac:chgData name="Steven Benson" userId="7888f041-e9c4-484d-a793-6a135ed92492" providerId="ADAL" clId="{988E20CB-A282-4E69-8669-77162A01B585}" dt="2018-09-20T17:18:47.433" v="1" actId="1076"/>
          <ac:picMkLst>
            <pc:docMk/>
            <pc:sldMasterMk cId="0" sldId="2147483659"/>
            <ac:picMk id="8" creationId="{2FA721F7-002C-4113-8BB8-736BA4E4F6E1}"/>
          </ac:picMkLst>
        </pc:picChg>
        <pc:picChg chg="add mod">
          <ac:chgData name="Steven Benson" userId="7888f041-e9c4-484d-a793-6a135ed92492" providerId="ADAL" clId="{988E20CB-A282-4E69-8669-77162A01B585}" dt="2018-09-20T17:18:47.433"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74251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a:solidFill>
                  <a:srgbClr val="000000"/>
                </a:solidFill>
              </a:rPr>
              <a:t>Teacher Notes:</a:t>
            </a:r>
            <a:endParaRPr>
              <a:solidFill>
                <a:srgbClr val="000000"/>
              </a:solidFill>
            </a:endParaRPr>
          </a:p>
          <a:p>
            <a:pPr marL="457200" lvl="0" indent="-304800" rtl="0">
              <a:lnSpc>
                <a:spcPct val="100000"/>
              </a:lnSpc>
              <a:spcBef>
                <a:spcPts val="0"/>
              </a:spcBef>
              <a:spcAft>
                <a:spcPts val="0"/>
              </a:spcAft>
              <a:buSzPts val="1200"/>
              <a:buChar char="●"/>
            </a:pPr>
            <a:r>
              <a:rPr lang="en-US"/>
              <a:t>The purpose of this lesson is for students to continue their thinking about whether or not Lyddie should sign the petition, and to decide on a clear claim for their essay. </a:t>
            </a:r>
            <a:endParaRPr/>
          </a:p>
          <a:p>
            <a:pPr marL="457200" lvl="0" indent="-304800" rtl="0">
              <a:lnSpc>
                <a:spcPct val="100000"/>
              </a:lnSpc>
              <a:spcBef>
                <a:spcPts val="0"/>
              </a:spcBef>
              <a:spcAft>
                <a:spcPts val="0"/>
              </a:spcAft>
              <a:buSzPts val="1200"/>
              <a:buChar char="●"/>
            </a:pPr>
            <a:r>
              <a:rPr lang="en-US"/>
              <a:t>This lesson represents a key decision point for the students. To help them decide which claim to argue, they will weigh the reasons and go back over the </a:t>
            </a:r>
            <a:r>
              <a:rPr lang="en-US" b="1"/>
              <a:t>Forming Evidence-Based Claims graphic organizers</a:t>
            </a:r>
            <a:r>
              <a:rPr lang="en-US"/>
              <a:t> that they used in Lessons 10–12 to note which pieces of evidence are most compelling and therefore best for them to use. These </a:t>
            </a:r>
            <a:r>
              <a:rPr lang="en-US" b="1"/>
              <a:t>Forming Evidence-Based Claims graphic organizers</a:t>
            </a:r>
            <a:r>
              <a:rPr lang="en-US"/>
              <a:t> were collected in Lesson 12; be prepared to return them with feedback and to use the data they provided to inform your instructional decisions over the next several lessons about where students may need additional support.</a:t>
            </a:r>
            <a:endParaRPr/>
          </a:p>
          <a:p>
            <a:pPr marL="457200" lvl="0" indent="-304800" rtl="0">
              <a:lnSpc>
                <a:spcPct val="100000"/>
              </a:lnSpc>
              <a:spcBef>
                <a:spcPts val="0"/>
              </a:spcBef>
              <a:spcAft>
                <a:spcPts val="0"/>
              </a:spcAft>
              <a:buSzPts val="1200"/>
              <a:buChar char="●"/>
            </a:pPr>
            <a:r>
              <a:rPr lang="en-US"/>
              <a:t>This lesson suggests displaying an exemplary student acrostic poem from Lesson 5 in order to synthesize what we know about Lyddie. Using student work is a powerful teaching tool—but if you don’t have one, consider making one yourself.</a:t>
            </a:r>
            <a:endParaRPr/>
          </a:p>
          <a:p>
            <a:pPr marL="457200" lvl="0" indent="-304800" rtl="0">
              <a:lnSpc>
                <a:spcPct val="100000"/>
              </a:lnSpc>
              <a:spcBef>
                <a:spcPts val="0"/>
              </a:spcBef>
              <a:spcAft>
                <a:spcPts val="0"/>
              </a:spcAft>
              <a:buSzPts val="1200"/>
              <a:buChar char="●"/>
            </a:pPr>
            <a:r>
              <a:rPr lang="en-US"/>
              <a:t>Note that students saw the </a:t>
            </a:r>
            <a:r>
              <a:rPr lang="en-US" b="1"/>
              <a:t>End of Unit 1 Assessment prompt</a:t>
            </a:r>
            <a:r>
              <a:rPr lang="en-US"/>
              <a:t> in Lesson 13, as a part of the </a:t>
            </a:r>
            <a:r>
              <a:rPr lang="en-US" b="1"/>
              <a:t>Explanatory Essay vs. Argument Essay handout.</a:t>
            </a:r>
            <a:r>
              <a:rPr lang="en-US"/>
              <a:t> It is repeated again in this lesson as its own stand-alone document. </a:t>
            </a:r>
            <a:endParaRPr/>
          </a:p>
          <a:p>
            <a:pPr marL="457200" lvl="0" indent="-304800" rtl="0">
              <a:lnSpc>
                <a:spcPct val="100000"/>
              </a:lnSpc>
              <a:spcBef>
                <a:spcPts val="0"/>
              </a:spcBef>
              <a:spcAft>
                <a:spcPts val="0"/>
              </a:spcAft>
              <a:buSzPts val="1200"/>
              <a:buChar char="●"/>
            </a:pPr>
            <a:r>
              <a:rPr lang="en-US"/>
              <a:t>To prepare for this lesson, please review </a:t>
            </a:r>
            <a:r>
              <a:rPr lang="en-US" b="1"/>
              <a:t>Lyddie’s Decision anchor chart</a:t>
            </a:r>
            <a:r>
              <a:rPr lang="en-US"/>
              <a:t> and Chapters 18–19 in </a:t>
            </a:r>
            <a:r>
              <a:rPr lang="en-US" i="1"/>
              <a:t>Lyddie.</a:t>
            </a:r>
            <a:endParaRPr>
              <a:latin typeface="Arial"/>
              <a:ea typeface="Arial"/>
              <a:cs typeface="Arial"/>
              <a:sym typeface="Arial"/>
            </a:endParaRPr>
          </a:p>
        </p:txBody>
      </p:sp>
    </p:spTree>
    <p:extLst>
      <p:ext uri="{BB962C8B-B14F-4D97-AF65-F5344CB8AC3E}">
        <p14:creationId xmlns:p14="http://schemas.microsoft.com/office/powerpoint/2010/main" val="781478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df7e7cff9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g3df7e7cff9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25-30 minutes (5-8 minutes for this slide)</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5</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Take a Stand: Weighing the Reasons, continued</a:t>
            </a:r>
            <a:endParaRPr b="1"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second of five slides related to this activity. </a:t>
            </a:r>
            <a:endParaRPr dirty="0"/>
          </a:p>
          <a:p>
            <a:pPr marL="457200" marR="0" lvl="0" indent="-304800" algn="l" rtl="0">
              <a:lnSpc>
                <a:spcPct val="100000"/>
              </a:lnSpc>
              <a:spcBef>
                <a:spcPts val="0"/>
              </a:spcBef>
              <a:spcAft>
                <a:spcPts val="0"/>
              </a:spcAft>
              <a:buSzPts val="1200"/>
              <a:buChar char="●"/>
            </a:pPr>
            <a:r>
              <a:rPr lang="en-US" dirty="0"/>
              <a:t>Even though these examples are not directly related to </a:t>
            </a:r>
            <a:r>
              <a:rPr lang="en-US" i="1" dirty="0" err="1"/>
              <a:t>Lyddie</a:t>
            </a:r>
            <a:r>
              <a:rPr lang="en-US" i="1" dirty="0"/>
              <a:t>, </a:t>
            </a:r>
            <a:r>
              <a:rPr lang="en-US" dirty="0"/>
              <a:t>they offer an important opportunity for students to engage in critical thinking and to help them consider that some reasons are more powerful than other reasons in a variety of situations.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first three sentences on the slide aloud.</a:t>
            </a:r>
            <a:endParaRPr dirty="0"/>
          </a:p>
          <a:p>
            <a:pPr marL="457200" marR="0" lvl="0" indent="-304800" algn="l" rtl="0">
              <a:lnSpc>
                <a:spcPct val="100000"/>
              </a:lnSpc>
              <a:spcBef>
                <a:spcPts val="0"/>
              </a:spcBef>
              <a:spcAft>
                <a:spcPts val="0"/>
              </a:spcAft>
              <a:buSzPts val="1200"/>
              <a:buFont typeface="Calibri"/>
              <a:buAutoNum type="arabicPeriod"/>
            </a:pPr>
            <a:r>
              <a:rPr lang="en-US" dirty="0"/>
              <a:t>Read Statement #1 aloud. Say: </a:t>
            </a:r>
            <a:r>
              <a:rPr lang="en-US" i="1" dirty="0"/>
              <a:t>“The reason is true and it is supported by evidence (90 minutes long), but it isn’t very compelling. Brevity isn’t usually a reason someone strongly likes or dislikes a movie.” </a:t>
            </a:r>
            <a:endParaRPr i="1" dirty="0"/>
          </a:p>
          <a:p>
            <a:pPr marL="457200" marR="0" lvl="0" indent="-304800" algn="l" rtl="0">
              <a:lnSpc>
                <a:spcPct val="100000"/>
              </a:lnSpc>
              <a:spcBef>
                <a:spcPts val="0"/>
              </a:spcBef>
              <a:spcAft>
                <a:spcPts val="0"/>
              </a:spcAft>
              <a:buSzPts val="1200"/>
              <a:buFont typeface="Calibri"/>
              <a:buAutoNum type="arabicPeriod"/>
            </a:pPr>
            <a:r>
              <a:rPr lang="en-US" dirty="0"/>
              <a:t>Read Statement #2 aloud. Say: </a:t>
            </a:r>
            <a:r>
              <a:rPr lang="en-US" i="1" dirty="0"/>
              <a:t>“This might be a more compelling reason. What your peers think of a movie usually does influence whether or not someone goes to the movies, and it is supported by evidence—a statistic.”</a:t>
            </a:r>
            <a:endParaRPr i="1" dirty="0"/>
          </a:p>
          <a:p>
            <a:pPr marL="457200" marR="0" lvl="0" indent="-304800" algn="l" rtl="0">
              <a:lnSpc>
                <a:spcPct val="100000"/>
              </a:lnSpc>
              <a:spcBef>
                <a:spcPts val="0"/>
              </a:spcBef>
              <a:spcAft>
                <a:spcPts val="0"/>
              </a:spcAft>
              <a:buSzPts val="1200"/>
              <a:buFont typeface="Calibri"/>
              <a:buAutoNum type="arabicPeriod"/>
            </a:pPr>
            <a:r>
              <a:rPr lang="en-US" dirty="0"/>
              <a:t>Read Statement #3 aloud. Say: </a:t>
            </a:r>
            <a:r>
              <a:rPr lang="en-US" i="1" dirty="0"/>
              <a:t>“This one is tricky. Is Meryl Streep being in a movie a compelling reason for you personally? No, because it is only a piece of evidence, and it is not connected to a reason. You might not know who Ms. Streep is. So even though that’s relevant, it isn’t compelling. But if I explained, ‘The acting in this movie is fantastic! Meryl Streep is in it, and she is a really good actress who has won numerous awards!’ then that reason becomes more compelling to you.”</a:t>
            </a:r>
            <a:endParaRPr i="1" dirty="0"/>
          </a:p>
          <a:p>
            <a:pPr marL="457200" marR="0" lvl="0" indent="-304800" algn="l" rtl="0">
              <a:lnSpc>
                <a:spcPct val="100000"/>
              </a:lnSpc>
              <a:spcBef>
                <a:spcPts val="0"/>
              </a:spcBef>
              <a:spcAft>
                <a:spcPts val="0"/>
              </a:spcAft>
              <a:buSzPts val="1200"/>
              <a:buFont typeface="Calibri"/>
              <a:buAutoNum type="arabicPeriod"/>
            </a:pPr>
            <a:r>
              <a:rPr lang="en-US" dirty="0"/>
              <a:t>Read Statement #4 aloud. Say: </a:t>
            </a:r>
            <a:r>
              <a:rPr lang="en-US" i="1" dirty="0"/>
              <a:t>“Here is another tricky one. If I said this to you, you might ask, ‘What happened in it that is funny?’ If I can’t answer you, then my reason isn’t compelling. Even if you like funny movies, a reason that I can’t support with evidence is unlikely to convince you.”</a:t>
            </a:r>
            <a:endParaRPr i="1" dirty="0"/>
          </a:p>
          <a:p>
            <a:pPr marL="457200" marR="0" lvl="0" indent="-304800" algn="l" rtl="0">
              <a:lnSpc>
                <a:spcPct val="100000"/>
              </a:lnSpc>
              <a:spcBef>
                <a:spcPts val="0"/>
              </a:spcBef>
              <a:spcAft>
                <a:spcPts val="0"/>
              </a:spcAft>
              <a:buSzPts val="1200"/>
              <a:buFont typeface="Calibri"/>
              <a:buAutoNum type="arabicPeriod"/>
            </a:pPr>
            <a:r>
              <a:rPr lang="en-US" dirty="0"/>
              <a:t>Read the last two sentences of the slide aloud.</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focus their attention on the slide. They might offer some comments on the different statements, expressing their opinions about how compelling each one is. Allow for some of this expression, but keep it short.</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62" name="Google Shape;162;g3df7e7cff9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36548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01ba4aac2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01ba4aac2_0_2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25-30 minutes (5-8 minutes for this slide)</a:t>
            </a:r>
            <a:endParaRPr b="1" dirty="0"/>
          </a:p>
          <a:p>
            <a:pPr marL="0" lvl="0" indent="0" rtl="0">
              <a:spcBef>
                <a:spcPts val="0"/>
              </a:spcBef>
              <a:spcAft>
                <a:spcPts val="0"/>
              </a:spcAft>
              <a:buClr>
                <a:schemeClr val="dk1"/>
              </a:buClr>
              <a:buSzPts val="1200"/>
              <a:buFont typeface="Calibri"/>
              <a:buNone/>
            </a:pPr>
            <a:r>
              <a:rPr lang="en-US" b="1" dirty="0"/>
              <a:t>Student Grouping: Whole Group</a:t>
            </a:r>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Slide 3 of 5</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Take a Stand: Weighing the Reasons, continued</a:t>
            </a:r>
            <a:endParaRPr b="1" i="1"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third of five slides related to this activity.</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Direct students’ attention to the </a:t>
            </a:r>
            <a:r>
              <a:rPr lang="en-US" b="1" dirty="0"/>
              <a:t>End of Unit 1 Assessment Prompt: </a:t>
            </a:r>
            <a:r>
              <a:rPr lang="en-US" b="1" dirty="0" err="1"/>
              <a:t>Lyddie</a:t>
            </a:r>
            <a:r>
              <a:rPr lang="en-US" b="1" dirty="0"/>
              <a:t> Argument Essay </a:t>
            </a:r>
            <a:r>
              <a:rPr lang="en-US" dirty="0"/>
              <a:t>projected on the slide. Invite students to read along while you read the prompt aloud. Remind them that although they know from reading Chapter 19 that </a:t>
            </a:r>
            <a:r>
              <a:rPr lang="en-US" dirty="0" err="1"/>
              <a:t>Lyddie</a:t>
            </a:r>
            <a:r>
              <a:rPr lang="en-US" dirty="0"/>
              <a:t> did not sign the petition, the essay prompt asks you to argue whether or not </a:t>
            </a:r>
            <a:r>
              <a:rPr lang="en-US" i="1" dirty="0"/>
              <a:t>she should</a:t>
            </a:r>
            <a:r>
              <a:rPr lang="en-US" dirty="0"/>
              <a:t>. The fact that she couldn’t is an </a:t>
            </a:r>
            <a:r>
              <a:rPr lang="en-US" i="1" dirty="0"/>
              <a:t>irrelevant </a:t>
            </a:r>
            <a:r>
              <a:rPr lang="en-US" dirty="0"/>
              <a:t>detail. </a:t>
            </a:r>
            <a:endParaRPr dirty="0"/>
          </a:p>
          <a:p>
            <a:pPr marL="457200" lvl="0" indent="-304800" rtl="0">
              <a:spcBef>
                <a:spcPts val="0"/>
              </a:spcBef>
              <a:spcAft>
                <a:spcPts val="0"/>
              </a:spcAft>
              <a:buSzPts val="1200"/>
              <a:buFont typeface="Calibri"/>
              <a:buAutoNum type="arabicPeriod"/>
            </a:pPr>
            <a:r>
              <a:rPr lang="en-US" dirty="0"/>
              <a:t>Remind students that this essay is about </a:t>
            </a:r>
            <a:r>
              <a:rPr lang="en-US" dirty="0" err="1"/>
              <a:t>Lyddie</a:t>
            </a:r>
            <a:r>
              <a:rPr lang="en-US" dirty="0"/>
              <a:t> signing the petition—not a mill worker in general or someone living today. Therefore, they should think about what would be a compelling reason for </a:t>
            </a:r>
            <a:r>
              <a:rPr lang="en-US" dirty="0" err="1"/>
              <a:t>Lyddie</a:t>
            </a:r>
            <a:r>
              <a:rPr lang="en-US" dirty="0"/>
              <a:t> specifically.</a:t>
            </a:r>
            <a:endParaRPr dirty="0"/>
          </a:p>
          <a:p>
            <a:pPr marL="457200" lvl="0" indent="-304800" rtl="0">
              <a:spcBef>
                <a:spcPts val="0"/>
              </a:spcBef>
              <a:spcAft>
                <a:spcPts val="0"/>
              </a:spcAft>
              <a:buSzPts val="1200"/>
              <a:buFont typeface="Calibri"/>
              <a:buAutoNum type="arabicPeriod"/>
            </a:pPr>
            <a:r>
              <a:rPr lang="en-US" dirty="0"/>
              <a:t>Remind students that they have learned a lot about </a:t>
            </a:r>
            <a:r>
              <a:rPr lang="en-US" dirty="0" err="1"/>
              <a:t>Lyddie’s</a:t>
            </a:r>
            <a:r>
              <a:rPr lang="en-US" dirty="0"/>
              <a:t> character from reading this book. They now know a lot about her character traits and her values. If you have the </a:t>
            </a:r>
            <a:r>
              <a:rPr lang="en-US" b="1" dirty="0"/>
              <a:t>student exemplar acrostic poem </a:t>
            </a:r>
            <a:r>
              <a:rPr lang="en-US" dirty="0"/>
              <a:t>from Lesson 5 to display on the document camera, please </a:t>
            </a:r>
            <a:r>
              <a:rPr lang="en-US"/>
              <a:t>do that.</a:t>
            </a:r>
            <a:endParaRPr dirty="0"/>
          </a:p>
          <a:p>
            <a:pPr marL="457200" lvl="0" indent="-304800" rtl="0">
              <a:spcBef>
                <a:spcPts val="0"/>
              </a:spcBef>
              <a:spcAft>
                <a:spcPts val="0"/>
              </a:spcAft>
              <a:buSzPts val="1200"/>
              <a:buFont typeface="Calibri"/>
              <a:buAutoNum type="arabicPeriod"/>
            </a:pPr>
            <a:r>
              <a:rPr lang="en-US" dirty="0"/>
              <a:t>Read aloud the “What do we know about </a:t>
            </a:r>
            <a:r>
              <a:rPr lang="en-US" dirty="0" err="1"/>
              <a:t>Lyddie</a:t>
            </a:r>
            <a:r>
              <a:rPr lang="en-US" dirty="0"/>
              <a:t>?” bullet points on the slide.</a:t>
            </a:r>
            <a:endParaRPr dirty="0"/>
          </a:p>
          <a:p>
            <a:pPr marL="457200" lvl="0" indent="-304800" rtl="0">
              <a:spcBef>
                <a:spcPts val="0"/>
              </a:spcBef>
              <a:spcAft>
                <a:spcPts val="0"/>
              </a:spcAft>
              <a:buSzPts val="1200"/>
              <a:buFont typeface="Calibri"/>
              <a:buAutoNum type="arabicPeriod"/>
            </a:pPr>
            <a:r>
              <a:rPr lang="en-US" dirty="0"/>
              <a:t>Read the last sentence on the slide.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focus their attention on the slide.</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Consider a choral reading of the assessment prompt if you have students who might need the additional oral activity as a reminder of the prompt.</a:t>
            </a:r>
            <a:endParaRPr dirty="0"/>
          </a:p>
        </p:txBody>
      </p:sp>
      <p:sp>
        <p:nvSpPr>
          <p:cNvPr id="171" name="Google Shape;171;g401ba4aac2_0_2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493272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01ba4aac2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401ba4aac2_0_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25-30 minutes (5-8 minutes for this slide)</a:t>
            </a:r>
            <a:endParaRPr b="1" dirty="0"/>
          </a:p>
          <a:p>
            <a:pPr marL="0" lvl="0" indent="0" rtl="0">
              <a:spcBef>
                <a:spcPts val="0"/>
              </a:spcBef>
              <a:spcAft>
                <a:spcPts val="0"/>
              </a:spcAft>
              <a:buClr>
                <a:schemeClr val="dk1"/>
              </a:buClr>
              <a:buSzPts val="1100"/>
              <a:buFont typeface="Arial"/>
              <a:buNone/>
            </a:pPr>
            <a:r>
              <a:rPr lang="en-US" b="1" dirty="0"/>
              <a:t>Student Grouping: Whole Group</a:t>
            </a:r>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Slide 4 of 5</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Take a Stand: Weighing the Reasons, continued</a:t>
            </a:r>
            <a:endParaRPr b="1" i="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fourth of five slides related to this activity.</a:t>
            </a:r>
            <a:endParaRPr dirty="0"/>
          </a:p>
          <a:p>
            <a:pPr marL="457200" lvl="0" indent="-304800" rtl="0">
              <a:spcBef>
                <a:spcPts val="0"/>
              </a:spcBef>
              <a:spcAft>
                <a:spcPts val="0"/>
              </a:spcAft>
              <a:buClr>
                <a:schemeClr val="dk1"/>
              </a:buClr>
              <a:buSzPts val="1200"/>
              <a:buChar char="●"/>
            </a:pPr>
            <a:r>
              <a:rPr lang="en-US" dirty="0"/>
              <a:t>During this activity, students are not yet coming up with a claim about </a:t>
            </a:r>
            <a:r>
              <a:rPr lang="en-US" dirty="0" err="1"/>
              <a:t>Lyddie</a:t>
            </a:r>
            <a:r>
              <a:rPr lang="en-US" dirty="0"/>
              <a:t>; rather, they are looking at the strength of the evidence to help them eventually come up with a claim.</a:t>
            </a:r>
            <a:endParaRPr dirty="0"/>
          </a:p>
          <a:p>
            <a:pPr marL="457200" lvl="0" indent="-304800" rtl="0">
              <a:spcBef>
                <a:spcPts val="0"/>
              </a:spcBef>
              <a:spcAft>
                <a:spcPts val="0"/>
              </a:spcAft>
              <a:buClr>
                <a:schemeClr val="dk1"/>
              </a:buClr>
              <a:buSzPts val="1200"/>
              <a:buFont typeface="Calibri"/>
              <a:buChar char="●"/>
            </a:pPr>
            <a:r>
              <a:rPr lang="en-US" dirty="0"/>
              <a:t>Physical movement can energize students, but it can also be difficult to manage in large classes. If movement will distract your students, consider amending the activity. Give each student two cards labeled “A” and “B”. When the protocol dictates that they should move to a part of the room, have them hold up the corresponding card instead and tally votes.</a:t>
            </a:r>
            <a:endParaRPr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answering student questions as needed.</a:t>
            </a:r>
            <a:endParaRPr dirty="0"/>
          </a:p>
          <a:p>
            <a:pPr marL="457200" lvl="0" indent="-304800" rtl="0">
              <a:spcBef>
                <a:spcPts val="0"/>
              </a:spcBef>
              <a:spcAft>
                <a:spcPts val="0"/>
              </a:spcAft>
              <a:buClr>
                <a:schemeClr val="dk1"/>
              </a:buClr>
              <a:buSzPts val="1200"/>
              <a:buFont typeface="Calibri"/>
              <a:buAutoNum type="arabicPeriod"/>
            </a:pPr>
            <a:r>
              <a:rPr lang="en-US" dirty="0"/>
              <a:t>Direct students to silently line up in a single-file line in the middle of the room and point out the “Statement A” and “Statement B” signs. Tell them they will have a chance to talk with several partners today but at times you will need their attention quickly. Establish a cue that will tell the students when it is time to stop talking. For example, you could raise your hand, clap, or use a chime.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focus their attention on the slide.</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81" name="Google Shape;181;g401ba4aac2_0_6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2016972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01ba4aac2_0_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01ba4aac2_0_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25-30 minutes (5-8 minutes for this slide)</a:t>
            </a:r>
            <a:endParaRPr b="1" dirty="0"/>
          </a:p>
          <a:p>
            <a:pPr marL="0" lvl="0" indent="0" rtl="0">
              <a:spcBef>
                <a:spcPts val="0"/>
              </a:spcBef>
              <a:spcAft>
                <a:spcPts val="0"/>
              </a:spcAft>
              <a:buClr>
                <a:schemeClr val="dk1"/>
              </a:buClr>
              <a:buSzPts val="1100"/>
              <a:buFont typeface="Arial"/>
              <a:buNone/>
            </a:pPr>
            <a:r>
              <a:rPr lang="en-US" b="1" dirty="0"/>
              <a:t>Student Grouping: Whole Group</a:t>
            </a:r>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Slide 5 of 5</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Take a Stand: Weighing the Reasons, continued</a:t>
            </a:r>
            <a:endParaRPr b="1" i="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last of five slides related to this activity.</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Read the text on the right-hand side of the slide aloud.</a:t>
            </a:r>
            <a:endParaRPr dirty="0"/>
          </a:p>
          <a:p>
            <a:pPr marL="457200" lvl="0" indent="-304800" rtl="0">
              <a:spcBef>
                <a:spcPts val="0"/>
              </a:spcBef>
              <a:spcAft>
                <a:spcPts val="0"/>
              </a:spcAft>
              <a:buSzPts val="1200"/>
              <a:buFont typeface="Calibri"/>
              <a:buAutoNum type="arabicPeriod"/>
            </a:pPr>
            <a:r>
              <a:rPr lang="en-US" dirty="0"/>
              <a:t>Read the first set of statements aloud and ask students to move quickly to the side of the room that represents the statement they think </a:t>
            </a:r>
            <a:r>
              <a:rPr lang="en-US" dirty="0" err="1"/>
              <a:t>Lyddie</a:t>
            </a:r>
            <a:r>
              <a:rPr lang="en-US" dirty="0"/>
              <a:t> would find most compelling. Probe with questions such as: </a:t>
            </a:r>
            <a:r>
              <a:rPr lang="en-US" i="1" dirty="0"/>
              <a:t>“From what we’ve seen in the book, is </a:t>
            </a:r>
            <a:r>
              <a:rPr lang="en-US" i="1" dirty="0" err="1"/>
              <a:t>Lyddie</a:t>
            </a:r>
            <a:r>
              <a:rPr lang="en-US" i="1" dirty="0"/>
              <a:t> afraid of hard work?” </a:t>
            </a:r>
            <a:r>
              <a:rPr lang="en-US" dirty="0"/>
              <a:t>and</a:t>
            </a:r>
            <a:r>
              <a:rPr lang="en-US" i="1" dirty="0"/>
              <a:t> “When Rachel got sick, what was </a:t>
            </a:r>
            <a:r>
              <a:rPr lang="en-US" i="1" dirty="0" err="1"/>
              <a:t>Lyddie’s</a:t>
            </a:r>
            <a:r>
              <a:rPr lang="en-US" i="1" dirty="0"/>
              <a:t> reaction?” </a:t>
            </a:r>
            <a:endParaRPr i="1" dirty="0"/>
          </a:p>
          <a:p>
            <a:pPr marL="457200" lvl="0" indent="-304800" rtl="0">
              <a:spcBef>
                <a:spcPts val="0"/>
              </a:spcBef>
              <a:spcAft>
                <a:spcPts val="0"/>
              </a:spcAft>
              <a:buSzPts val="1200"/>
              <a:buFont typeface="Calibri"/>
              <a:buAutoNum type="arabicPeriod"/>
            </a:pPr>
            <a:r>
              <a:rPr lang="en-US" dirty="0"/>
              <a:t>When everyone has made a choice, ask a student to share out her thinking. Point out when students are using evidence effectively to support a reason.</a:t>
            </a:r>
            <a:endParaRPr dirty="0"/>
          </a:p>
          <a:p>
            <a:pPr marL="457200" lvl="0" indent="-304800" rtl="0">
              <a:spcBef>
                <a:spcPts val="0"/>
              </a:spcBef>
              <a:spcAft>
                <a:spcPts val="0"/>
              </a:spcAft>
              <a:buSzPts val="1200"/>
              <a:buFont typeface="Calibri"/>
              <a:buAutoNum type="arabicPeriod"/>
            </a:pPr>
            <a:r>
              <a:rPr lang="en-US" dirty="0"/>
              <a:t>Read the second set of statements aloud and ask students to move quickly to the side of the room that represents the statement they think </a:t>
            </a:r>
            <a:r>
              <a:rPr lang="en-US" dirty="0" err="1"/>
              <a:t>Lyddie</a:t>
            </a:r>
            <a:r>
              <a:rPr lang="en-US" dirty="0"/>
              <a:t> would find most compelling. Probe with questions such as: “</a:t>
            </a:r>
            <a:r>
              <a:rPr lang="en-US" dirty="0" err="1"/>
              <a:t>Lyddie</a:t>
            </a:r>
            <a:r>
              <a:rPr lang="en-US" dirty="0"/>
              <a:t> does want to impress Mr. Marsden, but is that because she likes him personally or because she’s afraid he’ll fire her?” and “Why did </a:t>
            </a:r>
            <a:r>
              <a:rPr lang="en-US" dirty="0" err="1"/>
              <a:t>Lyddie</a:t>
            </a:r>
            <a:r>
              <a:rPr lang="en-US" dirty="0"/>
              <a:t> begin working in the mill?”</a:t>
            </a:r>
            <a:endParaRPr dirty="0"/>
          </a:p>
          <a:p>
            <a:pPr marL="457200" lvl="0" indent="-304800" rtl="0">
              <a:spcBef>
                <a:spcPts val="0"/>
              </a:spcBef>
              <a:spcAft>
                <a:spcPts val="0"/>
              </a:spcAft>
              <a:buSzPts val="1200"/>
              <a:buFont typeface="Calibri"/>
              <a:buAutoNum type="arabicPeriod"/>
            </a:pPr>
            <a:r>
              <a:rPr lang="en-US" dirty="0"/>
              <a:t>This time, after the students have made a choice, ask them to talk with the person on their same side about their choice. Ask a few students to share out the ideas the discussed with their partner. </a:t>
            </a:r>
            <a:endParaRPr dirty="0"/>
          </a:p>
          <a:p>
            <a:pPr marL="457200" lvl="0" indent="-304800" rtl="0">
              <a:spcBef>
                <a:spcPts val="0"/>
              </a:spcBef>
              <a:spcAft>
                <a:spcPts val="0"/>
              </a:spcAft>
              <a:buSzPts val="1200"/>
              <a:buFont typeface="Calibri"/>
              <a:buAutoNum type="arabicPeriod"/>
            </a:pPr>
            <a:r>
              <a:rPr lang="en-US" dirty="0"/>
              <a:t>Read the third set of statements aloud and ask students to move quickly to the side of the room that represents the statement they think </a:t>
            </a:r>
            <a:r>
              <a:rPr lang="en-US" dirty="0" err="1"/>
              <a:t>Lyddie</a:t>
            </a:r>
            <a:r>
              <a:rPr lang="en-US" dirty="0"/>
              <a:t> would find most compelling.</a:t>
            </a:r>
            <a:endParaRPr dirty="0"/>
          </a:p>
          <a:p>
            <a:pPr marL="457200" lvl="0" indent="-304800" rtl="0">
              <a:spcBef>
                <a:spcPts val="0"/>
              </a:spcBef>
              <a:spcAft>
                <a:spcPts val="0"/>
              </a:spcAft>
              <a:buClr>
                <a:schemeClr val="dk1"/>
              </a:buClr>
              <a:buSzPts val="1200"/>
              <a:buFont typeface="Calibri"/>
              <a:buAutoNum type="arabicPeriod"/>
            </a:pPr>
            <a:r>
              <a:rPr lang="en-US" dirty="0"/>
              <a:t>Again, after the students have made a choice, ask them to talk with the person on their same side about their choice. Ask a few students to share out the ideas the discussed with their partner.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In Teacher Action Step 3, listen for the student to say that </a:t>
            </a:r>
            <a:r>
              <a:rPr lang="en-US" dirty="0" err="1"/>
              <a:t>Lyddie</a:t>
            </a:r>
            <a:r>
              <a:rPr lang="en-US" dirty="0"/>
              <a:t> is not afraid of hard work so Statement B would not be compelling to her. In addition, she values Rachel and Betsy very much and so this would be a compelling reason to her. </a:t>
            </a:r>
            <a:endParaRPr dirty="0"/>
          </a:p>
          <a:p>
            <a:pPr marL="457200" lvl="0" indent="-304800" rtl="0">
              <a:spcBef>
                <a:spcPts val="0"/>
              </a:spcBef>
              <a:spcAft>
                <a:spcPts val="0"/>
              </a:spcAft>
              <a:buClr>
                <a:schemeClr val="dk1"/>
              </a:buClr>
              <a:buSzPts val="1200"/>
              <a:buFont typeface="Times New Roman"/>
              <a:buChar char="●"/>
            </a:pPr>
            <a:r>
              <a:rPr lang="en-US" dirty="0"/>
              <a:t>In Teacher Action Step 5, listen for students to identify Statement A as more compelling because buying her farm is of utmost importance to </a:t>
            </a:r>
            <a:r>
              <a:rPr lang="en-US" dirty="0" err="1"/>
              <a:t>Lyddie</a:t>
            </a:r>
            <a:r>
              <a:rPr lang="en-US" dirty="0"/>
              <a:t>. Ask students if they would be able to support that reason with details or evidence from the text. It’s true that she cares what Mr. </a:t>
            </a:r>
            <a:r>
              <a:rPr lang="en-US" dirty="0" err="1"/>
              <a:t>Mardsen</a:t>
            </a:r>
            <a:r>
              <a:rPr lang="en-US" dirty="0"/>
              <a:t> thinks of her, but not more than the farm. </a:t>
            </a:r>
            <a:endParaRPr dirty="0"/>
          </a:p>
          <a:p>
            <a:pPr marL="457200" lvl="0" indent="-304800" rtl="0">
              <a:spcBef>
                <a:spcPts val="0"/>
              </a:spcBef>
              <a:spcAft>
                <a:spcPts val="0"/>
              </a:spcAft>
              <a:buClr>
                <a:schemeClr val="dk1"/>
              </a:buClr>
              <a:buSzPts val="1200"/>
              <a:buFont typeface="Calibri"/>
              <a:buChar char="●"/>
            </a:pPr>
            <a:r>
              <a:rPr lang="en-US" dirty="0"/>
              <a:t>In Teacher Action Step 7, listen for students to say that </a:t>
            </a:r>
            <a:r>
              <a:rPr lang="en-US" dirty="0" err="1"/>
              <a:t>Lyddie</a:t>
            </a:r>
            <a:r>
              <a:rPr lang="en-US" dirty="0"/>
              <a:t> values her independence and freedom, so she would find the idea of being in a slave-like position very offensive. Also, she makes time to read even though she works long hours, so Statement B might not be as compelling a reason for her.</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If you have a number of students with slower processing speeds, allow some time for students to read over the slide on their own first and think quietly about their answers ahead of time so that when it’s time to move, they are ready!</a:t>
            </a:r>
            <a:endParaRPr dirty="0"/>
          </a:p>
          <a:p>
            <a:pPr marL="0" lvl="0" indent="0">
              <a:spcBef>
                <a:spcPts val="0"/>
              </a:spcBef>
              <a:spcAft>
                <a:spcPts val="0"/>
              </a:spcAft>
              <a:buNone/>
            </a:pPr>
            <a:endParaRPr dirty="0"/>
          </a:p>
        </p:txBody>
      </p:sp>
      <p:sp>
        <p:nvSpPr>
          <p:cNvPr id="191" name="Google Shape;191;g401ba4aac2_0_5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1730298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401ba4aac2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401ba4aac2_0_6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15-20 minutes</a:t>
            </a:r>
            <a:endParaRPr b="1" dirty="0"/>
          </a:p>
          <a:p>
            <a:pPr marL="0" lvl="0" indent="0" rtl="0">
              <a:spcBef>
                <a:spcPts val="0"/>
              </a:spcBef>
              <a:spcAft>
                <a:spcPts val="0"/>
              </a:spcAft>
              <a:buClr>
                <a:schemeClr val="dk1"/>
              </a:buClr>
              <a:buSzPts val="1100"/>
              <a:buFont typeface="Arial"/>
              <a:buNone/>
            </a:pPr>
            <a:r>
              <a:rPr lang="en-US" b="1" dirty="0"/>
              <a:t>Student Grouping: Whole Group</a:t>
            </a:r>
          </a:p>
          <a:p>
            <a:pPr marL="0" lvl="0" indent="0" rtl="0">
              <a:spcBef>
                <a:spcPts val="0"/>
              </a:spcBef>
              <a:spcAft>
                <a:spcPts val="0"/>
              </a:spcAft>
              <a:buClr>
                <a:schemeClr val="dk1"/>
              </a:buClr>
              <a:buSzPts val="1100"/>
              <a:buFont typeface="Arial"/>
              <a:buNone/>
            </a:pPr>
            <a:endParaRPr b="1" dirty="0"/>
          </a:p>
          <a:p>
            <a:pPr marL="0" lvl="0" indent="0" rtl="0">
              <a:lnSpc>
                <a:spcPct val="90000"/>
              </a:lnSpc>
              <a:spcBef>
                <a:spcPts val="1000"/>
              </a:spcBef>
              <a:spcAft>
                <a:spcPts val="0"/>
              </a:spcAft>
              <a:buClr>
                <a:schemeClr val="dk1"/>
              </a:buClr>
              <a:buSzPts val="1100"/>
              <a:buFont typeface="Arial"/>
              <a:buNone/>
            </a:pPr>
            <a:r>
              <a:rPr lang="en-US" b="1" dirty="0"/>
              <a:t>Work Time B. Making A Claim</a:t>
            </a:r>
            <a:endParaRPr b="1" i="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Reviewing graphic organizers and reasons will help students select one side of the argument and articulate their idea in a single sentence.</a:t>
            </a:r>
            <a:endParaRPr dirty="0"/>
          </a:p>
          <a:p>
            <a:pPr marL="457200" lvl="0" indent="-304800" rtl="0">
              <a:spcBef>
                <a:spcPts val="0"/>
              </a:spcBef>
              <a:spcAft>
                <a:spcPts val="0"/>
              </a:spcAft>
              <a:buClr>
                <a:schemeClr val="dk1"/>
              </a:buClr>
              <a:buSzPts val="1200"/>
              <a:buChar char="●"/>
            </a:pPr>
            <a:r>
              <a:rPr lang="en-US" dirty="0"/>
              <a:t>Carefully reviewing reasons prior to making a claim represents a logical argumentation process: examine the evidence first, then decide what argument to make.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sentence and </a:t>
            </a:r>
            <a:r>
              <a:rPr lang="en-US" b="0" dirty="0"/>
              <a:t>#1</a:t>
            </a:r>
            <a:r>
              <a:rPr lang="en-US" dirty="0"/>
              <a:t> on the slide aloud. Remind students that they can find evidence on both their </a:t>
            </a:r>
            <a:r>
              <a:rPr lang="en-US" b="1" dirty="0"/>
              <a:t>Evidence-Based Claim graphic organizers</a:t>
            </a:r>
            <a:r>
              <a:rPr lang="en-US" dirty="0"/>
              <a:t> and their </a:t>
            </a:r>
            <a:r>
              <a:rPr lang="en-US" b="1" dirty="0"/>
              <a:t>Working Conditions in </a:t>
            </a:r>
            <a:r>
              <a:rPr lang="en-US" b="1" i="1" dirty="0" err="1"/>
              <a:t>Lyddie</a:t>
            </a:r>
            <a:r>
              <a:rPr lang="en-US" b="1" dirty="0"/>
              <a:t>: Textual Evidence Note-catchers</a:t>
            </a:r>
            <a:r>
              <a:rPr lang="en-US" dirty="0"/>
              <a:t>. As they work, they should check the evidence row of their charts to make sure their reasons are supported by evidence. If necessary, they can add evidence to their graphic organizers, but they should not circle any reasons for which they do not have evidence.</a:t>
            </a:r>
            <a:endParaRPr dirty="0"/>
          </a:p>
          <a:p>
            <a:pPr marL="457200" lvl="0" indent="-304800" rtl="0">
              <a:spcBef>
                <a:spcPts val="0"/>
              </a:spcBef>
              <a:spcAft>
                <a:spcPts val="0"/>
              </a:spcAft>
              <a:buClr>
                <a:schemeClr val="dk1"/>
              </a:buClr>
              <a:buSzPts val="1200"/>
              <a:buFont typeface="Calibri"/>
              <a:buAutoNum type="arabicPeriod"/>
            </a:pPr>
            <a:r>
              <a:rPr lang="en-US" dirty="0"/>
              <a:t>Read #2 on the slide aloud. Give students a few minutes to discuss. Circulate to check how well the students are choosing evidence. Provide guidance as needed. </a:t>
            </a:r>
            <a:endParaRPr dirty="0"/>
          </a:p>
          <a:p>
            <a:pPr marL="457200" lvl="0" indent="-304800" rtl="0">
              <a:spcBef>
                <a:spcPts val="0"/>
              </a:spcBef>
              <a:spcAft>
                <a:spcPts val="0"/>
              </a:spcAft>
              <a:buClr>
                <a:schemeClr val="dk1"/>
              </a:buClr>
              <a:buSzPts val="1200"/>
              <a:buFont typeface="Calibri"/>
              <a:buAutoNum type="arabicPeriod"/>
            </a:pPr>
            <a:r>
              <a:rPr lang="en-US" dirty="0"/>
              <a:t>Read #3 on the slide aloud. Say: </a:t>
            </a:r>
            <a:r>
              <a:rPr lang="en-US" i="1" dirty="0"/>
              <a:t>“Because this is where you found the most compelling reasons, this will be the side you will argue.”</a:t>
            </a:r>
            <a:endParaRPr i="1" dirty="0"/>
          </a:p>
          <a:p>
            <a:pPr marL="457200" lvl="0" indent="-304800" rtl="0">
              <a:spcBef>
                <a:spcPts val="0"/>
              </a:spcBef>
              <a:spcAft>
                <a:spcPts val="0"/>
              </a:spcAft>
              <a:buClr>
                <a:schemeClr val="dk1"/>
              </a:buClr>
              <a:buSzPts val="1200"/>
              <a:buFont typeface="Calibri"/>
              <a:buAutoNum type="arabicPeriod"/>
            </a:pPr>
            <a:r>
              <a:rPr lang="en-US" dirty="0"/>
              <a:t>Read #4 on the slide aloud. Say: </a:t>
            </a:r>
            <a:r>
              <a:rPr lang="en-US" i="1" dirty="0"/>
              <a:t>“Part of writing an argumentative essay is acknowledging the counterclaim. A counterclaim includes reasons and evidence that do not support the claim of the essay but is not irrelevant. This is good to include in an essay because it shows the reader that the author has seriously considered many possible arguments.”</a:t>
            </a:r>
            <a:endParaRPr i="1" dirty="0"/>
          </a:p>
          <a:p>
            <a:pPr marL="457200" lvl="0" indent="-304800" rtl="0">
              <a:spcBef>
                <a:spcPts val="0"/>
              </a:spcBef>
              <a:spcAft>
                <a:spcPts val="0"/>
              </a:spcAft>
              <a:buClr>
                <a:schemeClr val="dk1"/>
              </a:buClr>
              <a:buSzPts val="1200"/>
              <a:buFont typeface="Calibri"/>
              <a:buAutoNum type="arabicPeriod"/>
            </a:pPr>
            <a:r>
              <a:rPr lang="en-US" dirty="0"/>
              <a:t>Read #5 on the slide aloud. Explain that this will be their claim, and they will write it in the box at the bottom of the </a:t>
            </a:r>
            <a:r>
              <a:rPr lang="en-US" b="1" dirty="0"/>
              <a:t>Evidence-Based Claim worksheet. </a:t>
            </a:r>
            <a:r>
              <a:rPr lang="en-US" dirty="0"/>
              <a:t>Give students a few minutes to write. Circulate to help with the language.</a:t>
            </a:r>
            <a:endParaRPr dirty="0"/>
          </a:p>
          <a:p>
            <a:pPr marL="0" lvl="0" indent="0" rtl="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Char char="●"/>
            </a:pPr>
            <a:r>
              <a:rPr lang="en-US" dirty="0"/>
              <a:t>Students will complete each numbered task on the slide.</a:t>
            </a:r>
            <a:endParaRPr dirty="0"/>
          </a:p>
          <a:p>
            <a:pPr marL="457200" lvl="0" indent="0" rtl="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Char char="●"/>
            </a:pPr>
            <a:r>
              <a:rPr lang="en-US" dirty="0"/>
              <a:t>Depending on the needs of your students, consider posting some sentence shells if they are having difficulty crafting a claim. </a:t>
            </a:r>
            <a:r>
              <a:rPr lang="en-US" i="0" dirty="0"/>
              <a:t>Because of ________, </a:t>
            </a:r>
            <a:r>
              <a:rPr lang="en-US" i="0" dirty="0" err="1"/>
              <a:t>Lyddie</a:t>
            </a:r>
            <a:r>
              <a:rPr lang="en-US" i="0" dirty="0"/>
              <a:t> should (should not) sign the petition. </a:t>
            </a:r>
            <a:r>
              <a:rPr lang="en-US" i="0" dirty="0" err="1"/>
              <a:t>Lyddie</a:t>
            </a:r>
            <a:r>
              <a:rPr lang="en-US" i="0" dirty="0"/>
              <a:t> should (should not) sign the petition because _______. The most compelling reasons for </a:t>
            </a:r>
            <a:r>
              <a:rPr lang="en-US" i="0" dirty="0" err="1"/>
              <a:t>Lyddie</a:t>
            </a:r>
            <a:r>
              <a:rPr lang="en-US" i="0" dirty="0"/>
              <a:t> to sign (not sign) the petition are ______________.</a:t>
            </a:r>
            <a:endParaRPr i="0" dirty="0"/>
          </a:p>
          <a:p>
            <a:pPr marL="0" lvl="0" indent="0" rtl="0">
              <a:spcBef>
                <a:spcPts val="0"/>
              </a:spcBef>
              <a:spcAft>
                <a:spcPts val="0"/>
              </a:spcAft>
              <a:buClr>
                <a:schemeClr val="dk1"/>
              </a:buClr>
              <a:buSzPts val="1100"/>
              <a:buFont typeface="Arial"/>
              <a:buNone/>
            </a:pPr>
            <a:endParaRPr i="0" dirty="0"/>
          </a:p>
          <a:p>
            <a:pPr marL="0" lvl="0" indent="0">
              <a:spcBef>
                <a:spcPts val="0"/>
              </a:spcBef>
              <a:spcAft>
                <a:spcPts val="0"/>
              </a:spcAft>
              <a:buNone/>
            </a:pPr>
            <a:endParaRPr dirty="0"/>
          </a:p>
        </p:txBody>
      </p:sp>
      <p:sp>
        <p:nvSpPr>
          <p:cNvPr id="200" name="Google Shape;200;g401ba4aac2_0_6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14</a:t>
            </a:fld>
            <a:endParaRPr/>
          </a:p>
        </p:txBody>
      </p:sp>
    </p:spTree>
    <p:extLst>
      <p:ext uri="{BB962C8B-B14F-4D97-AF65-F5344CB8AC3E}">
        <p14:creationId xmlns:p14="http://schemas.microsoft.com/office/powerpoint/2010/main" val="26880528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deede55aa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 name="Google Shape;208;g3deede55aa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Closing and Assessment A.  Exit Ticket: My Claim</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activity provides an important prelude to essay writing, and it also helps students re-affirm their thinking from the whole lesson. Students have a chance to record their initial ideas now and can refine later.</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0" dirty="0"/>
              <a:t>Exit Ticket </a:t>
            </a:r>
            <a:r>
              <a:rPr lang="en-US" dirty="0"/>
              <a:t>to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be actively writing their answers on the </a:t>
            </a:r>
            <a:r>
              <a:rPr lang="en-US" b="0" dirty="0"/>
              <a:t>Exit Ticket.</a:t>
            </a:r>
            <a:endParaRPr b="0"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SzPts val="1200"/>
              <a:buChar char="●"/>
            </a:pPr>
            <a:r>
              <a:rPr lang="en-US" dirty="0"/>
              <a:t>Read the questions on the </a:t>
            </a:r>
            <a:r>
              <a:rPr lang="en-US" b="0" dirty="0"/>
              <a:t>Exit Ticket </a:t>
            </a:r>
            <a:r>
              <a:rPr lang="en-US" dirty="0"/>
              <a:t>aloud if you think students would benefit from the audio support.</a:t>
            </a:r>
            <a:endParaRPr dirty="0"/>
          </a:p>
          <a:p>
            <a:pPr marL="457200" marR="0" lvl="0" indent="-304800" algn="l" rtl="0">
              <a:lnSpc>
                <a:spcPct val="100000"/>
              </a:lnSpc>
              <a:spcBef>
                <a:spcPts val="0"/>
              </a:spcBef>
              <a:spcAft>
                <a:spcPts val="0"/>
              </a:spcAft>
              <a:buSzPts val="1200"/>
              <a:buFont typeface="Calibri"/>
              <a:buChar char="●"/>
            </a:pPr>
            <a:r>
              <a:rPr lang="en-US" dirty="0"/>
              <a:t>Circulate to ensure that students are working steadily on writing their answers. Provide aid to those who might struggle to articulate their claims or reasons.</a:t>
            </a:r>
            <a:endParaRPr dirty="0"/>
          </a:p>
        </p:txBody>
      </p:sp>
      <p:sp>
        <p:nvSpPr>
          <p:cNvPr id="209" name="Google Shape;209;g3deede55aa_0_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65950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lvl="0" indent="0" rtl="0">
              <a:lnSpc>
                <a:spcPct val="9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Building in some additional time in class to help students complete the reading might be helpful.</a:t>
            </a:r>
            <a:endParaRPr dirty="0"/>
          </a:p>
          <a:p>
            <a:pPr marL="914400" marR="0" lvl="0" indent="0" algn="l" rtl="0">
              <a:lnSpc>
                <a:spcPct val="100000"/>
              </a:lnSpc>
              <a:spcBef>
                <a:spcPts val="0"/>
              </a:spcBef>
              <a:spcAft>
                <a:spcPts val="0"/>
              </a:spcAft>
              <a:buNone/>
            </a:pPr>
            <a:endParaRPr i="1" dirty="0"/>
          </a:p>
          <a:p>
            <a:pPr marL="0" marR="0" lvl="0" indent="0" algn="l"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slide aloud.</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Students will focus their attention on the slide.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If your students need more structure to help them plan their reading, make an additional schedule asking them to read at least two chapters per night.</a:t>
            </a:r>
            <a:endParaRPr dirty="0"/>
          </a:p>
          <a:p>
            <a:pPr marL="457200" marR="0" lvl="0" indent="0" algn="l" rtl="0">
              <a:lnSpc>
                <a:spcPct val="100000"/>
              </a:lnSpc>
              <a:spcBef>
                <a:spcPts val="0"/>
              </a:spcBef>
              <a:spcAft>
                <a:spcPts val="0"/>
              </a:spcAft>
              <a:buNone/>
            </a:pPr>
            <a:endParaRPr dirty="0"/>
          </a:p>
        </p:txBody>
      </p:sp>
      <p:sp>
        <p:nvSpPr>
          <p:cNvPr id="220" name="Google Shape;220;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6776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ff49fd8f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3ff49fd8f4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Pacing: will vary, but 30-40 minutes </a:t>
            </a:r>
            <a:endParaRPr/>
          </a:p>
          <a:p>
            <a:pPr marL="0" lvl="0" indent="0" rtl="0">
              <a:spcBef>
                <a:spcPts val="0"/>
              </a:spcBef>
              <a:spcAft>
                <a:spcPts val="0"/>
              </a:spcAft>
              <a:buClr>
                <a:schemeClr val="dk1"/>
              </a:buClr>
              <a:buSzPts val="1100"/>
              <a:buFont typeface="Arial"/>
              <a:buNone/>
            </a:pPr>
            <a:r>
              <a:rPr lang="en-US" b="1"/>
              <a:t>Grouping: Small Groups</a:t>
            </a:r>
            <a:endParaRPr b="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always have:</a:t>
            </a:r>
            <a:endParaRPr/>
          </a:p>
          <a:p>
            <a:pPr marL="457200" lvl="0" indent="-304800"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cycle in as needed:</a:t>
            </a:r>
            <a:endParaRPr/>
          </a:p>
          <a:p>
            <a:pPr marL="457200" lvl="0" indent="-304800" rtl="0">
              <a:spcBef>
                <a:spcPts val="0"/>
              </a:spcBef>
              <a:spcAft>
                <a:spcPts val="0"/>
              </a:spcAft>
              <a:buClr>
                <a:schemeClr val="dk1"/>
              </a:buClr>
              <a:buSzPts val="1200"/>
              <a:buFont typeface="Calibri"/>
              <a:buChar char="●"/>
            </a:pPr>
            <a:r>
              <a:rPr lang="en-US"/>
              <a:t>Language Enrichments and ELL support activities.</a:t>
            </a:r>
            <a:endParaRPr/>
          </a:p>
          <a:p>
            <a:pPr marL="457200" lvl="0" indent="-304800"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None/>
            </a:pPr>
            <a:endParaRPr/>
          </a:p>
        </p:txBody>
      </p:sp>
      <p:sp>
        <p:nvSpPr>
          <p:cNvPr id="230" name="Google Shape;230;g3ff49fd8f4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17</a:t>
            </a:fld>
            <a:endParaRPr/>
          </a:p>
        </p:txBody>
      </p:sp>
    </p:spTree>
    <p:extLst>
      <p:ext uri="{BB962C8B-B14F-4D97-AF65-F5344CB8AC3E}">
        <p14:creationId xmlns:p14="http://schemas.microsoft.com/office/powerpoint/2010/main" val="2527873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100000"/>
              </a:lnSpc>
              <a:spcBef>
                <a:spcPts val="0"/>
              </a:spcBef>
              <a:spcAft>
                <a:spcPts val="0"/>
              </a:spcAft>
              <a:buSzPts val="1200"/>
              <a:buFont typeface="Calibri"/>
              <a:buChar char="●"/>
            </a:pPr>
            <a:r>
              <a:rPr lang="en-US" b="1" dirty="0"/>
              <a:t>Checking for Understanding, Chapters 18 and 19 entry task</a:t>
            </a:r>
            <a:r>
              <a:rPr lang="en-US" dirty="0"/>
              <a:t> (one for each student)</a:t>
            </a:r>
            <a:endParaRPr dirty="0"/>
          </a:p>
          <a:p>
            <a:pPr marL="457200" lvl="0" indent="-304800" rtl="0">
              <a:lnSpc>
                <a:spcPct val="100000"/>
              </a:lnSpc>
              <a:spcBef>
                <a:spcPts val="0"/>
              </a:spcBef>
              <a:spcAft>
                <a:spcPts val="0"/>
              </a:spcAft>
              <a:buSzPts val="1200"/>
              <a:buFont typeface="Calibri"/>
              <a:buChar char="●"/>
            </a:pPr>
            <a:r>
              <a:rPr lang="en-US" b="1" dirty="0"/>
              <a:t>End of Unit 1 Assessment Prompt: </a:t>
            </a:r>
            <a:r>
              <a:rPr lang="en-US" b="1" i="1" dirty="0" err="1"/>
              <a:t>Lyddie</a:t>
            </a:r>
            <a:r>
              <a:rPr lang="en-US" b="1" i="1" dirty="0"/>
              <a:t> </a:t>
            </a:r>
            <a:r>
              <a:rPr lang="en-US" b="1" dirty="0"/>
              <a:t>Argument Essay</a:t>
            </a:r>
            <a:r>
              <a:rPr lang="en-US" dirty="0"/>
              <a:t> (one per student and one to display)</a:t>
            </a:r>
            <a:endParaRPr dirty="0"/>
          </a:p>
          <a:p>
            <a:pPr marL="457200" lvl="0" indent="-304800" rtl="0">
              <a:lnSpc>
                <a:spcPct val="100000"/>
              </a:lnSpc>
              <a:spcBef>
                <a:spcPts val="0"/>
              </a:spcBef>
              <a:spcAft>
                <a:spcPts val="0"/>
              </a:spcAft>
              <a:buSzPts val="1200"/>
              <a:buFont typeface="Calibri"/>
              <a:buChar char="●"/>
            </a:pPr>
            <a:r>
              <a:rPr lang="en-US" b="0" dirty="0"/>
              <a:t>Exit ticket </a:t>
            </a:r>
            <a:r>
              <a:rPr lang="en-US" dirty="0"/>
              <a:t>(one per student)</a:t>
            </a:r>
            <a:endParaRPr dirty="0"/>
          </a:p>
          <a:p>
            <a:pPr marL="457200" lvl="0" indent="-304800" rtl="0">
              <a:lnSpc>
                <a:spcPct val="100000"/>
              </a:lnSpc>
              <a:spcBef>
                <a:spcPts val="0"/>
              </a:spcBef>
              <a:spcAft>
                <a:spcPts val="0"/>
              </a:spcAft>
              <a:buSzPts val="1200"/>
              <a:buFont typeface="Calibri"/>
              <a:buChar char="●"/>
            </a:pPr>
            <a:r>
              <a:rPr lang="en-US" b="1" i="1" dirty="0" err="1"/>
              <a:t>Lyddie</a:t>
            </a:r>
            <a:r>
              <a:rPr lang="en-US" b="1" i="1" dirty="0"/>
              <a:t> </a:t>
            </a:r>
            <a:r>
              <a:rPr lang="en-US" b="1" dirty="0"/>
              <a:t>Reader’s Notes, Chapter 20, Chapter 21, Chapter 22, Chapter 23</a:t>
            </a:r>
            <a:r>
              <a:rPr lang="en-US" dirty="0"/>
              <a:t> (four separate supporting materials; one per student)</a:t>
            </a:r>
            <a:endParaRPr dirty="0"/>
          </a:p>
          <a:p>
            <a:pPr marL="457200" lvl="0" indent="-304800" rtl="0">
              <a:lnSpc>
                <a:spcPct val="100000"/>
              </a:lnSpc>
              <a:spcBef>
                <a:spcPts val="0"/>
              </a:spcBef>
              <a:spcAft>
                <a:spcPts val="0"/>
              </a:spcAft>
              <a:buSzPts val="1200"/>
              <a:buFont typeface="Calibri"/>
              <a:buChar char="●"/>
            </a:pPr>
            <a:r>
              <a:rPr lang="en-US" b="1" i="1" dirty="0" err="1"/>
              <a:t>Lyddie</a:t>
            </a:r>
            <a:r>
              <a:rPr lang="en-US" b="1" i="1" dirty="0"/>
              <a:t> </a:t>
            </a:r>
            <a:r>
              <a:rPr lang="en-US" b="1" dirty="0"/>
              <a:t>Reader’s Notes, Chapter 20, Chapter 21, Chapter 22, and Chapter 23, Teacher’s Edition </a:t>
            </a:r>
            <a:r>
              <a:rPr lang="en-US" dirty="0"/>
              <a:t>(four separate supporting materials; for Teacher Reference)</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SzPts val="1200"/>
              <a:buFont typeface="Calibri"/>
              <a:buChar char="●"/>
            </a:pPr>
            <a:r>
              <a:rPr lang="en-US" b="1" dirty="0"/>
              <a:t>Forming Evidence-Based Claims graphic organizers</a:t>
            </a:r>
            <a:r>
              <a:rPr lang="en-US" dirty="0"/>
              <a:t> (collected in Lesson 12, returned here with feedback)</a:t>
            </a:r>
            <a:endParaRPr dirty="0"/>
          </a:p>
          <a:p>
            <a:pPr marL="457200" lvl="0" indent="-304800" rtl="0">
              <a:lnSpc>
                <a:spcPct val="100000"/>
              </a:lnSpc>
              <a:spcBef>
                <a:spcPts val="0"/>
              </a:spcBef>
              <a:spcAft>
                <a:spcPts val="0"/>
              </a:spcAft>
              <a:buSzPts val="1200"/>
              <a:buFont typeface="Calibri"/>
              <a:buChar char="●"/>
            </a:pPr>
            <a:r>
              <a:rPr lang="en-US" b="1" dirty="0" err="1"/>
              <a:t>Lyddie’s</a:t>
            </a:r>
            <a:r>
              <a:rPr lang="en-US" b="1" dirty="0"/>
              <a:t> Decision anchor chart </a:t>
            </a:r>
            <a:r>
              <a:rPr lang="en-US" dirty="0"/>
              <a:t>(begun in Lesson 10)</a:t>
            </a:r>
            <a:endParaRPr dirty="0"/>
          </a:p>
          <a:p>
            <a:pPr marL="457200" lvl="0" indent="-304800" rtl="0">
              <a:lnSpc>
                <a:spcPct val="100000"/>
              </a:lnSpc>
              <a:spcBef>
                <a:spcPts val="0"/>
              </a:spcBef>
              <a:spcAft>
                <a:spcPts val="0"/>
              </a:spcAft>
              <a:buSzPts val="1200"/>
              <a:buFont typeface="Calibri"/>
              <a:buChar char="●"/>
            </a:pPr>
            <a:r>
              <a:rPr lang="en-US" b="1" dirty="0"/>
              <a:t>Working Conditions in </a:t>
            </a:r>
            <a:r>
              <a:rPr lang="en-US" b="1" i="1" dirty="0" err="1"/>
              <a:t>Lyddie</a:t>
            </a:r>
            <a:r>
              <a:rPr lang="en-US" b="1" dirty="0"/>
              <a:t>: Textual Evidence note-catcher</a:t>
            </a:r>
            <a:r>
              <a:rPr lang="en-US" dirty="0"/>
              <a:t> (students last used this in Lesson 9) </a:t>
            </a:r>
            <a:endParaRPr dirty="0"/>
          </a:p>
          <a:p>
            <a:pPr marL="457200" lvl="0" indent="-304800" rtl="0">
              <a:lnSpc>
                <a:spcPct val="100000"/>
              </a:lnSpc>
              <a:spcBef>
                <a:spcPts val="0"/>
              </a:spcBef>
              <a:spcAft>
                <a:spcPts val="0"/>
              </a:spcAft>
              <a:buSzPts val="1200"/>
              <a:buFont typeface="Calibri"/>
              <a:buChar char="●"/>
            </a:pPr>
            <a:r>
              <a:rPr lang="en-US" b="1" dirty="0"/>
              <a:t>Student exemplar acrostic poem </a:t>
            </a:r>
            <a:r>
              <a:rPr lang="en-US" dirty="0"/>
              <a:t>(teacher choice from students’ work in Lesson 5; teacher-prepared copy to distribute one per student in this lesson)</a:t>
            </a:r>
            <a:endParaRPr dirty="0"/>
          </a:p>
          <a:p>
            <a:pPr marL="457200" lvl="0" indent="-304800" rtl="0">
              <a:lnSpc>
                <a:spcPct val="100000"/>
              </a:lnSpc>
              <a:spcBef>
                <a:spcPts val="0"/>
              </a:spcBef>
              <a:spcAft>
                <a:spcPts val="0"/>
              </a:spcAft>
              <a:buSzPts val="1200"/>
              <a:buChar char="●"/>
            </a:pPr>
            <a:r>
              <a:rPr lang="en-US" b="1" dirty="0"/>
              <a:t>Take a Stand Teacher Guide</a:t>
            </a:r>
            <a:r>
              <a:rPr lang="en-US" dirty="0"/>
              <a:t> (for teacher reference only)</a:t>
            </a:r>
            <a:endParaRPr dirty="0"/>
          </a:p>
          <a:p>
            <a:pPr marL="457200" lvl="0" indent="-304800" rtl="0">
              <a:lnSpc>
                <a:spcPct val="100000"/>
              </a:lnSpc>
              <a:spcBef>
                <a:spcPts val="0"/>
              </a:spcBef>
              <a:spcAft>
                <a:spcPts val="0"/>
              </a:spcAft>
              <a:buSzPts val="1200"/>
              <a:buChar char="●"/>
            </a:pPr>
            <a:r>
              <a:rPr lang="en-US" b="1" dirty="0"/>
              <a:t>Take a Stand Statements</a:t>
            </a:r>
            <a:r>
              <a:rPr lang="en-US" dirty="0"/>
              <a:t> (one to display) </a:t>
            </a:r>
            <a:endParaRPr dirty="0"/>
          </a:p>
          <a:p>
            <a:pPr marL="457200" lvl="0" indent="-304800" rtl="0">
              <a:lnSpc>
                <a:spcPct val="100000"/>
              </a:lnSpc>
              <a:spcBef>
                <a:spcPts val="0"/>
              </a:spcBef>
              <a:spcAft>
                <a:spcPts val="0"/>
              </a:spcAft>
              <a:buSzPts val="1200"/>
              <a:buFont typeface="Calibri"/>
              <a:buChar char="●"/>
            </a:pPr>
            <a:r>
              <a:rPr lang="en-US" dirty="0"/>
              <a:t>Document camera</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lvl="0" indent="-304800" rtl="0">
              <a:lnSpc>
                <a:spcPct val="100000"/>
              </a:lnSpc>
              <a:spcBef>
                <a:spcPts val="0"/>
              </a:spcBef>
              <a:spcAft>
                <a:spcPts val="0"/>
              </a:spcAft>
              <a:buClr>
                <a:schemeClr val="dk1"/>
              </a:buClr>
              <a:buSzPts val="1200"/>
              <a:buFont typeface="Calibri"/>
              <a:buChar char="●"/>
            </a:pPr>
            <a:r>
              <a:rPr lang="en-US" dirty="0"/>
              <a:t>In order to teach students how to choose the most compelling and well-supported reasons for their essay, this lesson includes the </a:t>
            </a:r>
            <a:r>
              <a:rPr lang="en-US" b="0" dirty="0"/>
              <a:t>Take a Stand Protocol </a:t>
            </a:r>
            <a:r>
              <a:rPr lang="en-US" dirty="0"/>
              <a:t>that they first did in Module 1, Unit 2, Lesson 4. Please review the </a:t>
            </a:r>
            <a:r>
              <a:rPr lang="en-US" b="0" dirty="0"/>
              <a:t>Take a Stand Protocol </a:t>
            </a:r>
            <a:r>
              <a:rPr lang="en-US" dirty="0"/>
              <a:t>(see Appendix 1) and the </a:t>
            </a:r>
            <a:r>
              <a:rPr lang="en-US" b="1" dirty="0"/>
              <a:t>Take a Stand Teacher’s Guide.</a:t>
            </a:r>
            <a:endParaRPr b="1" dirty="0"/>
          </a:p>
          <a:p>
            <a:pPr marL="457200" lvl="0" indent="-304800" rtl="0">
              <a:lnSpc>
                <a:spcPct val="100000"/>
              </a:lnSpc>
              <a:spcBef>
                <a:spcPts val="0"/>
              </a:spcBef>
              <a:spcAft>
                <a:spcPts val="0"/>
              </a:spcAft>
              <a:buClr>
                <a:schemeClr val="dk1"/>
              </a:buClr>
              <a:buSzPts val="1200"/>
              <a:buFont typeface="Calibri"/>
              <a:buChar char="●"/>
            </a:pPr>
            <a:r>
              <a:rPr lang="en-US" dirty="0"/>
              <a:t>For this lesson, the protocol will be changed in small ways. Instead of using it to agree or disagree, students will move depending on whether they think Statement A or Statement B is stronger (see Work Time Part A). This is a chance for students to physically move around while learning this crucial step in the argument writing process. If physical movement will cause problems in your class, alternatives will be provided.</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dirty="0"/>
          </a:p>
          <a:p>
            <a:pPr marL="457200" lvl="0" indent="-304800" rtl="0">
              <a:lnSpc>
                <a:spcPct val="100000"/>
              </a:lnSpc>
              <a:spcBef>
                <a:spcPts val="0"/>
              </a:spcBef>
              <a:spcAft>
                <a:spcPts val="0"/>
              </a:spcAft>
              <a:buClr>
                <a:schemeClr val="dk1"/>
              </a:buClr>
              <a:buSzPts val="1200"/>
              <a:buFont typeface="Calibri"/>
              <a:buChar char="●"/>
            </a:pPr>
            <a:r>
              <a:rPr lang="en-US" dirty="0"/>
              <a:t>Create a space for the class to stand in a line (consider putting tape on the floor to create this) and post “Statement A” on one side of the line and “Statement B” on the other side of the line. </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8340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584065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a:t>
            </a:r>
            <a:r>
              <a:rPr lang="en-US" b="1" dirty="0"/>
              <a:t>p</a:t>
            </a:r>
            <a:endParaRPr dirty="0"/>
          </a:p>
          <a:p>
            <a:pPr marL="0" lvl="0" indent="0" rtl="0">
              <a:spcBef>
                <a:spcPts val="0"/>
              </a:spcBef>
              <a:spcAft>
                <a:spcPts val="0"/>
              </a:spcAft>
              <a:buClr>
                <a:srgbClr val="000000"/>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 </a:t>
            </a:r>
            <a:endParaRPr dirty="0"/>
          </a:p>
          <a:p>
            <a:pPr marL="457200" lvl="0" indent="-304800" rtl="0">
              <a:spcBef>
                <a:spcPts val="0"/>
              </a:spcBef>
              <a:spcAft>
                <a:spcPts val="0"/>
              </a:spcAft>
              <a:buClr>
                <a:schemeClr val="dk1"/>
              </a:buClr>
              <a:buSzPts val="1200"/>
              <a:buChar char="●"/>
            </a:pPr>
            <a:r>
              <a:rPr lang="en-US" dirty="0"/>
              <a:t>Students have already done some thinking around this issue, but today they will have to decide clearly whether to argue one side or another. Some students might see the the value of both sides, but please encourage them to choose one side to argue.</a:t>
            </a:r>
            <a:endParaRPr dirty="0"/>
          </a:p>
          <a:p>
            <a:pPr marL="0" lvl="0" indent="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6189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15-18 minutes (this s</a:t>
            </a:r>
            <a:r>
              <a:rPr lang="en-US" b="1" dirty="0"/>
              <a:t>lide, 5-8</a:t>
            </a:r>
            <a:r>
              <a:rPr lang="en-US" b="1" i="0" u="none" strike="noStrike" cap="none" dirty="0">
                <a:solidFill>
                  <a:schemeClr val="dk1"/>
                </a:solidFill>
              </a:rPr>
              <a:t>)</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4</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This is the first of four slides related to this activity.</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Checking for Understanding, Chapters 18 and 19 entry task </a:t>
            </a:r>
            <a:r>
              <a:rPr lang="en-US" dirty="0"/>
              <a:t>to students as they enter. Remind students that they can use their </a:t>
            </a:r>
            <a:r>
              <a:rPr lang="en-US" b="1" dirty="0"/>
              <a:t>Reader’s Notes</a:t>
            </a:r>
            <a:r>
              <a:rPr lang="en-US" dirty="0"/>
              <a:t>, but not the book itself, to answer these questions. </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complete the entry task individually. As they do so, circulate to check the </a:t>
            </a:r>
            <a:r>
              <a:rPr lang="en-US" b="1" dirty="0"/>
              <a:t>Reader’s Notes</a:t>
            </a:r>
            <a:r>
              <a:rPr lang="en-US" dirty="0"/>
              <a:t> (Chapters 18–19) for completion. </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students to get responses to the entry task. </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In Teacher Action Step 3, listen for students to understand that “calloused”  </a:t>
            </a:r>
            <a:r>
              <a:rPr lang="en-US" i="1" dirty="0"/>
              <a:t>literally </a:t>
            </a:r>
            <a:r>
              <a:rPr lang="en-US" dirty="0"/>
              <a:t>means to have toughened hands and </a:t>
            </a:r>
            <a:r>
              <a:rPr lang="en-US" i="1" dirty="0"/>
              <a:t>figuratively </a:t>
            </a:r>
            <a:r>
              <a:rPr lang="en-US" dirty="0"/>
              <a:t>means to have a hardened or unfeeling heart. </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If students are not familiar with the words </a:t>
            </a:r>
            <a:r>
              <a:rPr lang="en-US" i="1" dirty="0"/>
              <a:t>literal </a:t>
            </a:r>
            <a:r>
              <a:rPr lang="en-US" dirty="0"/>
              <a:t>and </a:t>
            </a:r>
            <a:r>
              <a:rPr lang="en-US" i="1" dirty="0"/>
              <a:t>figurative, </a:t>
            </a:r>
            <a:r>
              <a:rPr lang="en-US" dirty="0"/>
              <a:t>now is a good time to introduce and define those words. Using the example from this sentence would be effective, because you can point to your own hands and suggest any callouses you might have. Explain that the callouses make certain parts of your hands harder, with less sensitive feeling. Then, explain that a mind can’t actually be physically calloused, but a person’s thinking can become hardened and unfeeling.</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5843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401ba4aac2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401ba4aac2_0_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15-18 minutes (this slide, 5-8 minutes)</a:t>
            </a:r>
            <a:endParaRPr b="1" dirty="0"/>
          </a:p>
          <a:p>
            <a:pPr marL="0" lvl="0" indent="0">
              <a:spcBef>
                <a:spcPts val="0"/>
              </a:spcBef>
              <a:spcAft>
                <a:spcPts val="0"/>
              </a:spcAft>
              <a:buNone/>
            </a:pPr>
            <a:r>
              <a:rPr lang="en-US" b="1" dirty="0"/>
              <a:t>Student Grouping: Whole Group, Pairs</a:t>
            </a:r>
          </a:p>
          <a:p>
            <a:pPr marL="0" lvl="0" indent="0">
              <a:spcBef>
                <a:spcPts val="0"/>
              </a:spcBef>
              <a:spcAft>
                <a:spcPts val="0"/>
              </a:spcAft>
              <a:buNone/>
            </a:pPr>
            <a:endParaRPr b="1" dirty="0"/>
          </a:p>
          <a:p>
            <a:pPr marL="0" lvl="0" indent="0" rtl="0">
              <a:spcBef>
                <a:spcPts val="0"/>
              </a:spcBef>
              <a:spcAft>
                <a:spcPts val="0"/>
              </a:spcAft>
              <a:buClr>
                <a:schemeClr val="dk1"/>
              </a:buClr>
              <a:buSzPts val="1200"/>
              <a:buFont typeface="Calibri"/>
              <a:buNone/>
            </a:pPr>
            <a:r>
              <a:rPr lang="en-US" b="1" dirty="0"/>
              <a:t>Slide 2 of 4</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 continued</a:t>
            </a:r>
            <a:endParaRPr b="1" i="1"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second of four slides related to this activity.</a:t>
            </a:r>
            <a:endParaRPr dirty="0"/>
          </a:p>
          <a:p>
            <a:pPr marL="457200" lvl="0" indent="-304800" rtl="0">
              <a:spcBef>
                <a:spcPts val="0"/>
              </a:spcBef>
              <a:spcAft>
                <a:spcPts val="0"/>
              </a:spcAft>
              <a:buClr>
                <a:schemeClr val="dk1"/>
              </a:buClr>
              <a:buSzPts val="1200"/>
              <a:buChar char="●"/>
            </a:pPr>
            <a:r>
              <a:rPr lang="en-US" dirty="0"/>
              <a:t>Thinking about how language reflects meaning is an important rhetorical analysis skill for students to develop.</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three sections of the slide (before the icon) aloud. Explain that this sentence is a great example of “form following function”; in other words, the way the sentence is structured reflects the meaning it is meant to convey. Writers often make the choice to have their language express meaning.</a:t>
            </a:r>
            <a:endParaRPr dirty="0"/>
          </a:p>
          <a:p>
            <a:pPr marL="457200" lvl="0" indent="-304800" rtl="0">
              <a:spcBef>
                <a:spcPts val="0"/>
              </a:spcBef>
              <a:spcAft>
                <a:spcPts val="0"/>
              </a:spcAft>
              <a:buClr>
                <a:schemeClr val="dk1"/>
              </a:buClr>
              <a:buSzPts val="1200"/>
              <a:buFont typeface="Calibri"/>
              <a:buAutoNum type="arabicPeriod"/>
            </a:pPr>
            <a:r>
              <a:rPr lang="en-US" dirty="0"/>
              <a:t>Read the Think-Pair-Share section of the slide aloud. Cold call on a few pairs to share out. </a:t>
            </a:r>
            <a:endParaRPr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Char char="●"/>
            </a:pPr>
            <a:r>
              <a:rPr lang="en-US" dirty="0"/>
              <a:t>In Teacher Action Step 2, listen for students to suggest that </a:t>
            </a:r>
            <a:r>
              <a:rPr lang="en-US" dirty="0" err="1"/>
              <a:t>Lyddie</a:t>
            </a:r>
            <a:r>
              <a:rPr lang="en-US" dirty="0"/>
              <a:t> might go back to work, organize her own petition, stand up to the overseer, or other related actions.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298450" rtl="0">
              <a:spcBef>
                <a:spcPts val="0"/>
              </a:spcBef>
              <a:spcAft>
                <a:spcPts val="0"/>
              </a:spcAft>
              <a:buClr>
                <a:schemeClr val="dk1"/>
              </a:buClr>
              <a:buSzPts val="1100"/>
              <a:buFont typeface="Calibri"/>
              <a:buChar char="●"/>
            </a:pPr>
            <a:r>
              <a:rPr lang="en-US" dirty="0"/>
              <a:t>If students are not familiar with the words </a:t>
            </a:r>
            <a:r>
              <a:rPr lang="en-US" i="1" dirty="0"/>
              <a:t>literal </a:t>
            </a:r>
            <a:r>
              <a:rPr lang="en-US" dirty="0"/>
              <a:t>and </a:t>
            </a:r>
            <a:r>
              <a:rPr lang="en-US" i="1" dirty="0"/>
              <a:t>figurative, </a:t>
            </a:r>
            <a:r>
              <a:rPr lang="en-US" dirty="0"/>
              <a:t>now is a good time to introduce and define those words. Using the example from this sentence would be effective, because you can point to your own hands and suggest any callouses you might have. Explain that the callouses make certain parts of your hands harder</a:t>
            </a:r>
            <a:r>
              <a:rPr lang="en-US" sz="1100" dirty="0"/>
              <a:t>, with less sensitive feeling. </a:t>
            </a:r>
            <a:endParaRPr sz="1100" dirty="0"/>
          </a:p>
        </p:txBody>
      </p:sp>
      <p:sp>
        <p:nvSpPr>
          <p:cNvPr id="123" name="Google Shape;123;g401ba4aac2_0_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1102692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df7e7cff9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g3df7e7cff9_0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15-18 minutes (5-8 minutes for this slide)</a:t>
            </a:r>
            <a:r>
              <a:rPr lang="en-US" b="1" i="0" u="none" strike="noStrike" cap="none" dirty="0">
                <a:solidFill>
                  <a:schemeClr val="dk1"/>
                </a:solidFill>
              </a:rPr>
              <a:t>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4</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 continued</a:t>
            </a:r>
            <a:endParaRPr b="1" i="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i="0" u="none" strike="noStrike" cap="none" dirty="0">
                <a:solidFill>
                  <a:schemeClr val="dk1"/>
                </a:solidFill>
              </a:rPr>
              <a:t>This slide will allow students to check their ho</a:t>
            </a:r>
            <a:r>
              <a:rPr lang="en-US" dirty="0"/>
              <a:t>mework definitions.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this slide and prompt students to correct their </a:t>
            </a:r>
            <a:r>
              <a:rPr lang="en-US" b="1" dirty="0"/>
              <a:t>Reader’s Notes</a:t>
            </a:r>
            <a:r>
              <a:rPr lang="en-US" dirty="0"/>
              <a:t> as necessary.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if there are words about which they are confused, and clarify as necessary.</a:t>
            </a:r>
            <a:endParaRPr dirty="0"/>
          </a:p>
          <a:p>
            <a:pPr marL="457200" lvl="0" indent="-304800" rtl="0">
              <a:spcBef>
                <a:spcPts val="0"/>
              </a:spcBef>
              <a:spcAft>
                <a:spcPts val="0"/>
              </a:spcAft>
              <a:buClr>
                <a:schemeClr val="dk1"/>
              </a:buClr>
              <a:buSzPts val="1200"/>
              <a:buFont typeface="Calibri"/>
              <a:buAutoNum type="arabicPeriod"/>
            </a:pPr>
            <a:r>
              <a:rPr lang="en-US" dirty="0"/>
              <a:t>Remind students that in the next few lessons they will be working on their essays and not discussing the reading. However, they must remember to pace themselves and read Chapters 20–23. The </a:t>
            </a:r>
            <a:r>
              <a:rPr lang="en-US" b="1" dirty="0"/>
              <a:t>Reader’s Notes </a:t>
            </a:r>
            <a:r>
              <a:rPr lang="en-US" dirty="0"/>
              <a:t>for these are due in Lesson 19.</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that students are making the correct definitions.</a:t>
            </a:r>
            <a:endParaRPr dirty="0"/>
          </a:p>
          <a:p>
            <a:pPr marL="457200" marR="0" lvl="0" indent="-304800" algn="l" rtl="0">
              <a:lnSpc>
                <a:spcPct val="100000"/>
              </a:lnSpc>
              <a:spcBef>
                <a:spcPts val="0"/>
              </a:spcBef>
              <a:spcAft>
                <a:spcPts val="0"/>
              </a:spcAft>
              <a:buSzPts val="1200"/>
              <a:buFont typeface="Calibri"/>
              <a:buChar char="●"/>
            </a:pPr>
            <a:r>
              <a:rPr lang="en-US" dirty="0"/>
              <a:t>Listen for an understanding of the words.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33" name="Google Shape;133;g3df7e7cff9_0_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8255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15-18 minutes (1-3 minutes for this slide)</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4 of 4</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 continued</a:t>
            </a:r>
            <a:endParaRPr b="1" i="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Char char="●"/>
            </a:pPr>
            <a:r>
              <a:rPr lang="en-US" dirty="0"/>
              <a:t>This is the last of four slides related to this activity.</a:t>
            </a:r>
            <a:endParaRPr dirty="0"/>
          </a:p>
          <a:p>
            <a:pPr marL="457200" marR="0" lvl="0" indent="-304800" algn="l" rtl="0">
              <a:lnSpc>
                <a:spcPct val="100000"/>
              </a:lnSpc>
              <a:spcBef>
                <a:spcPts val="0"/>
              </a:spcBef>
              <a:spcAft>
                <a:spcPts val="0"/>
              </a:spcAft>
              <a:buSzPts val="1200"/>
              <a:buChar char="●"/>
            </a:pPr>
            <a:r>
              <a:rPr lang="en-US" dirty="0"/>
              <a:t>Explicitly sharing and discussing learning targets benefits all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Read the learning target aloud. Explain that today they will be looking at the evidence they have been collecting in order to make a claim.</a:t>
            </a:r>
            <a:endParaRPr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Students will direct their attention to the slide.</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Char char="●"/>
            </a:pPr>
            <a:r>
              <a:rPr lang="en-US" dirty="0"/>
              <a:t>If students are not familiar with the words “relevant” and “compelling,” you might need to read the definitions aloud and discuss them. You might consider giving students further examples of each word. For example, you could think of a popular television show, movie, or song you know many of your students enjoy, and tell them that they find it “compelling.”</a:t>
            </a:r>
            <a:endParaRPr b="0" i="0" u="none" strike="noStrike" cap="none" dirty="0">
              <a:solidFill>
                <a:schemeClr val="dk1"/>
              </a:solidFill>
              <a:latin typeface="Calibri"/>
              <a:ea typeface="Calibri"/>
              <a:cs typeface="Calibri"/>
              <a:sym typeface="Calibri"/>
            </a:endParaRPr>
          </a:p>
        </p:txBody>
      </p:sp>
      <p:sp>
        <p:nvSpPr>
          <p:cNvPr id="143" name="Google Shape;143;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1902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25-30 minutes (5-8 </a:t>
            </a:r>
            <a:r>
              <a:rPr lang="en-US" b="1" i="0" u="none" strike="noStrike" cap="none" dirty="0">
                <a:solidFill>
                  <a:schemeClr val="dk1"/>
                </a:solidFill>
              </a:rPr>
              <a:t>minutes for this slide)</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5</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Take a Stand: Weighing the Reasons </a:t>
            </a:r>
            <a:endParaRPr b="1"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first of five slides related to this activity.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first two sentences on the slide aloud. </a:t>
            </a:r>
            <a:endParaRPr dirty="0"/>
          </a:p>
          <a:p>
            <a:pPr marL="457200" marR="0" lvl="0" indent="-304800" algn="l" rtl="0">
              <a:lnSpc>
                <a:spcPct val="100000"/>
              </a:lnSpc>
              <a:spcBef>
                <a:spcPts val="0"/>
              </a:spcBef>
              <a:spcAft>
                <a:spcPts val="0"/>
              </a:spcAft>
              <a:buSzPts val="1200"/>
              <a:buFont typeface="Calibri"/>
              <a:buAutoNum type="arabicPeriod"/>
            </a:pPr>
            <a:r>
              <a:rPr lang="en-US" dirty="0"/>
              <a:t>Praise students for filling out their </a:t>
            </a:r>
            <a:r>
              <a:rPr lang="en-US" b="1" dirty="0"/>
              <a:t>Forming Evidence-Based Claims graphic organizers </a:t>
            </a:r>
            <a:r>
              <a:rPr lang="en-US" dirty="0"/>
              <a:t>so diligently. Return those, collected in Lesson 12, to the students now, and share any whole class feedback that you have. </a:t>
            </a:r>
            <a:endParaRPr dirty="0"/>
          </a:p>
          <a:p>
            <a:pPr marL="457200" marR="0" lvl="0" indent="-304800" algn="l" rtl="0">
              <a:lnSpc>
                <a:spcPct val="100000"/>
              </a:lnSpc>
              <a:spcBef>
                <a:spcPts val="0"/>
              </a:spcBef>
              <a:spcAft>
                <a:spcPts val="0"/>
              </a:spcAft>
              <a:buSzPts val="1200"/>
              <a:buFont typeface="Calibri"/>
              <a:buAutoNum type="arabicPeriod"/>
            </a:pPr>
            <a:r>
              <a:rPr lang="en-US" dirty="0"/>
              <a:t>Either hand back or direct students to take out the </a:t>
            </a:r>
            <a:r>
              <a:rPr lang="en-US" b="1" dirty="0"/>
              <a:t>Working Conditions in </a:t>
            </a:r>
            <a:r>
              <a:rPr lang="en-US" b="1" dirty="0" err="1"/>
              <a:t>Lyddie</a:t>
            </a:r>
            <a:r>
              <a:rPr lang="en-US" b="1" dirty="0"/>
              <a:t>: Textual Evidence Note-catcher </a:t>
            </a:r>
            <a:r>
              <a:rPr lang="en-US" dirty="0"/>
              <a:t>from Lessons 8-9, as this also contains evidence that might be helpful to them. Remind students that this note-catcher has evidence that relates to </a:t>
            </a:r>
            <a:r>
              <a:rPr lang="en-US" dirty="0" err="1"/>
              <a:t>Lyddie’s</a:t>
            </a:r>
            <a:r>
              <a:rPr lang="en-US" dirty="0"/>
              <a:t> working conditions. Today they will consider which reasons are most compelling; they may find evidence on this note-catcher to support the reasons they discuss. </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that the class has used the evidence to generate reasons to support both claims: that </a:t>
            </a:r>
            <a:r>
              <a:rPr lang="en-US" dirty="0" err="1"/>
              <a:t>Lyddie</a:t>
            </a:r>
            <a:r>
              <a:rPr lang="en-US" dirty="0"/>
              <a:t> should sign the petition and that she should not sign the petition. The </a:t>
            </a:r>
            <a:r>
              <a:rPr lang="en-US" b="1" dirty="0" err="1"/>
              <a:t>Lyddie’s</a:t>
            </a:r>
            <a:r>
              <a:rPr lang="en-US" b="1" dirty="0"/>
              <a:t> Decision anchor chart </a:t>
            </a:r>
            <a:r>
              <a:rPr lang="en-US" dirty="0"/>
              <a:t>holds that thinking, as does the last row on the graphic organizers.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last paragraph on the slide aloud.</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will be able to produce and/or file in an organized manner the three documents noted on the slide.</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53" name="Google Shape;153;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6662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900" cy="8238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900" cy="3684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00" cy="8238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00" cy="3684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08540"/>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76825"/>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6631"/>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800425"/>
            <a:ext cx="10965600" cy="47946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0"/>
              </a:spcBef>
              <a:spcAft>
                <a:spcPts val="0"/>
              </a:spcAft>
              <a:buSzPts val="18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latin typeface="Century Gothic"/>
                <a:ea typeface="Century Gothic"/>
                <a:cs typeface="Century Gothic"/>
                <a:sym typeface="Century Gothic"/>
              </a:rPr>
              <a:t>65-70 </a:t>
            </a:r>
            <a:r>
              <a:rPr lang="en-US" sz="2400" i="0" u="none" strike="noStrike" cap="none" dirty="0">
                <a:solidFill>
                  <a:schemeClr val="dk1"/>
                </a:solidFill>
                <a:latin typeface="Century Gothic"/>
                <a:ea typeface="Century Gothic"/>
                <a:cs typeface="Century Gothic"/>
                <a:sym typeface="Century Gothic"/>
              </a:rPr>
              <a:t>minutes to complete. </a:t>
            </a:r>
            <a:endParaRPr sz="24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2400" dirty="0">
                <a:latin typeface="Century Gothic"/>
                <a:ea typeface="Century Gothic"/>
                <a:cs typeface="Century Gothic"/>
                <a:sym typeface="Century Gothic"/>
              </a:rPr>
              <a:t>In this lesson, students will build on their work from Lessons 10-12, when they gathered evidence to answer whether or not </a:t>
            </a:r>
            <a:r>
              <a:rPr lang="en-US" sz="2400"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should sign the petition. After briefly reviewing Chapters 18-19, students will work on writing their claim for their essay and deciding on the reasons they will use to support that claim.</a:t>
            </a:r>
            <a:endParaRPr sz="24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is</a:t>
            </a:r>
            <a:r>
              <a:rPr lang="en-US" sz="2600" b="1" i="0" u="none" strike="noStrike" cap="none" dirty="0">
                <a:solidFill>
                  <a:schemeClr val="dk1"/>
                </a:solidFill>
                <a:latin typeface="Century Gothic"/>
                <a:ea typeface="Century Gothic"/>
                <a:cs typeface="Century Gothic"/>
                <a:sym typeface="Century Gothic"/>
              </a:rPr>
              <a:t>:</a:t>
            </a:r>
            <a:endParaRPr sz="2400" b="1" dirty="0">
              <a:latin typeface="Century Gothic"/>
              <a:ea typeface="Century Gothic"/>
              <a:cs typeface="Century Gothic"/>
              <a:sym typeface="Century Gothic"/>
            </a:endParaRPr>
          </a:p>
          <a:p>
            <a:pPr marL="457200" lvl="0" indent="-381000" rtl="0">
              <a:lnSpc>
                <a:spcPct val="115000"/>
              </a:lnSpc>
              <a:spcBef>
                <a:spcPts val="1000"/>
              </a:spcBef>
              <a:spcAft>
                <a:spcPts val="0"/>
              </a:spcAft>
              <a:buSzPts val="2400"/>
              <a:buFont typeface="Century Gothic"/>
              <a:buChar char="•"/>
            </a:pPr>
            <a:r>
              <a:rPr lang="en-US" sz="2400" b="1" dirty="0">
                <a:latin typeface="Century Gothic"/>
                <a:ea typeface="Century Gothic"/>
                <a:cs typeface="Century Gothic"/>
                <a:sym typeface="Century Gothic"/>
              </a:rPr>
              <a:t>I can choose relevant and compelling reasons, supported by strong evidence from </a:t>
            </a:r>
            <a:r>
              <a:rPr lang="en-US" sz="2400" b="1" i="1" dirty="0" err="1">
                <a:latin typeface="Century Gothic"/>
                <a:ea typeface="Century Gothic"/>
                <a:cs typeface="Century Gothic"/>
                <a:sym typeface="Century Gothic"/>
              </a:rPr>
              <a:t>Lyddie</a:t>
            </a:r>
            <a:r>
              <a:rPr lang="en-US" sz="2400" b="1" dirty="0">
                <a:latin typeface="Century Gothic"/>
                <a:ea typeface="Century Gothic"/>
                <a:cs typeface="Century Gothic"/>
                <a:sym typeface="Century Gothic"/>
              </a:rPr>
              <a:t>, to support the claim I am making in my argument essay.</a:t>
            </a:r>
            <a:endParaRPr sz="2400" b="1" dirty="0">
              <a:latin typeface="Century Gothic"/>
              <a:ea typeface="Century Gothic"/>
              <a:cs typeface="Century Gothic"/>
              <a:sym typeface="Century Gothic"/>
            </a:endParaRPr>
          </a:p>
          <a:p>
            <a:pPr marL="0" marR="0" lvl="0" indent="0" algn="l" rtl="0">
              <a:lnSpc>
                <a:spcPct val="90000"/>
              </a:lnSpc>
              <a:spcBef>
                <a:spcPts val="0"/>
              </a:spcBef>
              <a:spcAft>
                <a:spcPts val="1000"/>
              </a:spcAft>
              <a:buNone/>
            </a:pP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2"/>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65" name="Google Shape;165;p22"/>
          <p:cNvSpPr txBox="1"/>
          <p:nvPr/>
        </p:nvSpPr>
        <p:spPr>
          <a:xfrm>
            <a:off x="693225" y="1670950"/>
            <a:ext cx="10430700" cy="49602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US" sz="2200" dirty="0">
                <a:solidFill>
                  <a:schemeClr val="dk1"/>
                </a:solidFill>
                <a:latin typeface="Century Gothic"/>
                <a:ea typeface="Century Gothic"/>
                <a:cs typeface="Century Gothic"/>
                <a:sym typeface="Century Gothic"/>
              </a:rPr>
              <a:t>Let’s say I’m trying to convince you to see a movie. Let’s look at each of the following statements and think about how convincing each one is. Which of these statements would most make you want to see the movie?</a:t>
            </a:r>
            <a:endParaRPr sz="2200" dirty="0">
              <a:solidFill>
                <a:schemeClr val="dk1"/>
              </a:solidFill>
              <a:latin typeface="Century Gothic"/>
              <a:ea typeface="Century Gothic"/>
              <a:cs typeface="Century Gothic"/>
              <a:sym typeface="Century Gothic"/>
            </a:endParaRPr>
          </a:p>
          <a:p>
            <a:pPr marL="457200" lvl="0" indent="-368300" rtl="0">
              <a:lnSpc>
                <a:spcPct val="90000"/>
              </a:lnSpc>
              <a:spcBef>
                <a:spcPts val="1000"/>
              </a:spcBef>
              <a:spcAft>
                <a:spcPts val="0"/>
              </a:spcAft>
              <a:buClr>
                <a:schemeClr val="dk1"/>
              </a:buClr>
              <a:buSzPts val="2200"/>
              <a:buFont typeface="Century Gothic"/>
              <a:buAutoNum type="arabicPeriod"/>
            </a:pPr>
            <a:r>
              <a:rPr lang="en-US" sz="2200" i="1" dirty="0">
                <a:solidFill>
                  <a:schemeClr val="dk1"/>
                </a:solidFill>
                <a:latin typeface="Century Gothic"/>
                <a:ea typeface="Century Gothic"/>
                <a:cs typeface="Century Gothic"/>
                <a:sym typeface="Century Gothic"/>
              </a:rPr>
              <a:t>“You should go because it’s a short movie—it’s only 90 minutes long.”</a:t>
            </a:r>
            <a:endParaRPr sz="2200" i="1" dirty="0">
              <a:solidFill>
                <a:schemeClr val="dk1"/>
              </a:solidFill>
              <a:latin typeface="Century Gothic"/>
              <a:ea typeface="Century Gothic"/>
              <a:cs typeface="Century Gothic"/>
              <a:sym typeface="Century Gothic"/>
            </a:endParaRPr>
          </a:p>
          <a:p>
            <a:pPr marL="457200" lvl="0" indent="-368300" rtl="0">
              <a:lnSpc>
                <a:spcPct val="90000"/>
              </a:lnSpc>
              <a:spcBef>
                <a:spcPts val="0"/>
              </a:spcBef>
              <a:spcAft>
                <a:spcPts val="0"/>
              </a:spcAft>
              <a:buClr>
                <a:schemeClr val="dk1"/>
              </a:buClr>
              <a:buSzPts val="2200"/>
              <a:buFont typeface="Century Gothic"/>
              <a:buAutoNum type="arabicPeriod"/>
            </a:pPr>
            <a:r>
              <a:rPr lang="en-US" sz="2200" i="1" dirty="0">
                <a:solidFill>
                  <a:schemeClr val="dk1"/>
                </a:solidFill>
                <a:latin typeface="Century Gothic"/>
                <a:ea typeface="Century Gothic"/>
                <a:cs typeface="Century Gothic"/>
                <a:sym typeface="Century Gothic"/>
              </a:rPr>
              <a:t>“You should go to the movie because nine out of 10 teenagers say it’s a great movie.” </a:t>
            </a:r>
            <a:endParaRPr sz="2200" i="1" dirty="0">
              <a:solidFill>
                <a:schemeClr val="dk1"/>
              </a:solidFill>
              <a:latin typeface="Century Gothic"/>
              <a:ea typeface="Century Gothic"/>
              <a:cs typeface="Century Gothic"/>
              <a:sym typeface="Century Gothic"/>
            </a:endParaRPr>
          </a:p>
          <a:p>
            <a:pPr marL="457200" lvl="0" indent="-368300" rtl="0">
              <a:lnSpc>
                <a:spcPct val="90000"/>
              </a:lnSpc>
              <a:spcBef>
                <a:spcPts val="0"/>
              </a:spcBef>
              <a:spcAft>
                <a:spcPts val="0"/>
              </a:spcAft>
              <a:buClr>
                <a:schemeClr val="dk1"/>
              </a:buClr>
              <a:buSzPts val="2200"/>
              <a:buFont typeface="Century Gothic"/>
              <a:buAutoNum type="arabicPeriod"/>
            </a:pPr>
            <a:r>
              <a:rPr lang="en-US" sz="2200" i="1" dirty="0">
                <a:solidFill>
                  <a:schemeClr val="dk1"/>
                </a:solidFill>
                <a:latin typeface="Century Gothic"/>
                <a:ea typeface="Century Gothic"/>
                <a:cs typeface="Century Gothic"/>
                <a:sym typeface="Century Gothic"/>
              </a:rPr>
              <a:t>“Meryl Streep is in it.” </a:t>
            </a:r>
            <a:endParaRPr sz="2200" i="1" dirty="0">
              <a:solidFill>
                <a:schemeClr val="dk1"/>
              </a:solidFill>
              <a:latin typeface="Century Gothic"/>
              <a:ea typeface="Century Gothic"/>
              <a:cs typeface="Century Gothic"/>
              <a:sym typeface="Century Gothic"/>
            </a:endParaRPr>
          </a:p>
          <a:p>
            <a:pPr marL="457200" lvl="0" indent="-368300" rtl="0">
              <a:lnSpc>
                <a:spcPct val="90000"/>
              </a:lnSpc>
              <a:spcBef>
                <a:spcPts val="0"/>
              </a:spcBef>
              <a:spcAft>
                <a:spcPts val="0"/>
              </a:spcAft>
              <a:buClr>
                <a:schemeClr val="dk1"/>
              </a:buClr>
              <a:buSzPts val="2200"/>
              <a:buFont typeface="Century Gothic"/>
              <a:buAutoNum type="arabicPeriod"/>
            </a:pPr>
            <a:r>
              <a:rPr lang="en-US" sz="2200" i="1" dirty="0">
                <a:solidFill>
                  <a:schemeClr val="dk1"/>
                </a:solidFill>
                <a:latin typeface="Century Gothic"/>
                <a:ea typeface="Century Gothic"/>
                <a:cs typeface="Century Gothic"/>
                <a:sym typeface="Century Gothic"/>
              </a:rPr>
              <a:t>“I saw this movie before, and it’s funny! I’d like to see it again.” </a:t>
            </a:r>
            <a:endParaRPr sz="2200" i="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dirty="0">
                <a:solidFill>
                  <a:schemeClr val="dk1"/>
                </a:solidFill>
                <a:latin typeface="Century Gothic"/>
                <a:ea typeface="Century Gothic"/>
                <a:cs typeface="Century Gothic"/>
                <a:sym typeface="Century Gothic"/>
              </a:rPr>
              <a:t>Writing an essay is kind of like trying to convince someone to see a movie! To write a convincing, argumentative essay, you need to select compelling reasons and support those reasons with evidence in a way that will help your reader understand why they are compelling.</a:t>
            </a: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2200" dirty="0">
              <a:solidFill>
                <a:schemeClr val="dk1"/>
              </a:solidFill>
              <a:latin typeface="Century Gothic"/>
              <a:ea typeface="Century Gothic"/>
              <a:cs typeface="Century Gothic"/>
              <a:sym typeface="Century Gothic"/>
            </a:endParaRPr>
          </a:p>
        </p:txBody>
      </p:sp>
      <p:sp>
        <p:nvSpPr>
          <p:cNvPr id="166" name="Google Shape;166;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discuss what makes a claim compelling</a:t>
            </a:r>
            <a:endParaRPr sz="3400" i="0" u="none" strike="noStrike" cap="none">
              <a:solidFill>
                <a:schemeClr val="dk1"/>
              </a:solidFill>
              <a:latin typeface="Century Gothic"/>
              <a:ea typeface="Century Gothic"/>
              <a:cs typeface="Century Gothic"/>
              <a:sym typeface="Century Gothic"/>
            </a:endParaRPr>
          </a:p>
        </p:txBody>
      </p:sp>
      <p:pic>
        <p:nvPicPr>
          <p:cNvPr id="6" name="Google Shape;110;p16"/>
          <p:cNvPicPr preferRelativeResize="0"/>
          <p:nvPr/>
        </p:nvPicPr>
        <p:blipFill>
          <a:blip r:embed="rId3">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3"/>
          <p:cNvSpPr txBox="1">
            <a:spLocks noGrp="1"/>
          </p:cNvSpPr>
          <p:nvPr>
            <p:ph type="title"/>
          </p:nvPr>
        </p:nvSpPr>
        <p:spPr>
          <a:xfrm>
            <a:off x="838200" y="500050"/>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think about Lyddie’s choice</a:t>
            </a:r>
            <a:endParaRPr sz="3400" i="0" u="none" strike="noStrike" cap="none">
              <a:solidFill>
                <a:schemeClr val="dk1"/>
              </a:solidFill>
              <a:latin typeface="Century Gothic"/>
              <a:ea typeface="Century Gothic"/>
              <a:cs typeface="Century Gothic"/>
              <a:sym typeface="Century Gothic"/>
            </a:endParaRPr>
          </a:p>
        </p:txBody>
      </p:sp>
      <p:sp>
        <p:nvSpPr>
          <p:cNvPr id="175" name="Google Shape;175;p23"/>
          <p:cNvSpPr txBox="1"/>
          <p:nvPr/>
        </p:nvSpPr>
        <p:spPr>
          <a:xfrm>
            <a:off x="8019000" y="2592000"/>
            <a:ext cx="3954900" cy="2713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800">
                <a:latin typeface="Century Gothic"/>
                <a:ea typeface="Century Gothic"/>
                <a:cs typeface="Century Gothic"/>
                <a:sym typeface="Century Gothic"/>
              </a:rPr>
              <a:t>What do we know about Lyddie?</a:t>
            </a:r>
            <a:endParaRPr sz="180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US" sz="1800">
                <a:latin typeface="Century Gothic"/>
                <a:ea typeface="Century Gothic"/>
                <a:cs typeface="Century Gothic"/>
                <a:sym typeface="Century Gothic"/>
              </a:rPr>
              <a:t>She values her family, her independence, and her friendships.</a:t>
            </a:r>
            <a:endParaRPr sz="180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US" sz="1800">
                <a:latin typeface="Century Gothic"/>
                <a:ea typeface="Century Gothic"/>
                <a:cs typeface="Century Gothic"/>
                <a:sym typeface="Century Gothic"/>
              </a:rPr>
              <a:t>She is a strong, healthy girl who likes to work hard and solve problems.</a:t>
            </a:r>
            <a:endParaRPr sz="180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US" sz="1800">
                <a:latin typeface="Century Gothic"/>
                <a:ea typeface="Century Gothic"/>
                <a:cs typeface="Century Gothic"/>
                <a:sym typeface="Century Gothic"/>
              </a:rPr>
              <a:t>She wants to return to her farm.</a:t>
            </a:r>
            <a:endParaRPr sz="1800">
              <a:latin typeface="Century Gothic"/>
              <a:ea typeface="Century Gothic"/>
              <a:cs typeface="Century Gothic"/>
              <a:sym typeface="Century Gothic"/>
            </a:endParaRPr>
          </a:p>
          <a:p>
            <a:pPr marL="0" lvl="0" indent="0" rtl="0">
              <a:spcBef>
                <a:spcPts val="0"/>
              </a:spcBef>
              <a:spcAft>
                <a:spcPts val="0"/>
              </a:spcAft>
              <a:buNone/>
            </a:pP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p:txBody>
      </p:sp>
      <p:sp>
        <p:nvSpPr>
          <p:cNvPr id="176" name="Google Shape;176;p23"/>
          <p:cNvSpPr txBox="1"/>
          <p:nvPr/>
        </p:nvSpPr>
        <p:spPr>
          <a:xfrm>
            <a:off x="838200" y="5712750"/>
            <a:ext cx="10530000" cy="999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000" dirty="0">
                <a:solidFill>
                  <a:schemeClr val="dk1"/>
                </a:solidFill>
                <a:latin typeface="Century Gothic"/>
                <a:ea typeface="Century Gothic"/>
                <a:cs typeface="Century Gothic"/>
                <a:sym typeface="Century Gothic"/>
              </a:rPr>
              <a:t>As we consider our evidence, we must ask ourselves: “Given what we know about </a:t>
            </a:r>
            <a:r>
              <a:rPr lang="en-US" sz="2000" dirty="0" err="1">
                <a:solidFill>
                  <a:schemeClr val="dk1"/>
                </a:solidFill>
                <a:latin typeface="Century Gothic"/>
                <a:ea typeface="Century Gothic"/>
                <a:cs typeface="Century Gothic"/>
                <a:sym typeface="Century Gothic"/>
              </a:rPr>
              <a:t>Lyddie</a:t>
            </a:r>
            <a:r>
              <a:rPr lang="en-US" sz="2000" dirty="0">
                <a:solidFill>
                  <a:schemeClr val="dk1"/>
                </a:solidFill>
                <a:latin typeface="Century Gothic"/>
                <a:ea typeface="Century Gothic"/>
                <a:cs typeface="Century Gothic"/>
                <a:sym typeface="Century Gothic"/>
              </a:rPr>
              <a:t>, is this a compelling reason to her?”</a:t>
            </a:r>
            <a:endParaRPr sz="20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dirty="0"/>
          </a:p>
        </p:txBody>
      </p:sp>
      <p:pic>
        <p:nvPicPr>
          <p:cNvPr id="177" name="Google Shape;177;p23"/>
          <p:cNvPicPr preferRelativeResize="0"/>
          <p:nvPr/>
        </p:nvPicPr>
        <p:blipFill>
          <a:blip r:embed="rId3">
            <a:alphaModFix/>
          </a:blip>
          <a:stretch>
            <a:fillRect/>
          </a:stretch>
        </p:blipFill>
        <p:spPr>
          <a:xfrm>
            <a:off x="537708" y="1976500"/>
            <a:ext cx="7481292" cy="3736250"/>
          </a:xfrm>
          <a:prstGeom prst="rect">
            <a:avLst/>
          </a:prstGeom>
          <a:noFill/>
          <a:ln>
            <a:noFill/>
          </a:ln>
        </p:spPr>
      </p:pic>
      <p:pic>
        <p:nvPicPr>
          <p:cNvPr id="7" name="Google Shape;110;p16"/>
          <p:cNvPicPr preferRelativeResize="0"/>
          <p:nvPr/>
        </p:nvPicPr>
        <p:blipFill>
          <a:blip r:embed="rId4">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4"/>
          <p:cNvSpPr txBox="1">
            <a:spLocks noGrp="1"/>
          </p:cNvSpPr>
          <p:nvPr>
            <p:ph type="body" idx="1"/>
          </p:nvPr>
        </p:nvSpPr>
        <p:spPr>
          <a:xfrm>
            <a:off x="838200" y="2122575"/>
            <a:ext cx="10636800" cy="1102800"/>
          </a:xfrm>
          <a:prstGeom prst="rect">
            <a:avLst/>
          </a:prstGeom>
        </p:spPr>
        <p:txBody>
          <a:bodyPr spcFirstLastPara="1" wrap="square" lIns="91425" tIns="45700" rIns="91425" bIns="45700" anchor="t" anchorCtr="0">
            <a:noAutofit/>
          </a:bodyPr>
          <a:lstStyle/>
          <a:p>
            <a:pPr marL="0" lvl="0" indent="0" rtl="0">
              <a:spcBef>
                <a:spcPts val="1000"/>
              </a:spcBef>
              <a:spcAft>
                <a:spcPts val="0"/>
              </a:spcAft>
              <a:buNone/>
            </a:pPr>
            <a:r>
              <a:rPr lang="en-US" sz="2400">
                <a:latin typeface="Century Gothic"/>
                <a:ea typeface="Century Gothic"/>
                <a:cs typeface="Century Gothic"/>
                <a:sym typeface="Century Gothic"/>
              </a:rPr>
              <a:t>Now we’ll engage in the Take A Stand Protocol we first did in Module 1, Unit 2, Lesson 4.</a:t>
            </a:r>
            <a:endParaRPr sz="2400">
              <a:latin typeface="Century Gothic"/>
              <a:ea typeface="Century Gothic"/>
              <a:cs typeface="Century Gothic"/>
              <a:sym typeface="Century Gothic"/>
            </a:endParaRPr>
          </a:p>
          <a:p>
            <a:pPr marL="0" lvl="0" indent="0">
              <a:spcBef>
                <a:spcPts val="1000"/>
              </a:spcBef>
              <a:spcAft>
                <a:spcPts val="0"/>
              </a:spcAft>
              <a:buNone/>
            </a:pPr>
            <a:endParaRPr sz="2200">
              <a:latin typeface="Century Gothic"/>
              <a:ea typeface="Century Gothic"/>
              <a:cs typeface="Century Gothic"/>
              <a:sym typeface="Century Gothic"/>
            </a:endParaRPr>
          </a:p>
        </p:txBody>
      </p:sp>
      <p:sp>
        <p:nvSpPr>
          <p:cNvPr id="184" name="Google Shape;184;p24"/>
          <p:cNvSpPr txBox="1">
            <a:spLocks noGrp="1"/>
          </p:cNvSpPr>
          <p:nvPr>
            <p:ph type="title"/>
          </p:nvPr>
        </p:nvSpPr>
        <p:spPr>
          <a:xfrm>
            <a:off x="663675" y="500050"/>
            <a:ext cx="101352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our Take A Stand Protocol</a:t>
            </a:r>
            <a:endParaRPr sz="3400" i="0" u="none" strike="noStrike" cap="none">
              <a:solidFill>
                <a:schemeClr val="dk1"/>
              </a:solidFill>
              <a:latin typeface="Century Gothic"/>
              <a:ea typeface="Century Gothic"/>
              <a:cs typeface="Century Gothic"/>
              <a:sym typeface="Century Gothic"/>
            </a:endParaRPr>
          </a:p>
        </p:txBody>
      </p:sp>
      <p:pic>
        <p:nvPicPr>
          <p:cNvPr id="186" name="Google Shape;186;p24"/>
          <p:cNvPicPr preferRelativeResize="0"/>
          <p:nvPr/>
        </p:nvPicPr>
        <p:blipFill>
          <a:blip r:embed="rId3">
            <a:alphaModFix/>
          </a:blip>
          <a:stretch>
            <a:fillRect/>
          </a:stretch>
        </p:blipFill>
        <p:spPr>
          <a:xfrm>
            <a:off x="1024200" y="3962000"/>
            <a:ext cx="819600" cy="1102725"/>
          </a:xfrm>
          <a:prstGeom prst="rect">
            <a:avLst/>
          </a:prstGeom>
          <a:noFill/>
          <a:ln>
            <a:noFill/>
          </a:ln>
        </p:spPr>
      </p:pic>
      <p:sp>
        <p:nvSpPr>
          <p:cNvPr id="187" name="Google Shape;187;p24"/>
          <p:cNvSpPr txBox="1"/>
          <p:nvPr/>
        </p:nvSpPr>
        <p:spPr>
          <a:xfrm>
            <a:off x="1843800" y="3051000"/>
            <a:ext cx="9531000" cy="33750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US" sz="2000">
                <a:solidFill>
                  <a:schemeClr val="dk1"/>
                </a:solidFill>
                <a:latin typeface="Century Gothic"/>
                <a:ea typeface="Century Gothic"/>
                <a:cs typeface="Century Gothic"/>
                <a:sym typeface="Century Gothic"/>
              </a:rPr>
              <a:t>You will see a series of statements about why Lyddie should or should not sign the petition. As you look at each set of two statements, your job is to thoughtfully consider each statement and choose the most compelling reason Lyddie should or should not  sign the petition. </a:t>
            </a:r>
            <a:endParaRPr sz="20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000">
                <a:solidFill>
                  <a:schemeClr val="dk1"/>
                </a:solidFill>
                <a:latin typeface="Century Gothic"/>
                <a:ea typeface="Century Gothic"/>
                <a:cs typeface="Century Gothic"/>
                <a:sym typeface="Century Gothic"/>
              </a:rPr>
              <a:t>If you think Statement A is the most compelling, you should step to the side where the Statement A sign is displayed. If you think Statement B is the most compelling, you should step to that side. </a:t>
            </a:r>
            <a:endParaRPr sz="20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000">
                <a:solidFill>
                  <a:schemeClr val="dk1"/>
                </a:solidFill>
                <a:latin typeface="Century Gothic"/>
                <a:ea typeface="Century Gothic"/>
                <a:cs typeface="Century Gothic"/>
                <a:sym typeface="Century Gothic"/>
              </a:rPr>
              <a:t>Be ready to share your thinking with the class!</a:t>
            </a:r>
            <a:endParaRPr sz="2000">
              <a:solidFill>
                <a:schemeClr val="dk1"/>
              </a:solidFill>
              <a:latin typeface="Century Gothic"/>
              <a:ea typeface="Century Gothic"/>
              <a:cs typeface="Century Gothic"/>
              <a:sym typeface="Century Gothic"/>
            </a:endParaRPr>
          </a:p>
        </p:txBody>
      </p:sp>
      <p:pic>
        <p:nvPicPr>
          <p:cNvPr id="7" name="Google Shape;110;p16"/>
          <p:cNvPicPr preferRelativeResize="0"/>
          <p:nvPr/>
        </p:nvPicPr>
        <p:blipFill>
          <a:blip r:embed="rId4">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5"/>
          <p:cNvSpPr txBox="1">
            <a:spLocks noGrp="1"/>
          </p:cNvSpPr>
          <p:nvPr>
            <p:ph type="body" idx="1"/>
          </p:nvPr>
        </p:nvSpPr>
        <p:spPr>
          <a:xfrm>
            <a:off x="6425625" y="2122575"/>
            <a:ext cx="5548200" cy="4351200"/>
          </a:xfrm>
          <a:prstGeom prst="rect">
            <a:avLst/>
          </a:prstGeom>
        </p:spPr>
        <p:txBody>
          <a:bodyPr spcFirstLastPara="1" wrap="square" lIns="91425" tIns="45700" rIns="91425" bIns="45700" anchor="t" anchorCtr="0">
            <a:noAutofit/>
          </a:bodyPr>
          <a:lstStyle/>
          <a:p>
            <a:pPr marL="0" lvl="0" indent="0" rtl="0">
              <a:spcBef>
                <a:spcPts val="1000"/>
              </a:spcBef>
              <a:spcAft>
                <a:spcPts val="0"/>
              </a:spcAft>
              <a:buNone/>
            </a:pPr>
            <a:r>
              <a:rPr lang="en-US" sz="1800" b="1" i="1">
                <a:latin typeface="Century Gothic"/>
                <a:ea typeface="Century Gothic"/>
                <a:cs typeface="Century Gothic"/>
                <a:sym typeface="Century Gothic"/>
              </a:rPr>
              <a:t>When your teacher prompts you. </a:t>
            </a:r>
            <a:r>
              <a:rPr lang="en-US" sz="1800">
                <a:latin typeface="Century Gothic"/>
                <a:ea typeface="Century Gothic"/>
                <a:cs typeface="Century Gothic"/>
                <a:sym typeface="Century Gothic"/>
              </a:rPr>
              <a:t>follow our Take A Stand Protocol by thinking about which statement would be most compelling for Lyddie and moving to the corresponding side of the room </a:t>
            </a:r>
            <a:endParaRPr sz="1800">
              <a:latin typeface="Century Gothic"/>
              <a:ea typeface="Century Gothic"/>
              <a:cs typeface="Century Gothic"/>
              <a:sym typeface="Century Gothic"/>
            </a:endParaRPr>
          </a:p>
          <a:p>
            <a:pPr marL="0" lvl="0" indent="0" rtl="0">
              <a:spcBef>
                <a:spcPts val="1000"/>
              </a:spcBef>
              <a:spcAft>
                <a:spcPts val="0"/>
              </a:spcAft>
              <a:buNone/>
            </a:pPr>
            <a:r>
              <a:rPr lang="en-US" sz="1800">
                <a:latin typeface="Century Gothic"/>
                <a:ea typeface="Century Gothic"/>
                <a:cs typeface="Century Gothic"/>
                <a:sym typeface="Century Gothic"/>
              </a:rPr>
              <a:t>Keep in mind what we know about Lyddie:</a:t>
            </a:r>
            <a:endParaRPr sz="1800">
              <a:latin typeface="Century Gothic"/>
              <a:ea typeface="Century Gothic"/>
              <a:cs typeface="Century Gothic"/>
              <a:sym typeface="Century Gothic"/>
            </a:endParaRPr>
          </a:p>
          <a:p>
            <a:pPr marL="457200" lvl="0" indent="-342900" rtl="0">
              <a:lnSpc>
                <a:spcPct val="100000"/>
              </a:lnSpc>
              <a:spcBef>
                <a:spcPts val="0"/>
              </a:spcBef>
              <a:spcAft>
                <a:spcPts val="0"/>
              </a:spcAft>
              <a:buSzPts val="1800"/>
              <a:buFont typeface="Century Gothic"/>
              <a:buChar char="●"/>
            </a:pPr>
            <a:r>
              <a:rPr lang="en-US" sz="1800">
                <a:latin typeface="Century Gothic"/>
                <a:ea typeface="Century Gothic"/>
                <a:cs typeface="Century Gothic"/>
                <a:sym typeface="Century Gothic"/>
              </a:rPr>
              <a:t>She values her family, her independence, and her friendships.</a:t>
            </a:r>
            <a:endParaRPr sz="1800">
              <a:latin typeface="Century Gothic"/>
              <a:ea typeface="Century Gothic"/>
              <a:cs typeface="Century Gothic"/>
              <a:sym typeface="Century Gothic"/>
            </a:endParaRPr>
          </a:p>
          <a:p>
            <a:pPr marL="457200" lvl="0" indent="-342900" rtl="0">
              <a:lnSpc>
                <a:spcPct val="100000"/>
              </a:lnSpc>
              <a:spcBef>
                <a:spcPts val="0"/>
              </a:spcBef>
              <a:spcAft>
                <a:spcPts val="0"/>
              </a:spcAft>
              <a:buSzPts val="1800"/>
              <a:buFont typeface="Century Gothic"/>
              <a:buChar char="●"/>
            </a:pPr>
            <a:r>
              <a:rPr lang="en-US" sz="1800">
                <a:latin typeface="Century Gothic"/>
                <a:ea typeface="Century Gothic"/>
                <a:cs typeface="Century Gothic"/>
                <a:sym typeface="Century Gothic"/>
              </a:rPr>
              <a:t>She is a strong, healthy girl who likes to work hard and solve problems.</a:t>
            </a:r>
            <a:endParaRPr sz="1800">
              <a:latin typeface="Century Gothic"/>
              <a:ea typeface="Century Gothic"/>
              <a:cs typeface="Century Gothic"/>
              <a:sym typeface="Century Gothic"/>
            </a:endParaRPr>
          </a:p>
          <a:p>
            <a:pPr marL="457200" lvl="0" indent="-342900" rtl="0">
              <a:lnSpc>
                <a:spcPct val="100000"/>
              </a:lnSpc>
              <a:spcBef>
                <a:spcPts val="0"/>
              </a:spcBef>
              <a:spcAft>
                <a:spcPts val="0"/>
              </a:spcAft>
              <a:buSzPts val="1800"/>
              <a:buFont typeface="Century Gothic"/>
              <a:buChar char="●"/>
            </a:pPr>
            <a:r>
              <a:rPr lang="en-US" sz="1800">
                <a:latin typeface="Century Gothic"/>
                <a:ea typeface="Century Gothic"/>
                <a:cs typeface="Century Gothic"/>
                <a:sym typeface="Century Gothic"/>
              </a:rPr>
              <a:t>She wants to return to her farm.</a:t>
            </a:r>
            <a:endParaRPr sz="1800">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sz="1800">
                <a:latin typeface="Century Gothic"/>
                <a:ea typeface="Century Gothic"/>
                <a:cs typeface="Century Gothic"/>
                <a:sym typeface="Century Gothic"/>
              </a:rPr>
              <a:t>Ask yourself: “Given what I know about Lyddie, is this a compelling reason to her?”</a:t>
            </a:r>
            <a:endParaRPr sz="1800">
              <a:latin typeface="Century Gothic"/>
              <a:ea typeface="Century Gothic"/>
              <a:cs typeface="Century Gothic"/>
              <a:sym typeface="Century Gothic"/>
            </a:endParaRPr>
          </a:p>
          <a:p>
            <a:pPr marL="0" lvl="0" indent="0" rtl="0">
              <a:spcBef>
                <a:spcPts val="1000"/>
              </a:spcBef>
              <a:spcAft>
                <a:spcPts val="0"/>
              </a:spcAft>
              <a:buNone/>
            </a:pPr>
            <a:endParaRPr sz="1800">
              <a:latin typeface="Century Gothic"/>
              <a:ea typeface="Century Gothic"/>
              <a:cs typeface="Century Gothic"/>
              <a:sym typeface="Century Gothic"/>
            </a:endParaRPr>
          </a:p>
          <a:p>
            <a:pPr marL="0" lvl="0" indent="0">
              <a:spcBef>
                <a:spcPts val="1000"/>
              </a:spcBef>
              <a:spcAft>
                <a:spcPts val="0"/>
              </a:spcAft>
              <a:buNone/>
            </a:pPr>
            <a:endParaRPr sz="1800">
              <a:latin typeface="Century Gothic"/>
              <a:ea typeface="Century Gothic"/>
              <a:cs typeface="Century Gothic"/>
              <a:sym typeface="Century Gothic"/>
            </a:endParaRPr>
          </a:p>
        </p:txBody>
      </p:sp>
      <p:sp>
        <p:nvSpPr>
          <p:cNvPr id="194" name="Google Shape;194;p25"/>
          <p:cNvSpPr txBox="1">
            <a:spLocks noGrp="1"/>
          </p:cNvSpPr>
          <p:nvPr>
            <p:ph type="title"/>
          </p:nvPr>
        </p:nvSpPr>
        <p:spPr>
          <a:xfrm>
            <a:off x="632075" y="500050"/>
            <a:ext cx="10166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decide what would compel Lyddie</a:t>
            </a:r>
            <a:endParaRPr sz="3400" i="0" u="none" strike="noStrike" cap="none">
              <a:solidFill>
                <a:schemeClr val="dk1"/>
              </a:solidFill>
              <a:latin typeface="Century Gothic"/>
              <a:ea typeface="Century Gothic"/>
              <a:cs typeface="Century Gothic"/>
              <a:sym typeface="Century Gothic"/>
            </a:endParaRPr>
          </a:p>
        </p:txBody>
      </p:sp>
      <p:pic>
        <p:nvPicPr>
          <p:cNvPr id="196" name="Google Shape;196;p25"/>
          <p:cNvPicPr preferRelativeResize="0"/>
          <p:nvPr/>
        </p:nvPicPr>
        <p:blipFill>
          <a:blip r:embed="rId3">
            <a:alphaModFix/>
          </a:blip>
          <a:stretch>
            <a:fillRect/>
          </a:stretch>
        </p:blipFill>
        <p:spPr>
          <a:xfrm>
            <a:off x="169925" y="1959300"/>
            <a:ext cx="6120825" cy="3810152"/>
          </a:xfrm>
          <a:prstGeom prst="rect">
            <a:avLst/>
          </a:prstGeom>
          <a:noFill/>
          <a:ln>
            <a:noFill/>
          </a:ln>
        </p:spPr>
      </p:pic>
      <p:pic>
        <p:nvPicPr>
          <p:cNvPr id="6" name="Google Shape;110;p16"/>
          <p:cNvPicPr preferRelativeResize="0"/>
          <p:nvPr/>
        </p:nvPicPr>
        <p:blipFill>
          <a:blip r:embed="rId4">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6"/>
          <p:cNvSpPr txBox="1">
            <a:spLocks noGrp="1"/>
          </p:cNvSpPr>
          <p:nvPr>
            <p:ph type="body" idx="1"/>
          </p:nvPr>
        </p:nvSpPr>
        <p:spPr>
          <a:xfrm>
            <a:off x="569550" y="1385950"/>
            <a:ext cx="6153600" cy="4351200"/>
          </a:xfrm>
          <a:prstGeom prst="rect">
            <a:avLst/>
          </a:prstGeom>
        </p:spPr>
        <p:txBody>
          <a:bodyPr spcFirstLastPara="1" wrap="square" lIns="91425" tIns="45700" rIns="91425" bIns="45700" anchor="t" anchorCtr="0">
            <a:noAutofit/>
          </a:bodyPr>
          <a:lstStyle/>
          <a:p>
            <a:pPr marL="0" lvl="0" indent="0" rtl="0">
              <a:spcBef>
                <a:spcPts val="1000"/>
              </a:spcBef>
              <a:spcAft>
                <a:spcPts val="0"/>
              </a:spcAft>
              <a:buNone/>
            </a:pPr>
            <a:r>
              <a:rPr lang="en-US" sz="1800" dirty="0">
                <a:latin typeface="Century Gothic"/>
                <a:ea typeface="Century Gothic"/>
                <a:cs typeface="Century Gothic"/>
                <a:sym typeface="Century Gothic"/>
              </a:rPr>
              <a:t>Please look at your </a:t>
            </a:r>
            <a:r>
              <a:rPr lang="en-US" sz="1800" b="1" dirty="0">
                <a:latin typeface="Century Gothic"/>
                <a:ea typeface="Century Gothic"/>
                <a:cs typeface="Century Gothic"/>
                <a:sym typeface="Century Gothic"/>
              </a:rPr>
              <a:t>Evidence-Based Claim Graphic Organizer </a:t>
            </a:r>
            <a:r>
              <a:rPr lang="en-US" sz="1800" dirty="0">
                <a:latin typeface="Century Gothic"/>
                <a:ea typeface="Century Gothic"/>
                <a:cs typeface="Century Gothic"/>
                <a:sym typeface="Century Gothic"/>
              </a:rPr>
              <a:t>and follow these steps when your teacher prompts you to do so:</a:t>
            </a:r>
            <a:endParaRPr sz="1800" dirty="0">
              <a:latin typeface="Century Gothic"/>
              <a:ea typeface="Century Gothic"/>
              <a:cs typeface="Century Gothic"/>
              <a:sym typeface="Century Gothic"/>
            </a:endParaRPr>
          </a:p>
          <a:p>
            <a:pPr marL="457200" lvl="0" indent="-342900" rtl="0">
              <a:spcBef>
                <a:spcPts val="1000"/>
              </a:spcBef>
              <a:spcAft>
                <a:spcPts val="0"/>
              </a:spcAft>
              <a:buSzPts val="1800"/>
              <a:buFont typeface="Century Gothic"/>
              <a:buAutoNum type="arabicPeriod"/>
            </a:pPr>
            <a:r>
              <a:rPr lang="en-US" sz="1800" dirty="0">
                <a:latin typeface="Century Gothic"/>
                <a:ea typeface="Century Gothic"/>
                <a:cs typeface="Century Gothic"/>
                <a:sym typeface="Century Gothic"/>
              </a:rPr>
              <a:t>Circle the three most compelling reasons (remember, for a reason to be compelling, it must be supported by evidence.)</a:t>
            </a:r>
            <a:endParaRPr sz="1800" dirty="0">
              <a:latin typeface="Century Gothic"/>
              <a:ea typeface="Century Gothic"/>
              <a:cs typeface="Century Gothic"/>
              <a:sym typeface="Century Gothic"/>
            </a:endParaRPr>
          </a:p>
          <a:p>
            <a:pPr marL="457200" lvl="0" indent="-342900" rtl="0">
              <a:spcBef>
                <a:spcPts val="1000"/>
              </a:spcBef>
              <a:spcAft>
                <a:spcPts val="0"/>
              </a:spcAft>
              <a:buSzPts val="1800"/>
              <a:buFont typeface="Century Gothic"/>
              <a:buAutoNum type="arabicPeriod"/>
            </a:pPr>
            <a:r>
              <a:rPr lang="en-US" sz="1800" dirty="0">
                <a:latin typeface="Century Gothic"/>
                <a:ea typeface="Century Gothic"/>
                <a:cs typeface="Century Gothic"/>
                <a:sym typeface="Century Gothic"/>
              </a:rPr>
              <a:t>Turn to a partner and explain the reasons you think are compelling.</a:t>
            </a:r>
            <a:endParaRPr sz="1800" dirty="0">
              <a:latin typeface="Century Gothic"/>
              <a:ea typeface="Century Gothic"/>
              <a:cs typeface="Century Gothic"/>
              <a:sym typeface="Century Gothic"/>
            </a:endParaRPr>
          </a:p>
          <a:p>
            <a:pPr marL="457200" lvl="0" indent="-342900" rtl="0">
              <a:spcBef>
                <a:spcPts val="1000"/>
              </a:spcBef>
              <a:spcAft>
                <a:spcPts val="0"/>
              </a:spcAft>
              <a:buSzPts val="1800"/>
              <a:buFont typeface="Century Gothic"/>
              <a:buAutoNum type="arabicPeriod"/>
            </a:pPr>
            <a:r>
              <a:rPr lang="en-US" sz="1800" dirty="0">
                <a:latin typeface="Century Gothic"/>
                <a:ea typeface="Century Gothic"/>
                <a:cs typeface="Century Gothic"/>
                <a:sym typeface="Century Gothic"/>
              </a:rPr>
              <a:t>Put a star on the top of the </a:t>
            </a:r>
            <a:r>
              <a:rPr lang="en-US" sz="1800" b="1" dirty="0">
                <a:latin typeface="Century Gothic"/>
                <a:ea typeface="Century Gothic"/>
                <a:cs typeface="Century Gothic"/>
                <a:sym typeface="Century Gothic"/>
              </a:rPr>
              <a:t>Evidence Based Claim Graphic Organizer</a:t>
            </a:r>
            <a:r>
              <a:rPr lang="en-US" sz="1800" dirty="0">
                <a:latin typeface="Century Gothic"/>
                <a:ea typeface="Century Gothic"/>
                <a:cs typeface="Century Gothic"/>
                <a:sym typeface="Century Gothic"/>
              </a:rPr>
              <a:t> (for or against) where you found the most compelling reasons.</a:t>
            </a:r>
            <a:endParaRPr sz="1800" dirty="0">
              <a:latin typeface="Century Gothic"/>
              <a:ea typeface="Century Gothic"/>
              <a:cs typeface="Century Gothic"/>
              <a:sym typeface="Century Gothic"/>
            </a:endParaRPr>
          </a:p>
          <a:p>
            <a:pPr marL="457200" lvl="0" indent="-342900" rtl="0">
              <a:spcBef>
                <a:spcPts val="1000"/>
              </a:spcBef>
              <a:spcAft>
                <a:spcPts val="0"/>
              </a:spcAft>
              <a:buSzPts val="1800"/>
              <a:buFont typeface="Century Gothic"/>
              <a:buAutoNum type="arabicPeriod"/>
            </a:pPr>
            <a:r>
              <a:rPr lang="en-US" sz="1800" dirty="0">
                <a:latin typeface="Century Gothic"/>
                <a:ea typeface="Century Gothic"/>
                <a:cs typeface="Century Gothic"/>
                <a:sym typeface="Century Gothic"/>
              </a:rPr>
              <a:t>Reread your organizer and find reasons you did NOT star. Circle the reason that almost convinced you to choose this side. </a:t>
            </a:r>
            <a:endParaRPr sz="1800" dirty="0">
              <a:latin typeface="Century Gothic"/>
              <a:ea typeface="Century Gothic"/>
              <a:cs typeface="Century Gothic"/>
              <a:sym typeface="Century Gothic"/>
            </a:endParaRPr>
          </a:p>
          <a:p>
            <a:pPr marL="457200" lvl="0" indent="-342900">
              <a:spcBef>
                <a:spcPts val="1000"/>
              </a:spcBef>
              <a:spcAft>
                <a:spcPts val="0"/>
              </a:spcAft>
              <a:buSzPts val="1800"/>
              <a:buFont typeface="Century Gothic"/>
              <a:buAutoNum type="arabicPeriod"/>
            </a:pPr>
            <a:r>
              <a:rPr lang="en-US" sz="1800" dirty="0">
                <a:latin typeface="Century Gothic"/>
                <a:ea typeface="Century Gothic"/>
                <a:cs typeface="Century Gothic"/>
                <a:sym typeface="Century Gothic"/>
              </a:rPr>
              <a:t>Sum up your argument with one sentence.</a:t>
            </a:r>
            <a:endParaRPr sz="1800" dirty="0">
              <a:latin typeface="Century Gothic"/>
              <a:ea typeface="Century Gothic"/>
              <a:cs typeface="Century Gothic"/>
              <a:sym typeface="Century Gothic"/>
            </a:endParaRPr>
          </a:p>
        </p:txBody>
      </p:sp>
      <p:sp>
        <p:nvSpPr>
          <p:cNvPr id="203" name="Google Shape;203;p26"/>
          <p:cNvSpPr txBox="1">
            <a:spLocks noGrp="1"/>
          </p:cNvSpPr>
          <p:nvPr>
            <p:ph type="title"/>
          </p:nvPr>
        </p:nvSpPr>
        <p:spPr>
          <a:xfrm>
            <a:off x="569550" y="500050"/>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choose our own most compelling reasons</a:t>
            </a:r>
            <a:endParaRPr sz="3400" i="0" u="none" strike="noStrike" cap="none">
              <a:solidFill>
                <a:schemeClr val="dk1"/>
              </a:solidFill>
              <a:latin typeface="Century Gothic"/>
              <a:ea typeface="Century Gothic"/>
              <a:cs typeface="Century Gothic"/>
              <a:sym typeface="Century Gothic"/>
            </a:endParaRPr>
          </a:p>
        </p:txBody>
      </p:sp>
      <p:pic>
        <p:nvPicPr>
          <p:cNvPr id="205" name="Google Shape;205;p26"/>
          <p:cNvPicPr preferRelativeResize="0"/>
          <p:nvPr/>
        </p:nvPicPr>
        <p:blipFill>
          <a:blip r:embed="rId3">
            <a:alphaModFix/>
          </a:blip>
          <a:stretch>
            <a:fillRect/>
          </a:stretch>
        </p:blipFill>
        <p:spPr>
          <a:xfrm>
            <a:off x="6875400" y="2274975"/>
            <a:ext cx="5164200" cy="3566110"/>
          </a:xfrm>
          <a:prstGeom prst="rect">
            <a:avLst/>
          </a:prstGeom>
          <a:noFill/>
          <a:ln>
            <a:noFill/>
          </a:ln>
        </p:spPr>
      </p:pic>
      <p:pic>
        <p:nvPicPr>
          <p:cNvPr id="6" name="Google Shape;110;p16"/>
          <p:cNvPicPr preferRelativeResize="0"/>
          <p:nvPr/>
        </p:nvPicPr>
        <p:blipFill>
          <a:blip r:embed="rId4">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7"/>
          <p:cNvSpPr txBox="1">
            <a:spLocks noGrp="1"/>
          </p:cNvSpPr>
          <p:nvPr>
            <p:ph type="title"/>
          </p:nvPr>
        </p:nvSpPr>
        <p:spPr>
          <a:xfrm>
            <a:off x="843225" y="500050"/>
            <a:ext cx="995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write our claim and reasons</a:t>
            </a:r>
            <a:endParaRPr sz="3400" i="0" u="none" strike="noStrike" cap="none">
              <a:solidFill>
                <a:schemeClr val="dk1"/>
              </a:solidFill>
              <a:latin typeface="Century Gothic"/>
              <a:ea typeface="Century Gothic"/>
              <a:cs typeface="Century Gothic"/>
              <a:sym typeface="Century Gothic"/>
            </a:endParaRPr>
          </a:p>
        </p:txBody>
      </p:sp>
      <p:sp>
        <p:nvSpPr>
          <p:cNvPr id="212" name="Google Shape;212;p27"/>
          <p:cNvSpPr txBox="1">
            <a:spLocks noGrp="1"/>
          </p:cNvSpPr>
          <p:nvPr>
            <p:ph type="body" idx="1"/>
          </p:nvPr>
        </p:nvSpPr>
        <p:spPr>
          <a:xfrm>
            <a:off x="693225" y="5925200"/>
            <a:ext cx="11195100" cy="4209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214" name="Google Shape;214;p27"/>
          <p:cNvSpPr txBox="1"/>
          <p:nvPr/>
        </p:nvSpPr>
        <p:spPr>
          <a:xfrm>
            <a:off x="809550" y="6063150"/>
            <a:ext cx="10572900" cy="282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sp>
        <p:nvSpPr>
          <p:cNvPr id="215" name="Google Shape;215;p27"/>
          <p:cNvSpPr txBox="1"/>
          <p:nvPr/>
        </p:nvSpPr>
        <p:spPr>
          <a:xfrm>
            <a:off x="843225" y="1872025"/>
            <a:ext cx="4637700" cy="3832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latin typeface="Century Gothic"/>
                <a:ea typeface="Century Gothic"/>
                <a:cs typeface="Century Gothic"/>
                <a:sym typeface="Century Gothic"/>
              </a:rPr>
              <a:t>Please write your answers to the questions on the Exit Ticket, keeping the prompt in mind: should Lyddie sign the petition or not?</a:t>
            </a:r>
            <a:endParaRPr sz="2400">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p:txBody>
      </p:sp>
      <p:pic>
        <p:nvPicPr>
          <p:cNvPr id="216" name="Google Shape;216;p27"/>
          <p:cNvPicPr preferRelativeResize="0"/>
          <p:nvPr/>
        </p:nvPicPr>
        <p:blipFill>
          <a:blip r:embed="rId3">
            <a:alphaModFix/>
          </a:blip>
          <a:stretch>
            <a:fillRect/>
          </a:stretch>
        </p:blipFill>
        <p:spPr>
          <a:xfrm>
            <a:off x="6551325" y="1872025"/>
            <a:ext cx="5193815" cy="4191120"/>
          </a:xfrm>
          <a:prstGeom prst="rect">
            <a:avLst/>
          </a:prstGeom>
          <a:noFill/>
          <a:ln>
            <a:noFill/>
          </a:ln>
        </p:spPr>
      </p:pic>
      <p:pic>
        <p:nvPicPr>
          <p:cNvPr id="8" name="Google Shape;110;p16"/>
          <p:cNvPicPr preferRelativeResize="0"/>
          <p:nvPr/>
        </p:nvPicPr>
        <p:blipFill>
          <a:blip r:embed="rId4">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Homework</a:t>
            </a:r>
            <a:endParaRPr sz="3400" i="0" u="none" strike="noStrike" cap="none">
              <a:solidFill>
                <a:schemeClr val="dk1"/>
              </a:solidFill>
              <a:latin typeface="Century Gothic"/>
              <a:ea typeface="Century Gothic"/>
              <a:cs typeface="Century Gothic"/>
              <a:sym typeface="Century Gothic"/>
            </a:endParaRPr>
          </a:p>
        </p:txBody>
      </p:sp>
      <p:sp>
        <p:nvSpPr>
          <p:cNvPr id="223" name="Google Shape;223;p28"/>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226" name="Google Shape;226;p28"/>
          <p:cNvSpPr txBox="1"/>
          <p:nvPr/>
        </p:nvSpPr>
        <p:spPr>
          <a:xfrm>
            <a:off x="693225" y="1581675"/>
            <a:ext cx="9558000" cy="1944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Please read Chapters 20-23 of </a:t>
            </a:r>
            <a:r>
              <a:rPr lang="en-US" sz="2400" i="1">
                <a:solidFill>
                  <a:schemeClr val="dk1"/>
                </a:solidFill>
                <a:latin typeface="Century Gothic"/>
                <a:ea typeface="Century Gothic"/>
                <a:cs typeface="Century Gothic"/>
                <a:sym typeface="Century Gothic"/>
              </a:rPr>
              <a:t>Lyddie </a:t>
            </a:r>
            <a:r>
              <a:rPr lang="en-US" sz="2400">
                <a:solidFill>
                  <a:schemeClr val="dk1"/>
                </a:solidFill>
                <a:latin typeface="Century Gothic"/>
                <a:ea typeface="Century Gothic"/>
                <a:cs typeface="Century Gothic"/>
                <a:sym typeface="Century Gothic"/>
              </a:rPr>
              <a:t>and complete </a:t>
            </a:r>
            <a:r>
              <a:rPr lang="en-US" sz="2400" b="1">
                <a:solidFill>
                  <a:schemeClr val="dk1"/>
                </a:solidFill>
                <a:latin typeface="Century Gothic"/>
                <a:ea typeface="Century Gothic"/>
                <a:cs typeface="Century Gothic"/>
                <a:sym typeface="Century Gothic"/>
              </a:rPr>
              <a:t>Reader’s Notes for Chapters 20, 21, 22, and 23</a:t>
            </a:r>
            <a:r>
              <a:rPr lang="en-US" sz="2400">
                <a:solidFill>
                  <a:schemeClr val="dk1"/>
                </a:solidFill>
                <a:latin typeface="Century Gothic"/>
                <a:ea typeface="Century Gothic"/>
                <a:cs typeface="Century Gothic"/>
                <a:sym typeface="Century Gothic"/>
              </a:rPr>
              <a:t>. </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This is due in Lesson 19, but in the next few lessons you’ll also have writing homework to do, so do a lot of reading tonight!</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a:p>
        </p:txBody>
      </p:sp>
      <p:pic>
        <p:nvPicPr>
          <p:cNvPr id="8" name="Google Shape;110;p16"/>
          <p:cNvPicPr preferRelativeResize="0"/>
          <p:nvPr/>
        </p:nvPicPr>
        <p:blipFill>
          <a:blip r:embed="rId3">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29"/>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33" name="Google Shape;233;p29"/>
          <p:cNvGraphicFramePr/>
          <p:nvPr/>
        </p:nvGraphicFramePr>
        <p:xfrm>
          <a:off x="825816" y="1479012"/>
          <a:ext cx="9569025" cy="4204775"/>
        </p:xfrm>
        <a:graphic>
          <a:graphicData uri="http://schemas.openxmlformats.org/drawingml/2006/table">
            <a:tbl>
              <a:tblPr firstRow="1" bandRow="1">
                <a:noFill/>
                <a:tableStyleId>{B4FD4C6D-C3B8-4A6C-B3D4-949186401C34}</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06850" y="1435200"/>
            <a:ext cx="113430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457200" marR="0" lvl="0" indent="-342900" algn="l" rtl="0">
              <a:lnSpc>
                <a:spcPct val="9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Checking for Understanding, Chapters 18 and 19 entry task</a:t>
            </a:r>
            <a:r>
              <a:rPr lang="en-US" sz="1800" dirty="0">
                <a:latin typeface="Century Gothic"/>
                <a:ea typeface="Century Gothic"/>
                <a:cs typeface="Century Gothic"/>
                <a:sym typeface="Century Gothic"/>
              </a:rPr>
              <a:t> (one for each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US" sz="1800" b="1" dirty="0">
                <a:latin typeface="Century Gothic"/>
                <a:ea typeface="Century Gothic"/>
                <a:cs typeface="Century Gothic"/>
                <a:sym typeface="Century Gothic"/>
              </a:rPr>
              <a:t>End of Unit 1 Assessment Prompt: </a:t>
            </a:r>
            <a:r>
              <a:rPr lang="en-US" sz="1800" b="1" i="1" dirty="0" err="1">
                <a:latin typeface="Century Gothic"/>
                <a:ea typeface="Century Gothic"/>
                <a:cs typeface="Century Gothic"/>
                <a:sym typeface="Century Gothic"/>
              </a:rPr>
              <a:t>Lyddie</a:t>
            </a:r>
            <a:r>
              <a:rPr lang="en-US" sz="1800" b="1" i="1"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Argument Essay</a:t>
            </a:r>
            <a:r>
              <a:rPr lang="en-US" sz="1800" dirty="0">
                <a:latin typeface="Century Gothic"/>
                <a:ea typeface="Century Gothic"/>
                <a:cs typeface="Century Gothic"/>
                <a:sym typeface="Century Gothic"/>
              </a:rPr>
              <a:t> (one per student and one to display)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US" sz="1800" dirty="0">
                <a:latin typeface="Century Gothic"/>
                <a:ea typeface="Century Gothic"/>
                <a:cs typeface="Century Gothic"/>
                <a:sym typeface="Century Gothic"/>
              </a:rPr>
              <a:t>Exit ticket (one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US" sz="1800" b="1" i="1" dirty="0" err="1">
                <a:latin typeface="Century Gothic"/>
                <a:ea typeface="Century Gothic"/>
                <a:cs typeface="Century Gothic"/>
                <a:sym typeface="Century Gothic"/>
              </a:rPr>
              <a:t>Lyddie</a:t>
            </a:r>
            <a:r>
              <a:rPr lang="en-US" sz="1800" b="1" i="1"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Reader’s Notes, Chapter 20, Chapter 21, Chapter 22, Chapter 23</a:t>
            </a:r>
            <a:r>
              <a:rPr lang="en-US" sz="1800" dirty="0">
                <a:latin typeface="Century Gothic"/>
                <a:ea typeface="Century Gothic"/>
                <a:cs typeface="Century Gothic"/>
                <a:sym typeface="Century Gothic"/>
              </a:rPr>
              <a:t> (four separate supporting materials; 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US" sz="1800" b="1" i="1" dirty="0" err="1">
                <a:latin typeface="Century Gothic"/>
                <a:ea typeface="Century Gothic"/>
                <a:cs typeface="Century Gothic"/>
                <a:sym typeface="Century Gothic"/>
              </a:rPr>
              <a:t>Lyddie</a:t>
            </a:r>
            <a:r>
              <a:rPr lang="en-US" sz="1800" b="1" i="1"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Reader’s Notes, Chapter 20, Chapter 21, Chapter 22, and Chapter 23, Teacher’s Edition </a:t>
            </a:r>
            <a:r>
              <a:rPr lang="en-US" sz="1800" dirty="0">
                <a:latin typeface="Century Gothic"/>
                <a:ea typeface="Century Gothic"/>
                <a:cs typeface="Century Gothic"/>
                <a:sym typeface="Century Gothic"/>
              </a:rPr>
              <a:t>(four separate supporting materials; for Teacher Reference)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US" sz="1800" b="1" dirty="0">
                <a:latin typeface="Century Gothic"/>
                <a:ea typeface="Century Gothic"/>
                <a:cs typeface="Century Gothic"/>
                <a:sym typeface="Century Gothic"/>
              </a:rPr>
              <a:t>Forming Evidence-Based Claims graphic organizers</a:t>
            </a:r>
            <a:r>
              <a:rPr lang="en-US" sz="1800" dirty="0">
                <a:latin typeface="Century Gothic"/>
                <a:ea typeface="Century Gothic"/>
                <a:cs typeface="Century Gothic"/>
                <a:sym typeface="Century Gothic"/>
              </a:rPr>
              <a:t> (collected in Lesson 12, returned here with feedback)</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US" sz="1800" b="1" dirty="0" err="1">
                <a:latin typeface="Century Gothic"/>
                <a:ea typeface="Century Gothic"/>
                <a:cs typeface="Century Gothic"/>
                <a:sym typeface="Century Gothic"/>
              </a:rPr>
              <a:t>Lyddie’s</a:t>
            </a:r>
            <a:r>
              <a:rPr lang="en-US" sz="1800" b="1" dirty="0">
                <a:latin typeface="Century Gothic"/>
                <a:ea typeface="Century Gothic"/>
                <a:cs typeface="Century Gothic"/>
                <a:sym typeface="Century Gothic"/>
              </a:rPr>
              <a:t> Decision anchor chart </a:t>
            </a:r>
            <a:r>
              <a:rPr lang="en-US" sz="1800" dirty="0">
                <a:latin typeface="Century Gothic"/>
                <a:ea typeface="Century Gothic"/>
                <a:cs typeface="Century Gothic"/>
                <a:sym typeface="Century Gothic"/>
              </a:rPr>
              <a:t>(begun in Lesson 10)</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US" sz="1800" b="1" dirty="0">
                <a:latin typeface="Century Gothic"/>
                <a:ea typeface="Century Gothic"/>
                <a:cs typeface="Century Gothic"/>
                <a:sym typeface="Century Gothic"/>
              </a:rPr>
              <a:t>Working Conditions in </a:t>
            </a: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Textual Evidence note-catcher</a:t>
            </a:r>
            <a:r>
              <a:rPr lang="en-US" sz="1800" dirty="0">
                <a:latin typeface="Century Gothic"/>
                <a:ea typeface="Century Gothic"/>
                <a:cs typeface="Century Gothic"/>
                <a:sym typeface="Century Gothic"/>
              </a:rPr>
              <a:t> (students last used this in Lesson 9)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Student exemplar acrostic poem </a:t>
            </a:r>
            <a:r>
              <a:rPr lang="en-US" sz="1800" dirty="0">
                <a:latin typeface="Century Gothic"/>
                <a:ea typeface="Century Gothic"/>
                <a:cs typeface="Century Gothic"/>
                <a:sym typeface="Century Gothic"/>
              </a:rPr>
              <a:t>(teacher choice from students’ work in Lesson 5; teacher-prepared copy to distribute one per student in this lesson)</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Char char="●"/>
            </a:pPr>
            <a:r>
              <a:rPr lang="en-US" sz="1800" b="1" dirty="0">
                <a:latin typeface="Century Gothic"/>
                <a:ea typeface="Century Gothic"/>
                <a:cs typeface="Century Gothic"/>
                <a:sym typeface="Century Gothic"/>
              </a:rPr>
              <a:t>Take a Stand Teacher Guide</a:t>
            </a:r>
            <a:r>
              <a:rPr lang="en-US" sz="1800" dirty="0">
                <a:latin typeface="Century Gothic"/>
                <a:ea typeface="Century Gothic"/>
                <a:cs typeface="Century Gothic"/>
                <a:sym typeface="Century Gothic"/>
              </a:rPr>
              <a:t> (for teacher reference only)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Char char="●"/>
            </a:pPr>
            <a:r>
              <a:rPr lang="en-US" sz="1800" b="1" dirty="0">
                <a:latin typeface="Century Gothic"/>
                <a:ea typeface="Century Gothic"/>
                <a:cs typeface="Century Gothic"/>
                <a:sym typeface="Century Gothic"/>
              </a:rPr>
              <a:t>Take a Stand Statements</a:t>
            </a:r>
            <a:r>
              <a:rPr lang="en-US" sz="1800" dirty="0">
                <a:latin typeface="Century Gothic"/>
                <a:ea typeface="Century Gothic"/>
                <a:cs typeface="Century Gothic"/>
                <a:sym typeface="Century Gothic"/>
              </a:rPr>
              <a:t> (one to display)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Document camera</a:t>
            </a:r>
            <a:endParaRPr sz="18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14</a:t>
            </a:r>
            <a:endParaRPr sz="5600" b="1"/>
          </a:p>
        </p:txBody>
      </p:sp>
      <p:pic>
        <p:nvPicPr>
          <p:cNvPr id="3" name="Picture 2">
            <a:extLst>
              <a:ext uri="{FF2B5EF4-FFF2-40B4-BE49-F238E27FC236}">
                <a16:creationId xmlns:a16="http://schemas.microsoft.com/office/drawing/2014/main" id="{6739686E-3407-4B35-A9CC-51CE1286CC67}"/>
              </a:ext>
            </a:extLst>
          </p:cNvPr>
          <p:cNvPicPr>
            <a:picLocks noChangeAspect="1"/>
          </p:cNvPicPr>
          <p:nvPr/>
        </p:nvPicPr>
        <p:blipFill>
          <a:blip r:embed="rId3"/>
          <a:stretch>
            <a:fillRect/>
          </a:stretch>
        </p:blipFill>
        <p:spPr>
          <a:xfrm>
            <a:off x="4770395" y="986971"/>
            <a:ext cx="2651210" cy="143162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a:solidFill>
                  <a:srgbClr val="333333"/>
                </a:solidFill>
                <a:highlight>
                  <a:srgbClr val="FFFFFF"/>
                </a:highlight>
                <a:latin typeface="Century Gothic"/>
                <a:ea typeface="Century Gothic"/>
                <a:cs typeface="Century Gothic"/>
                <a:sym typeface="Century Gothic"/>
              </a:rPr>
              <a:t>In this lesson you will have the opportunity to do some good thinking about whether or not Lyddie should sign the petition, and to make a decision about it. You also need to choose reasons to support your claim, which you will then use to write your essay. </a:t>
            </a: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a:t>
            </a:r>
            <a:r>
              <a:rPr lang="en-US">
                <a:latin typeface="Century Gothic"/>
                <a:ea typeface="Century Gothic"/>
                <a:cs typeface="Century Gothic"/>
                <a:sym typeface="Century Gothic"/>
              </a:rPr>
              <a:t>we will </a:t>
            </a:r>
            <a:r>
              <a:rPr lang="en-US" i="0" u="none" strike="noStrike" cap="none">
                <a:solidFill>
                  <a:schemeClr val="dk1"/>
                </a:solidFill>
                <a:latin typeface="Century Gothic"/>
                <a:ea typeface="Century Gothic"/>
                <a:cs typeface="Century Gothic"/>
                <a:sym typeface="Century Gothic"/>
              </a:rPr>
              <a:t>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Review our understanding of Chapters 18-19</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Discuss what makes a claim convincing</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Write our own claims</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think about Chapters 18 and 19</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693225" y="1998725"/>
            <a:ext cx="5947500" cy="4624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200">
                <a:latin typeface="Century Gothic"/>
                <a:ea typeface="Century Gothic"/>
                <a:cs typeface="Century Gothic"/>
                <a:sym typeface="Century Gothic"/>
              </a:rPr>
              <a:t>Please take out your </a:t>
            </a:r>
            <a:r>
              <a:rPr lang="en-US" sz="2200" b="1">
                <a:latin typeface="Century Gothic"/>
                <a:ea typeface="Century Gothic"/>
                <a:cs typeface="Century Gothic"/>
                <a:sym typeface="Century Gothic"/>
              </a:rPr>
              <a:t>Reader’s Notes from Chapters 18-19 </a:t>
            </a:r>
            <a:r>
              <a:rPr lang="en-US" sz="2200">
                <a:latin typeface="Century Gothic"/>
                <a:ea typeface="Century Gothic"/>
                <a:cs typeface="Century Gothic"/>
                <a:sym typeface="Century Gothic"/>
              </a:rPr>
              <a:t>and leave it on your desk.</a:t>
            </a:r>
            <a:endParaRPr sz="22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a:latin typeface="Century Gothic"/>
                <a:ea typeface="Century Gothic"/>
                <a:cs typeface="Century Gothic"/>
                <a:sym typeface="Century Gothic"/>
              </a:rPr>
              <a:t>When you receive the </a:t>
            </a:r>
            <a:r>
              <a:rPr lang="en-US" sz="2200" b="1">
                <a:latin typeface="Century Gothic"/>
                <a:ea typeface="Century Gothic"/>
                <a:cs typeface="Century Gothic"/>
                <a:sym typeface="Century Gothic"/>
              </a:rPr>
              <a:t>Checking for Understanding, Chapters 18-19 Entry Task, </a:t>
            </a:r>
            <a:r>
              <a:rPr lang="en-US" sz="2200">
                <a:latin typeface="Century Gothic"/>
                <a:ea typeface="Century Gothic"/>
                <a:cs typeface="Century Gothic"/>
                <a:sym typeface="Century Gothic"/>
              </a:rPr>
              <a:t>please work on it individually. Remember, you may use your </a:t>
            </a:r>
            <a:r>
              <a:rPr lang="en-US" sz="2200" b="1">
                <a:latin typeface="Century Gothic"/>
                <a:ea typeface="Century Gothic"/>
                <a:cs typeface="Century Gothic"/>
                <a:sym typeface="Century Gothic"/>
              </a:rPr>
              <a:t>Reader’s Notes,</a:t>
            </a:r>
            <a:r>
              <a:rPr lang="en-US" sz="2200">
                <a:latin typeface="Century Gothic"/>
                <a:ea typeface="Century Gothic"/>
                <a:cs typeface="Century Gothic"/>
                <a:sym typeface="Century Gothic"/>
              </a:rPr>
              <a:t> but not the book itself, to answer these questions.</a:t>
            </a:r>
            <a:endParaRPr sz="22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a:latin typeface="Century Gothic"/>
                <a:ea typeface="Century Gothic"/>
                <a:cs typeface="Century Gothic"/>
                <a:sym typeface="Century Gothic"/>
              </a:rPr>
              <a:t>Be ready to share your responses to the </a:t>
            </a:r>
            <a:r>
              <a:rPr lang="en-US" sz="2200" b="1">
                <a:latin typeface="Century Gothic"/>
                <a:ea typeface="Century Gothic"/>
                <a:cs typeface="Century Gothic"/>
                <a:sym typeface="Century Gothic"/>
              </a:rPr>
              <a:t>Entry Task.</a:t>
            </a:r>
            <a:endParaRPr sz="2200">
              <a:latin typeface="Century Gothic"/>
              <a:ea typeface="Century Gothic"/>
              <a:cs typeface="Century Gothic"/>
              <a:sym typeface="Century Gothic"/>
            </a:endParaRPr>
          </a:p>
        </p:txBody>
      </p:sp>
      <p:pic>
        <p:nvPicPr>
          <p:cNvPr id="119" name="Google Shape;119;p17"/>
          <p:cNvPicPr preferRelativeResize="0"/>
          <p:nvPr/>
        </p:nvPicPr>
        <p:blipFill>
          <a:blip r:embed="rId3">
            <a:alphaModFix/>
          </a:blip>
          <a:stretch>
            <a:fillRect/>
          </a:stretch>
        </p:blipFill>
        <p:spPr>
          <a:xfrm>
            <a:off x="6793125" y="2742965"/>
            <a:ext cx="5246475" cy="2813508"/>
          </a:xfrm>
          <a:prstGeom prst="rect">
            <a:avLst/>
          </a:prstGeom>
          <a:noFill/>
          <a:ln>
            <a:noFill/>
          </a:ln>
        </p:spPr>
      </p:pic>
      <p:pic>
        <p:nvPicPr>
          <p:cNvPr id="6" name="Google Shape;110;p16"/>
          <p:cNvPicPr preferRelativeResize="0"/>
          <p:nvPr/>
        </p:nvPicPr>
        <p:blipFill>
          <a:blip r:embed="rId4">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take a closer look at Lyddie’s character</a:t>
            </a:r>
            <a:endParaRPr sz="3400" i="0" u="none" strike="noStrike" cap="none">
              <a:solidFill>
                <a:schemeClr val="dk1"/>
              </a:solidFill>
              <a:latin typeface="Century Gothic"/>
              <a:ea typeface="Century Gothic"/>
              <a:cs typeface="Century Gothic"/>
              <a:sym typeface="Century Gothic"/>
            </a:endParaRPr>
          </a:p>
        </p:txBody>
      </p:sp>
      <p:sp>
        <p:nvSpPr>
          <p:cNvPr id="126" name="Google Shape;126;p18"/>
          <p:cNvSpPr txBox="1">
            <a:spLocks noGrp="1"/>
          </p:cNvSpPr>
          <p:nvPr>
            <p:ph type="body" idx="1"/>
          </p:nvPr>
        </p:nvSpPr>
        <p:spPr>
          <a:xfrm>
            <a:off x="693225" y="1998725"/>
            <a:ext cx="11090400" cy="3210000"/>
          </a:xfrm>
          <a:prstGeom prst="rect">
            <a:avLst/>
          </a:prstGeom>
          <a:noFill/>
          <a:ln>
            <a:noFill/>
          </a:ln>
        </p:spPr>
        <p:txBody>
          <a:bodyPr spcFirstLastPara="1" wrap="square" lIns="91425" tIns="45700" rIns="91425" bIns="45700" anchor="t" anchorCtr="0">
            <a:noAutofit/>
          </a:bodyPr>
          <a:lstStyle/>
          <a:p>
            <a:pPr marL="0" lvl="0" indent="0" rtl="0">
              <a:spcBef>
                <a:spcPts val="1000"/>
              </a:spcBef>
              <a:spcAft>
                <a:spcPts val="0"/>
              </a:spcAft>
              <a:buNone/>
            </a:pPr>
            <a:r>
              <a:rPr lang="en-US" sz="2200" dirty="0">
                <a:latin typeface="Century Gothic"/>
                <a:ea typeface="Century Gothic"/>
                <a:cs typeface="Century Gothic"/>
                <a:sym typeface="Century Gothic"/>
              </a:rPr>
              <a:t>Let’s take a closer look at the last sentence. </a:t>
            </a:r>
            <a:endParaRPr sz="2200" dirty="0">
              <a:latin typeface="Century Gothic"/>
              <a:ea typeface="Century Gothic"/>
              <a:cs typeface="Century Gothic"/>
              <a:sym typeface="Century Gothic"/>
            </a:endParaRPr>
          </a:p>
          <a:p>
            <a:pPr marL="0" lvl="0" indent="0" rtl="0">
              <a:spcBef>
                <a:spcPts val="1000"/>
              </a:spcBef>
              <a:spcAft>
                <a:spcPts val="0"/>
              </a:spcAft>
              <a:buNone/>
            </a:pPr>
            <a:r>
              <a:rPr lang="en-US" sz="2200" i="1" dirty="0">
                <a:latin typeface="Century Gothic"/>
                <a:ea typeface="Century Gothic"/>
                <a:cs typeface="Century Gothic"/>
                <a:sym typeface="Century Gothic"/>
              </a:rPr>
              <a:t>“...Nothing but hard work—so hard that her mind became as calloused as her hands—work alone remained.” (148)</a:t>
            </a:r>
            <a:endParaRPr sz="2200" i="1" dirty="0">
              <a:latin typeface="Century Gothic"/>
              <a:ea typeface="Century Gothic"/>
              <a:cs typeface="Century Gothic"/>
              <a:sym typeface="Century Gothic"/>
            </a:endParaRPr>
          </a:p>
          <a:p>
            <a:pPr marL="0" lvl="0" indent="0">
              <a:spcBef>
                <a:spcPts val="1000"/>
              </a:spcBef>
              <a:spcAft>
                <a:spcPts val="0"/>
              </a:spcAft>
              <a:buNone/>
            </a:pPr>
            <a:r>
              <a:rPr lang="en-US" sz="2200" dirty="0">
                <a:latin typeface="Century Gothic"/>
                <a:ea typeface="Century Gothic"/>
                <a:cs typeface="Century Gothic"/>
                <a:sym typeface="Century Gothic"/>
              </a:rPr>
              <a:t>Do you notice that the syntax-- or structure-- of that sentence is a little disjointed? Instead of being a complete thought, it’s a series of phrases. In a way, this reflects </a:t>
            </a:r>
            <a:r>
              <a:rPr lang="en-US" sz="2200" dirty="0" err="1">
                <a:latin typeface="Century Gothic"/>
                <a:ea typeface="Century Gothic"/>
                <a:cs typeface="Century Gothic"/>
                <a:sym typeface="Century Gothic"/>
              </a:rPr>
              <a:t>Lyddie’s</a:t>
            </a:r>
            <a:r>
              <a:rPr lang="en-US" sz="2200" dirty="0">
                <a:latin typeface="Century Gothic"/>
                <a:ea typeface="Century Gothic"/>
                <a:cs typeface="Century Gothic"/>
                <a:sym typeface="Century Gothic"/>
              </a:rPr>
              <a:t> thoughts (she is trying not to think too much about her situation) and her mood (she feels broken and disjointed). This is a great example of a writer making the choice to have syntax reflect meaning. </a:t>
            </a:r>
            <a:endParaRPr sz="2200" dirty="0">
              <a:latin typeface="Century Gothic"/>
              <a:ea typeface="Century Gothic"/>
              <a:cs typeface="Century Gothic"/>
              <a:sym typeface="Century Gothic"/>
            </a:endParaRPr>
          </a:p>
          <a:p>
            <a:pPr marL="0" lvl="0" indent="0" rtl="0">
              <a:spcBef>
                <a:spcPts val="1000"/>
              </a:spcBef>
              <a:spcAft>
                <a:spcPts val="0"/>
              </a:spcAft>
              <a:buNone/>
            </a:pPr>
            <a:r>
              <a:rPr lang="en-US" sz="2200" dirty="0">
                <a:latin typeface="Century Gothic"/>
                <a:ea typeface="Century Gothic"/>
                <a:cs typeface="Century Gothic"/>
                <a:sym typeface="Century Gothic"/>
              </a:rPr>
              <a:t>		</a:t>
            </a:r>
            <a:endParaRPr sz="2200" dirty="0">
              <a:latin typeface="Century Gothic"/>
              <a:ea typeface="Century Gothic"/>
              <a:cs typeface="Century Gothic"/>
              <a:sym typeface="Century Gothic"/>
            </a:endParaRPr>
          </a:p>
        </p:txBody>
      </p:sp>
      <p:pic>
        <p:nvPicPr>
          <p:cNvPr id="128" name="Google Shape;128;p18"/>
          <p:cNvPicPr preferRelativeResize="0"/>
          <p:nvPr/>
        </p:nvPicPr>
        <p:blipFill>
          <a:blip r:embed="rId3">
            <a:alphaModFix/>
          </a:blip>
          <a:stretch>
            <a:fillRect/>
          </a:stretch>
        </p:blipFill>
        <p:spPr>
          <a:xfrm>
            <a:off x="769425" y="5361225"/>
            <a:ext cx="885900" cy="885900"/>
          </a:xfrm>
          <a:prstGeom prst="rect">
            <a:avLst/>
          </a:prstGeom>
          <a:noFill/>
          <a:ln>
            <a:noFill/>
          </a:ln>
        </p:spPr>
      </p:pic>
      <p:sp>
        <p:nvSpPr>
          <p:cNvPr id="129" name="Google Shape;129;p18"/>
          <p:cNvSpPr txBox="1"/>
          <p:nvPr/>
        </p:nvSpPr>
        <p:spPr>
          <a:xfrm>
            <a:off x="1617900" y="5208725"/>
            <a:ext cx="10105500" cy="885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Now it’s time to </a:t>
            </a:r>
            <a:r>
              <a:rPr lang="en-US" sz="2200" b="1">
                <a:solidFill>
                  <a:schemeClr val="dk1"/>
                </a:solidFill>
                <a:latin typeface="Century Gothic"/>
                <a:ea typeface="Century Gothic"/>
                <a:cs typeface="Century Gothic"/>
                <a:sym typeface="Century Gothic"/>
              </a:rPr>
              <a:t>Think-Pair-Share </a:t>
            </a:r>
            <a:r>
              <a:rPr lang="en-US" sz="2200">
                <a:solidFill>
                  <a:schemeClr val="dk1"/>
                </a:solidFill>
                <a:latin typeface="Century Gothic"/>
                <a:ea typeface="Century Gothic"/>
                <a:cs typeface="Century Gothic"/>
                <a:sym typeface="Century Gothic"/>
              </a:rPr>
              <a:t>about this question: </a:t>
            </a:r>
            <a:r>
              <a:rPr lang="en-US" sz="2200" b="1">
                <a:solidFill>
                  <a:schemeClr val="dk1"/>
                </a:solidFill>
                <a:latin typeface="Century Gothic"/>
                <a:ea typeface="Century Gothic"/>
                <a:cs typeface="Century Gothic"/>
                <a:sym typeface="Century Gothic"/>
              </a:rPr>
              <a:t>What will Lyddie do now?</a:t>
            </a:r>
            <a:endParaRPr sz="2200" b="1">
              <a:solidFill>
                <a:schemeClr val="dk1"/>
              </a:solidFill>
              <a:latin typeface="Century Gothic"/>
              <a:ea typeface="Century Gothic"/>
              <a:cs typeface="Century Gothic"/>
              <a:sym typeface="Century Gothic"/>
            </a:endParaRPr>
          </a:p>
          <a:p>
            <a:pPr marL="0" lvl="0" indent="0">
              <a:spcBef>
                <a:spcPts val="0"/>
              </a:spcBef>
              <a:spcAft>
                <a:spcPts val="0"/>
              </a:spcAft>
              <a:buNone/>
            </a:pPr>
            <a:endParaRPr/>
          </a:p>
        </p:txBody>
      </p:sp>
      <p:pic>
        <p:nvPicPr>
          <p:cNvPr id="7" name="Google Shape;110;p16"/>
          <p:cNvPicPr preferRelativeResize="0"/>
          <p:nvPr/>
        </p:nvPicPr>
        <p:blipFill>
          <a:blip r:embed="rId4">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9"/>
          <p:cNvSpPr txBox="1">
            <a:spLocks noGrp="1"/>
          </p:cNvSpPr>
          <p:nvPr>
            <p:ph type="title"/>
          </p:nvPr>
        </p:nvSpPr>
        <p:spPr>
          <a:xfrm>
            <a:off x="678938" y="347463"/>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check our Reader’s Dictionary definitions</a:t>
            </a:r>
            <a:endParaRPr sz="3400" i="0" u="none" strike="noStrike" cap="none" dirty="0">
              <a:solidFill>
                <a:schemeClr val="dk1"/>
              </a:solidFill>
              <a:latin typeface="Century Gothic"/>
              <a:ea typeface="Century Gothic"/>
              <a:cs typeface="Century Gothic"/>
              <a:sym typeface="Century Gothic"/>
            </a:endParaRPr>
          </a:p>
        </p:txBody>
      </p:sp>
      <p:sp>
        <p:nvSpPr>
          <p:cNvPr id="136" name="Google Shape;136;p19"/>
          <p:cNvSpPr txBox="1">
            <a:spLocks noGrp="1"/>
          </p:cNvSpPr>
          <p:nvPr>
            <p:ph type="body" idx="1"/>
          </p:nvPr>
        </p:nvSpPr>
        <p:spPr>
          <a:xfrm>
            <a:off x="323250" y="1436600"/>
            <a:ext cx="115455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38" name="Google Shape;138;p19"/>
          <p:cNvPicPr preferRelativeResize="0"/>
          <p:nvPr/>
        </p:nvPicPr>
        <p:blipFill>
          <a:blip r:embed="rId3">
            <a:alphaModFix/>
          </a:blip>
          <a:stretch>
            <a:fillRect/>
          </a:stretch>
        </p:blipFill>
        <p:spPr>
          <a:xfrm>
            <a:off x="1299488" y="3884926"/>
            <a:ext cx="7246026" cy="2269132"/>
          </a:xfrm>
          <a:prstGeom prst="rect">
            <a:avLst/>
          </a:prstGeom>
          <a:noFill/>
          <a:ln>
            <a:noFill/>
          </a:ln>
        </p:spPr>
      </p:pic>
      <p:pic>
        <p:nvPicPr>
          <p:cNvPr id="139" name="Google Shape;139;p19"/>
          <p:cNvPicPr preferRelativeResize="0"/>
          <p:nvPr/>
        </p:nvPicPr>
        <p:blipFill>
          <a:blip r:embed="rId4">
            <a:alphaModFix/>
          </a:blip>
          <a:stretch>
            <a:fillRect/>
          </a:stretch>
        </p:blipFill>
        <p:spPr>
          <a:xfrm>
            <a:off x="1299488" y="1084575"/>
            <a:ext cx="7105650" cy="2597114"/>
          </a:xfrm>
          <a:prstGeom prst="rect">
            <a:avLst/>
          </a:prstGeom>
          <a:noFill/>
          <a:ln>
            <a:noFill/>
          </a:ln>
        </p:spPr>
      </p:pic>
      <p:pic>
        <p:nvPicPr>
          <p:cNvPr id="7" name="Google Shape;110;p16"/>
          <p:cNvPicPr preferRelativeResize="0"/>
          <p:nvPr/>
        </p:nvPicPr>
        <p:blipFill>
          <a:blip r:embed="rId5">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838200" y="500050"/>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our learning target</a:t>
            </a:r>
            <a:endParaRPr sz="3400" i="0" u="none" strike="noStrike" cap="none">
              <a:solidFill>
                <a:schemeClr val="dk1"/>
              </a:solidFill>
              <a:latin typeface="Century Gothic"/>
              <a:ea typeface="Century Gothic"/>
              <a:cs typeface="Century Gothic"/>
              <a:sym typeface="Century Gothic"/>
            </a:endParaRPr>
          </a:p>
        </p:txBody>
      </p:sp>
      <p:sp>
        <p:nvSpPr>
          <p:cNvPr id="146" name="Google Shape;146;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9" name="Google Shape;149;p20"/>
          <p:cNvSpPr txBox="1"/>
          <p:nvPr/>
        </p:nvSpPr>
        <p:spPr>
          <a:xfrm>
            <a:off x="838200" y="1955800"/>
            <a:ext cx="10572900" cy="4390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400">
                <a:latin typeface="Century Gothic"/>
                <a:ea typeface="Century Gothic"/>
                <a:cs typeface="Century Gothic"/>
                <a:sym typeface="Century Gothic"/>
              </a:rPr>
              <a:t>Remember that our learning targets often carry over into future lessons.  This is our focus for today:</a:t>
            </a:r>
            <a:endParaRPr sz="2400">
              <a:latin typeface="Century Gothic"/>
              <a:ea typeface="Century Gothic"/>
              <a:cs typeface="Century Gothic"/>
              <a:sym typeface="Century Gothic"/>
            </a:endParaRPr>
          </a:p>
          <a:p>
            <a:pPr marL="0" lvl="0" indent="0" rtl="0">
              <a:spcBef>
                <a:spcPts val="0"/>
              </a:spcBef>
              <a:spcAft>
                <a:spcPts val="0"/>
              </a:spcAft>
              <a:buNone/>
            </a:pPr>
            <a:endParaRPr sz="2400">
              <a:latin typeface="Century Gothic"/>
              <a:ea typeface="Century Gothic"/>
              <a:cs typeface="Century Gothic"/>
              <a:sym typeface="Century Gothic"/>
            </a:endParaRPr>
          </a:p>
          <a:p>
            <a:pPr marL="0" lvl="0" indent="0" rtl="0">
              <a:spcBef>
                <a:spcPts val="0"/>
              </a:spcBef>
              <a:spcAft>
                <a:spcPts val="0"/>
              </a:spcAft>
              <a:buNone/>
            </a:pPr>
            <a:r>
              <a:rPr lang="en-US" sz="2400" b="1">
                <a:latin typeface="Century Gothic"/>
                <a:ea typeface="Century Gothic"/>
                <a:cs typeface="Century Gothic"/>
                <a:sym typeface="Century Gothic"/>
              </a:rPr>
              <a:t>I can choose relevant and compelling reasons, supported by strong evidence from Lyddie, to support the claim I am making in my argument essay.</a:t>
            </a:r>
            <a:endParaRPr sz="2400" b="1">
              <a:latin typeface="Century Gothic"/>
              <a:ea typeface="Century Gothic"/>
              <a:cs typeface="Century Gothic"/>
              <a:sym typeface="Century Gothic"/>
            </a:endParaRPr>
          </a:p>
          <a:p>
            <a:pPr marL="0" lvl="0" indent="0" rtl="0">
              <a:spcBef>
                <a:spcPts val="0"/>
              </a:spcBef>
              <a:spcAft>
                <a:spcPts val="0"/>
              </a:spcAft>
              <a:buNone/>
            </a:pPr>
            <a:endParaRPr sz="2400" b="1">
              <a:latin typeface="Century Gothic"/>
              <a:ea typeface="Century Gothic"/>
              <a:cs typeface="Century Gothic"/>
              <a:sym typeface="Century Gothic"/>
            </a:endParaRPr>
          </a:p>
          <a:p>
            <a:pPr marL="0" lvl="0" indent="0" rtl="0">
              <a:spcBef>
                <a:spcPts val="0"/>
              </a:spcBef>
              <a:spcAft>
                <a:spcPts val="0"/>
              </a:spcAft>
              <a:buNone/>
            </a:pPr>
            <a:r>
              <a:rPr lang="en-US" sz="2400" i="1">
                <a:latin typeface="Century Gothic"/>
                <a:ea typeface="Century Gothic"/>
                <a:cs typeface="Century Gothic"/>
                <a:sym typeface="Century Gothic"/>
              </a:rPr>
              <a:t>relevant (adj.): closely connected to, or appropriate to, what is being done or considered</a:t>
            </a:r>
            <a:endParaRPr sz="2400" i="1">
              <a:latin typeface="Century Gothic"/>
              <a:ea typeface="Century Gothic"/>
              <a:cs typeface="Century Gothic"/>
              <a:sym typeface="Century Gothic"/>
            </a:endParaRPr>
          </a:p>
          <a:p>
            <a:pPr marL="0" lvl="0" indent="0" rtl="0">
              <a:spcBef>
                <a:spcPts val="0"/>
              </a:spcBef>
              <a:spcAft>
                <a:spcPts val="0"/>
              </a:spcAft>
              <a:buNone/>
            </a:pPr>
            <a:r>
              <a:rPr lang="en-US" sz="2400" i="1">
                <a:latin typeface="Century Gothic"/>
                <a:ea typeface="Century Gothic"/>
                <a:cs typeface="Century Gothic"/>
                <a:sym typeface="Century Gothic"/>
              </a:rPr>
              <a:t>compelling (adj.): evoking intense interest or admiration</a:t>
            </a:r>
            <a:endParaRPr sz="2400" i="1">
              <a:latin typeface="Century Gothic"/>
              <a:ea typeface="Century Gothic"/>
              <a:cs typeface="Century Gothic"/>
              <a:sym typeface="Century Gothic"/>
            </a:endParaRPr>
          </a:p>
          <a:p>
            <a:pPr marL="0" lvl="0" indent="0" rtl="0">
              <a:lnSpc>
                <a:spcPct val="90000"/>
              </a:lnSpc>
              <a:spcBef>
                <a:spcPts val="0"/>
              </a:spcBef>
              <a:spcAft>
                <a:spcPts val="0"/>
              </a:spcAft>
              <a:buClr>
                <a:schemeClr val="dk1"/>
              </a:buClr>
              <a:buSzPts val="1100"/>
              <a:buFont typeface="Arial"/>
              <a:buNone/>
            </a:pPr>
            <a:endParaRPr sz="2400" b="1">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Clr>
                <a:schemeClr val="dk1"/>
              </a:buClr>
              <a:buSzPts val="1100"/>
              <a:buFont typeface="Arial"/>
              <a:buNone/>
            </a:pPr>
            <a:endParaRPr sz="2400" b="1">
              <a:solidFill>
                <a:schemeClr val="dk1"/>
              </a:solidFill>
              <a:latin typeface="Century Gothic"/>
              <a:ea typeface="Century Gothic"/>
              <a:cs typeface="Century Gothic"/>
              <a:sym typeface="Century Gothic"/>
            </a:endParaRPr>
          </a:p>
        </p:txBody>
      </p:sp>
      <p:pic>
        <p:nvPicPr>
          <p:cNvPr id="8" name="Google Shape;110;p16"/>
          <p:cNvPicPr preferRelativeResize="0"/>
          <p:nvPr/>
        </p:nvPicPr>
        <p:blipFill>
          <a:blip r:embed="rId3">
            <a:alphaModFix/>
          </a:blip>
          <a:stretch>
            <a:fillRect/>
          </a:stretch>
        </p:blipFill>
        <p:spPr>
          <a:xfrm>
            <a:off x="10683797" y="144225"/>
            <a:ext cx="1195003" cy="13988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1"/>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56" name="Google Shape;156;p21"/>
          <p:cNvSpPr txBox="1"/>
          <p:nvPr/>
        </p:nvSpPr>
        <p:spPr>
          <a:xfrm>
            <a:off x="572450" y="1955975"/>
            <a:ext cx="10230000" cy="43902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As a class, we’ve worked hard to gather and analyze </a:t>
            </a:r>
            <a:r>
              <a:rPr lang="en-US" sz="2400" i="1">
                <a:solidFill>
                  <a:schemeClr val="dk1"/>
                </a:solidFill>
                <a:latin typeface="Century Gothic"/>
                <a:ea typeface="Century Gothic"/>
                <a:cs typeface="Century Gothic"/>
                <a:sym typeface="Century Gothic"/>
              </a:rPr>
              <a:t>relevant </a:t>
            </a:r>
            <a:r>
              <a:rPr lang="en-US" sz="2400">
                <a:solidFill>
                  <a:schemeClr val="dk1"/>
                </a:solidFill>
                <a:latin typeface="Century Gothic"/>
                <a:ea typeface="Century Gothic"/>
                <a:cs typeface="Century Gothic"/>
                <a:sym typeface="Century Gothic"/>
              </a:rPr>
              <a:t>and </a:t>
            </a:r>
            <a:r>
              <a:rPr lang="en-US" sz="2400" i="1">
                <a:solidFill>
                  <a:schemeClr val="dk1"/>
                </a:solidFill>
                <a:latin typeface="Century Gothic"/>
                <a:ea typeface="Century Gothic"/>
                <a:cs typeface="Century Gothic"/>
                <a:sym typeface="Century Gothic"/>
              </a:rPr>
              <a:t>specific </a:t>
            </a:r>
            <a:r>
              <a:rPr lang="en-US" sz="2400">
                <a:solidFill>
                  <a:schemeClr val="dk1"/>
                </a:solidFill>
                <a:latin typeface="Century Gothic"/>
                <a:ea typeface="Century Gothic"/>
                <a:cs typeface="Century Gothic"/>
                <a:sym typeface="Century Gothic"/>
              </a:rPr>
              <a:t>evidence from the text. Now we’ll take another look at some work we’ve done:</a:t>
            </a:r>
            <a:endParaRPr sz="240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b="1">
                <a:solidFill>
                  <a:schemeClr val="dk1"/>
                </a:solidFill>
                <a:latin typeface="Century Gothic"/>
                <a:ea typeface="Century Gothic"/>
                <a:cs typeface="Century Gothic"/>
                <a:sym typeface="Century Gothic"/>
              </a:rPr>
              <a:t>Forming Evidence-Based Claims Graphic Organizer</a:t>
            </a:r>
            <a:endParaRPr sz="2400" b="1">
              <a:solidFill>
                <a:schemeClr val="dk1"/>
              </a:solidFill>
              <a:latin typeface="Century Gothic"/>
              <a:ea typeface="Century Gothic"/>
              <a:cs typeface="Century Gothic"/>
              <a:sym typeface="Century Gothic"/>
            </a:endParaRPr>
          </a:p>
          <a:p>
            <a:pPr marL="457200" lvl="0" indent="-381000" rtl="0">
              <a:lnSpc>
                <a:spcPct val="90000"/>
              </a:lnSpc>
              <a:spcBef>
                <a:spcPts val="0"/>
              </a:spcBef>
              <a:spcAft>
                <a:spcPts val="0"/>
              </a:spcAft>
              <a:buClr>
                <a:schemeClr val="dk1"/>
              </a:buClr>
              <a:buSzPts val="2400"/>
              <a:buFont typeface="Century Gothic"/>
              <a:buChar char="●"/>
            </a:pPr>
            <a:r>
              <a:rPr lang="en-US" sz="2400" b="1">
                <a:solidFill>
                  <a:schemeClr val="dk1"/>
                </a:solidFill>
                <a:latin typeface="Century Gothic"/>
                <a:ea typeface="Century Gothic"/>
                <a:cs typeface="Century Gothic"/>
                <a:sym typeface="Century Gothic"/>
              </a:rPr>
              <a:t>Working Conditions in Lyddie: Textual Evidence Note-catcher</a:t>
            </a:r>
            <a:endParaRPr sz="2400" b="1">
              <a:solidFill>
                <a:schemeClr val="dk1"/>
              </a:solidFill>
              <a:latin typeface="Century Gothic"/>
              <a:ea typeface="Century Gothic"/>
              <a:cs typeface="Century Gothic"/>
              <a:sym typeface="Century Gothic"/>
            </a:endParaRPr>
          </a:p>
          <a:p>
            <a:pPr marL="457200" lvl="0" indent="-381000" rtl="0">
              <a:lnSpc>
                <a:spcPct val="90000"/>
              </a:lnSpc>
              <a:spcBef>
                <a:spcPts val="0"/>
              </a:spcBef>
              <a:spcAft>
                <a:spcPts val="0"/>
              </a:spcAft>
              <a:buClr>
                <a:schemeClr val="dk1"/>
              </a:buClr>
              <a:buSzPts val="2400"/>
              <a:buFont typeface="Century Gothic"/>
              <a:buChar char="●"/>
            </a:pPr>
            <a:r>
              <a:rPr lang="en-US" sz="2400" b="1">
                <a:solidFill>
                  <a:schemeClr val="dk1"/>
                </a:solidFill>
                <a:latin typeface="Century Gothic"/>
                <a:ea typeface="Century Gothic"/>
                <a:cs typeface="Century Gothic"/>
                <a:sym typeface="Century Gothic"/>
              </a:rPr>
              <a:t>Lyddie’s Decision anchor chart</a:t>
            </a:r>
            <a:endParaRPr sz="240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2400">
                <a:solidFill>
                  <a:schemeClr val="dk1"/>
                </a:solidFill>
                <a:latin typeface="Century Gothic"/>
                <a:ea typeface="Century Gothic"/>
                <a:cs typeface="Century Gothic"/>
                <a:sym typeface="Century Gothic"/>
              </a:rPr>
              <a:t>Although you have many relevant pieces of evidence and a number of reasons, not all of these are equally valuable. Some of the reasons are weaker or not as convincing as others. Other reasons are </a:t>
            </a:r>
            <a:r>
              <a:rPr lang="en-US" sz="2400" i="1">
                <a:solidFill>
                  <a:schemeClr val="dk1"/>
                </a:solidFill>
                <a:latin typeface="Century Gothic"/>
                <a:ea typeface="Century Gothic"/>
                <a:cs typeface="Century Gothic"/>
                <a:sym typeface="Century Gothic"/>
              </a:rPr>
              <a:t>compelling</a:t>
            </a:r>
            <a:r>
              <a:rPr lang="en-US" sz="2400">
                <a:solidFill>
                  <a:schemeClr val="dk1"/>
                </a:solidFill>
                <a:latin typeface="Century Gothic"/>
                <a:ea typeface="Century Gothic"/>
                <a:cs typeface="Century Gothic"/>
                <a:sym typeface="Century Gothic"/>
              </a:rPr>
              <a:t>— that is, they are very convincing. They make sense and are supported by strong evidence from the text.</a:t>
            </a:r>
            <a:endParaRPr sz="2400">
              <a:solidFill>
                <a:schemeClr val="dk1"/>
              </a:solidFill>
              <a:latin typeface="Century Gothic"/>
              <a:ea typeface="Century Gothic"/>
              <a:cs typeface="Century Gothic"/>
              <a:sym typeface="Century Gothic"/>
            </a:endParaRPr>
          </a:p>
          <a:p>
            <a:pPr marL="457200" lvl="0" indent="0"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sp>
        <p:nvSpPr>
          <p:cNvPr id="157" name="Google Shape;157;p21"/>
          <p:cNvSpPr txBox="1">
            <a:spLocks noGrp="1"/>
          </p:cNvSpPr>
          <p:nvPr>
            <p:ph type="title"/>
          </p:nvPr>
        </p:nvSpPr>
        <p:spPr>
          <a:xfrm>
            <a:off x="568875" y="500050"/>
            <a:ext cx="102300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look at previous work we’ve done that will help us consider our claim</a:t>
            </a:r>
            <a:endParaRPr sz="3400" b="1" i="0" u="none" strike="noStrike" cap="none">
              <a:solidFill>
                <a:schemeClr val="dk1"/>
              </a:solidFill>
              <a:latin typeface="Century Gothic"/>
              <a:ea typeface="Century Gothic"/>
              <a:cs typeface="Century Gothic"/>
              <a:sym typeface="Century Gothic"/>
            </a:endParaRPr>
          </a:p>
        </p:txBody>
      </p:sp>
      <p:pic>
        <p:nvPicPr>
          <p:cNvPr id="6" name="Google Shape;110;p16"/>
          <p:cNvPicPr preferRelativeResize="0"/>
          <p:nvPr/>
        </p:nvPicPr>
        <p:blipFill>
          <a:blip r:embed="rId3">
            <a:alphaModFix/>
          </a:blip>
          <a:stretch>
            <a:fillRect/>
          </a:stretch>
        </p:blipFill>
        <p:spPr>
          <a:xfrm>
            <a:off x="10683797" y="144225"/>
            <a:ext cx="1195003" cy="13988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848668-FECC-4AC5-9F89-23F5EF9D61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392C47A-3F87-4008-A0AA-D69158D28D92}">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s>
</ds:datastoreItem>
</file>

<file path=customXml/itemProps3.xml><?xml version="1.0" encoding="utf-8"?>
<ds:datastoreItem xmlns:ds="http://schemas.openxmlformats.org/officeDocument/2006/customXml" ds:itemID="{3DD19637-DEC1-4CF2-8B64-0CF1438F575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61</TotalTime>
  <Words>5840</Words>
  <Application>Microsoft Office PowerPoint</Application>
  <PresentationFormat>Widescreen</PresentationFormat>
  <Paragraphs>494</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Calibri</vt:lpstr>
      <vt:lpstr>Arial</vt:lpstr>
      <vt:lpstr>Century Gothic</vt:lpstr>
      <vt:lpstr>Times New Roman</vt:lpstr>
      <vt:lpstr>Overlock</vt:lpstr>
      <vt:lpstr>Office Theme</vt:lpstr>
      <vt:lpstr>Grade 7: Module 2: Unit 1: Lesson 14 Teacher slide, before teaching.</vt:lpstr>
      <vt:lpstr>Grade 7: Module 2: Unit 1: Lesson 14 Teacher slide, before teaching.</vt:lpstr>
      <vt:lpstr>Grade 7: Module 2:  Unit 1: Lesson 14</vt:lpstr>
      <vt:lpstr>Hello, Students!</vt:lpstr>
      <vt:lpstr>Let’s think about Chapters 18 and 19</vt:lpstr>
      <vt:lpstr>Let’s take a closer look at Lyddie’s character</vt:lpstr>
      <vt:lpstr>Let’s check our Reader’s Dictionary definitions</vt:lpstr>
      <vt:lpstr>Let’s review our learning target</vt:lpstr>
      <vt:lpstr>Let’s look at previous work we’ve done that will help us consider our claim</vt:lpstr>
      <vt:lpstr>Let’s discuss what makes a claim compelling</vt:lpstr>
      <vt:lpstr>Let’s think about Lyddie’s choice</vt:lpstr>
      <vt:lpstr>Let’s review our Take A Stand Protocol</vt:lpstr>
      <vt:lpstr>Let’s decide what would compel Lyddie</vt:lpstr>
      <vt:lpstr>Let’s choose our own most compelling reasons</vt:lpstr>
      <vt:lpstr>Let’s write our claim and reasons</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14 Teacher slide, before teaching.</dc:title>
  <dc:creator>nbravo</dc:creator>
  <cp:lastModifiedBy>Steven Benson</cp:lastModifiedBy>
  <cp:revision>8</cp:revision>
  <dcterms:modified xsi:type="dcterms:W3CDTF">2018-09-20T17:19:20Z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