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Overlock"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Hawkin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3ED929-A8AD-4619-9DC9-742C538B560B}" v="29" dt="2018-09-06T18:26:08.9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23" autoAdjust="0"/>
  </p:normalViewPr>
  <p:slideViewPr>
    <p:cSldViewPr snapToGrid="0">
      <p:cViewPr varScale="1">
        <p:scale>
          <a:sx n="115" d="100"/>
          <a:sy n="115" d="100"/>
        </p:scale>
        <p:origin x="768"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9B3ED929-A8AD-4619-9DC9-742C538B560B}"/>
    <pc:docChg chg="modSld modMainMaster">
      <pc:chgData name="Natalie Ivey" userId="2c81a4b0-7596-4a42-b4da-e7aac4dfeff9" providerId="ADAL" clId="{9B3ED929-A8AD-4619-9DC9-742C538B560B}" dt="2018-09-06T18:26:08.940" v="28" actId="1076"/>
      <pc:docMkLst>
        <pc:docMk/>
      </pc:docMkLst>
      <pc:sldChg chg="addSp modSp">
        <pc:chgData name="Natalie Ivey" userId="2c81a4b0-7596-4a42-b4da-e7aac4dfeff9" providerId="ADAL" clId="{9B3ED929-A8AD-4619-9DC9-742C538B560B}" dt="2018-09-06T18:26:08.940" v="28" actId="1076"/>
        <pc:sldMkLst>
          <pc:docMk/>
          <pc:sldMk cId="0" sldId="258"/>
        </pc:sldMkLst>
        <pc:picChg chg="add mod">
          <ac:chgData name="Natalie Ivey" userId="2c81a4b0-7596-4a42-b4da-e7aac4dfeff9" providerId="ADAL" clId="{9B3ED929-A8AD-4619-9DC9-742C538B560B}" dt="2018-09-06T18:26:08.940" v="28" actId="1076"/>
          <ac:picMkLst>
            <pc:docMk/>
            <pc:sldMk cId="0" sldId="258"/>
            <ac:picMk id="3" creationId="{11BEC2A6-B3F1-4769-8D3D-D65603792041}"/>
          </ac:picMkLst>
        </pc:picChg>
      </pc:sldChg>
      <pc:sldChg chg="addSp modSp">
        <pc:chgData name="Natalie Ivey" userId="2c81a4b0-7596-4a42-b4da-e7aac4dfeff9" providerId="ADAL" clId="{9B3ED929-A8AD-4619-9DC9-742C538B560B}" dt="2018-09-06T18:25:36.974" v="24" actId="1076"/>
        <pc:sldMkLst>
          <pc:docMk/>
          <pc:sldMk cId="4125172111" sldId="269"/>
        </pc:sldMkLst>
        <pc:spChg chg="mod">
          <ac:chgData name="Natalie Ivey" userId="2c81a4b0-7596-4a42-b4da-e7aac4dfeff9" providerId="ADAL" clId="{9B3ED929-A8AD-4619-9DC9-742C538B560B}" dt="2018-09-06T18:25:22.106" v="20" actId="14100"/>
          <ac:spMkLst>
            <pc:docMk/>
            <pc:sldMk cId="4125172111" sldId="269"/>
            <ac:spMk id="130" creationId="{00000000-0000-0000-0000-000000000000}"/>
          </ac:spMkLst>
        </pc:spChg>
        <pc:spChg chg="mod">
          <ac:chgData name="Natalie Ivey" userId="2c81a4b0-7596-4a42-b4da-e7aac4dfeff9" providerId="ADAL" clId="{9B3ED929-A8AD-4619-9DC9-742C538B560B}" dt="2018-09-06T18:25:18.266" v="18" actId="14100"/>
          <ac:spMkLst>
            <pc:docMk/>
            <pc:sldMk cId="4125172111" sldId="269"/>
            <ac:spMk id="131" creationId="{00000000-0000-0000-0000-000000000000}"/>
          </ac:spMkLst>
        </pc:spChg>
        <pc:picChg chg="add mod">
          <ac:chgData name="Natalie Ivey" userId="2c81a4b0-7596-4a42-b4da-e7aac4dfeff9" providerId="ADAL" clId="{9B3ED929-A8AD-4619-9DC9-742C538B560B}" dt="2018-09-06T18:25:36.974" v="24" actId="1076"/>
          <ac:picMkLst>
            <pc:docMk/>
            <pc:sldMk cId="4125172111" sldId="269"/>
            <ac:picMk id="3" creationId="{F81D3511-8921-4FC8-806F-676B4C4D5FEB}"/>
          </ac:picMkLst>
        </pc:picChg>
      </pc:sldChg>
      <pc:sldMasterChg chg="addSp delSp modSp">
        <pc:chgData name="Natalie Ivey" userId="2c81a4b0-7596-4a42-b4da-e7aac4dfeff9" providerId="ADAL" clId="{9B3ED929-A8AD-4619-9DC9-742C538B560B}" dt="2018-09-06T18:23:48.699" v="9" actId="1076"/>
        <pc:sldMasterMkLst>
          <pc:docMk/>
          <pc:sldMasterMk cId="0" sldId="2147483670"/>
        </pc:sldMasterMkLst>
        <pc:picChg chg="add mod">
          <ac:chgData name="Natalie Ivey" userId="2c81a4b0-7596-4a42-b4da-e7aac4dfeff9" providerId="ADAL" clId="{9B3ED929-A8AD-4619-9DC9-742C538B560B}" dt="2018-09-06T18:14:37.165" v="1" actId="1076"/>
          <ac:picMkLst>
            <pc:docMk/>
            <pc:sldMasterMk cId="0" sldId="2147483670"/>
            <ac:picMk id="3" creationId="{0060ED3C-6F70-41ED-BD1B-F609B70974A7}"/>
          </ac:picMkLst>
        </pc:picChg>
        <pc:picChg chg="add del mod">
          <ac:chgData name="Natalie Ivey" userId="2c81a4b0-7596-4a42-b4da-e7aac4dfeff9" providerId="ADAL" clId="{9B3ED929-A8AD-4619-9DC9-742C538B560B}" dt="2018-09-06T18:23:24.778" v="4"/>
          <ac:picMkLst>
            <pc:docMk/>
            <pc:sldMasterMk cId="0" sldId="2147483670"/>
            <ac:picMk id="5" creationId="{93E82A4D-C2B0-4317-9C2E-80168228105E}"/>
          </ac:picMkLst>
        </pc:picChg>
        <pc:picChg chg="add mod">
          <ac:chgData name="Natalie Ivey" userId="2c81a4b0-7596-4a42-b4da-e7aac4dfeff9" providerId="ADAL" clId="{9B3ED929-A8AD-4619-9DC9-742C538B560B}" dt="2018-09-06T18:23:38.205" v="7" actId="1076"/>
          <ac:picMkLst>
            <pc:docMk/>
            <pc:sldMasterMk cId="0" sldId="2147483670"/>
            <ac:picMk id="10" creationId="{F4E64C66-607A-4761-916D-B84BF320ACD3}"/>
          </ac:picMkLst>
        </pc:picChg>
        <pc:picChg chg="add mod">
          <ac:chgData name="Natalie Ivey" userId="2c81a4b0-7596-4a42-b4da-e7aac4dfeff9" providerId="ADAL" clId="{9B3ED929-A8AD-4619-9DC9-742C538B560B}" dt="2018-09-06T18:23:48.699" v="9" actId="1076"/>
          <ac:picMkLst>
            <pc:docMk/>
            <pc:sldMasterMk cId="0" sldId="2147483670"/>
            <ac:picMk id="12" creationId="{C7C65AFB-A232-4FA3-AD07-26BA16A9CC57}"/>
          </ac:picMkLst>
        </pc:picChg>
      </pc:sldMasterChg>
      <pc:sldMasterChg chg="addSp modSp">
        <pc:chgData name="Natalie Ivey" userId="2c81a4b0-7596-4a42-b4da-e7aac4dfeff9" providerId="ADAL" clId="{9B3ED929-A8AD-4619-9DC9-742C538B560B}" dt="2018-09-06T18:24:46.938" v="16" actId="1076"/>
        <pc:sldMasterMkLst>
          <pc:docMk/>
          <pc:sldMasterMk cId="0" sldId="2147483671"/>
        </pc:sldMasterMkLst>
        <pc:picChg chg="add mod">
          <ac:chgData name="Natalie Ivey" userId="2c81a4b0-7596-4a42-b4da-e7aac4dfeff9" providerId="ADAL" clId="{9B3ED929-A8AD-4619-9DC9-742C538B560B}" dt="2018-09-06T18:24:16.681" v="11" actId="1076"/>
          <ac:picMkLst>
            <pc:docMk/>
            <pc:sldMasterMk cId="0" sldId="2147483671"/>
            <ac:picMk id="3" creationId="{FFA03538-7F30-4F9C-94DE-2EE073279477}"/>
          </ac:picMkLst>
        </pc:picChg>
        <pc:picChg chg="add mod">
          <ac:chgData name="Natalie Ivey" userId="2c81a4b0-7596-4a42-b4da-e7aac4dfeff9" providerId="ADAL" clId="{9B3ED929-A8AD-4619-9DC9-742C538B560B}" dt="2018-09-06T18:24:36.439" v="14" actId="1076"/>
          <ac:picMkLst>
            <pc:docMk/>
            <pc:sldMasterMk cId="0" sldId="2147483671"/>
            <ac:picMk id="5" creationId="{AC66435E-3E04-4D11-8D0E-D1343D2D3B07}"/>
          </ac:picMkLst>
        </pc:picChg>
        <pc:picChg chg="add mod">
          <ac:chgData name="Natalie Ivey" userId="2c81a4b0-7596-4a42-b4da-e7aac4dfeff9" providerId="ADAL" clId="{9B3ED929-A8AD-4619-9DC9-742C538B560B}" dt="2018-09-06T18:24:46.938" v="16" actId="1076"/>
          <ac:picMkLst>
            <pc:docMk/>
            <pc:sldMasterMk cId="0" sldId="2147483671"/>
            <ac:picMk id="7" creationId="{D1B797FD-7145-4212-9F43-9B185BC1FE30}"/>
          </ac:picMkLst>
        </pc:picChg>
      </pc:sldMasterChg>
    </pc:docChg>
  </pc:docChgLst>
  <pc:docChgLst>
    <pc:chgData name="April Imperio" userId="S::april.imperio@detroitk12.org::016b43d7-eba5-4d9b-8296-c2a9482fb2a0" providerId="AD" clId="Web-{FD149E9B-90A0-2476-B448-330C62383557}"/>
    <pc:docChg chg="addSld">
      <pc:chgData name="April Imperio" userId="S::april.imperio@detroitk12.org::016b43d7-eba5-4d9b-8296-c2a9482fb2a0" providerId="AD" clId="Web-{FD149E9B-90A0-2476-B448-330C62383557}" dt="2019-03-26T00:36:19.857" v="0"/>
      <pc:docMkLst>
        <pc:docMk/>
      </pc:docMkLst>
      <pc:sldChg chg="add">
        <pc:chgData name="April Imperio" userId="S::april.imperio@detroitk12.org::016b43d7-eba5-4d9b-8296-c2a9482fb2a0" providerId="AD" clId="Web-{FD149E9B-90A0-2476-B448-330C62383557}" dt="2019-03-26T00:36:19.857" v="0"/>
        <pc:sldMkLst>
          <pc:docMk/>
          <pc:sldMk cId="1749702652" sldId="275"/>
        </pc:sldMkLst>
      </pc:sldChg>
    </pc:docChg>
  </pc:docChgLst>
  <pc:docChgLst>
    <pc:chgData clId="Web-{33438762-0B2F-45C1-BABE-5BBC3F83D1E8}"/>
    <pc:docChg chg="modSld">
      <pc:chgData name="" userId="" providerId="" clId="Web-{33438762-0B2F-45C1-BABE-5BBC3F83D1E8}" dt="2018-08-10T00:03:20.952" v="5" actId="14100"/>
      <pc:docMkLst>
        <pc:docMk/>
      </pc:docMkLst>
      <pc:sldChg chg="addSp modSp">
        <pc:chgData name="" userId="" providerId="" clId="Web-{33438762-0B2F-45C1-BABE-5BBC3F83D1E8}" dt="2018-08-10T00:01:20.982" v="2" actId="14100"/>
        <pc:sldMkLst>
          <pc:docMk/>
          <pc:sldMk cId="0" sldId="260"/>
        </pc:sldMkLst>
        <pc:picChg chg="add mod">
          <ac:chgData name="" userId="" providerId="" clId="Web-{33438762-0B2F-45C1-BABE-5BBC3F83D1E8}" dt="2018-08-10T00:01:20.982" v="2" actId="14100"/>
          <ac:picMkLst>
            <pc:docMk/>
            <pc:sldMk cId="0" sldId="260"/>
            <ac:picMk id="2" creationId="{17912C7D-4A50-4D78-AEC4-286C4B341232}"/>
          </ac:picMkLst>
        </pc:picChg>
      </pc:sldChg>
      <pc:sldChg chg="addSp modSp">
        <pc:chgData name="" userId="" providerId="" clId="Web-{33438762-0B2F-45C1-BABE-5BBC3F83D1E8}" dt="2018-08-10T00:03:20.952" v="5" actId="14100"/>
        <pc:sldMkLst>
          <pc:docMk/>
          <pc:sldMk cId="2958993658" sldId="272"/>
        </pc:sldMkLst>
        <pc:picChg chg="add mod">
          <ac:chgData name="" userId="" providerId="" clId="Web-{33438762-0B2F-45C1-BABE-5BBC3F83D1E8}" dt="2018-08-10T00:03:20.952" v="5" actId="14100"/>
          <ac:picMkLst>
            <pc:docMk/>
            <pc:sldMk cId="2958993658" sldId="272"/>
            <ac:picMk id="2" creationId="{29DC7CEA-7D32-45EF-9C0D-B600A6C711B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926109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ictionary.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8377bab1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8377bab1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the scaffolding toward the End of Unit 2 Assessment essay. In the previous lesson, students began to analyze a model essay by finding the writer’s claim and discussing what in the essay helped to make that clear. In this lesson they will begin to look at the </a:t>
            </a:r>
            <a:r>
              <a:rPr lang="en" sz="1200" b="1" dirty="0">
                <a:solidFill>
                  <a:schemeClr val="dk1"/>
                </a:solidFill>
                <a:latin typeface="Calibri"/>
                <a:ea typeface="Calibri"/>
                <a:cs typeface="Calibri"/>
                <a:sym typeface="Calibri"/>
              </a:rPr>
              <a:t>NYS Grade 6–8 Expository Writing Evaluation rubric</a:t>
            </a:r>
            <a:r>
              <a:rPr lang="en" sz="1200" dirty="0">
                <a:solidFill>
                  <a:schemeClr val="dk1"/>
                </a:solidFill>
                <a:latin typeface="Calibri"/>
                <a:ea typeface="Calibri"/>
                <a:cs typeface="Calibri"/>
                <a:sym typeface="Calibri"/>
              </a:rPr>
              <a:t>, which will be used to assess the drafts and final copies of their essays.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rubric is a good assessment tool, but it is complex in </a:t>
            </a:r>
            <a:r>
              <a:rPr lang="en-US" sz="1200" dirty="0">
                <a:solidFill>
                  <a:schemeClr val="dk1"/>
                </a:solidFill>
                <a:latin typeface="Calibri"/>
                <a:ea typeface="Calibri"/>
                <a:cs typeface="Calibri"/>
                <a:sym typeface="Calibri"/>
              </a:rPr>
              <a:t>terms of </a:t>
            </a:r>
            <a:r>
              <a:rPr lang="en" sz="1200" dirty="0">
                <a:solidFill>
                  <a:schemeClr val="dk1"/>
                </a:solidFill>
                <a:latin typeface="Calibri"/>
                <a:ea typeface="Calibri"/>
                <a:cs typeface="Calibri"/>
                <a:sym typeface="Calibri"/>
              </a:rPr>
              <a:t>both concepts and vocabulary. Seventh-graders need to be introduced to the writing elements being assessed and the terminology of the rubric. This lesson will involve close reading of the first criteria and level descriptors on the rubric.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academic vocabulary in the rubric is defined in a Writer’s Glossary, which students use in Lessons 12-15. The whole glossary is available at the end of the Unit 2 overview document. The specific page you will need for Lessons 12-15 also appear in the supporting documents at the end of each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words used in the rubric are defined in the glossary since most of them cannot easily be defined by their context, especially by novice writers. Therefore, the words are already defined in the glossary. Discuss these definitions and give students examples so that they understand how the words are used in reference to their writing. Since the words from the rubric that are in the Writer’s Glossary show up in many places in relation to writing, this glossary can be used as a reference all year. Consider adding other academic vocabulary related to your students’ work as writers, and/or creating an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(see Appendix)</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Lessons 13–15, students will continue to analyze the model essay and look at the other rows of the rubric so that by the time they complete their essays, they will have had the chance to discuss all of the criteria expected of middle school writers in New York State.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first row of the rubric is about how clearly a writer states the claim and supports it, so it corresponds to the discussions students had about the model essay in Lesson 11.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As part of their examination of the rubric, they will add to the anchor chart </a:t>
            </a:r>
            <a:r>
              <a:rPr lang="en" sz="1200" b="1" dirty="0">
                <a:solidFill>
                  <a:schemeClr val="dk1"/>
                </a:solidFill>
                <a:latin typeface="Calibri"/>
                <a:ea typeface="Calibri"/>
                <a:cs typeface="Calibri"/>
                <a:sym typeface="Calibri"/>
              </a:rPr>
              <a:t>What Makes a Literary Analysis Essay Effective? </a:t>
            </a:r>
            <a:r>
              <a:rPr lang="en" sz="1200" dirty="0">
                <a:solidFill>
                  <a:schemeClr val="dk1"/>
                </a:solidFill>
                <a:latin typeface="Calibri"/>
                <a:ea typeface="Calibri"/>
                <a:cs typeface="Calibri"/>
                <a:sym typeface="Calibri"/>
              </a:rPr>
              <a:t>and compare the model essay, “Challenges Facing a Lost Boy of Sudan,” to the rubric criteria. By doing these activities, students will increase their academic vocabulary, begin to understand the complex descriptors in the rubric, and have a more concrete idea of what their own papers should include.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place or system for students to keep their rubrics and model essays in the classroom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a folder, file, or binder). Students will reuse the rubric and the model essay, so both need to be kept in the classroom.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starts a four-lesson process where students will highlight or underline parts of the model essay that illustrate the </a:t>
            </a:r>
            <a:r>
              <a:rPr lang="en" sz="1200" b="1" dirty="0">
                <a:solidFill>
                  <a:schemeClr val="dk1"/>
                </a:solidFill>
                <a:latin typeface="Calibri"/>
                <a:ea typeface="Calibri"/>
                <a:cs typeface="Calibri"/>
                <a:sym typeface="Calibri"/>
              </a:rPr>
              <a:t>NYS rubric</a:t>
            </a:r>
            <a:r>
              <a:rPr lang="en" sz="1200" dirty="0">
                <a:solidFill>
                  <a:schemeClr val="dk1"/>
                </a:solidFill>
                <a:latin typeface="Calibri"/>
                <a:ea typeface="Calibri"/>
                <a:cs typeface="Calibri"/>
                <a:sym typeface="Calibri"/>
              </a:rPr>
              <a:t>. If possible, have students do this with colored pencils or highlighters. Each row of the rubric criteria in the essay could be marked with a different color so students could easily see the parts of the essay that illustrate the rubric criteria.</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1733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d874b7bfb_0_5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Google Shape;200;g3d874b7bfb_0_5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5-8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Partners and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t>
            </a:r>
            <a:r>
              <a:rPr lang="en" sz="1200" b="1" dirty="0">
                <a:solidFill>
                  <a:schemeClr val="dk1"/>
                </a:solidFill>
                <a:latin typeface="Calibri"/>
                <a:ea typeface="Calibri"/>
                <a:cs typeface="Calibri"/>
                <a:sym typeface="Calibri"/>
              </a:rPr>
              <a:t>B. Analyzing the Model Essay using the Rubric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slide is a continuation from the last one. This slide is needed to display directions for the students.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Claim and thesis are terms that are used interchangeably throughout this unit.  The difference is that the thesis is the purpose for the entire essay and is seen in the introductory paragraph.  Claim is usually used to refer to the topic sentence that introduces the purpose of an individual paragraph.</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finished, cold call several pairs to see what they have selected. Then say: “</a:t>
            </a:r>
            <a:r>
              <a:rPr lang="en" sz="1200" i="1" dirty="0">
                <a:solidFill>
                  <a:schemeClr val="dk1"/>
                </a:solidFill>
                <a:latin typeface="Calibri"/>
                <a:ea typeface="Calibri"/>
                <a:cs typeface="Calibri"/>
                <a:sym typeface="Calibri"/>
              </a:rPr>
              <a:t>So the model essay does follow the best description of the rubric. It tells the topic early in an interesting way, and it shows that the writer understood the book well. These are two things you want to do in your own essays.”</a:t>
            </a:r>
            <a:endParaRPr sz="1200" i="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will work with a partner to identify three things that show the writer knows and understands the book.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numbers in the margins.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Circulate and observe, assisting students as needed.</a:t>
            </a:r>
            <a:endParaRPr sz="1200" dirty="0">
              <a:latin typeface="Calibri"/>
              <a:ea typeface="Calibri"/>
              <a:cs typeface="Calibri"/>
              <a:sym typeface="Calibri"/>
            </a:endParaRPr>
          </a:p>
        </p:txBody>
      </p:sp>
      <p:sp>
        <p:nvSpPr>
          <p:cNvPr id="201" name="Google Shape;201;g3d874b7bfb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10</a:t>
            </a:fld>
            <a:endParaRPr/>
          </a:p>
        </p:txBody>
      </p:sp>
    </p:spTree>
    <p:extLst>
      <p:ext uri="{BB962C8B-B14F-4D97-AF65-F5344CB8AC3E}">
        <p14:creationId xmlns:p14="http://schemas.microsoft.com/office/powerpoint/2010/main" val="2833457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874b7bfb_0_3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d874b7bfb_0_3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5-8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Partners and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C. </a:t>
            </a:r>
            <a:r>
              <a:rPr lang="en" sz="1200" b="1" dirty="0">
                <a:solidFill>
                  <a:schemeClr val="dk1"/>
                </a:solidFill>
                <a:latin typeface="Calibri"/>
                <a:ea typeface="Calibri"/>
                <a:cs typeface="Calibri"/>
                <a:sym typeface="Calibri"/>
              </a:rPr>
              <a:t> Comparing the Rubric to “What Makes a Literary Analysis Essay Effective?” Anchor Chart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Having students look at the </a:t>
            </a:r>
            <a:r>
              <a:rPr lang="en" sz="1200" b="1" dirty="0">
                <a:solidFill>
                  <a:schemeClr val="dk1"/>
                </a:solidFill>
                <a:latin typeface="Calibri"/>
                <a:ea typeface="Calibri"/>
                <a:cs typeface="Calibri"/>
                <a:sym typeface="Calibri"/>
              </a:rPr>
              <a:t>NYS rubric </a:t>
            </a:r>
            <a:r>
              <a:rPr lang="en" sz="1200" dirty="0">
                <a:solidFill>
                  <a:schemeClr val="dk1"/>
                </a:solidFill>
                <a:latin typeface="Calibri"/>
                <a:ea typeface="Calibri"/>
                <a:cs typeface="Calibri"/>
                <a:sym typeface="Calibri"/>
              </a:rPr>
              <a:t>that will be used to evaluate their writing and the model essay will make the expectations of 7th grade writing more clear for the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Having students add to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What Makes a Literary Essay Effective anchor chart </a:t>
            </a:r>
            <a:r>
              <a:rPr lang="en" sz="1200" dirty="0">
                <a:solidFill>
                  <a:schemeClr val="dk1"/>
                </a:solidFill>
                <a:latin typeface="Calibri"/>
                <a:ea typeface="Calibri"/>
                <a:cs typeface="Calibri"/>
                <a:sym typeface="Calibri"/>
              </a:rPr>
              <a:t>in their own words </a:t>
            </a:r>
            <a:r>
              <a:rPr lang="en-US" sz="1200" dirty="0">
                <a:solidFill>
                  <a:schemeClr val="dk1"/>
                </a:solidFill>
                <a:latin typeface="Calibri"/>
                <a:ea typeface="Calibri"/>
                <a:cs typeface="Calibri"/>
                <a:sym typeface="Calibri"/>
              </a:rPr>
              <a:t>provides</a:t>
            </a:r>
            <a:r>
              <a:rPr lang="en-US" sz="1200" baseline="0" dirty="0">
                <a:solidFill>
                  <a:schemeClr val="dk1"/>
                </a:solidFill>
                <a:latin typeface="Calibri"/>
                <a:ea typeface="Calibri"/>
                <a:cs typeface="Calibri"/>
                <a:sym typeface="Calibri"/>
              </a:rPr>
              <a:t> an opportunity to assess </a:t>
            </a:r>
            <a:r>
              <a:rPr lang="en-US" sz="1200" dirty="0">
                <a:solidFill>
                  <a:schemeClr val="dk1"/>
                </a:solidFill>
                <a:latin typeface="Calibri"/>
                <a:ea typeface="Calibri"/>
                <a:cs typeface="Calibri"/>
                <a:sym typeface="Calibri"/>
              </a:rPr>
              <a:t>whether </a:t>
            </a:r>
            <a:r>
              <a:rPr lang="en" sz="1200" dirty="0">
                <a:solidFill>
                  <a:schemeClr val="dk1"/>
                </a:solidFill>
                <a:latin typeface="Calibri"/>
                <a:ea typeface="Calibri"/>
                <a:cs typeface="Calibri"/>
                <a:sym typeface="Calibri"/>
              </a:rPr>
              <a:t>the students are making sense of the information.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8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What Makes a Literary Analysis Essay Effective?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1" dirty="0">
                <a:solidFill>
                  <a:schemeClr val="dk1"/>
                </a:solidFill>
                <a:latin typeface="Calibri"/>
                <a:ea typeface="Calibri"/>
                <a:cs typeface="Calibri"/>
                <a:sym typeface="Calibri"/>
              </a:rPr>
              <a:t>“Let’s look at our anchor chart</a:t>
            </a:r>
            <a:r>
              <a:rPr lang="en-US" sz="1200" b="0" i="1"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What Makes a Literary Essay Effective </a:t>
            </a:r>
            <a:r>
              <a:rPr lang="en" sz="1200" b="0" i="1" dirty="0">
                <a:solidFill>
                  <a:schemeClr val="dk1"/>
                </a:solidFill>
                <a:latin typeface="Calibri"/>
                <a:ea typeface="Calibri"/>
                <a:cs typeface="Calibri"/>
                <a:sym typeface="Calibri"/>
              </a:rPr>
              <a:t>so we can be sure that we have put the ideas that are in this row of the rubric on our list.”</a:t>
            </a:r>
            <a:endParaRPr sz="1200" b="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pairs to look at their chart and what the rubric says makes a good essay. Tell them that the rubric’s ideas for a good essay are in the Criteria box and box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see if they have things to add to the class anchor chart.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thank their Discussion Appointment partners.</a:t>
            </a:r>
            <a:endParaRPr sz="1200" dirty="0">
              <a:solidFill>
                <a:schemeClr val="dk1"/>
              </a:solidFill>
              <a:latin typeface="Calibri"/>
              <a:ea typeface="Calibri"/>
              <a:cs typeface="Calibri"/>
              <a:sym typeface="Calibri"/>
            </a:endParaRPr>
          </a:p>
          <a:p>
            <a:pPr marL="457200" lvl="0" indent="0" rtl="0">
              <a:lnSpc>
                <a:spcPct val="100000"/>
              </a:lnSpc>
              <a:spcBef>
                <a:spcPts val="80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a partner to put into their own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you might get statements such as: “The beginning should be interesting,” “The essay must match and answer the focusing question,” or “The writer should really understand the book to write about it.”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211" name="Google Shape;211;g3d874b7bfb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11</a:t>
            </a:fld>
            <a:endParaRPr/>
          </a:p>
        </p:txBody>
      </p:sp>
    </p:spTree>
    <p:extLst>
      <p:ext uri="{BB962C8B-B14F-4D97-AF65-F5344CB8AC3E}">
        <p14:creationId xmlns:p14="http://schemas.microsoft.com/office/powerpoint/2010/main" val="2817631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874b7bfb_0_7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Google Shape;221;g3d874b7bfb_0_7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5-8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Individual</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Closing and Assessment A. Exit Ticket</a:t>
            </a:r>
            <a:r>
              <a:rPr lang="en" sz="1200" b="1" dirty="0">
                <a:solidFill>
                  <a:schemeClr val="dk1"/>
                </a:solidFill>
                <a:latin typeface="Calibri"/>
                <a:ea typeface="Calibri"/>
                <a:cs typeface="Calibri"/>
                <a:sym typeface="Calibri"/>
              </a:rPr>
              <a:t>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exit ticket is not intended to be graded; rather, it is a useful formative assessment to give you a sense of what students understood in the lesson</a:t>
            </a:r>
            <a:r>
              <a:rPr lang="en" sz="1200" dirty="0">
                <a:solidFill>
                  <a:schemeClr val="dk1"/>
                </a:solidFill>
                <a:latin typeface="Times New Roman"/>
                <a:ea typeface="Times New Roman"/>
                <a:cs typeface="Times New Roman"/>
                <a:sym typeface="Times New Roman"/>
              </a:rPr>
              <a:t>.</a:t>
            </a:r>
            <a:r>
              <a:rPr lang="en" sz="1200" i="1"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8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explain as necessary.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exit tickets.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Circulate and observe.  Assist as needed.</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If the definitions or examples they give to illustrate the rubric are off-base or unclear, write a note on the ticket to make a correction clear to the student or speak to that student during the next lesson to clarify his or her understanding.</a:t>
            </a:r>
            <a:endParaRPr sz="1200" dirty="0">
              <a:latin typeface="Calibri"/>
              <a:ea typeface="Calibri"/>
              <a:cs typeface="Calibri"/>
              <a:sym typeface="Calibri"/>
            </a:endParaRPr>
          </a:p>
        </p:txBody>
      </p:sp>
      <p:sp>
        <p:nvSpPr>
          <p:cNvPr id="222" name="Google Shape;222;g3d874b7bfb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12</a:t>
            </a:fld>
            <a:endParaRPr/>
          </a:p>
        </p:txBody>
      </p:sp>
    </p:spTree>
    <p:extLst>
      <p:ext uri="{BB962C8B-B14F-4D97-AF65-F5344CB8AC3E}">
        <p14:creationId xmlns:p14="http://schemas.microsoft.com/office/powerpoint/2010/main" val="1299018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d874b7bfb_0_8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Google Shape;231;g3d874b7bfb_0_8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Closing and Assessment B. Homework</a:t>
            </a:r>
            <a:r>
              <a:rPr lang="en" sz="1200" b="1" dirty="0">
                <a:solidFill>
                  <a:schemeClr val="dk1"/>
                </a:solidFill>
                <a:latin typeface="Calibri"/>
                <a:ea typeface="Calibri"/>
                <a:cs typeface="Calibri"/>
                <a:sym typeface="Calibri"/>
              </a:rPr>
              <a:t>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Now that students are done reading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it could be a good time to push them to move forward with their independent reading books. The unit overview includes a possible Reader’s Response letter. If you are doing this, you might use this opportunity to check in with students about what the deadline for completing their book and the letter is.</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Alternative Homework Assignment: If students need more practice using quotes, ask them to repeat the homework assignment form Lesson 11, selecting three quotes from their </a:t>
            </a:r>
            <a:r>
              <a:rPr lang="en" sz="1200" b="1" dirty="0">
                <a:solidFill>
                  <a:schemeClr val="dk1"/>
                </a:solidFill>
                <a:latin typeface="Calibri"/>
                <a:ea typeface="Calibri"/>
                <a:cs typeface="Calibri"/>
                <a:sym typeface="Calibri"/>
              </a:rPr>
              <a:t>Reader’s Notes </a:t>
            </a:r>
            <a:r>
              <a:rPr lang="en" sz="1200" b="0" dirty="0">
                <a:solidFill>
                  <a:schemeClr val="dk1"/>
                </a:solidFill>
                <a:latin typeface="Calibri"/>
                <a:ea typeface="Calibri"/>
                <a:cs typeface="Calibri"/>
                <a:sym typeface="Calibri"/>
              </a:rPr>
              <a:t>or</a:t>
            </a:r>
            <a:r>
              <a:rPr lang="en" sz="1200" b="1" dirty="0">
                <a:solidFill>
                  <a:schemeClr val="dk1"/>
                </a:solidFill>
                <a:latin typeface="Calibri"/>
                <a:ea typeface="Calibri"/>
                <a:cs typeface="Calibri"/>
                <a:sym typeface="Calibri"/>
              </a:rPr>
              <a:t> Gathering Textual Evidence graphic organizers </a:t>
            </a:r>
            <a:r>
              <a:rPr lang="en" sz="1200" dirty="0">
                <a:solidFill>
                  <a:schemeClr val="dk1"/>
                </a:solidFill>
                <a:latin typeface="Calibri"/>
                <a:ea typeface="Calibri"/>
                <a:cs typeface="Calibri"/>
                <a:sym typeface="Calibri"/>
              </a:rPr>
              <a:t>(either packets or separate notes from various lessons) and writing sentences including these quotes, being sure to punctuate them correctly.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8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Calibri"/>
              <a:buNone/>
            </a:pPr>
            <a:r>
              <a:rPr lang="en" sz="1200" dirty="0">
                <a:solidFill>
                  <a:schemeClr val="dk1"/>
                </a:solidFill>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232" name="Google Shape;232;g3d874b7bfb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13</a:t>
            </a:fld>
            <a:endParaRPr/>
          </a:p>
        </p:txBody>
      </p:sp>
    </p:spTree>
    <p:extLst>
      <p:ext uri="{BB962C8B-B14F-4D97-AF65-F5344CB8AC3E}">
        <p14:creationId xmlns:p14="http://schemas.microsoft.com/office/powerpoint/2010/main" val="4131241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309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30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9037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1038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8316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583701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8377bab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8377bab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Entry Task:  Learning Targets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or </a:t>
            </a:r>
            <a:r>
              <a:rPr lang="en" sz="1200" b="0" dirty="0">
                <a:solidFill>
                  <a:schemeClr val="dk1"/>
                </a:solidFill>
                <a:latin typeface="Calibri"/>
                <a:ea typeface="Calibri"/>
                <a:cs typeface="Calibri"/>
                <a:sym typeface="Calibri"/>
              </a:rPr>
              <a:t>preferably colored pencils (one color per row of the rubric)</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Glossary page from Row 1 of the NYS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Document camera</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Tips on Using Quotes handout </a:t>
            </a:r>
            <a:r>
              <a:rPr lang="en" sz="1200" dirty="0">
                <a:latin typeface="Calibri"/>
                <a:ea typeface="Calibri"/>
                <a:cs typeface="Calibri"/>
                <a:sym typeface="Calibri"/>
              </a:rPr>
              <a:t>(from Lesson 11)</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Using Quotes in Essays anchor chart </a:t>
            </a:r>
            <a:r>
              <a:rPr lang="en" sz="1200" dirty="0">
                <a:latin typeface="Calibri"/>
                <a:ea typeface="Calibri"/>
                <a:cs typeface="Calibri"/>
                <a:sym typeface="Calibri"/>
              </a:rPr>
              <a:t>(created in Lesson 11; should be posted in classroom)</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Model Essay; “Challenges Facing a Lost Boy of Sudan” </a:t>
            </a:r>
            <a:r>
              <a:rPr lang="en" sz="1200" dirty="0">
                <a:latin typeface="Calibri"/>
                <a:ea typeface="Calibri"/>
                <a:cs typeface="Calibri"/>
                <a:sym typeface="Calibri"/>
              </a:rPr>
              <a:t>(from Lesson 11)</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What Makes a Literary Analysis Essay Effective? Anchor chart </a:t>
            </a:r>
            <a:r>
              <a:rPr lang="en" sz="1200" dirty="0">
                <a:latin typeface="Calibri"/>
                <a:ea typeface="Calibri"/>
                <a:cs typeface="Calibri"/>
                <a:sym typeface="Calibri"/>
              </a:rPr>
              <a:t>(begun in Lesson 11: See example in Supporting Materials for additions)</a:t>
            </a:r>
          </a:p>
          <a:p>
            <a:pPr marL="914400" lvl="1" indent="-304800" rtl="0">
              <a:spcBef>
                <a:spcPts val="0"/>
              </a:spcBef>
              <a:spcAft>
                <a:spcPts val="0"/>
              </a:spcAft>
              <a:buSzPts val="1200"/>
              <a:buFont typeface="Courier New" panose="02070309020205020404" pitchFamily="49" charset="0"/>
              <a:buChar char="o"/>
            </a:pPr>
            <a:r>
              <a:rPr lang="en" sz="1200" dirty="0">
                <a:latin typeface="Calibri"/>
                <a:ea typeface="Calibri"/>
                <a:cs typeface="Calibri"/>
                <a:sym typeface="Calibri"/>
              </a:rPr>
              <a:t>Found here: </a:t>
            </a:r>
            <a:r>
              <a:rPr lang="en-US" sz="1200" dirty="0">
                <a:latin typeface="Calibri"/>
                <a:ea typeface="Calibri"/>
                <a:cs typeface="Calibri"/>
                <a:sym typeface="Calibri"/>
              </a:rPr>
              <a:t>https://detroitk12.sharepoint.com/:w:/r/sites/modELDetroit/Shared%20Documents/Supporting%20Materials%20for%20Grades%206-8/Grade%207/What%20Makes%20An%20Effective%20Essay%20Anchor%20Chart%20(Grade%207,%20Module%201,%20Unit%202,%20Lesson%2012).docx?d=wa644af7c8f9f43eb906787e1ab4c0501&amp;csf=1&amp;e=SkX5wg</a:t>
            </a:r>
          </a:p>
          <a:p>
            <a:pPr marL="914400" lvl="1" indent="-304800" rtl="0">
              <a:spcBef>
                <a:spcPts val="0"/>
              </a:spcBef>
              <a:spcAft>
                <a:spcPts val="0"/>
              </a:spcAft>
              <a:buSzPts val="1200"/>
              <a:buFont typeface="Courier New" panose="02070309020205020404" pitchFamily="49" charset="0"/>
              <a:buChar char="o"/>
            </a:pPr>
            <a:r>
              <a:rPr lang="en-US" sz="1200" dirty="0">
                <a:latin typeface="Calibri"/>
                <a:ea typeface="Calibri"/>
                <a:cs typeface="Calibri"/>
                <a:sym typeface="Calibri"/>
              </a:rPr>
              <a:t>Also found in “Supporting</a:t>
            </a:r>
            <a:r>
              <a:rPr lang="en-US" sz="1200" baseline="0" dirty="0">
                <a:latin typeface="Calibri"/>
                <a:ea typeface="Calibri"/>
                <a:cs typeface="Calibri"/>
                <a:sym typeface="Calibri"/>
              </a:rPr>
              <a:t> Materials for Grades 6-8)</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Protocols to review: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Classroom divided into three sections, with each having enough room for one-third of the class to sit at tables in small groups of three (triads)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Table card prompts (with tables in each section having the same question and each section having a different question)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One recording char</a:t>
            </a:r>
            <a:r>
              <a:rPr lang="en-US" sz="1200" dirty="0">
                <a:latin typeface="Calibri"/>
                <a:ea typeface="Calibri"/>
                <a:cs typeface="Calibri"/>
                <a:sym typeface="Calibri"/>
              </a:rPr>
              <a:t>t</a:t>
            </a:r>
            <a:r>
              <a:rPr lang="en" sz="1200" dirty="0">
                <a:latin typeface="Calibri"/>
                <a:ea typeface="Calibri"/>
                <a:cs typeface="Calibri"/>
                <a:sym typeface="Calibri"/>
              </a:rPr>
              <a:t> and marker for each triad</a:t>
            </a:r>
            <a:endParaRPr sz="1200" dirty="0">
              <a:latin typeface="Calibri"/>
              <a:ea typeface="Calibri"/>
              <a:cs typeface="Calibri"/>
              <a:sym typeface="Calibri"/>
            </a:endParaRPr>
          </a:p>
          <a:p>
            <a:pPr marL="457200" lvl="0" indent="0" rtl="0">
              <a:spcBef>
                <a:spcPts val="1000"/>
              </a:spcBef>
              <a:spcAft>
                <a:spcPts val="0"/>
              </a:spcAft>
              <a:buNone/>
            </a:pPr>
            <a:endParaRPr dirty="0"/>
          </a:p>
        </p:txBody>
      </p:sp>
      <p:sp>
        <p:nvSpPr>
          <p:cNvPr id="134" name="Google Shape;134;g3d8377bab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7782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8377bab1_0_8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d8377bab1_0_8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41" name="Google Shape;141;g3d8377bab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3</a:t>
            </a:fld>
            <a:endParaRPr/>
          </a:p>
        </p:txBody>
      </p:sp>
    </p:spTree>
    <p:extLst>
      <p:ext uri="{BB962C8B-B14F-4D97-AF65-F5344CB8AC3E}">
        <p14:creationId xmlns:p14="http://schemas.microsoft.com/office/powerpoint/2010/main" val="2981881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84c05011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84c0501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1-3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work today with the writing model, </a:t>
            </a:r>
            <a:r>
              <a:rPr lang="en" sz="1200" b="1" dirty="0">
                <a:latin typeface="Calibri"/>
                <a:ea typeface="Calibri"/>
                <a:cs typeface="Calibri"/>
                <a:sym typeface="Calibri"/>
              </a:rPr>
              <a:t>NYS 6-8 Expository Writing Evaluation Rubric</a:t>
            </a:r>
            <a:r>
              <a:rPr lang="en" sz="1200" dirty="0">
                <a:latin typeface="Calibri"/>
                <a:ea typeface="Calibri"/>
                <a:cs typeface="Calibri"/>
                <a:sym typeface="Calibri"/>
              </a:rPr>
              <a:t>, and the “</a:t>
            </a:r>
            <a:r>
              <a:rPr lang="en" sz="1200" b="1" dirty="0">
                <a:latin typeface="Calibri"/>
                <a:ea typeface="Calibri"/>
                <a:cs typeface="Calibri"/>
                <a:sym typeface="Calibri"/>
              </a:rPr>
              <a:t>What Makes a Literary Analysis Essay Effective?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i="0" u="none" strike="noStrike" cap="none" dirty="0">
                <a:solidFill>
                  <a:schemeClr val="dk1"/>
                </a:solidFill>
                <a:latin typeface="Calibri"/>
                <a:ea typeface="Calibri"/>
                <a:cs typeface="Calibri"/>
                <a:sym typeface="Calibri"/>
              </a:rPr>
              <a:t>Read the slide aloud – explain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Student Look</a:t>
            </a:r>
            <a:r>
              <a:rPr lang="en" sz="1200" dirty="0">
                <a:solidFill>
                  <a:schemeClr val="dk1"/>
                </a:solidFill>
                <a:latin typeface="Calibri"/>
                <a:ea typeface="Calibri"/>
                <a:cs typeface="Calibri"/>
                <a:sym typeface="Calibri"/>
              </a:rPr>
              <a:t>-</a:t>
            </a:r>
            <a:r>
              <a:rPr lang="en" sz="1200" i="0" u="none" strike="noStrike" cap="none" dirty="0">
                <a:solidFill>
                  <a:schemeClr val="dk1"/>
                </a:solidFill>
                <a:latin typeface="Calibri"/>
                <a:ea typeface="Calibri"/>
                <a:cs typeface="Calibri"/>
                <a:sym typeface="Calibri"/>
              </a:rPr>
              <a:t>Fors/Listen</a:t>
            </a:r>
            <a:r>
              <a:rPr lang="en" sz="1200" dirty="0">
                <a:solidFill>
                  <a:schemeClr val="dk1"/>
                </a:solidFill>
                <a:latin typeface="Calibri"/>
                <a:ea typeface="Calibri"/>
                <a:cs typeface="Calibri"/>
                <a:sym typeface="Calibri"/>
              </a:rPr>
              <a:t>-</a:t>
            </a:r>
            <a:r>
              <a:rPr lang="en" sz="1200" i="0" u="none" strike="noStrike" cap="none" dirty="0">
                <a:solidFill>
                  <a:schemeClr val="dk1"/>
                </a:solidFill>
                <a:latin typeface="Calibri"/>
                <a:ea typeface="Calibri"/>
                <a:cs typeface="Calibri"/>
                <a:sym typeface="Calibri"/>
              </a:rPr>
              <a:t>Fors: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direct their attention towards the slide. </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147" name="Google Shape;147;g3d84c0501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3983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84c05011_0_8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d84c05011_0_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5-7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Opening  A. Introducing Learning Targets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Writing the targets helps students pay attention to what the learning targets say.</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 students enter the classroom, give each one an Entry Task: Learning Targets handout. For each target, tell students they should list one thing they have done in previous lessons to work on this target. Give students 2 to 3 minutes to get this done.</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Once all are finished, ask a student to read the first learning target aloud and connect it to the mini-lesson on using quotes in Lesson 11.</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Then ask another student to read learning target 2 and make connections to Lesson 11.</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Do the same with another student and learning target 3. This learning target is a new one because they have not seen the </a:t>
            </a:r>
            <a:r>
              <a:rPr lang="en" sz="1200" b="1" dirty="0">
                <a:solidFill>
                  <a:schemeClr val="dk1"/>
                </a:solidFill>
                <a:latin typeface="Calibri"/>
                <a:ea typeface="Calibri"/>
                <a:cs typeface="Calibri"/>
                <a:sym typeface="Calibri"/>
              </a:rPr>
              <a:t>NYS rubric </a:t>
            </a:r>
            <a:r>
              <a:rPr lang="en" sz="1200" dirty="0">
                <a:solidFill>
                  <a:schemeClr val="dk1"/>
                </a:solidFill>
                <a:latin typeface="Calibri"/>
                <a:ea typeface="Calibri"/>
                <a:cs typeface="Calibri"/>
                <a:sym typeface="Calibri"/>
              </a:rPr>
              <a:t>yet.</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Ask the class if they know what a </a:t>
            </a:r>
            <a:r>
              <a:rPr lang="en" sz="1200" i="1" dirty="0">
                <a:solidFill>
                  <a:schemeClr val="dk1"/>
                </a:solidFill>
                <a:latin typeface="Calibri"/>
                <a:ea typeface="Calibri"/>
                <a:cs typeface="Calibri"/>
                <a:sym typeface="Calibri"/>
              </a:rPr>
              <a:t>rubric</a:t>
            </a:r>
            <a:r>
              <a:rPr lang="en" sz="1200" dirty="0">
                <a:solidFill>
                  <a:schemeClr val="dk1"/>
                </a:solidFill>
                <a:latin typeface="Calibri"/>
                <a:ea typeface="Calibri"/>
                <a:cs typeface="Calibri"/>
                <a:sym typeface="Calibri"/>
              </a:rPr>
              <a:t> is and call on several to explain. If they do not know, give the following definition: “any established mode of conduct or procedure; protocol.” (Source:</a:t>
            </a:r>
            <a:r>
              <a:rPr lang="en" sz="1200" u="sng" dirty="0">
                <a:solidFill>
                  <a:schemeClr val="hlink"/>
                </a:solidFill>
                <a:latin typeface="Calibri"/>
                <a:ea typeface="Calibri"/>
                <a:cs typeface="Calibri"/>
                <a:sym typeface="Calibri"/>
                <a:hlinkClick r:id="rId3"/>
              </a:rPr>
              <a:t>www.dictionary.com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how this applies to an essay: a guide that lists the criteria for writing an effective essay and descriptions of how well students might write. We use this information to assess the writing and give feedback to the author.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explain that the root word for </a:t>
            </a:r>
            <a:r>
              <a:rPr lang="en" sz="1200" i="1" dirty="0">
                <a:solidFill>
                  <a:schemeClr val="dk1"/>
                </a:solidFill>
                <a:latin typeface="Calibri"/>
                <a:ea typeface="Calibri"/>
                <a:cs typeface="Calibri"/>
                <a:sym typeface="Calibri"/>
              </a:rPr>
              <a:t>rubric </a:t>
            </a:r>
            <a:r>
              <a:rPr lang="en" sz="1200" dirty="0">
                <a:solidFill>
                  <a:schemeClr val="dk1"/>
                </a:solidFill>
                <a:latin typeface="Calibri"/>
                <a:ea typeface="Calibri"/>
                <a:cs typeface="Calibri"/>
                <a:sym typeface="Calibri"/>
              </a:rPr>
              <a:t>is Latin for red; in the Middle Ages the word named the fancy letters that monks used to start new chapters within their holy books. These letters were usually red. If you have a picture of one of these ornate manuscripts, you could show it on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even today, the red letters are in some church hymnals to tell the congregation what to do. These are rubrics because they give instructions of when to stand, sing, and pray. Then ask students to discuss with a seat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“How do these uses of rubric relate to our use of a rubric to write and assess an essay?”</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focus their attention on the slide, and discuss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give responses such as: “We worked with how to use quotes in our sentences,” “We talked about how to use punctuation with quotes,” or “We read a model essay yesterday, but we didn’t have a rubric.”</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55" name="Google Shape;155;g3d84c05011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5</a:t>
            </a:fld>
            <a:endParaRPr/>
          </a:p>
        </p:txBody>
      </p:sp>
    </p:spTree>
    <p:extLst>
      <p:ext uri="{BB962C8B-B14F-4D97-AF65-F5344CB8AC3E}">
        <p14:creationId xmlns:p14="http://schemas.microsoft.com/office/powerpoint/2010/main" val="3391408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74b7bfb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74b7bfb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10-12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Opening  B. Homework Check  </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Sharing and correcting work as a whole group gives students the opportunity to see how they can revise their own work.</a:t>
            </a:r>
          </a:p>
          <a:p>
            <a:pPr marL="457200" lvl="0" indent="-304800" rtl="0">
              <a:spcBef>
                <a:spcPts val="0"/>
              </a:spcBef>
              <a:spcAft>
                <a:spcPts val="0"/>
              </a:spcAft>
              <a:buSzPts val="1200"/>
              <a:buFont typeface="Calibri"/>
              <a:buChar char="●"/>
            </a:pPr>
            <a:r>
              <a:rPr lang="en" sz="1200" b="0" dirty="0">
                <a:latin typeface="Calibri"/>
                <a:ea typeface="Calibri"/>
                <a:cs typeface="Calibri"/>
                <a:sym typeface="Calibri"/>
              </a:rPr>
              <a:t>What Makes a Literary Analysis Essay Effective? </a:t>
            </a:r>
            <a:r>
              <a:rPr lang="en" sz="1200" b="0">
                <a:latin typeface="Calibri"/>
                <a:ea typeface="Calibri"/>
                <a:cs typeface="Calibri"/>
                <a:sym typeface="Calibri"/>
              </a:rPr>
              <a:t>Anchor chart:</a:t>
            </a:r>
            <a:endParaRPr lang="en" sz="1200" b="0" dirty="0">
              <a:latin typeface="Calibri"/>
              <a:ea typeface="Calibri"/>
              <a:cs typeface="Calibri"/>
              <a:sym typeface="Calibri"/>
            </a:endParaRPr>
          </a:p>
          <a:p>
            <a:pPr marL="914400" lvl="1" indent="-304800" rtl="0">
              <a:spcBef>
                <a:spcPts val="0"/>
              </a:spcBef>
              <a:spcAft>
                <a:spcPts val="0"/>
              </a:spcAft>
              <a:buSzPts val="1200"/>
              <a:buFont typeface="Courier New" panose="02070309020205020404" pitchFamily="49" charset="0"/>
              <a:buChar char="o"/>
            </a:pPr>
            <a:r>
              <a:rPr lang="en-US" sz="1200" dirty="0">
                <a:latin typeface="Calibri"/>
                <a:ea typeface="Calibri"/>
                <a:cs typeface="Calibri"/>
                <a:sym typeface="Calibri"/>
              </a:rPr>
              <a:t>Found here: https://detroitk12.sharepoint.com/:w:/r/sites/modELDetroit/Shared%20Documents/Supporting%20Materials%20for%20Grades%206-8/Grade%207/What%20Makes%20An%20Effective%20Essay%20Anchor%20Chart%20(Grade%207,%20Module%201,%20Unit%202,%20Lesson%2012).docx?d=wa644af7c8f9f43eb906787e1ab4c0501&amp;csf=1&amp;e=SkX5wg</a:t>
            </a:r>
          </a:p>
          <a:p>
            <a:pPr marL="914400" lvl="1" indent="-304800" rtl="0">
              <a:spcBef>
                <a:spcPts val="0"/>
              </a:spcBef>
              <a:spcAft>
                <a:spcPts val="0"/>
              </a:spcAft>
              <a:buSzPts val="1200"/>
              <a:buFont typeface="Courier New" panose="02070309020205020404" pitchFamily="49" charset="0"/>
              <a:buChar char="o"/>
            </a:pPr>
            <a:r>
              <a:rPr lang="en-US" sz="1200" dirty="0">
                <a:latin typeface="Calibri"/>
                <a:ea typeface="Calibri"/>
                <a:cs typeface="Calibri"/>
                <a:sym typeface="Calibri"/>
              </a:rPr>
              <a:t>Also found in “Supporting</a:t>
            </a:r>
            <a:r>
              <a:rPr lang="en-US" sz="1200" baseline="0" dirty="0">
                <a:latin typeface="Calibri"/>
                <a:ea typeface="Calibri"/>
                <a:cs typeface="Calibri"/>
                <a:sym typeface="Calibri"/>
              </a:rPr>
              <a:t> Materials for Grades 6-8)</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90000"/>
              </a:lnSpc>
              <a:spcBef>
                <a:spcPts val="8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two or three students share one of their homework sentences using quotes by putting them on the document reader and explaining what they did. (If no document reader is available, two students could write their sentences on the board for review.)</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look at the student samples to see if they are correct and make suggestions to correct them if they are not. Their answers here should be based on the work they did in the previous lesson on the anchor chart </a:t>
            </a:r>
            <a:r>
              <a:rPr lang="en" sz="1200" b="1" dirty="0">
                <a:solidFill>
                  <a:schemeClr val="dk1"/>
                </a:solidFill>
                <a:latin typeface="Calibri"/>
                <a:ea typeface="Calibri"/>
                <a:cs typeface="Calibri"/>
                <a:sym typeface="Calibri"/>
              </a:rPr>
              <a:t>Using Quotes in Essays</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Tips on Using Quotes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make any necessary corrections that the students do not find. Also, give the rationale for the corrections. This may take more time than allotted, but it is important that students see how to use the evidence they have gathered about the survival factors in the novel because supporting their claim well is the heart of the essay. If they miss this, the rest of the essay is very unlikely to work.</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Thank the students who were willing to share their samples. Collect all homework papers for a quick assessment of how well students understand using punctuating</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citing quotes. If they need more practice, you can assign more sentences using quotes for homework at the end of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focus their attention on the slide.  </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63" name="Google Shape;163;g3d874b7bf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6</a:t>
            </a:fld>
            <a:endParaRPr/>
          </a:p>
        </p:txBody>
      </p:sp>
    </p:spTree>
    <p:extLst>
      <p:ext uri="{BB962C8B-B14F-4D97-AF65-F5344CB8AC3E}">
        <p14:creationId xmlns:p14="http://schemas.microsoft.com/office/powerpoint/2010/main" val="935822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d84c05011_0_16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d84c05011_0_1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  </a:t>
            </a:r>
            <a:r>
              <a:rPr lang="en" sz="1200" b="1" dirty="0">
                <a:solidFill>
                  <a:schemeClr val="dk1"/>
                </a:solidFill>
                <a:latin typeface="Calibri"/>
                <a:ea typeface="Calibri"/>
                <a:cs typeface="Calibri"/>
                <a:sym typeface="Calibri"/>
              </a:rPr>
              <a:t>Introducing the NYS Grade 6–8 Expository Writing Evaluation Rubric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slide is used to focus the students on the model essay that will be used when examining the rubric.</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Assign students a Discussion Appointments partner.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1" dirty="0">
                <a:solidFill>
                  <a:schemeClr val="dk1"/>
                </a:solidFill>
                <a:latin typeface="Calibri"/>
                <a:ea typeface="Calibri"/>
                <a:cs typeface="Calibri"/>
                <a:sym typeface="Calibri"/>
              </a:rPr>
              <a:t>“Yesterday we were looking at a model essay on A Long Walk to Water and you found the writer’s main claim about the challenges that Salva faced. For the next few lessons, we are going to continue to look at that model to see how a writer puts a good essay together. To help us discuss the model essay, we are going to look at a rubric from New York State that describes what middle school students can do to write well.”</a:t>
            </a:r>
            <a:endParaRPr sz="1200" b="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moment to skim over the essay to refresh their memories and talk with a partner about what they remember.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will reread the model essay silently, then discuss with a partner. </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If it seems helpful, consider rereading the model essay aloud. </a:t>
            </a:r>
            <a:endParaRPr sz="1200" dirty="0">
              <a:latin typeface="Calibri"/>
              <a:ea typeface="Calibri"/>
              <a:cs typeface="Calibri"/>
              <a:sym typeface="Calibri"/>
            </a:endParaRPr>
          </a:p>
        </p:txBody>
      </p:sp>
      <p:sp>
        <p:nvSpPr>
          <p:cNvPr id="171" name="Google Shape;171;g3d84c05011_0_1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7</a:t>
            </a:fld>
            <a:endParaRPr/>
          </a:p>
        </p:txBody>
      </p:sp>
    </p:spTree>
    <p:extLst>
      <p:ext uri="{BB962C8B-B14F-4D97-AF65-F5344CB8AC3E}">
        <p14:creationId xmlns:p14="http://schemas.microsoft.com/office/powerpoint/2010/main" val="631383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d874b7bfb_0_1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Google Shape;179;g3d874b7bfb_0_1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15 - 20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  </a:t>
            </a:r>
            <a:r>
              <a:rPr lang="en" sz="1200" b="1" dirty="0">
                <a:solidFill>
                  <a:schemeClr val="dk1"/>
                </a:solidFill>
                <a:latin typeface="Calibri"/>
                <a:ea typeface="Calibri"/>
                <a:cs typeface="Calibri"/>
                <a:sym typeface="Calibri"/>
              </a:rPr>
              <a:t>Introducing the NYS Grade 6–8 Expository Writing Evaluation Rubric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Having students look at the </a:t>
            </a:r>
            <a:r>
              <a:rPr lang="en" sz="1200" b="1" dirty="0">
                <a:solidFill>
                  <a:schemeClr val="dk1"/>
                </a:solidFill>
                <a:latin typeface="Calibri"/>
                <a:ea typeface="Calibri"/>
                <a:cs typeface="Calibri"/>
                <a:sym typeface="Calibri"/>
              </a:rPr>
              <a:t>NYS rubric </a:t>
            </a:r>
            <a:r>
              <a:rPr lang="en" sz="1200" dirty="0">
                <a:solidFill>
                  <a:schemeClr val="dk1"/>
                </a:solidFill>
                <a:latin typeface="Calibri"/>
                <a:ea typeface="Calibri"/>
                <a:cs typeface="Calibri"/>
                <a:sym typeface="Calibri"/>
              </a:rPr>
              <a:t>that will be used to evaluate their writing during seventh and eighth grades will give all of them initial understanding of the criteria for their writing. Discussing the vocabulary and criteria in the rubric one row at a time allows students to access the information in smaller pieces, something that aids in understanding complex information</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Assign students a Discussion Appointments partner.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This is the rubric that New York State uses to look at student writing for sixth through eighth grades. This rubric tells what the state expects students your age to do when they write an essay. In the next few lessons, you are going to learn what is in this rubric. Then we will use it as you write your essay on A Long Walk to Water. By doing this, you will have inside information to become a great writer!”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meet with their Discussion Appointment partners. Tell them that they will be working with this partner during the whole class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 pairs to read only the first row of the rubric and circle words they do not know or are unsure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pairs to share the words they identified. Circle these words on your copy on the document camera. Expect that they will not know the meanings of the following vocabulary words: </a:t>
            </a:r>
            <a:r>
              <a:rPr lang="en" sz="1200" i="1" dirty="0">
                <a:solidFill>
                  <a:schemeClr val="dk1"/>
                </a:solidFill>
                <a:latin typeface="Calibri"/>
                <a:ea typeface="Calibri"/>
                <a:cs typeface="Calibri"/>
                <a:sym typeface="Calibri"/>
              </a:rPr>
              <a:t>content, extent, conveys, compelling, task, insightful, comprehension, logically, </a:t>
            </a:r>
            <a:r>
              <a:rPr lang="en" sz="1200" dirty="0">
                <a:solidFill>
                  <a:schemeClr val="dk1"/>
                </a:solidFill>
                <a:latin typeface="Calibri"/>
                <a:ea typeface="Calibri"/>
                <a:cs typeface="Calibri"/>
                <a:sym typeface="Calibri"/>
              </a:rPr>
              <a:t>and the opposite </a:t>
            </a:r>
            <a:r>
              <a:rPr lang="en" sz="1200" i="1" dirty="0">
                <a:solidFill>
                  <a:schemeClr val="dk1"/>
                </a:solidFill>
                <a:latin typeface="Calibri"/>
                <a:ea typeface="Calibri"/>
                <a:cs typeface="Calibri"/>
                <a:sym typeface="Calibri"/>
              </a:rPr>
              <a:t>illogically</a:t>
            </a:r>
            <a:r>
              <a:rPr lang="en" sz="1200" dirty="0">
                <a:solidFill>
                  <a:schemeClr val="dk1"/>
                </a:solidFill>
                <a:latin typeface="Calibri"/>
                <a:ea typeface="Calibri"/>
                <a:cs typeface="Calibri"/>
                <a:sym typeface="Calibri"/>
              </a:rPr>
              <a:t>. Do not define the words until you have distributed the </a:t>
            </a:r>
            <a:r>
              <a:rPr lang="en" sz="1200" b="1" dirty="0">
                <a:solidFill>
                  <a:schemeClr val="dk1"/>
                </a:solidFill>
                <a:latin typeface="Calibri"/>
                <a:ea typeface="Calibri"/>
                <a:cs typeface="Calibri"/>
                <a:sym typeface="Calibri"/>
              </a:rPr>
              <a:t>Writer’s Glossary page for Row 1 of the NYS Rubric</a:t>
            </a:r>
            <a:r>
              <a:rPr lang="en" sz="1200" dirty="0">
                <a:solidFill>
                  <a:schemeClr val="dk1"/>
                </a:solidFill>
                <a:latin typeface="Calibri"/>
                <a:ea typeface="Calibri"/>
                <a:cs typeface="Calibri"/>
                <a:sym typeface="Calibri"/>
              </a:rPr>
              <a:t>. This will have the vocabulary words bolded and defined.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their glossary page, discuss and illustrate the definitions of the words already on the page and add any others that students contribute. (See Writer’s Glossary page for Lesson 12 for definitions.) Students may know some of these words used in other ways, so be sure that they understand them as they are used to refer to writing in the rubric.</a:t>
            </a: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will work with a partner to put into their own words. </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panose="020F0502020204030204" pitchFamily="34" charset="0"/>
                <a:sym typeface="Calibri"/>
              </a:rPr>
              <a:t>If students seem to be confused, consider modeling at least part of both parts of this activity.</a:t>
            </a:r>
            <a:endParaRPr sz="1200" dirty="0">
              <a:latin typeface="Calibri" panose="020F0502020204030204" pitchFamily="34" charset="0"/>
              <a:sym typeface="Calibri"/>
            </a:endParaRPr>
          </a:p>
        </p:txBody>
      </p:sp>
      <p:sp>
        <p:nvSpPr>
          <p:cNvPr id="180" name="Google Shape;180;g3d874b7bfb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8</a:t>
            </a:fld>
            <a:endParaRPr/>
          </a:p>
        </p:txBody>
      </p:sp>
    </p:spTree>
    <p:extLst>
      <p:ext uri="{BB962C8B-B14F-4D97-AF65-F5344CB8AC3E}">
        <p14:creationId xmlns:p14="http://schemas.microsoft.com/office/powerpoint/2010/main" val="2901142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874b7bfb_0_4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d874b7bfb_0_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Suggested slide pacing: 10</a:t>
            </a:r>
            <a:r>
              <a:rPr lang="en-US" sz="1200" b="1" dirty="0">
                <a:latin typeface="Calibri"/>
                <a:ea typeface="Calibri"/>
                <a:cs typeface="Calibri"/>
                <a:sym typeface="Calibri"/>
              </a:rPr>
              <a:t>-12</a:t>
            </a:r>
            <a:r>
              <a:rPr lang="en" sz="1200" b="1" dirty="0">
                <a:latin typeface="Calibri"/>
                <a:ea typeface="Calibri"/>
                <a:cs typeface="Calibri"/>
                <a:sym typeface="Calibri"/>
              </a:rPr>
              <a:t> minutes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latin typeface="Calibri"/>
                <a:ea typeface="Calibri"/>
                <a:cs typeface="Calibri"/>
                <a:sym typeface="Calibri"/>
              </a:rPr>
              <a:t>Student Grouping: Whole Group</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b="1" dirty="0">
                <a:latin typeface="Calibri"/>
                <a:ea typeface="Calibri"/>
                <a:cs typeface="Calibri"/>
                <a:sym typeface="Calibri"/>
              </a:rPr>
              <a:t>Work Time </a:t>
            </a:r>
            <a:r>
              <a:rPr lang="en" sz="1200" b="1" dirty="0">
                <a:solidFill>
                  <a:schemeClr val="dk1"/>
                </a:solidFill>
                <a:latin typeface="Calibri"/>
                <a:ea typeface="Calibri"/>
                <a:cs typeface="Calibri"/>
                <a:sym typeface="Calibri"/>
              </a:rPr>
              <a:t>B. Analyzing the Model Essay using the Rubric </a:t>
            </a: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endParaRPr sz="1200" b="1" dirty="0">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may have some difficulty recognizing the subtlety of the different levels of the rubric. You need to help them understand the differences between “lack of comprehension of the text” (Level 0), “literal comprehension of the text” (Level 2), and “insightful analysis of the text” (Level 4). At this point, students do not need sophisticated understanding of the rubric, but they do need to begin to understand what the rubric is demanding of them. If you wish and have time, you could also discuss how Levels 1 and 3 refer to their understanding of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may consider modeling this whole activity since this is an activity that will be repeated over the next few lessons.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statement </a:t>
            </a:r>
            <a:r>
              <a:rPr lang="en-US" sz="1200" dirty="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first row across on the rubric describes how a writer introduces the topic of an essay. Say something like: “</a:t>
            </a:r>
            <a:r>
              <a:rPr lang="en" sz="1200" i="1" dirty="0">
                <a:solidFill>
                  <a:schemeClr val="dk1"/>
                </a:solidFill>
                <a:latin typeface="Calibri"/>
                <a:ea typeface="Calibri"/>
                <a:cs typeface="Calibri"/>
                <a:sym typeface="Calibri"/>
              </a:rPr>
              <a:t>We need to look closely at how an essay would follow what the rubric describes so you know what you have to do as a writer to write an effective essay.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numbered boxes on the rubric describe how well an essay follows the criteria in the left-hand column (be sure students are clear that </a:t>
            </a:r>
            <a:r>
              <a:rPr lang="en" sz="1200" i="0" dirty="0">
                <a:solidFill>
                  <a:schemeClr val="dk1"/>
                </a:solidFill>
                <a:latin typeface="Calibri"/>
                <a:ea typeface="Calibri"/>
                <a:cs typeface="Calibri"/>
                <a:sym typeface="Calibri"/>
              </a:rPr>
              <a:t>columns</a:t>
            </a:r>
            <a:r>
              <a:rPr lang="en" sz="1200" dirty="0">
                <a:solidFill>
                  <a:schemeClr val="dk1"/>
                </a:solidFill>
                <a:latin typeface="Calibri"/>
                <a:ea typeface="Calibri"/>
                <a:cs typeface="Calibri"/>
                <a:sym typeface="Calibri"/>
              </a:rPr>
              <a:t> are the lines from left to right, and rows are the lines from top to bottom).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Box 4 describes the best essay, so we will look at the model essay to see what this description means. Read aloud Level 4 and say: </a:t>
            </a:r>
            <a:r>
              <a:rPr lang="en" sz="1200" i="1" dirty="0">
                <a:solidFill>
                  <a:schemeClr val="dk1"/>
                </a:solidFill>
                <a:latin typeface="Calibri"/>
                <a:ea typeface="Calibri"/>
                <a:cs typeface="Calibri"/>
                <a:sym typeface="Calibri"/>
              </a:rPr>
              <a:t>“This means that the essay should start by telling the reader what the topic will be, but saying it in a way that is interesting so the reader wants to read the rest.”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a copy on the document reader if possible so that all can see as you discuss the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the first paragraph of the model essay. Ask them to underline the last sentence in this introduction paragraph. As they do so, underline your copy as a model. (Since students will be underlining various parts of this model essay as they discuss the rubric, it might be helpful for you to use a different color for each of the rows on the rubric. If students could use colored pencils as well, that would help them see what the model does to meet each row of the rubric.)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sentence uses a keyword from the focus question and the title: </a:t>
            </a:r>
            <a:r>
              <a:rPr lang="en" sz="1200" i="1" dirty="0">
                <a:solidFill>
                  <a:schemeClr val="dk1"/>
                </a:solidFill>
                <a:latin typeface="Calibri"/>
                <a:ea typeface="Calibri"/>
                <a:cs typeface="Calibri"/>
                <a:sym typeface="Calibri"/>
              </a:rPr>
              <a:t>challenges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What is this sentence saying about the challenges that Salva faces?”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or two to get a response. Confirm that the sentence tells three challenges he is facing: war, losing his family, and the hostile environment of his country. Point out that this sentence does “clearly introduce the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ask: </a:t>
            </a:r>
            <a:r>
              <a:rPr lang="en" sz="1200" i="1" dirty="0">
                <a:solidFill>
                  <a:schemeClr val="dk1"/>
                </a:solidFill>
                <a:latin typeface="Calibri"/>
                <a:ea typeface="Calibri"/>
                <a:cs typeface="Calibri"/>
                <a:sym typeface="Calibri"/>
              </a:rPr>
              <a:t>“Does this sentence introduce the topic in an interesting, compelling way? If so, what words or phrases spark the reader’s interest?” </a:t>
            </a:r>
            <a:r>
              <a:rPr lang="en" sz="1200" dirty="0">
                <a:solidFill>
                  <a:schemeClr val="dk1"/>
                </a:solidFill>
                <a:latin typeface="Calibri"/>
                <a:ea typeface="Calibri"/>
                <a:cs typeface="Calibri"/>
                <a:sym typeface="Calibri"/>
              </a:rPr>
              <a:t>Students should say “thousands of Lost Boys of Sudan.” A student might also point to boys running from their villages during a war, which would make someone curious.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will work with a partner to identify words they are unfamiliar with and define them with a firm understanding.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good explanations of why sentences are compelling or not.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For students who struggle with following multistep directions, consider displaying these directions using a document camera or interactive whiteboard. Another option is to type up these instructions for students to have in hand.</a:t>
            </a:r>
            <a:endParaRPr sz="1200" dirty="0">
              <a:latin typeface="Calibri"/>
              <a:ea typeface="Calibri"/>
              <a:cs typeface="Calibri"/>
              <a:sym typeface="Calibri"/>
            </a:endParaRPr>
          </a:p>
        </p:txBody>
      </p:sp>
      <p:sp>
        <p:nvSpPr>
          <p:cNvPr id="191" name="Google Shape;191;g3d874b7bfb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9</a:t>
            </a:fld>
            <a:endParaRPr/>
          </a:p>
        </p:txBody>
      </p:sp>
    </p:spTree>
    <p:extLst>
      <p:ext uri="{BB962C8B-B14F-4D97-AF65-F5344CB8AC3E}">
        <p14:creationId xmlns:p14="http://schemas.microsoft.com/office/powerpoint/2010/main" val="1901853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060ED3C-6F70-41ED-BD1B-F609B70974A7}"/>
              </a:ext>
            </a:extLst>
          </p:cNvPr>
          <p:cNvPicPr>
            <a:picLocks noChangeAspect="1"/>
          </p:cNvPicPr>
          <p:nvPr userDrawn="1"/>
        </p:nvPicPr>
        <p:blipFill>
          <a:blip r:embed="rId13"/>
          <a:stretch>
            <a:fillRect/>
          </a:stretch>
        </p:blipFill>
        <p:spPr>
          <a:xfrm>
            <a:off x="8451300" y="4966961"/>
            <a:ext cx="762000" cy="142875"/>
          </a:xfrm>
          <a:prstGeom prst="rect">
            <a:avLst/>
          </a:prstGeom>
        </p:spPr>
      </p:pic>
      <p:pic>
        <p:nvPicPr>
          <p:cNvPr id="10" name="Picture 9">
            <a:extLst>
              <a:ext uri="{FF2B5EF4-FFF2-40B4-BE49-F238E27FC236}">
                <a16:creationId xmlns:a16="http://schemas.microsoft.com/office/drawing/2014/main" id="{F4E64C66-607A-4761-916D-B84BF320ACD3}"/>
              </a:ext>
            </a:extLst>
          </p:cNvPr>
          <p:cNvPicPr>
            <a:picLocks noChangeAspect="1"/>
          </p:cNvPicPr>
          <p:nvPr userDrawn="1"/>
        </p:nvPicPr>
        <p:blipFill>
          <a:blip r:embed="rId14"/>
          <a:stretch>
            <a:fillRect/>
          </a:stretch>
        </p:blipFill>
        <p:spPr>
          <a:xfrm>
            <a:off x="4297650" y="4681202"/>
            <a:ext cx="548700" cy="457250"/>
          </a:xfrm>
          <a:prstGeom prst="rect">
            <a:avLst/>
          </a:prstGeom>
        </p:spPr>
      </p:pic>
      <p:pic>
        <p:nvPicPr>
          <p:cNvPr id="12" name="Picture 11">
            <a:extLst>
              <a:ext uri="{FF2B5EF4-FFF2-40B4-BE49-F238E27FC236}">
                <a16:creationId xmlns:a16="http://schemas.microsoft.com/office/drawing/2014/main" id="{C7C65AFB-A232-4FA3-AD07-26BA16A9CC57}"/>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FA03538-7F30-4F9C-94DE-2EE073279477}"/>
              </a:ext>
            </a:extLst>
          </p:cNvPr>
          <p:cNvPicPr>
            <a:picLocks noChangeAspect="1"/>
          </p:cNvPicPr>
          <p:nvPr userDrawn="1"/>
        </p:nvPicPr>
        <p:blipFill>
          <a:blip r:embed="rId13"/>
          <a:stretch>
            <a:fillRect/>
          </a:stretch>
        </p:blipFill>
        <p:spPr>
          <a:xfrm>
            <a:off x="7986386" y="4973224"/>
            <a:ext cx="762000" cy="142875"/>
          </a:xfrm>
          <a:prstGeom prst="rect">
            <a:avLst/>
          </a:prstGeom>
        </p:spPr>
      </p:pic>
      <p:pic>
        <p:nvPicPr>
          <p:cNvPr id="5" name="Picture 4">
            <a:extLst>
              <a:ext uri="{FF2B5EF4-FFF2-40B4-BE49-F238E27FC236}">
                <a16:creationId xmlns:a16="http://schemas.microsoft.com/office/drawing/2014/main" id="{AC66435E-3E04-4D11-8D0E-D1343D2D3B07}"/>
              </a:ext>
            </a:extLst>
          </p:cNvPr>
          <p:cNvPicPr>
            <a:picLocks noChangeAspect="1"/>
          </p:cNvPicPr>
          <p:nvPr userDrawn="1"/>
        </p:nvPicPr>
        <p:blipFill>
          <a:blip r:embed="rId14"/>
          <a:stretch>
            <a:fillRect/>
          </a:stretch>
        </p:blipFill>
        <p:spPr>
          <a:xfrm>
            <a:off x="4321636" y="4661019"/>
            <a:ext cx="500728" cy="417273"/>
          </a:xfrm>
          <a:prstGeom prst="rect">
            <a:avLst/>
          </a:prstGeom>
        </p:spPr>
      </p:pic>
      <p:pic>
        <p:nvPicPr>
          <p:cNvPr id="7" name="Picture 6">
            <a:extLst>
              <a:ext uri="{FF2B5EF4-FFF2-40B4-BE49-F238E27FC236}">
                <a16:creationId xmlns:a16="http://schemas.microsoft.com/office/drawing/2014/main" id="{D1B797FD-7145-4212-9F43-9B185BC1FE30}"/>
              </a:ext>
            </a:extLst>
          </p:cNvPr>
          <p:cNvPicPr>
            <a:picLocks noChangeAspect="1"/>
          </p:cNvPicPr>
          <p:nvPr userDrawn="1"/>
        </p:nvPicPr>
        <p:blipFill>
          <a:blip r:embed="rId15"/>
          <a:stretch>
            <a:fillRect/>
          </a:stretch>
        </p:blipFill>
        <p:spPr>
          <a:xfrm>
            <a:off x="-11921" y="459226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detroitk12.sharepoint.com/:w:/r/sites/modELDetroit/Shared%20Documents/Supporting%20Materials%20for%20Grades%206-8/Grade%207/What%20Makes%20An%20Effective%20Essay%20Anchor%20Chart%20(Grade%207,%20Module%201,%20Unit%202,%20Lesson%2012).docx?d=wa644af7c8f9f43eb906787e1ab4c0501&amp;csf=1&amp;e=SkX5wg"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Grade 7: Module 1: Unit 2: Lesson 12</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30138" y="1320656"/>
            <a:ext cx="8224200" cy="3686100"/>
          </a:xfrm>
          <a:prstGeom prst="rect">
            <a:avLst/>
          </a:prstGeom>
          <a:noFill/>
          <a:ln>
            <a:noFill/>
          </a:ln>
        </p:spPr>
        <p:txBody>
          <a:bodyPr spcFirstLastPara="1" wrap="square" lIns="68575" tIns="34275" rIns="68575" bIns="34275" anchor="t" anchorCtr="0">
            <a:noAutofit/>
          </a:bodyPr>
          <a:lstStyle/>
          <a:p>
            <a:pPr marL="342900" marR="0" lvl="0" indent="-279400" algn="l" rtl="0">
              <a:lnSpc>
                <a:spcPct val="90000"/>
              </a:lnSpc>
              <a:spcBef>
                <a:spcPts val="0"/>
              </a:spcBef>
              <a:spcAft>
                <a:spcPts val="0"/>
              </a:spcAft>
              <a:buClr>
                <a:schemeClr val="dk1"/>
              </a:buClr>
              <a:buSzPts val="1800"/>
              <a:buFont typeface="Century Gothic"/>
              <a:buChar char="•"/>
            </a:pPr>
            <a:r>
              <a:rPr lang="en" sz="180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50 - 70 </a:t>
            </a:r>
            <a:r>
              <a:rPr lang="en" sz="1800" i="0" u="none" strike="noStrike" cap="none" dirty="0">
                <a:solidFill>
                  <a:schemeClr val="dk1"/>
                </a:solidFill>
                <a:latin typeface="Century Gothic"/>
                <a:ea typeface="Century Gothic"/>
                <a:cs typeface="Century Gothic"/>
                <a:sym typeface="Century Gothic"/>
              </a:rPr>
              <a:t>minutes to complete. </a:t>
            </a:r>
            <a:endParaRPr sz="1800" i="0" u="none" strike="noStrike" cap="none" dirty="0">
              <a:solidFill>
                <a:schemeClr val="dk1"/>
              </a:solidFill>
              <a:latin typeface="Century Gothic"/>
              <a:ea typeface="Century Gothic"/>
              <a:cs typeface="Century Gothic"/>
              <a:sym typeface="Century Gothic"/>
            </a:endParaRPr>
          </a:p>
          <a:p>
            <a:pPr marL="342900" marR="0" lvl="0" indent="-279400" algn="l" rtl="0">
              <a:lnSpc>
                <a:spcPct val="90000"/>
              </a:lnSpc>
              <a:spcBef>
                <a:spcPts val="80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The purpose of this lesson is for </a:t>
            </a:r>
            <a:r>
              <a:rPr lang="en" sz="1800" dirty="0">
                <a:solidFill>
                  <a:srgbClr val="333333"/>
                </a:solidFill>
                <a:highlight>
                  <a:srgbClr val="FFFFFF"/>
                </a:highlight>
                <a:latin typeface="Century Gothic"/>
                <a:ea typeface="Century Gothic"/>
                <a:cs typeface="Century Gothic"/>
                <a:sym typeface="Century Gothic"/>
              </a:rPr>
              <a:t>students  to begin to look at the </a:t>
            </a:r>
            <a:r>
              <a:rPr lang="en" sz="1800" b="1" dirty="0">
                <a:solidFill>
                  <a:srgbClr val="333333"/>
                </a:solidFill>
                <a:highlight>
                  <a:srgbClr val="FFFFFF"/>
                </a:highlight>
                <a:latin typeface="Century Gothic"/>
                <a:ea typeface="Century Gothic"/>
                <a:cs typeface="Century Gothic"/>
                <a:sym typeface="Century Gothic"/>
              </a:rPr>
              <a:t>NYS Grade 6–8 Expository Writing Evaluation rubric</a:t>
            </a:r>
            <a:r>
              <a:rPr lang="en" sz="1800" dirty="0">
                <a:solidFill>
                  <a:srgbClr val="333333"/>
                </a:solidFill>
                <a:highlight>
                  <a:srgbClr val="FFFFFF"/>
                </a:highlight>
                <a:latin typeface="Century Gothic"/>
                <a:ea typeface="Century Gothic"/>
                <a:cs typeface="Century Gothic"/>
                <a:sym typeface="Century Gothic"/>
              </a:rPr>
              <a:t>, which will be used to assess the drafts and final copies of their essays.</a:t>
            </a:r>
            <a:endParaRPr sz="1800" i="1"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2000" i="0" u="none" strike="noStrike" cap="none" dirty="0">
                <a:solidFill>
                  <a:schemeClr val="dk1"/>
                </a:solidFill>
                <a:latin typeface="Century Gothic"/>
                <a:ea typeface="Century Gothic"/>
                <a:cs typeface="Century Gothic"/>
                <a:sym typeface="Century Gothic"/>
              </a:rPr>
              <a:t>The Learning Targets</a:t>
            </a:r>
            <a:r>
              <a:rPr lang="en" sz="2000" dirty="0">
                <a:latin typeface="Century Gothic"/>
                <a:ea typeface="Century Gothic"/>
                <a:cs typeface="Century Gothic"/>
                <a:sym typeface="Century Gothic"/>
              </a:rPr>
              <a:t> </a:t>
            </a:r>
            <a:r>
              <a:rPr lang="en" sz="2000" i="0" u="none" strike="noStrike" cap="none" dirty="0">
                <a:solidFill>
                  <a:schemeClr val="dk1"/>
                </a:solidFill>
                <a:latin typeface="Century Gothic"/>
                <a:ea typeface="Century Gothic"/>
                <a:cs typeface="Century Gothic"/>
                <a:sym typeface="Century Gothic"/>
              </a:rPr>
              <a:t>for students today </a:t>
            </a:r>
            <a:r>
              <a:rPr lang="en" sz="2000" dirty="0">
                <a:latin typeface="Century Gothic"/>
                <a:ea typeface="Century Gothic"/>
                <a:cs typeface="Century Gothic"/>
                <a:sym typeface="Century Gothic"/>
              </a:rPr>
              <a:t>are</a:t>
            </a:r>
            <a:r>
              <a:rPr lang="en" sz="2000" i="0" u="none" strike="noStrike" cap="none" dirty="0">
                <a:solidFill>
                  <a:schemeClr val="dk1"/>
                </a:solidFill>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342900" marR="0" lvl="0" indent="-342900" algn="l" rtl="0">
              <a:lnSpc>
                <a:spcPct val="90000"/>
              </a:lnSpc>
              <a:spcBef>
                <a:spcPts val="800"/>
              </a:spcBef>
              <a:spcAft>
                <a:spcPts val="0"/>
              </a:spcAft>
              <a:buSzPct val="100000"/>
              <a:buFont typeface="+mj-lt"/>
              <a:buAutoNum type="arabicPeriod"/>
            </a:pPr>
            <a:r>
              <a:rPr lang="en" sz="1800" b="1" dirty="0">
                <a:latin typeface="Century Gothic"/>
                <a:ea typeface="Century Gothic"/>
                <a:cs typeface="Century Gothic"/>
                <a:sym typeface="Century Gothic"/>
              </a:rPr>
              <a:t>I can use correct punctuation of quotes.</a:t>
            </a:r>
            <a:endParaRPr sz="1800" b="1" dirty="0">
              <a:latin typeface="Century Gothic"/>
              <a:ea typeface="Century Gothic"/>
              <a:cs typeface="Century Gothic"/>
              <a:sym typeface="Century Gothic"/>
            </a:endParaRPr>
          </a:p>
          <a:p>
            <a:pPr marL="342900" marR="0" lvl="0" indent="-342900" algn="l" rtl="0">
              <a:lnSpc>
                <a:spcPct val="90000"/>
              </a:lnSpc>
              <a:spcBef>
                <a:spcPts val="800"/>
              </a:spcBef>
              <a:spcAft>
                <a:spcPts val="0"/>
              </a:spcAft>
              <a:buClr>
                <a:schemeClr val="dk1"/>
              </a:buClr>
              <a:buSzPct val="100000"/>
              <a:buFont typeface="+mj-lt"/>
              <a:buAutoNum type="arabicPeriod"/>
            </a:pPr>
            <a:r>
              <a:rPr lang="en" sz="1800" b="1" dirty="0">
                <a:latin typeface="Century Gothic"/>
                <a:ea typeface="Century Gothic"/>
                <a:cs typeface="Century Gothic"/>
                <a:sym typeface="Century Gothic"/>
              </a:rPr>
              <a:t>I can analyze a model essay on </a:t>
            </a:r>
            <a:r>
              <a:rPr lang="en" sz="1800" b="1" i="1" dirty="0">
                <a:latin typeface="Century Gothic"/>
                <a:ea typeface="Century Gothic"/>
                <a:cs typeface="Century Gothic"/>
                <a:sym typeface="Century Gothic"/>
              </a:rPr>
              <a:t>A Long Walk to Water</a:t>
            </a:r>
            <a:r>
              <a:rPr lang="en" sz="1800" b="1" dirty="0">
                <a:latin typeface="Century Gothic"/>
                <a:ea typeface="Century Gothic"/>
                <a:cs typeface="Century Gothic"/>
                <a:sym typeface="Century Gothic"/>
              </a:rPr>
              <a:t> using a rubric.</a:t>
            </a:r>
            <a:endParaRPr sz="1800" b="1" dirty="0">
              <a:latin typeface="Century Gothic"/>
              <a:ea typeface="Century Gothic"/>
              <a:cs typeface="Century Gothic"/>
              <a:sym typeface="Century Gothic"/>
            </a:endParaRPr>
          </a:p>
          <a:p>
            <a:pPr marL="342900" marR="0" lvl="0" indent="-342900" algn="l" rtl="0">
              <a:lnSpc>
                <a:spcPct val="90000"/>
              </a:lnSpc>
              <a:spcBef>
                <a:spcPts val="800"/>
              </a:spcBef>
              <a:spcAft>
                <a:spcPts val="800"/>
              </a:spcAft>
              <a:buSzPct val="100000"/>
              <a:buFont typeface="+mj-lt"/>
              <a:buAutoNum type="arabicPeriod"/>
            </a:pPr>
            <a:r>
              <a:rPr lang="en" sz="1800" b="1" dirty="0">
                <a:latin typeface="Century Gothic"/>
                <a:ea typeface="Century Gothic"/>
                <a:cs typeface="Century Gothic"/>
                <a:sym typeface="Century Gothic"/>
              </a:rPr>
              <a:t>I can discuss new vocabulary from the NYS Grade 6–8 Expository Writing Evaluation rubric.</a:t>
            </a:r>
            <a:endParaRPr sz="18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idx="4294967295"/>
          </p:nvPr>
        </p:nvSpPr>
        <p:spPr>
          <a:xfrm>
            <a:off x="227633" y="375038"/>
            <a:ext cx="7871486"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2800" dirty="0">
                <a:latin typeface="Century Gothic"/>
                <a:ea typeface="Century Gothic"/>
                <a:cs typeface="Century Gothic"/>
                <a:sym typeface="Century Gothic"/>
              </a:rPr>
              <a:t>Let’s see how well the writer knows the novel</a:t>
            </a:r>
            <a:endParaRPr sz="2800" i="0" u="none" strike="noStrike" cap="none" dirty="0">
              <a:solidFill>
                <a:schemeClr val="dk1"/>
              </a:solidFill>
              <a:latin typeface="Century Gothic"/>
              <a:ea typeface="Century Gothic"/>
              <a:cs typeface="Century Gothic"/>
              <a:sym typeface="Century Gothic"/>
            </a:endParaRPr>
          </a:p>
        </p:txBody>
      </p:sp>
      <p:sp>
        <p:nvSpPr>
          <p:cNvPr id="204" name="Google Shape;204;p34"/>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sp>
        <p:nvSpPr>
          <p:cNvPr id="206" name="Google Shape;206;p34"/>
          <p:cNvSpPr txBox="1">
            <a:spLocks noGrp="1"/>
          </p:cNvSpPr>
          <p:nvPr>
            <p:ph type="body" idx="4294967295"/>
          </p:nvPr>
        </p:nvSpPr>
        <p:spPr>
          <a:xfrm>
            <a:off x="230975" y="1204332"/>
            <a:ext cx="4675562" cy="3767618"/>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The whole purpose of writing an essay is to show you know a topic well!  Let’s read the model essay again to see how well this writer knows the topic.</a:t>
            </a: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Find </a:t>
            </a:r>
            <a:r>
              <a:rPr lang="en" sz="1800" b="1" dirty="0">
                <a:latin typeface="Century Gothic"/>
                <a:ea typeface="Century Gothic"/>
                <a:cs typeface="Century Gothic"/>
                <a:sym typeface="Century Gothic"/>
              </a:rPr>
              <a:t>three</a:t>
            </a:r>
            <a:r>
              <a:rPr lang="en" sz="1800" dirty="0">
                <a:latin typeface="Century Gothic"/>
                <a:ea typeface="Century Gothic"/>
                <a:cs typeface="Century Gothic"/>
                <a:sym typeface="Century Gothic"/>
              </a:rPr>
              <a:t> things that show the writer knows the book</a:t>
            </a:r>
            <a:endParaRPr sz="18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1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b="1" dirty="0">
                <a:latin typeface="Century Gothic"/>
                <a:ea typeface="Century Gothic"/>
                <a:cs typeface="Century Gothic"/>
                <a:sym typeface="Century Gothic"/>
              </a:rPr>
              <a:t>Number </a:t>
            </a:r>
            <a:r>
              <a:rPr lang="en" sz="1800" dirty="0">
                <a:latin typeface="Century Gothic"/>
                <a:ea typeface="Century Gothic"/>
                <a:cs typeface="Century Gothic"/>
                <a:sym typeface="Century Gothic"/>
              </a:rPr>
              <a:t>these in the margin of your copy of the model essay.</a:t>
            </a:r>
            <a:endParaRPr sz="18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1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Use the </a:t>
            </a:r>
            <a:r>
              <a:rPr lang="en" sz="1800" b="1" dirty="0">
                <a:latin typeface="Century Gothic"/>
                <a:ea typeface="Century Gothic"/>
                <a:cs typeface="Century Gothic"/>
                <a:sym typeface="Century Gothic"/>
              </a:rPr>
              <a:t>same color</a:t>
            </a:r>
            <a:r>
              <a:rPr lang="en" sz="1800" dirty="0">
                <a:latin typeface="Century Gothic"/>
                <a:ea typeface="Century Gothic"/>
                <a:cs typeface="Century Gothic"/>
                <a:sym typeface="Century Gothic"/>
              </a:rPr>
              <a:t> as the underlined </a:t>
            </a:r>
            <a:r>
              <a:rPr lang="en" sz="1800" b="1" dirty="0">
                <a:latin typeface="Century Gothic"/>
                <a:ea typeface="Century Gothic"/>
                <a:cs typeface="Century Gothic"/>
                <a:sym typeface="Century Gothic"/>
              </a:rPr>
              <a:t>claim/thesis</a:t>
            </a:r>
            <a:r>
              <a:rPr lang="en" sz="1800" dirty="0">
                <a:latin typeface="Century Gothic"/>
                <a:ea typeface="Century Gothic"/>
                <a:cs typeface="Century Gothic"/>
                <a:sym typeface="Century Gothic"/>
              </a:rPr>
              <a:t> in the first paragraph.</a:t>
            </a:r>
            <a:endParaRPr sz="18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p:txBody>
      </p:sp>
      <p:pic>
        <p:nvPicPr>
          <p:cNvPr id="207" name="Google Shape;207;p34"/>
          <p:cNvPicPr preferRelativeResize="0"/>
          <p:nvPr/>
        </p:nvPicPr>
        <p:blipFill>
          <a:blip r:embed="rId3">
            <a:alphaModFix/>
          </a:blip>
          <a:stretch>
            <a:fillRect/>
          </a:stretch>
        </p:blipFill>
        <p:spPr>
          <a:xfrm>
            <a:off x="5033925" y="1626503"/>
            <a:ext cx="3879100" cy="2923275"/>
          </a:xfrm>
          <a:prstGeom prst="rect">
            <a:avLst/>
          </a:prstGeom>
          <a:noFill/>
          <a:ln w="9525" cap="flat" cmpd="sng">
            <a:solidFill>
              <a:srgbClr val="000000"/>
            </a:solidFill>
            <a:prstDash val="solid"/>
            <a:round/>
            <a:headEnd type="none" w="sm" len="sm"/>
            <a:tailEnd type="none" w="sm" len="sm"/>
          </a:ln>
        </p:spPr>
      </p:pic>
      <p:pic>
        <p:nvPicPr>
          <p:cNvPr id="7" name="Google Shape;151;p28">
            <a:extLst>
              <a:ext uri="{FF2B5EF4-FFF2-40B4-BE49-F238E27FC236}">
                <a16:creationId xmlns:a16="http://schemas.microsoft.com/office/drawing/2014/main" id="{42BCA05E-548B-4AD1-B2D6-8C6EF896F88B}"/>
              </a:ext>
            </a:extLst>
          </p:cNvPr>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5"/>
          <p:cNvSpPr txBox="1">
            <a:spLocks noGrp="1"/>
          </p:cNvSpPr>
          <p:nvPr>
            <p:ph type="title" idx="4294967295"/>
          </p:nvPr>
        </p:nvSpPr>
        <p:spPr>
          <a:xfrm>
            <a:off x="398249" y="307833"/>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2400" dirty="0">
                <a:latin typeface="Century Gothic"/>
                <a:ea typeface="Century Gothic"/>
                <a:cs typeface="Century Gothic"/>
                <a:sym typeface="Century Gothic"/>
              </a:rPr>
              <a:t>Let’s add to our </a:t>
            </a:r>
            <a:r>
              <a:rPr lang="en" sz="2400" b="1" dirty="0">
                <a:latin typeface="Century Gothic"/>
                <a:ea typeface="Century Gothic"/>
                <a:cs typeface="Century Gothic"/>
                <a:sym typeface="Century Gothic"/>
              </a:rPr>
              <a:t>What Makes a Literary Essay Effective Anchor Chart</a:t>
            </a:r>
            <a:endParaRPr sz="2400" b="1" i="0" u="none" strike="noStrike" cap="none" dirty="0">
              <a:solidFill>
                <a:schemeClr val="dk1"/>
              </a:solidFill>
              <a:latin typeface="Century Gothic"/>
              <a:ea typeface="Century Gothic"/>
              <a:cs typeface="Century Gothic"/>
              <a:sym typeface="Century Gothic"/>
            </a:endParaRPr>
          </a:p>
        </p:txBody>
      </p:sp>
      <p:sp>
        <p:nvSpPr>
          <p:cNvPr id="214" name="Google Shape;214;p35"/>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pic>
        <p:nvPicPr>
          <p:cNvPr id="216" name="Google Shape;216;p35"/>
          <p:cNvPicPr preferRelativeResize="0"/>
          <p:nvPr/>
        </p:nvPicPr>
        <p:blipFill>
          <a:blip r:embed="rId3">
            <a:alphaModFix/>
          </a:blip>
          <a:stretch>
            <a:fillRect/>
          </a:stretch>
        </p:blipFill>
        <p:spPr>
          <a:xfrm>
            <a:off x="5255170" y="2745320"/>
            <a:ext cx="3117186" cy="2232975"/>
          </a:xfrm>
          <a:prstGeom prst="rect">
            <a:avLst/>
          </a:prstGeom>
          <a:noFill/>
          <a:ln>
            <a:noFill/>
          </a:ln>
        </p:spPr>
      </p:pic>
      <p:sp>
        <p:nvSpPr>
          <p:cNvPr id="217" name="Google Shape;217;p35"/>
          <p:cNvSpPr txBox="1">
            <a:spLocks noGrp="1"/>
          </p:cNvSpPr>
          <p:nvPr>
            <p:ph type="body" idx="4294967295"/>
          </p:nvPr>
        </p:nvSpPr>
        <p:spPr>
          <a:xfrm>
            <a:off x="262095" y="1319011"/>
            <a:ext cx="4806300" cy="3352500"/>
          </a:xfrm>
          <a:prstGeom prst="rect">
            <a:avLst/>
          </a:prstGeom>
          <a:noFill/>
          <a:ln>
            <a:noFill/>
          </a:ln>
        </p:spPr>
        <p:txBody>
          <a:bodyPr spcFirstLastPara="1" wrap="square" lIns="68575" tIns="34275" rIns="68575" bIns="34275" anchor="t" anchorCtr="0">
            <a:noAutofit/>
          </a:bodyPr>
          <a:lstStyle/>
          <a:p>
            <a:pPr marL="0" lvl="0" indent="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r>
              <a:rPr lang="en" sz="1800" dirty="0">
                <a:latin typeface="Century Gothic"/>
                <a:ea typeface="Century Gothic"/>
                <a:cs typeface="Century Gothic"/>
                <a:sym typeface="Century Gothic"/>
              </a:rPr>
              <a:t>After analyzing the rubric and reviewing the model essay, our understanding of what is expected is more clear.</a:t>
            </a:r>
            <a:endParaRPr sz="1800" dirty="0">
              <a:latin typeface="Century Gothic"/>
              <a:ea typeface="Century Gothic"/>
              <a:cs typeface="Century Gothic"/>
              <a:sym typeface="Century Gothic"/>
            </a:endParaRPr>
          </a:p>
          <a:p>
            <a:pPr marL="0" lvl="0" indent="0">
              <a:spcBef>
                <a:spcPts val="800"/>
              </a:spcBef>
              <a:spcAft>
                <a:spcPts val="0"/>
              </a:spcAft>
              <a:buClr>
                <a:schemeClr val="dk1"/>
              </a:buClr>
              <a:buSzPts val="1100"/>
              <a:buFont typeface="Arial"/>
              <a:buNone/>
            </a:pPr>
            <a:endParaRPr sz="700" dirty="0">
              <a:latin typeface="Century Gothic"/>
              <a:ea typeface="Century Gothic"/>
              <a:cs typeface="Century Gothic"/>
              <a:sym typeface="Century Gothic"/>
            </a:endParaRPr>
          </a:p>
          <a:p>
            <a:pPr marL="0" lvl="0" indent="0" rtl="0">
              <a:spcBef>
                <a:spcPts val="800"/>
              </a:spcBef>
              <a:spcAft>
                <a:spcPts val="0"/>
              </a:spcAft>
              <a:buClr>
                <a:schemeClr val="dk1"/>
              </a:buClr>
              <a:buSzPts val="1100"/>
              <a:buFont typeface="Arial"/>
              <a:buNone/>
            </a:pPr>
            <a:endParaRPr sz="700" dirty="0">
              <a:latin typeface="Century Gothic"/>
              <a:ea typeface="Century Gothic"/>
              <a:cs typeface="Century Gothic"/>
              <a:sym typeface="Century Gothic"/>
            </a:endParaRPr>
          </a:p>
          <a:p>
            <a:pPr marL="457200" lvl="0" indent="-342900" rtl="0">
              <a:spcBef>
                <a:spcPts val="800"/>
              </a:spcBef>
              <a:spcAft>
                <a:spcPts val="0"/>
              </a:spcAft>
              <a:buSzPts val="1800"/>
              <a:buFont typeface="Century Gothic"/>
              <a:buChar char="●"/>
            </a:pPr>
            <a:r>
              <a:rPr lang="en" sz="1800" dirty="0">
                <a:latin typeface="Century Gothic"/>
                <a:ea typeface="Century Gothic"/>
                <a:cs typeface="Century Gothic"/>
                <a:sym typeface="Century Gothic"/>
              </a:rPr>
              <a:t>Talk with your partner and discuss what we should add to our </a:t>
            </a:r>
            <a:r>
              <a:rPr lang="en" sz="1800" b="1" dirty="0">
                <a:latin typeface="Century Gothic"/>
                <a:ea typeface="Century Gothic"/>
                <a:cs typeface="Century Gothic"/>
                <a:sym typeface="Century Gothic"/>
              </a:rPr>
              <a:t>What Makes an Effective Essay anchor chart</a:t>
            </a:r>
            <a:endParaRPr sz="1800" b="1"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700" dirty="0">
                <a:latin typeface="Arial"/>
                <a:ea typeface="Arial"/>
                <a:cs typeface="Arial"/>
                <a:sym typeface="Arial"/>
              </a:rPr>
              <a:t>     </a:t>
            </a:r>
            <a:endParaRPr sz="1800" dirty="0">
              <a:latin typeface="Century Gothic"/>
              <a:ea typeface="Century Gothic"/>
              <a:cs typeface="Century Gothic"/>
              <a:sym typeface="Century Gothic"/>
            </a:endParaRPr>
          </a:p>
        </p:txBody>
      </p:sp>
      <p:pic>
        <p:nvPicPr>
          <p:cNvPr id="218" name="Google Shape;218;p35"/>
          <p:cNvPicPr preferRelativeResize="0"/>
          <p:nvPr/>
        </p:nvPicPr>
        <p:blipFill>
          <a:blip r:embed="rId4">
            <a:alphaModFix/>
          </a:blip>
          <a:stretch>
            <a:fillRect/>
          </a:stretch>
        </p:blipFill>
        <p:spPr>
          <a:xfrm>
            <a:off x="5531550" y="913900"/>
            <a:ext cx="2324225" cy="1751550"/>
          </a:xfrm>
          <a:prstGeom prst="rect">
            <a:avLst/>
          </a:prstGeom>
          <a:noFill/>
          <a:ln w="9525" cap="flat" cmpd="sng">
            <a:solidFill>
              <a:srgbClr val="000000"/>
            </a:solidFill>
            <a:prstDash val="solid"/>
            <a:round/>
            <a:headEnd type="none" w="sm" len="sm"/>
            <a:tailEnd type="none" w="sm" len="sm"/>
          </a:ln>
        </p:spPr>
      </p:pic>
      <p:pic>
        <p:nvPicPr>
          <p:cNvPr id="8" name="Google Shape;151;p28">
            <a:extLst>
              <a:ext uri="{FF2B5EF4-FFF2-40B4-BE49-F238E27FC236}">
                <a16:creationId xmlns:a16="http://schemas.microsoft.com/office/drawing/2014/main" id="{1DBDFF30-0526-41B3-8A50-78D18855F960}"/>
              </a:ext>
            </a:extLst>
          </p:cNvPr>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idx="4294967295"/>
          </p:nvPr>
        </p:nvSpPr>
        <p:spPr>
          <a:xfrm>
            <a:off x="341499" y="339367"/>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Exit Ticket</a:t>
            </a:r>
            <a:endParaRPr sz="3400" i="0" u="none" strike="noStrike" cap="none" dirty="0">
              <a:solidFill>
                <a:schemeClr val="dk1"/>
              </a:solidFill>
              <a:latin typeface="Century Gothic"/>
              <a:ea typeface="Century Gothic"/>
              <a:cs typeface="Century Gothic"/>
              <a:sym typeface="Century Gothic"/>
            </a:endParaRPr>
          </a:p>
        </p:txBody>
      </p:sp>
      <p:sp>
        <p:nvSpPr>
          <p:cNvPr id="225" name="Google Shape;225;p36"/>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pic>
        <p:nvPicPr>
          <p:cNvPr id="226" name="Google Shape;226;p36"/>
          <p:cNvPicPr preferRelativeResize="0"/>
          <p:nvPr/>
        </p:nvPicPr>
        <p:blipFill rotWithShape="1">
          <a:blip r:embed="rId3">
            <a:alphaModFix/>
          </a:blip>
          <a:srcRect/>
          <a:stretch/>
        </p:blipFill>
        <p:spPr>
          <a:xfrm>
            <a:off x="8099122" y="75737"/>
            <a:ext cx="817245" cy="1046797"/>
          </a:xfrm>
          <a:prstGeom prst="rect">
            <a:avLst/>
          </a:prstGeom>
          <a:noFill/>
          <a:ln>
            <a:noFill/>
          </a:ln>
        </p:spPr>
      </p:pic>
      <p:sp>
        <p:nvSpPr>
          <p:cNvPr id="227" name="Google Shape;227;p36"/>
          <p:cNvSpPr txBox="1">
            <a:spLocks noGrp="1"/>
          </p:cNvSpPr>
          <p:nvPr>
            <p:ph type="body" idx="4294967295"/>
          </p:nvPr>
        </p:nvSpPr>
        <p:spPr>
          <a:xfrm>
            <a:off x="230975" y="1260087"/>
            <a:ext cx="8685300" cy="3711737"/>
          </a:xfrm>
          <a:prstGeom prst="rect">
            <a:avLst/>
          </a:prstGeom>
          <a:noFill/>
          <a:ln>
            <a:noFill/>
          </a:ln>
        </p:spPr>
        <p:txBody>
          <a:bodyPr spcFirstLastPara="1" wrap="square" lIns="68575" tIns="34275" rIns="68575" bIns="34275" anchor="t" anchorCtr="0">
            <a:noAutofit/>
          </a:bodyPr>
          <a:lstStyle/>
          <a:p>
            <a:pPr marL="76200" lvl="0" indent="0" rtl="0">
              <a:lnSpc>
                <a:spcPct val="115000"/>
              </a:lnSpc>
              <a:spcBef>
                <a:spcPts val="0"/>
              </a:spcBef>
              <a:spcAft>
                <a:spcPts val="0"/>
              </a:spcAft>
              <a:buNone/>
            </a:pPr>
            <a:r>
              <a:rPr lang="en" sz="2400" dirty="0">
                <a:latin typeface="Century Gothic" panose="020B0502020202020204" pitchFamily="34" charset="0"/>
                <a:ea typeface="Arial"/>
                <a:cs typeface="Calibri" panose="020F0502020204030204" pitchFamily="34" charset="0"/>
                <a:sym typeface="Arial"/>
              </a:rPr>
              <a:t>Answer the questions below on the half sheet of paper.  You do not need to copy the questions, but make sure to number your answers.</a:t>
            </a:r>
            <a:endParaRPr sz="2400" dirty="0">
              <a:latin typeface="Century Gothic" panose="020B0502020202020204" pitchFamily="34" charset="0"/>
              <a:ea typeface="Arial"/>
              <a:cs typeface="Calibri" panose="020F0502020204030204" pitchFamily="34" charset="0"/>
              <a:sym typeface="Arial"/>
            </a:endParaRPr>
          </a:p>
          <a:p>
            <a:pPr marL="76200" lvl="0" indent="0" rtl="0">
              <a:lnSpc>
                <a:spcPct val="115000"/>
              </a:lnSpc>
              <a:spcBef>
                <a:spcPts val="0"/>
              </a:spcBef>
              <a:spcAft>
                <a:spcPts val="0"/>
              </a:spcAft>
              <a:buNone/>
            </a:pPr>
            <a:endParaRPr sz="1100" dirty="0">
              <a:latin typeface="Century Gothic" panose="020B0502020202020204" pitchFamily="34" charset="0"/>
              <a:ea typeface="Arial"/>
              <a:cs typeface="Calibri" panose="020F0502020204030204" pitchFamily="34" charset="0"/>
              <a:sym typeface="Arial"/>
            </a:endParaRPr>
          </a:p>
          <a:p>
            <a:pPr marL="457200" lvl="0" indent="-381000" rtl="0">
              <a:lnSpc>
                <a:spcPct val="100000"/>
              </a:lnSpc>
              <a:spcBef>
                <a:spcPts val="0"/>
              </a:spcBef>
              <a:spcAft>
                <a:spcPts val="0"/>
              </a:spcAft>
              <a:buSzPts val="2400"/>
              <a:buFont typeface="Century Gothic"/>
              <a:buAutoNum type="arabicPeriod"/>
            </a:pPr>
            <a:r>
              <a:rPr lang="en" sz="2400" b="1" dirty="0">
                <a:latin typeface="Century Gothic" panose="020B0502020202020204" pitchFamily="34" charset="0"/>
                <a:ea typeface="Century Gothic"/>
                <a:cs typeface="Calibri" panose="020F0502020204030204" pitchFamily="34" charset="0"/>
                <a:sym typeface="Century Gothic"/>
              </a:rPr>
              <a:t>Write one of the words you circled on the NYS rubric and explain what it means.</a:t>
            </a:r>
          </a:p>
          <a:p>
            <a:pPr marL="457200" lvl="0" indent="-381000" rtl="0">
              <a:lnSpc>
                <a:spcPct val="100000"/>
              </a:lnSpc>
              <a:spcBef>
                <a:spcPts val="0"/>
              </a:spcBef>
              <a:spcAft>
                <a:spcPts val="0"/>
              </a:spcAft>
              <a:buSzPts val="2400"/>
              <a:buFont typeface="Century Gothic"/>
              <a:buAutoNum type="arabicPeriod"/>
            </a:pPr>
            <a:r>
              <a:rPr lang="en" sz="2400" b="1" dirty="0">
                <a:latin typeface="Century Gothic" panose="020B0502020202020204" pitchFamily="34" charset="0"/>
                <a:ea typeface="Arial"/>
                <a:cs typeface="Calibri" panose="020F0502020204030204" pitchFamily="34" charset="0"/>
                <a:sym typeface="Arial"/>
              </a:rPr>
              <a:t>Pick one detail or line from the model essay that you think shows that the essay meets the criteria in Row 1 of the rubric, and tell why your example meets the rubric criteria.</a:t>
            </a:r>
            <a:endParaRPr sz="2400" b="1" dirty="0">
              <a:latin typeface="Century Gothic" panose="020B0502020202020204" pitchFamily="34" charset="0"/>
              <a:ea typeface="Calibri"/>
              <a:cs typeface="Calibri" panose="020F0502020204030204" pitchFamily="34" charset="0"/>
              <a:sym typeface="Calibri"/>
            </a:endParaRPr>
          </a:p>
          <a:p>
            <a:pPr marL="0" lvl="0" indent="0">
              <a:spcBef>
                <a:spcPts val="800"/>
              </a:spcBef>
              <a:spcAft>
                <a:spcPts val="0"/>
              </a:spcAft>
              <a:buClr>
                <a:schemeClr val="dk1"/>
              </a:buClr>
              <a:buSzPts val="1100"/>
              <a:buFont typeface="Arial"/>
              <a:buNone/>
            </a:pPr>
            <a:r>
              <a:rPr lang="en" sz="700" dirty="0">
                <a:latin typeface="Calibri" panose="020F0502020204030204" pitchFamily="34" charset="0"/>
                <a:ea typeface="Arial"/>
                <a:cs typeface="Calibri" panose="020F0502020204030204" pitchFamily="34" charset="0"/>
                <a:sym typeface="Arial"/>
              </a:rPr>
              <a:t>    </a:t>
            </a:r>
            <a:endParaRPr sz="1100" dirty="0">
              <a:latin typeface="Calibri" panose="020F0502020204030204" pitchFamily="34" charset="0"/>
              <a:ea typeface="Arial"/>
              <a:cs typeface="Calibri" panose="020F0502020204030204" pitchFamily="34" charset="0"/>
              <a:sym typeface="Arial"/>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700" dirty="0">
                <a:latin typeface="Arial"/>
                <a:ea typeface="Arial"/>
                <a:cs typeface="Arial"/>
                <a:sym typeface="Arial"/>
              </a:rPr>
              <a:t>     </a:t>
            </a:r>
            <a:endParaRPr sz="1800" dirty="0">
              <a:latin typeface="Century Gothic"/>
              <a:ea typeface="Century Gothic"/>
              <a:cs typeface="Century Gothic"/>
              <a:sym typeface="Century Gothic"/>
            </a:endParaRPr>
          </a:p>
        </p:txBody>
      </p:sp>
      <p:pic>
        <p:nvPicPr>
          <p:cNvPr id="228" name="Google Shape;228;p36" descr="elated image"/>
          <p:cNvPicPr preferRelativeResize="0"/>
          <p:nvPr/>
        </p:nvPicPr>
        <p:blipFill rotWithShape="1">
          <a:blip r:embed="rId4">
            <a:alphaModFix/>
          </a:blip>
          <a:srcRect/>
          <a:stretch/>
        </p:blipFill>
        <p:spPr>
          <a:xfrm>
            <a:off x="3371851" y="75725"/>
            <a:ext cx="1701042" cy="1046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35" name="Google Shape;235;p37"/>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sp>
        <p:nvSpPr>
          <p:cNvPr id="237" name="Google Shape;237;p37"/>
          <p:cNvSpPr txBox="1">
            <a:spLocks noGrp="1"/>
          </p:cNvSpPr>
          <p:nvPr>
            <p:ph type="body" idx="4294967295"/>
          </p:nvPr>
        </p:nvSpPr>
        <p:spPr>
          <a:xfrm>
            <a:off x="519919" y="1122525"/>
            <a:ext cx="8396356" cy="3849300"/>
          </a:xfrm>
          <a:prstGeom prst="rect">
            <a:avLst/>
          </a:prstGeom>
          <a:noFill/>
          <a:ln>
            <a:noFill/>
          </a:ln>
        </p:spPr>
        <p:txBody>
          <a:bodyPr spcFirstLastPara="1" wrap="square" lIns="68575" tIns="34275" rIns="68575" bIns="34275" anchor="t" anchorCtr="0">
            <a:noAutofit/>
          </a:bodyPr>
          <a:lstStyle/>
          <a:p>
            <a:pPr marL="0" lvl="0" indent="0">
              <a:spcBef>
                <a:spcPts val="800"/>
              </a:spcBef>
              <a:spcAft>
                <a:spcPts val="0"/>
              </a:spcAft>
              <a:buNone/>
            </a:pPr>
            <a:endParaRPr lang="en-US" sz="2400" dirty="0">
              <a:latin typeface="Arial"/>
              <a:ea typeface="Arial"/>
              <a:cs typeface="Arial"/>
              <a:sym typeface="Arial"/>
            </a:endParaRPr>
          </a:p>
          <a:p>
            <a:pPr marL="0" lvl="0" indent="0">
              <a:spcBef>
                <a:spcPts val="800"/>
              </a:spcBef>
              <a:spcAft>
                <a:spcPts val="0"/>
              </a:spcAft>
              <a:buNone/>
            </a:pPr>
            <a:endParaRPr lang="en-US" sz="2400" dirty="0">
              <a:latin typeface="Arial"/>
              <a:ea typeface="Arial"/>
              <a:cs typeface="Arial"/>
              <a:sym typeface="Arial"/>
            </a:endParaRPr>
          </a:p>
          <a:p>
            <a:pPr marL="0" lvl="0" indent="0">
              <a:spcBef>
                <a:spcPts val="800"/>
              </a:spcBef>
              <a:spcAft>
                <a:spcPts val="0"/>
              </a:spcAft>
              <a:buNone/>
            </a:pPr>
            <a:r>
              <a:rPr lang="en" sz="2400" dirty="0">
                <a:latin typeface="Century Gothic"/>
                <a:ea typeface="Century Gothic"/>
                <a:cs typeface="Century Gothic"/>
                <a:sym typeface="Century Gothic"/>
              </a:rPr>
              <a:t>Continue reading in your independent reading book for this unit at home.</a:t>
            </a:r>
            <a:endParaRPr sz="24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lvl="0" indent="0" rtl="0">
              <a:spcBef>
                <a:spcPts val="8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700" dirty="0">
                <a:latin typeface="Arial"/>
                <a:ea typeface="Arial"/>
                <a:cs typeface="Arial"/>
                <a:sym typeface="Arial"/>
              </a:rPr>
              <a:t>     </a:t>
            </a:r>
            <a:endParaRPr sz="1800" dirty="0">
              <a:latin typeface="Century Gothic"/>
              <a:ea typeface="Century Gothic"/>
              <a:cs typeface="Century Gothic"/>
              <a:sym typeface="Century Gothic"/>
            </a:endParaRPr>
          </a:p>
        </p:txBody>
      </p:sp>
      <p:pic>
        <p:nvPicPr>
          <p:cNvPr id="6" name="Google Shape;151;p28">
            <a:extLst>
              <a:ext uri="{FF2B5EF4-FFF2-40B4-BE49-F238E27FC236}">
                <a16:creationId xmlns:a16="http://schemas.microsoft.com/office/drawing/2014/main" id="{DAE5BD63-91B0-446D-AD9C-0775F00C85F0}"/>
              </a:ext>
            </a:extLst>
          </p:cNvPr>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8650" y="1280159"/>
            <a:ext cx="7886700" cy="810555"/>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35135"/>
            <a:ext cx="7886700" cy="62345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F81D3511-8921-4FC8-806F-676B4C4D5FEB}"/>
              </a:ext>
            </a:extLst>
          </p:cNvPr>
          <p:cNvPicPr>
            <a:picLocks noChangeAspect="1"/>
          </p:cNvPicPr>
          <p:nvPr/>
        </p:nvPicPr>
        <p:blipFill>
          <a:blip r:embed="rId3"/>
          <a:stretch>
            <a:fillRect/>
          </a:stretch>
        </p:blipFill>
        <p:spPr>
          <a:xfrm>
            <a:off x="3448292" y="197394"/>
            <a:ext cx="1988232" cy="913783"/>
          </a:xfrm>
          <a:prstGeom prst="rect">
            <a:avLst/>
          </a:prstGeom>
        </p:spPr>
      </p:pic>
    </p:spTree>
    <p:extLst>
      <p:ext uri="{BB962C8B-B14F-4D97-AF65-F5344CB8AC3E}">
        <p14:creationId xmlns:p14="http://schemas.microsoft.com/office/powerpoint/2010/main" val="4125172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154158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047426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29DC7CEA-7D32-45EF-9C0D-B600A6C711BB}"/>
              </a:ext>
            </a:extLst>
          </p:cNvPr>
          <p:cNvPicPr>
            <a:picLocks noChangeAspect="1"/>
          </p:cNvPicPr>
          <p:nvPr/>
        </p:nvPicPr>
        <p:blipFill>
          <a:blip r:embed="rId3"/>
          <a:stretch>
            <a:fillRect/>
          </a:stretch>
        </p:blipFill>
        <p:spPr>
          <a:xfrm>
            <a:off x="8300391" y="4415760"/>
            <a:ext cx="622426" cy="622426"/>
          </a:xfrm>
          <a:prstGeom prst="rect">
            <a:avLst/>
          </a:prstGeom>
        </p:spPr>
      </p:pic>
    </p:spTree>
    <p:extLst>
      <p:ext uri="{BB962C8B-B14F-4D97-AF65-F5344CB8AC3E}">
        <p14:creationId xmlns:p14="http://schemas.microsoft.com/office/powerpoint/2010/main" val="2958993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13643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46616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subTitle" idx="1"/>
          </p:nvPr>
        </p:nvSpPr>
        <p:spPr>
          <a:xfrm>
            <a:off x="369600" y="1169831"/>
            <a:ext cx="8774400" cy="40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700" b="1" i="0" u="none" strike="noStrike" cap="none" dirty="0">
                <a:solidFill>
                  <a:schemeClr val="dk1"/>
                </a:solidFill>
                <a:latin typeface="Century Gothic"/>
                <a:ea typeface="Century Gothic"/>
                <a:cs typeface="Century Gothic"/>
                <a:sym typeface="Century Gothic"/>
              </a:rPr>
              <a:t>Preparing for Unit</a:t>
            </a:r>
            <a:r>
              <a:rPr lang="en" sz="1700" b="1" dirty="0">
                <a:latin typeface="Century Gothic"/>
                <a:ea typeface="Century Gothic"/>
                <a:cs typeface="Century Gothic"/>
                <a:sym typeface="Century Gothic"/>
              </a:rPr>
              <a:t> 2</a:t>
            </a:r>
            <a:r>
              <a:rPr lang="en" sz="1700" b="1" i="0" u="none" strike="noStrike" cap="none" dirty="0">
                <a:solidFill>
                  <a:schemeClr val="dk1"/>
                </a:solidFill>
                <a:latin typeface="Century Gothic"/>
                <a:ea typeface="Century Gothic"/>
                <a:cs typeface="Century Gothic"/>
                <a:sym typeface="Century Gothic"/>
              </a:rPr>
              <a:t>: Lesson </a:t>
            </a:r>
            <a:r>
              <a:rPr lang="en" sz="1700" b="1" dirty="0">
                <a:latin typeface="Century Gothic"/>
                <a:ea typeface="Century Gothic"/>
                <a:cs typeface="Century Gothic"/>
                <a:sym typeface="Century Gothic"/>
              </a:rPr>
              <a:t>12</a:t>
            </a:r>
            <a:r>
              <a:rPr lang="en" sz="1700" b="1" i="0" u="none" strike="noStrike" cap="none" dirty="0">
                <a:solidFill>
                  <a:schemeClr val="dk1"/>
                </a:solidFill>
                <a:latin typeface="Century Gothic"/>
                <a:ea typeface="Century Gothic"/>
                <a:cs typeface="Century Gothic"/>
                <a:sym typeface="Century Gothic"/>
              </a:rPr>
              <a:t>: </a:t>
            </a:r>
            <a:r>
              <a:rPr lang="en" sz="1700" i="1" u="none" strike="noStrike" cap="none" dirty="0">
                <a:solidFill>
                  <a:schemeClr val="dk1"/>
                </a:solidFill>
                <a:latin typeface="Century Gothic"/>
                <a:ea typeface="Century Gothic"/>
                <a:cs typeface="Century Gothic"/>
                <a:sym typeface="Century Gothic"/>
              </a:rPr>
              <a:t>Materials and Student Pairings</a:t>
            </a:r>
            <a:endParaRPr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800"/>
              <a:buFont typeface="Arial"/>
              <a:buNone/>
            </a:pPr>
            <a:r>
              <a:rPr lang="en" sz="1400" dirty="0">
                <a:latin typeface="Century Gothic"/>
                <a:ea typeface="Century Gothic"/>
                <a:cs typeface="Century Gothic"/>
                <a:sym typeface="Century Gothic"/>
              </a:rPr>
              <a:t>•   </a:t>
            </a:r>
            <a:r>
              <a:rPr lang="en" dirty="0">
                <a:latin typeface="Century Gothic"/>
                <a:ea typeface="Century Gothic"/>
                <a:cs typeface="Century Gothic"/>
                <a:sym typeface="Century Gothic"/>
              </a:rPr>
              <a:t> </a:t>
            </a:r>
            <a:r>
              <a:rPr lang="en" sz="1400" dirty="0">
                <a:latin typeface="Century Gothic"/>
                <a:ea typeface="Century Gothic"/>
                <a:cs typeface="Century Gothic"/>
                <a:sym typeface="Century Gothic"/>
              </a:rPr>
              <a:t> Entry Task: Learning Targets (one per student)</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Document camera</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rPr>
              <a:t>Tips on Using Quotes handout </a:t>
            </a:r>
            <a:r>
              <a:rPr lang="en" sz="1400" dirty="0">
                <a:latin typeface="Century Gothic"/>
                <a:ea typeface="Century Gothic"/>
                <a:cs typeface="Century Gothic"/>
                <a:sym typeface="Century Gothic"/>
              </a:rPr>
              <a:t>(from Lesson 11)</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rPr>
              <a:t>Using Quotes in Essays anchor chart </a:t>
            </a:r>
            <a:r>
              <a:rPr lang="en" sz="1400" dirty="0">
                <a:latin typeface="Century Gothic"/>
                <a:ea typeface="Century Gothic"/>
                <a:cs typeface="Century Gothic"/>
                <a:sym typeface="Century Gothic"/>
              </a:rPr>
              <a:t>(created in Lesson 11; should be posted in classroom)</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rPr>
              <a:t>Model Essay: “Challenges Facing a Lost Boy of Sudan” </a:t>
            </a:r>
            <a:r>
              <a:rPr lang="en" sz="1400" dirty="0">
                <a:latin typeface="Century Gothic"/>
                <a:ea typeface="Century Gothic"/>
                <a:cs typeface="Century Gothic"/>
                <a:sym typeface="Century Gothic"/>
              </a:rPr>
              <a:t>(from Lesson 11)</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rPr>
              <a:t>NYS Grade 6–8 Expository Writing Evaluation rubric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Highlighters or colored pencils (one color per row of the rubric)</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rPr>
              <a:t>Writer’s Glossary page </a:t>
            </a:r>
            <a:r>
              <a:rPr lang="en" sz="1400" dirty="0">
                <a:latin typeface="Century Gothic"/>
                <a:ea typeface="Century Gothic"/>
                <a:cs typeface="Century Gothic"/>
                <a:sym typeface="Century Gothic"/>
              </a:rPr>
              <a:t>from Row 1 of the NYS Rubric (one per student)</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b="1" dirty="0">
                <a:latin typeface="Century Gothic"/>
                <a:ea typeface="Century Gothic"/>
                <a:cs typeface="Century Gothic"/>
                <a:sym typeface="Century Gothic"/>
                <a:hlinkClick r:id="rId3"/>
              </a:rPr>
              <a:t>What Makes a Literary Analysis Essay Effective? anchor chart </a:t>
            </a:r>
            <a:r>
              <a:rPr lang="en" sz="1400" dirty="0">
                <a:latin typeface="Century Gothic"/>
                <a:ea typeface="Century Gothic"/>
                <a:cs typeface="Century Gothic"/>
                <a:sym typeface="Century Gothic"/>
              </a:rPr>
              <a:t>(begun in Lesson 11; See example</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        in Supporting Materials for additions)</a:t>
            </a: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r>
              <a:rPr lang="en" sz="1400" dirty="0">
                <a:latin typeface="Century Gothic"/>
                <a:ea typeface="Century Gothic"/>
                <a:cs typeface="Century Gothic"/>
                <a:sym typeface="Century Gothic"/>
              </a:rPr>
              <a:t>•     Exit Ticket (one per student)</a:t>
            </a:r>
            <a:endParaRPr sz="1400" dirty="0">
              <a:latin typeface="Century Gothic"/>
              <a:ea typeface="Century Gothic"/>
              <a:cs typeface="Century Gothic"/>
              <a:sym typeface="Century Gothic"/>
            </a:endParaRPr>
          </a:p>
        </p:txBody>
      </p:sp>
      <p:sp>
        <p:nvSpPr>
          <p:cNvPr id="137" name="Google Shape;137;p26"/>
          <p:cNvSpPr txBox="1">
            <a:spLocks noGrp="1"/>
          </p:cNvSpPr>
          <p:nvPr>
            <p:ph type="title" idx="4294967295"/>
          </p:nvPr>
        </p:nvSpPr>
        <p:spPr>
          <a:xfrm>
            <a:off x="369600" y="108519"/>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dirty="0">
                <a:latin typeface="Century Gothic"/>
                <a:ea typeface="Century Gothic"/>
                <a:cs typeface="Century Gothic"/>
                <a:sym typeface="Century Gothic"/>
              </a:rPr>
              <a:t>Grade 7: Module 1: Unit 2: Lesson 12</a:t>
            </a:r>
            <a:endParaRPr sz="32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Teacher slide, before teaching.</a:t>
            </a:r>
            <a:endParaRPr sz="3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749702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2: Lesson 12</a:t>
            </a:r>
            <a:endParaRPr sz="4200" b="1"/>
          </a:p>
        </p:txBody>
      </p:sp>
      <p:pic>
        <p:nvPicPr>
          <p:cNvPr id="3" name="Picture 2">
            <a:extLst>
              <a:ext uri="{FF2B5EF4-FFF2-40B4-BE49-F238E27FC236}">
                <a16:creationId xmlns:a16="http://schemas.microsoft.com/office/drawing/2014/main" id="{11BEC2A6-B3F1-4769-8D3D-D65603792041}"/>
              </a:ext>
            </a:extLst>
          </p:cNvPr>
          <p:cNvPicPr>
            <a:picLocks noChangeAspect="1"/>
          </p:cNvPicPr>
          <p:nvPr/>
        </p:nvPicPr>
        <p:blipFill>
          <a:blip r:embed="rId3"/>
          <a:stretch>
            <a:fillRect/>
          </a:stretch>
        </p:blipFill>
        <p:spPr>
          <a:xfrm>
            <a:off x="3576109" y="262868"/>
            <a:ext cx="1991782" cy="9154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a:spLocks noGrp="1"/>
          </p:cNvSpPr>
          <p:nvPr>
            <p:ph type="ctrTitle"/>
          </p:nvPr>
        </p:nvSpPr>
        <p:spPr>
          <a:xfrm>
            <a:off x="1154848" y="279619"/>
            <a:ext cx="6858000" cy="7665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3300"/>
              <a:buFont typeface="Overlock"/>
              <a:buNone/>
            </a:pPr>
            <a:r>
              <a:rPr lang="en" sz="3200" b="1" dirty="0">
                <a:latin typeface="Century Gothic"/>
                <a:ea typeface="Century Gothic"/>
                <a:cs typeface="Century Gothic"/>
                <a:sym typeface="Century Gothic"/>
              </a:rPr>
              <a:t>Hello</a:t>
            </a:r>
            <a:r>
              <a:rPr lang="en" sz="3200" b="1" i="0" u="none" strike="noStrike" cap="none" dirty="0">
                <a:solidFill>
                  <a:schemeClr val="dk1"/>
                </a:solidFill>
                <a:latin typeface="Century Gothic"/>
                <a:ea typeface="Century Gothic"/>
                <a:cs typeface="Century Gothic"/>
                <a:sym typeface="Century Gothic"/>
              </a:rPr>
              <a:t>, </a:t>
            </a:r>
            <a:r>
              <a:rPr lang="en-US" sz="3200" b="1" i="0" u="none" strike="noStrike" cap="none" dirty="0">
                <a:solidFill>
                  <a:schemeClr val="dk1"/>
                </a:solidFill>
                <a:latin typeface="Century Gothic"/>
                <a:ea typeface="Century Gothic"/>
                <a:cs typeface="Century Gothic"/>
                <a:sym typeface="Century Gothic"/>
              </a:rPr>
              <a:t>S</a:t>
            </a:r>
            <a:r>
              <a:rPr lang="en" sz="3200" b="1" i="0" u="none" strike="noStrike" cap="none" dirty="0">
                <a:solidFill>
                  <a:schemeClr val="dk1"/>
                </a:solidFill>
                <a:latin typeface="Century Gothic"/>
                <a:ea typeface="Century Gothic"/>
                <a:cs typeface="Century Gothic"/>
                <a:sym typeface="Century Gothic"/>
              </a:rPr>
              <a:t>tudents!</a:t>
            </a:r>
            <a:endParaRPr sz="3200" b="1" i="0" u="none" strike="noStrike" cap="none" dirty="0">
              <a:solidFill>
                <a:schemeClr val="dk1"/>
              </a:solidFill>
              <a:latin typeface="Century Gothic"/>
              <a:ea typeface="Century Gothic"/>
              <a:cs typeface="Century Gothic"/>
              <a:sym typeface="Century Gothic"/>
            </a:endParaRPr>
          </a:p>
        </p:txBody>
      </p:sp>
      <p:sp>
        <p:nvSpPr>
          <p:cNvPr id="150" name="Google Shape;150;p28"/>
          <p:cNvSpPr txBox="1">
            <a:spLocks noGrp="1"/>
          </p:cNvSpPr>
          <p:nvPr>
            <p:ph type="subTitle" idx="1"/>
          </p:nvPr>
        </p:nvSpPr>
        <p:spPr>
          <a:xfrm>
            <a:off x="413600" y="1291826"/>
            <a:ext cx="8290200" cy="34557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2200"/>
              <a:buFont typeface="Arial"/>
              <a:buNone/>
            </a:pPr>
            <a:r>
              <a:rPr lang="en" dirty="0">
                <a:latin typeface="Century Gothic"/>
                <a:ea typeface="Century Gothic"/>
                <a:cs typeface="Century Gothic"/>
                <a:sym typeface="Century Gothic"/>
              </a:rPr>
              <a:t>Today you will continue to prepare to write an essay about </a:t>
            </a:r>
            <a:r>
              <a:rPr lang="en" i="1" dirty="0">
                <a:latin typeface="Century Gothic"/>
                <a:ea typeface="Century Gothic"/>
                <a:cs typeface="Century Gothic"/>
                <a:sym typeface="Century Gothic"/>
              </a:rPr>
              <a:t>A Long Walk to Water</a:t>
            </a:r>
            <a:r>
              <a:rPr lang="en" dirty="0">
                <a:latin typeface="Century Gothic"/>
                <a:ea typeface="Century Gothic"/>
                <a:cs typeface="Century Gothic"/>
                <a:sym typeface="Century Gothic"/>
              </a:rPr>
              <a:t>, which you will do a few lessons from now.</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sz="8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endParaRPr sz="800" dirty="0">
              <a:latin typeface="Arial"/>
              <a:ea typeface="Arial"/>
              <a:cs typeface="Arial"/>
              <a:sym typeface="Arial"/>
            </a:endParaRPr>
          </a:p>
          <a:p>
            <a:pPr marL="0" marR="0" lvl="0" indent="0" algn="l" rtl="0">
              <a:lnSpc>
                <a:spcPct val="80000"/>
              </a:lnSpc>
              <a:spcBef>
                <a:spcPts val="0"/>
              </a:spcBef>
              <a:spcAft>
                <a:spcPts val="0"/>
              </a:spcAft>
              <a:buClr>
                <a:schemeClr val="dk1"/>
              </a:buClr>
              <a:buSzPts val="2200"/>
              <a:buFont typeface="Arial"/>
              <a:buNone/>
            </a:pPr>
            <a:r>
              <a:rPr lang="en"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200"/>
              <a:buFont typeface="Arial"/>
              <a:buNone/>
            </a:pPr>
            <a:endParaRPr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Clr>
                <a:schemeClr val="dk1"/>
              </a:buClr>
              <a:buSzPts val="1800"/>
              <a:buFont typeface="Century Gothic"/>
              <a:buChar char="●"/>
            </a:pPr>
            <a:r>
              <a:rPr lang="en"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Review </a:t>
            </a:r>
            <a:r>
              <a:rPr lang="en" b="1" dirty="0">
                <a:latin typeface="Century Gothic"/>
                <a:ea typeface="Century Gothic"/>
                <a:cs typeface="Century Gothic"/>
                <a:sym typeface="Century Gothic"/>
              </a:rPr>
              <a:t>NYS 6–8 Expository Writing Evaluation Rubric</a:t>
            </a:r>
            <a:endParaRPr b="1"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Analyze the Model Essay Using the Rubric </a:t>
            </a:r>
            <a:endParaRPr dirty="0">
              <a:latin typeface="Century Gothic"/>
              <a:ea typeface="Century Gothic"/>
              <a:cs typeface="Century Gothic"/>
              <a:sym typeface="Century Gothic"/>
            </a:endParaRPr>
          </a:p>
          <a:p>
            <a:pPr marL="342900" marR="0" lvl="0" indent="-279400" algn="l" rtl="0">
              <a:lnSpc>
                <a:spcPct val="80000"/>
              </a:lnSpc>
              <a:spcBef>
                <a:spcPts val="800"/>
              </a:spcBef>
              <a:spcAft>
                <a:spcPts val="0"/>
              </a:spcAft>
              <a:buSzPts val="1800"/>
              <a:buFont typeface="Century Gothic"/>
              <a:buChar char="●"/>
            </a:pPr>
            <a:r>
              <a:rPr lang="en" dirty="0">
                <a:latin typeface="Century Gothic"/>
                <a:ea typeface="Century Gothic"/>
                <a:cs typeface="Century Gothic"/>
                <a:sym typeface="Century Gothic"/>
              </a:rPr>
              <a:t>Compare the Rubric to “</a:t>
            </a:r>
            <a:r>
              <a:rPr lang="en" b="1" dirty="0">
                <a:latin typeface="Century Gothic"/>
                <a:ea typeface="Century Gothic"/>
                <a:cs typeface="Century Gothic"/>
                <a:sym typeface="Century Gothic"/>
              </a:rPr>
              <a:t>What Makes a Literary Analysis Essay Effective?” Anchor Chart </a:t>
            </a:r>
            <a:endParaRPr b="1" dirty="0">
              <a:latin typeface="Century Gothic"/>
              <a:ea typeface="Century Gothic"/>
              <a:cs typeface="Century Gothic"/>
              <a:sym typeface="Century Gothic"/>
            </a:endParaRPr>
          </a:p>
          <a:p>
            <a:pPr marL="342900" marR="0" lvl="0" indent="0" algn="l" rtl="0">
              <a:lnSpc>
                <a:spcPct val="80000"/>
              </a:lnSpc>
              <a:spcBef>
                <a:spcPts val="800"/>
              </a:spcBef>
              <a:spcAft>
                <a:spcPts val="0"/>
              </a:spcAft>
              <a:buNone/>
            </a:pPr>
            <a:endParaRPr sz="1200" dirty="0">
              <a:latin typeface="Times New Roman"/>
              <a:ea typeface="Times New Roman"/>
              <a:cs typeface="Times New Roman"/>
              <a:sym typeface="Times New Roman"/>
            </a:endParaRPr>
          </a:p>
          <a:p>
            <a:pPr marL="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342900" marR="0" lvl="0" indent="0" algn="l" rtl="0">
              <a:lnSpc>
                <a:spcPct val="80000"/>
              </a:lnSpc>
              <a:spcBef>
                <a:spcPts val="8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800"/>
              </a:spcBef>
              <a:spcAft>
                <a:spcPts val="800"/>
              </a:spcAft>
              <a:buNone/>
            </a:pPr>
            <a:endParaRPr i="0" u="none" strike="noStrike" cap="none" dirty="0">
              <a:solidFill>
                <a:schemeClr val="dk1"/>
              </a:solidFill>
              <a:latin typeface="Century Gothic"/>
              <a:ea typeface="Century Gothic"/>
              <a:cs typeface="Century Gothic"/>
              <a:sym typeface="Century Gothic"/>
            </a:endParaRPr>
          </a:p>
        </p:txBody>
      </p:sp>
      <p:pic>
        <p:nvPicPr>
          <p:cNvPr id="151" name="Google Shape;151;p28"/>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body" idx="4294967295"/>
          </p:nvPr>
        </p:nvSpPr>
        <p:spPr>
          <a:xfrm>
            <a:off x="519919" y="1197863"/>
            <a:ext cx="83964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342900" lvl="0" indent="-342900">
              <a:buSzPct val="100000"/>
              <a:buFont typeface="+mj-lt"/>
              <a:buAutoNum type="arabicPeriod"/>
            </a:pPr>
            <a:r>
              <a:rPr lang="en-US" sz="2400" b="1" dirty="0">
                <a:latin typeface="Century Gothic"/>
                <a:ea typeface="Century Gothic"/>
                <a:cs typeface="Century Gothic"/>
                <a:sym typeface="Century Gothic"/>
              </a:rPr>
              <a:t>I can use correct punctuation of quotes.</a:t>
            </a:r>
          </a:p>
          <a:p>
            <a:pPr marL="342900" lvl="0" indent="-342900">
              <a:buSzPct val="100000"/>
              <a:buFont typeface="+mj-lt"/>
              <a:buAutoNum type="arabicPeriod"/>
            </a:pPr>
            <a:r>
              <a:rPr lang="en-US" sz="2400" b="1" dirty="0">
                <a:latin typeface="Century Gothic"/>
                <a:ea typeface="Century Gothic"/>
                <a:cs typeface="Century Gothic"/>
                <a:sym typeface="Century Gothic"/>
              </a:rPr>
              <a:t>I can analyze a model essay on </a:t>
            </a:r>
            <a:r>
              <a:rPr lang="en-US" sz="2400" b="1" i="1" dirty="0">
                <a:latin typeface="Century Gothic"/>
                <a:ea typeface="Century Gothic"/>
                <a:cs typeface="Century Gothic"/>
                <a:sym typeface="Century Gothic"/>
              </a:rPr>
              <a:t>A Long Walk to Water</a:t>
            </a:r>
            <a:r>
              <a:rPr lang="en-US" sz="2400" b="1" dirty="0">
                <a:latin typeface="Century Gothic"/>
                <a:ea typeface="Century Gothic"/>
                <a:cs typeface="Century Gothic"/>
                <a:sym typeface="Century Gothic"/>
              </a:rPr>
              <a:t> using a rubric.</a:t>
            </a:r>
          </a:p>
          <a:p>
            <a:pPr marL="342900" lvl="0" indent="-342900">
              <a:spcAft>
                <a:spcPts val="800"/>
              </a:spcAft>
              <a:buSzPct val="100000"/>
              <a:buFont typeface="+mj-lt"/>
              <a:buAutoNum type="arabicPeriod"/>
            </a:pPr>
            <a:r>
              <a:rPr lang="en-US" sz="2400" b="1" dirty="0">
                <a:latin typeface="Century Gothic"/>
                <a:ea typeface="Century Gothic"/>
                <a:cs typeface="Century Gothic"/>
                <a:sym typeface="Century Gothic"/>
              </a:rPr>
              <a:t>I can discuss new vocabulary from the NYS Grade 6–8 Expository Writing Evaluation rubric.</a:t>
            </a:r>
          </a:p>
          <a:p>
            <a:pPr marL="0" lvl="0" indent="0" rtl="0">
              <a:spcBef>
                <a:spcPts val="800"/>
              </a:spcBef>
              <a:spcAft>
                <a:spcPts val="0"/>
              </a:spcAft>
              <a:buClr>
                <a:schemeClr val="dk1"/>
              </a:buClr>
              <a:buSzPts val="800"/>
              <a:buFont typeface="Arial"/>
              <a:buNone/>
            </a:pPr>
            <a:endParaRPr sz="2000" b="1" dirty="0">
              <a:latin typeface="Century Gothic"/>
              <a:ea typeface="Century Gothic"/>
              <a:cs typeface="Century Gothic"/>
              <a:sym typeface="Century Gothic"/>
            </a:endParaRPr>
          </a:p>
          <a:p>
            <a:pPr marL="0" lvl="0" indent="0" rtl="0">
              <a:spcBef>
                <a:spcPts val="800"/>
              </a:spcBef>
              <a:spcAft>
                <a:spcPts val="0"/>
              </a:spcAft>
              <a:buClr>
                <a:schemeClr val="dk1"/>
              </a:buClr>
              <a:buSzPts val="800"/>
              <a:buFont typeface="Arial"/>
              <a:buNone/>
            </a:pPr>
            <a:endParaRPr sz="1800" b="1" i="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5" name="Google Shape;151;p28">
            <a:extLst>
              <a:ext uri="{FF2B5EF4-FFF2-40B4-BE49-F238E27FC236}">
                <a16:creationId xmlns:a16="http://schemas.microsoft.com/office/drawing/2014/main" id="{1095B01A-E01F-4998-A347-ADE767C693C7}"/>
              </a:ext>
            </a:extLst>
          </p:cNvPr>
          <p:cNvPicPr preferRelativeResize="0"/>
          <p:nvPr/>
        </p:nvPicPr>
        <p:blipFill rotWithShape="1">
          <a:blip r:embed="rId3">
            <a:alphaModFix/>
          </a:blip>
          <a:srcRect/>
          <a:stretch/>
        </p:blipFill>
        <p:spPr>
          <a:xfrm>
            <a:off x="8099047" y="139462"/>
            <a:ext cx="817245" cy="1046797"/>
          </a:xfrm>
          <a:prstGeom prst="rect">
            <a:avLst/>
          </a:prstGeom>
          <a:noFill/>
          <a:ln>
            <a:noFill/>
          </a:ln>
        </p:spPr>
      </p:pic>
      <p:pic>
        <p:nvPicPr>
          <p:cNvPr id="2" name="Picture 2">
            <a:extLst>
              <a:ext uri="{FF2B5EF4-FFF2-40B4-BE49-F238E27FC236}">
                <a16:creationId xmlns:a16="http://schemas.microsoft.com/office/drawing/2014/main" id="{17912C7D-4A50-4D78-AEC4-286C4B341232}"/>
              </a:ext>
            </a:extLst>
          </p:cNvPr>
          <p:cNvPicPr>
            <a:picLocks noChangeAspect="1"/>
          </p:cNvPicPr>
          <p:nvPr/>
        </p:nvPicPr>
        <p:blipFill>
          <a:blip r:embed="rId4"/>
          <a:stretch>
            <a:fillRect/>
          </a:stretch>
        </p:blipFill>
        <p:spPr>
          <a:xfrm>
            <a:off x="8203509" y="4422024"/>
            <a:ext cx="690514" cy="54983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our homework</a:t>
            </a:r>
            <a:endParaRPr sz="3400" i="0" u="none" strike="noStrike" cap="none" dirty="0">
              <a:solidFill>
                <a:schemeClr val="dk1"/>
              </a:solidFill>
              <a:latin typeface="Century Gothic"/>
              <a:ea typeface="Century Gothic"/>
              <a:cs typeface="Century Gothic"/>
              <a:sym typeface="Century Gothic"/>
            </a:endParaRPr>
          </a:p>
        </p:txBody>
      </p:sp>
      <p:sp>
        <p:nvSpPr>
          <p:cNvPr id="166" name="Google Shape;166;p30"/>
          <p:cNvSpPr txBox="1">
            <a:spLocks noGrp="1"/>
          </p:cNvSpPr>
          <p:nvPr>
            <p:ph type="body" idx="4294967295"/>
          </p:nvPr>
        </p:nvSpPr>
        <p:spPr>
          <a:xfrm>
            <a:off x="519919" y="1197863"/>
            <a:ext cx="8396400"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2400" b="1" dirty="0">
                <a:latin typeface="Century Gothic"/>
                <a:ea typeface="Century Gothic"/>
                <a:cs typeface="Century Gothic"/>
                <a:sym typeface="Century Gothic"/>
              </a:rPr>
              <a:t>For homework, you:</a:t>
            </a:r>
            <a:endParaRPr sz="2400" b="1" dirty="0">
              <a:latin typeface="Century Gothic"/>
              <a:ea typeface="Century Gothic"/>
              <a:cs typeface="Century Gothic"/>
              <a:sym typeface="Century Gothic"/>
            </a:endParaRPr>
          </a:p>
          <a:p>
            <a:pPr marL="457200" marR="0" lvl="0" indent="-381000" algn="l" rtl="0">
              <a:lnSpc>
                <a:spcPct val="90000"/>
              </a:lnSpc>
              <a:spcBef>
                <a:spcPts val="800"/>
              </a:spcBef>
              <a:spcAft>
                <a:spcPts val="0"/>
              </a:spcAft>
              <a:buSzPts val="2400"/>
              <a:buFont typeface="Century Gothic"/>
              <a:buChar char="•"/>
            </a:pPr>
            <a:r>
              <a:rPr lang="en" sz="2400" dirty="0">
                <a:latin typeface="Century Gothic"/>
                <a:ea typeface="Century Gothic"/>
                <a:cs typeface="Century Gothic"/>
                <a:sym typeface="Century Gothic"/>
              </a:rPr>
              <a:t>selected three quotes</a:t>
            </a:r>
            <a:r>
              <a:rPr lang="en" sz="2400" b="1"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from your </a:t>
            </a:r>
            <a:r>
              <a:rPr lang="en" sz="2400" b="1" dirty="0">
                <a:latin typeface="Century Gothic"/>
                <a:ea typeface="Century Gothic"/>
                <a:cs typeface="Century Gothic"/>
                <a:sym typeface="Century Gothic"/>
              </a:rPr>
              <a:t>Gathering Textual Evidence organizer </a:t>
            </a:r>
            <a:r>
              <a:rPr lang="en" sz="2400" dirty="0">
                <a:latin typeface="Century Gothic"/>
                <a:ea typeface="Century Gothic"/>
                <a:cs typeface="Century Gothic"/>
                <a:sym typeface="Century Gothic"/>
              </a:rPr>
              <a:t>or your </a:t>
            </a:r>
            <a:r>
              <a:rPr lang="en" sz="2400" b="1" dirty="0">
                <a:latin typeface="Century Gothic"/>
                <a:ea typeface="Century Gothic"/>
                <a:cs typeface="Century Gothic"/>
                <a:sym typeface="Century Gothic"/>
              </a:rPr>
              <a:t>Reader’s Notes</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800" dirty="0">
              <a:latin typeface="Century Gothic"/>
              <a:ea typeface="Century Gothic"/>
              <a:cs typeface="Century Gothic"/>
              <a:sym typeface="Century Gothic"/>
            </a:endParaRPr>
          </a:p>
          <a:p>
            <a:pPr marL="457200" marR="0" lvl="0" indent="-381000" algn="l" rtl="0">
              <a:lnSpc>
                <a:spcPct val="90000"/>
              </a:lnSpc>
              <a:spcBef>
                <a:spcPts val="800"/>
              </a:spcBef>
              <a:spcAft>
                <a:spcPts val="0"/>
              </a:spcAft>
              <a:buSzPts val="2400"/>
              <a:buFont typeface="Century Gothic"/>
              <a:buChar char="•"/>
            </a:pPr>
            <a:r>
              <a:rPr lang="en" sz="2400" dirty="0">
                <a:latin typeface="Century Gothic"/>
                <a:ea typeface="Century Gothic"/>
                <a:cs typeface="Century Gothic"/>
                <a:sym typeface="Century Gothic"/>
              </a:rPr>
              <a:t>put your three quotes into sentences smoothly, punctuating them correctly and giving the page number from the book in parentheses after the quote.</a:t>
            </a:r>
            <a:endParaRPr sz="2400"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800"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 sz="2400" b="1" dirty="0">
                <a:latin typeface="Century Gothic"/>
                <a:ea typeface="Century Gothic"/>
                <a:cs typeface="Century Gothic"/>
                <a:sym typeface="Century Gothic"/>
              </a:rPr>
              <a:t>Who wants to share their work?</a:t>
            </a:r>
            <a:endParaRPr sz="2400" b="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1100"/>
              <a:buFont typeface="Arial"/>
              <a:buNone/>
            </a:pPr>
            <a:endParaRPr sz="1100" b="1" dirty="0">
              <a:latin typeface="Arial"/>
              <a:ea typeface="Arial"/>
              <a:cs typeface="Arial"/>
              <a:sym typeface="Arial"/>
            </a:endParaRPr>
          </a:p>
          <a:p>
            <a:pPr marL="0" marR="0" lvl="0" indent="0" algn="l" rtl="0">
              <a:lnSpc>
                <a:spcPct val="90000"/>
              </a:lnSpc>
              <a:spcBef>
                <a:spcPts val="800"/>
              </a:spcBef>
              <a:spcAft>
                <a:spcPts val="0"/>
              </a:spcAft>
              <a:buClr>
                <a:schemeClr val="dk1"/>
              </a:buClr>
              <a:buSzPts val="1100"/>
              <a:buFont typeface="Arial"/>
              <a:buNone/>
            </a:pPr>
            <a:r>
              <a:rPr lang="en" sz="700" dirty="0">
                <a:latin typeface="Arial"/>
                <a:ea typeface="Arial"/>
                <a:cs typeface="Arial"/>
                <a:sym typeface="Arial"/>
              </a:rPr>
              <a:t> </a:t>
            </a:r>
            <a:endParaRPr sz="2000" b="1" dirty="0">
              <a:latin typeface="Century Gothic"/>
              <a:ea typeface="Century Gothic"/>
              <a:cs typeface="Century Gothic"/>
              <a:sym typeface="Century Gothic"/>
            </a:endParaRPr>
          </a:p>
          <a:p>
            <a:pPr marL="0" lvl="0" indent="0" rtl="0">
              <a:spcBef>
                <a:spcPts val="0"/>
              </a:spcBef>
              <a:spcAft>
                <a:spcPts val="0"/>
              </a:spcAft>
              <a:buClr>
                <a:schemeClr val="dk1"/>
              </a:buClr>
              <a:buSzPts val="800"/>
              <a:buFont typeface="Arial"/>
              <a:buNone/>
            </a:pPr>
            <a:endParaRPr sz="1800" b="1" i="1" dirty="0">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167" name="Google Shape;167;p30"/>
          <p:cNvPicPr preferRelativeResize="0"/>
          <p:nvPr/>
        </p:nvPicPr>
        <p:blipFill rotWithShape="1">
          <a:blip r:embed="rId3">
            <a:alphaModFix/>
          </a:blip>
          <a:srcRect/>
          <a:stretch/>
        </p:blipFill>
        <p:spPr>
          <a:xfrm>
            <a:off x="8099047" y="139462"/>
            <a:ext cx="817245" cy="10467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idx="4294967295"/>
          </p:nvPr>
        </p:nvSpPr>
        <p:spPr>
          <a:xfrm>
            <a:off x="519919" y="375038"/>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our model essay again</a:t>
            </a:r>
            <a:endParaRPr sz="3400" i="0" u="none" strike="noStrike" cap="none" dirty="0">
              <a:solidFill>
                <a:schemeClr val="dk1"/>
              </a:solidFill>
              <a:latin typeface="Century Gothic"/>
              <a:ea typeface="Century Gothic"/>
              <a:cs typeface="Century Gothic"/>
              <a:sym typeface="Century Gothic"/>
            </a:endParaRPr>
          </a:p>
        </p:txBody>
      </p:sp>
      <p:sp>
        <p:nvSpPr>
          <p:cNvPr id="174" name="Google Shape;174;p31"/>
          <p:cNvSpPr txBox="1">
            <a:spLocks noGrp="1"/>
          </p:cNvSpPr>
          <p:nvPr>
            <p:ph type="body" idx="4294967295"/>
          </p:nvPr>
        </p:nvSpPr>
        <p:spPr>
          <a:xfrm>
            <a:off x="519927" y="1197875"/>
            <a:ext cx="7519923" cy="3774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To begin our work, you will need your model essay “Challenges Facing a Lost Boy of Sudan”</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p:txBody>
      </p:sp>
      <p:pic>
        <p:nvPicPr>
          <p:cNvPr id="176" name="Google Shape;176;p31"/>
          <p:cNvPicPr preferRelativeResize="0"/>
          <p:nvPr/>
        </p:nvPicPr>
        <p:blipFill>
          <a:blip r:embed="rId3">
            <a:alphaModFix/>
          </a:blip>
          <a:stretch>
            <a:fillRect/>
          </a:stretch>
        </p:blipFill>
        <p:spPr>
          <a:xfrm>
            <a:off x="1184625" y="1981325"/>
            <a:ext cx="6774750" cy="2990550"/>
          </a:xfrm>
          <a:prstGeom prst="rect">
            <a:avLst/>
          </a:prstGeom>
          <a:noFill/>
          <a:ln>
            <a:noFill/>
          </a:ln>
        </p:spPr>
      </p:pic>
      <p:pic>
        <p:nvPicPr>
          <p:cNvPr id="6" name="Google Shape;151;p28">
            <a:extLst>
              <a:ext uri="{FF2B5EF4-FFF2-40B4-BE49-F238E27FC236}">
                <a16:creationId xmlns:a16="http://schemas.microsoft.com/office/drawing/2014/main" id="{CE0B2E15-E1B6-45CC-976C-BBC8F978F6F0}"/>
              </a:ext>
            </a:extLst>
          </p:cNvPr>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2"/>
          <p:cNvSpPr txBox="1">
            <a:spLocks noGrp="1"/>
          </p:cNvSpPr>
          <p:nvPr>
            <p:ph type="title" idx="4294967295"/>
          </p:nvPr>
        </p:nvSpPr>
        <p:spPr>
          <a:xfrm>
            <a:off x="319197" y="338857"/>
            <a:ext cx="7579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3400" dirty="0">
                <a:latin typeface="Century Gothic"/>
                <a:ea typeface="Century Gothic"/>
                <a:cs typeface="Century Gothic"/>
                <a:sym typeface="Century Gothic"/>
              </a:rPr>
              <a:t>Let’s look at the writing rubric</a:t>
            </a:r>
            <a:endParaRPr sz="3400" i="0" u="none" strike="noStrike" cap="none" dirty="0">
              <a:solidFill>
                <a:schemeClr val="dk1"/>
              </a:solidFill>
              <a:latin typeface="Century Gothic"/>
              <a:ea typeface="Century Gothic"/>
              <a:cs typeface="Century Gothic"/>
              <a:sym typeface="Century Gothic"/>
            </a:endParaRPr>
          </a:p>
        </p:txBody>
      </p:sp>
      <p:sp>
        <p:nvSpPr>
          <p:cNvPr id="183" name="Google Shape;183;p32"/>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pic>
        <p:nvPicPr>
          <p:cNvPr id="185" name="Google Shape;185;p32"/>
          <p:cNvPicPr preferRelativeResize="0"/>
          <p:nvPr/>
        </p:nvPicPr>
        <p:blipFill>
          <a:blip r:embed="rId3">
            <a:alphaModFix/>
          </a:blip>
          <a:stretch>
            <a:fillRect/>
          </a:stretch>
        </p:blipFill>
        <p:spPr>
          <a:xfrm>
            <a:off x="5261335" y="1194921"/>
            <a:ext cx="3789877" cy="2237196"/>
          </a:xfrm>
          <a:prstGeom prst="rect">
            <a:avLst/>
          </a:prstGeom>
          <a:noFill/>
          <a:ln>
            <a:noFill/>
          </a:ln>
        </p:spPr>
      </p:pic>
      <p:sp>
        <p:nvSpPr>
          <p:cNvPr id="186" name="Google Shape;186;p32"/>
          <p:cNvSpPr txBox="1">
            <a:spLocks noGrp="1"/>
          </p:cNvSpPr>
          <p:nvPr>
            <p:ph type="body" idx="4294967295"/>
          </p:nvPr>
        </p:nvSpPr>
        <p:spPr>
          <a:xfrm>
            <a:off x="275702" y="1307179"/>
            <a:ext cx="4806300" cy="3932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dirty="0">
                <a:latin typeface="Century Gothic"/>
                <a:ea typeface="Century Gothic"/>
                <a:cs typeface="Century Gothic"/>
                <a:sym typeface="Century Gothic"/>
              </a:rPr>
              <a:t>We need to figure out what the criteria for “good content and analysis” means.</a:t>
            </a:r>
            <a:endParaRPr sz="1800" dirty="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Read the first row of the </a:t>
            </a:r>
            <a:r>
              <a:rPr lang="en" sz="1800" b="1" dirty="0">
                <a:latin typeface="Century Gothic"/>
                <a:ea typeface="Century Gothic"/>
                <a:cs typeface="Century Gothic"/>
                <a:sym typeface="Century Gothic"/>
              </a:rPr>
              <a:t>rubric</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Circle any words in that row that you have questions about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Now, check the </a:t>
            </a:r>
            <a:r>
              <a:rPr lang="en" sz="1800" b="1" dirty="0">
                <a:latin typeface="Century Gothic"/>
                <a:ea typeface="Century Gothic"/>
                <a:cs typeface="Century Gothic"/>
                <a:sym typeface="Century Gothic"/>
              </a:rPr>
              <a:t>Writer’s Glossary </a:t>
            </a:r>
            <a:r>
              <a:rPr lang="en" sz="1800" dirty="0">
                <a:latin typeface="Century Gothic"/>
                <a:ea typeface="Century Gothic"/>
                <a:cs typeface="Century Gothic"/>
                <a:sym typeface="Century Gothic"/>
              </a:rPr>
              <a:t>to figure out what those words mean</a:t>
            </a:r>
            <a:endParaRPr sz="18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p:txBody>
      </p:sp>
      <p:pic>
        <p:nvPicPr>
          <p:cNvPr id="187" name="Google Shape;187;p32"/>
          <p:cNvPicPr preferRelativeResize="0"/>
          <p:nvPr/>
        </p:nvPicPr>
        <p:blipFill>
          <a:blip r:embed="rId4">
            <a:alphaModFix/>
          </a:blip>
          <a:stretch>
            <a:fillRect/>
          </a:stretch>
        </p:blipFill>
        <p:spPr>
          <a:xfrm>
            <a:off x="1873075" y="3504500"/>
            <a:ext cx="4640045" cy="1528050"/>
          </a:xfrm>
          <a:prstGeom prst="rect">
            <a:avLst/>
          </a:prstGeom>
          <a:noFill/>
          <a:ln>
            <a:noFill/>
          </a:ln>
        </p:spPr>
      </p:pic>
      <p:pic>
        <p:nvPicPr>
          <p:cNvPr id="8" name="Google Shape;151;p28">
            <a:extLst>
              <a:ext uri="{FF2B5EF4-FFF2-40B4-BE49-F238E27FC236}">
                <a16:creationId xmlns:a16="http://schemas.microsoft.com/office/drawing/2014/main" id="{E3B7D9E9-6581-4117-998D-245F5707A11E}"/>
              </a:ext>
            </a:extLst>
          </p:cNvPr>
          <p:cNvPicPr preferRelativeResize="0"/>
          <p:nvPr/>
        </p:nvPicPr>
        <p:blipFill rotWithShape="1">
          <a:blip r:embed="rId5">
            <a:alphaModFix/>
          </a:blip>
          <a:srcRect/>
          <a:stretch/>
        </p:blipFill>
        <p:spPr>
          <a:xfrm>
            <a:off x="8099047" y="139462"/>
            <a:ext cx="817245" cy="104679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idx="4294967295"/>
          </p:nvPr>
        </p:nvSpPr>
        <p:spPr>
          <a:xfrm>
            <a:off x="227633" y="304017"/>
            <a:ext cx="7654200" cy="664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2400"/>
              <a:buFont typeface="Overlock"/>
              <a:buNone/>
            </a:pPr>
            <a:r>
              <a:rPr lang="en" sz="2400" dirty="0">
                <a:latin typeface="Century Gothic"/>
                <a:ea typeface="Century Gothic"/>
                <a:cs typeface="Century Gothic"/>
                <a:sym typeface="Century Gothic"/>
              </a:rPr>
              <a:t>Let’s look at the writing rubric with the model essay</a:t>
            </a:r>
            <a:endParaRPr sz="2400" i="0" u="none" strike="noStrike" cap="none" dirty="0">
              <a:solidFill>
                <a:schemeClr val="dk1"/>
              </a:solidFill>
              <a:latin typeface="Century Gothic"/>
              <a:ea typeface="Century Gothic"/>
              <a:cs typeface="Century Gothic"/>
              <a:sym typeface="Century Gothic"/>
            </a:endParaRPr>
          </a:p>
        </p:txBody>
      </p:sp>
      <p:sp>
        <p:nvSpPr>
          <p:cNvPr id="194" name="Google Shape;194;p33"/>
          <p:cNvSpPr txBox="1">
            <a:spLocks noGrp="1"/>
          </p:cNvSpPr>
          <p:nvPr>
            <p:ph type="body" idx="4294967295"/>
          </p:nvPr>
        </p:nvSpPr>
        <p:spPr>
          <a:xfrm>
            <a:off x="5396175" y="1634975"/>
            <a:ext cx="3520200" cy="2772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sp>
        <p:nvSpPr>
          <p:cNvPr id="196" name="Google Shape;196;p33"/>
          <p:cNvSpPr txBox="1">
            <a:spLocks noGrp="1"/>
          </p:cNvSpPr>
          <p:nvPr>
            <p:ph type="body" idx="4294967295"/>
          </p:nvPr>
        </p:nvSpPr>
        <p:spPr>
          <a:xfrm>
            <a:off x="230975" y="1039550"/>
            <a:ext cx="4806300" cy="3932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1800">
                <a:latin typeface="Century Gothic"/>
                <a:ea typeface="Century Gothic"/>
                <a:cs typeface="Century Gothic"/>
                <a:sym typeface="Century Gothic"/>
              </a:rPr>
              <a:t>We are going to use the </a:t>
            </a:r>
            <a:r>
              <a:rPr lang="en" sz="1800" b="1">
                <a:latin typeface="Century Gothic"/>
                <a:ea typeface="Century Gothic"/>
                <a:cs typeface="Century Gothic"/>
                <a:sym typeface="Century Gothic"/>
              </a:rPr>
              <a:t>model essay</a:t>
            </a:r>
            <a:r>
              <a:rPr lang="en" sz="1800">
                <a:latin typeface="Century Gothic"/>
                <a:ea typeface="Century Gothic"/>
                <a:cs typeface="Century Gothic"/>
                <a:sym typeface="Century Gothic"/>
              </a:rPr>
              <a:t> to understand what the rubric is saying writers should do.</a:t>
            </a:r>
            <a:endParaRPr sz="180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b="1">
                <a:latin typeface="Century Gothic"/>
                <a:ea typeface="Century Gothic"/>
                <a:cs typeface="Century Gothic"/>
                <a:sym typeface="Century Gothic"/>
              </a:rPr>
              <a:t>Read</a:t>
            </a:r>
            <a:r>
              <a:rPr lang="en" sz="1800">
                <a:latin typeface="Century Gothic"/>
                <a:ea typeface="Century Gothic"/>
                <a:cs typeface="Century Gothic"/>
                <a:sym typeface="Century Gothic"/>
              </a:rPr>
              <a:t> the first paragraph of the model essay.</a:t>
            </a:r>
            <a:endParaRPr sz="6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Underline</a:t>
            </a:r>
            <a:r>
              <a:rPr lang="en" sz="1800">
                <a:latin typeface="Century Gothic"/>
                <a:ea typeface="Century Gothic"/>
                <a:cs typeface="Century Gothic"/>
                <a:sym typeface="Century Gothic"/>
              </a:rPr>
              <a:t> the</a:t>
            </a:r>
            <a:r>
              <a:rPr lang="en" sz="1800" b="1">
                <a:latin typeface="Century Gothic"/>
                <a:ea typeface="Century Gothic"/>
                <a:cs typeface="Century Gothic"/>
                <a:sym typeface="Century Gothic"/>
              </a:rPr>
              <a:t> last sentence </a:t>
            </a:r>
            <a:r>
              <a:rPr lang="en" sz="1800">
                <a:latin typeface="Century Gothic"/>
                <a:ea typeface="Century Gothic"/>
                <a:cs typeface="Century Gothic"/>
                <a:sym typeface="Century Gothic"/>
              </a:rPr>
              <a:t>in the introduction.</a:t>
            </a:r>
            <a:endParaRPr sz="180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600">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800">
                <a:latin typeface="Century Gothic"/>
                <a:ea typeface="Century Gothic"/>
                <a:cs typeface="Century Gothic"/>
                <a:sym typeface="Century Gothic"/>
              </a:rPr>
              <a:t>What is this sentence saying about the </a:t>
            </a:r>
            <a:r>
              <a:rPr lang="en" sz="1800" b="1">
                <a:latin typeface="Century Gothic"/>
                <a:ea typeface="Century Gothic"/>
                <a:cs typeface="Century Gothic"/>
                <a:sym typeface="Century Gothic"/>
              </a:rPr>
              <a:t>challenges</a:t>
            </a:r>
            <a:r>
              <a:rPr lang="en" sz="1800">
                <a:latin typeface="Century Gothic"/>
                <a:ea typeface="Century Gothic"/>
                <a:cs typeface="Century Gothic"/>
                <a:sym typeface="Century Gothic"/>
              </a:rPr>
              <a:t> that Salva faces?</a:t>
            </a:r>
            <a:endParaRPr sz="6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Does this sentence introduce the topic in an </a:t>
            </a:r>
            <a:r>
              <a:rPr lang="en" sz="1800" b="1">
                <a:latin typeface="Century Gothic"/>
                <a:ea typeface="Century Gothic"/>
                <a:cs typeface="Century Gothic"/>
                <a:sym typeface="Century Gothic"/>
              </a:rPr>
              <a:t>interesting and compelling</a:t>
            </a:r>
            <a:r>
              <a:rPr lang="en" sz="1800">
                <a:latin typeface="Century Gothic"/>
                <a:ea typeface="Century Gothic"/>
                <a:cs typeface="Century Gothic"/>
                <a:sym typeface="Century Gothic"/>
              </a:rPr>
              <a:t> way?</a:t>
            </a: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800">
              <a:latin typeface="Century Gothic"/>
              <a:ea typeface="Century Gothic"/>
              <a:cs typeface="Century Gothic"/>
              <a:sym typeface="Century Gothic"/>
            </a:endParaRPr>
          </a:p>
        </p:txBody>
      </p:sp>
      <p:pic>
        <p:nvPicPr>
          <p:cNvPr id="197" name="Google Shape;197;p33"/>
          <p:cNvPicPr preferRelativeResize="0"/>
          <p:nvPr/>
        </p:nvPicPr>
        <p:blipFill>
          <a:blip r:embed="rId3">
            <a:alphaModFix/>
          </a:blip>
          <a:stretch>
            <a:fillRect/>
          </a:stretch>
        </p:blipFill>
        <p:spPr>
          <a:xfrm>
            <a:off x="5157625" y="1479000"/>
            <a:ext cx="3758751" cy="3094575"/>
          </a:xfrm>
          <a:prstGeom prst="rect">
            <a:avLst/>
          </a:prstGeom>
          <a:noFill/>
          <a:ln w="9525" cap="flat" cmpd="sng">
            <a:solidFill>
              <a:srgbClr val="000000"/>
            </a:solidFill>
            <a:prstDash val="solid"/>
            <a:round/>
            <a:headEnd type="none" w="sm" len="sm"/>
            <a:tailEnd type="none" w="sm" len="sm"/>
          </a:ln>
        </p:spPr>
      </p:pic>
      <p:pic>
        <p:nvPicPr>
          <p:cNvPr id="7" name="Google Shape;151;p28">
            <a:extLst>
              <a:ext uri="{FF2B5EF4-FFF2-40B4-BE49-F238E27FC236}">
                <a16:creationId xmlns:a16="http://schemas.microsoft.com/office/drawing/2014/main" id="{59045DCE-A2F4-4AE4-975D-4B822B406EB8}"/>
              </a:ext>
            </a:extLst>
          </p:cNvPr>
          <p:cNvPicPr preferRelativeResize="0"/>
          <p:nvPr/>
        </p:nvPicPr>
        <p:blipFill rotWithShape="1">
          <a:blip r:embed="rId4">
            <a:alphaModFix/>
          </a:blip>
          <a:srcRect/>
          <a:stretch/>
        </p:blipFill>
        <p:spPr>
          <a:xfrm>
            <a:off x="8099047" y="139462"/>
            <a:ext cx="817245" cy="104679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0B4F5D-3CC5-425D-9DE8-DE4370B81BE3}">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7A0F8A19-0126-4DD7-B9A9-637B2CAE2DBF}"/>
</file>

<file path=customXml/itemProps3.xml><?xml version="1.0" encoding="utf-8"?>
<ds:datastoreItem xmlns:ds="http://schemas.openxmlformats.org/officeDocument/2006/customXml" ds:itemID="{D4F4BE80-438E-447B-9A66-CA62F1A83F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121</TotalTime>
  <Words>5879</Words>
  <Application>Microsoft Office PowerPoint</Application>
  <PresentationFormat>On-screen Show (16:9)</PresentationFormat>
  <Paragraphs>454</Paragraphs>
  <Slides>20</Slides>
  <Notes>19</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Simple Light</vt:lpstr>
      <vt:lpstr>Office Theme</vt:lpstr>
      <vt:lpstr>Grade 7: Module 1: Unit 2: Lesson 12 Teacher slide, before teaching.</vt:lpstr>
      <vt:lpstr>Grade 7: Module 1: Unit 2: Lesson 12 Teacher slide, before teaching.</vt:lpstr>
      <vt:lpstr>Grade 7: Module 1:  Unit 2: Lesson 12</vt:lpstr>
      <vt:lpstr>Hello, Students!</vt:lpstr>
      <vt:lpstr>Let’s look at our learning targets</vt:lpstr>
      <vt:lpstr>Let’s look at our homework</vt:lpstr>
      <vt:lpstr>Let’s look at our model essay again</vt:lpstr>
      <vt:lpstr>Let’s look at the writing rubric</vt:lpstr>
      <vt:lpstr>Let’s look at the writing rubric with the model essay</vt:lpstr>
      <vt:lpstr>Let’s see how well the writer knows the novel</vt:lpstr>
      <vt:lpstr>Let’s add to our What Makes a Literary Essay Effective Anchor Chart</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12 Teacher slide, before teaching.</dc:title>
  <dc:creator>tfiller</dc:creator>
  <cp:lastModifiedBy>Natalie Ivey</cp:lastModifiedBy>
  <cp:revision>15</cp:revision>
  <dcterms:modified xsi:type="dcterms:W3CDTF">2019-03-26T00:36:21Z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