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D10645-4186-4B82-94E2-56B648CF8A7F}" v="30" dt="2018-09-05T19:25:49.749"/>
  </p1510:revLst>
</p1510:revInfo>
</file>

<file path=ppt/tableStyles.xml><?xml version="1.0" encoding="utf-8"?>
<a:tblStyleLst xmlns:a="http://schemas.openxmlformats.org/drawingml/2006/main" def="{26D20C51-0752-4C74-8B95-99E066DE272F}">
  <a:tblStyle styleId="{26D20C51-0752-4C74-8B95-99E066DE272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636" autoAdjust="0"/>
  </p:normalViewPr>
  <p:slideViewPr>
    <p:cSldViewPr snapToGrid="0">
      <p:cViewPr varScale="1">
        <p:scale>
          <a:sx n="132" d="100"/>
          <a:sy n="132" d="100"/>
        </p:scale>
        <p:origin x="1014"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5.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D4D10645-4186-4B82-94E2-56B648CF8A7F}"/>
    <pc:docChg chg="modSld modMainMaster">
      <pc:chgData name="Natalie Ivey" userId="2c81a4b0-7596-4a42-b4da-e7aac4dfeff9" providerId="ADAL" clId="{D4D10645-4186-4B82-94E2-56B648CF8A7F}" dt="2018-09-05T19:25:49.749" v="29" actId="14100"/>
      <pc:docMkLst>
        <pc:docMk/>
      </pc:docMkLst>
      <pc:sldChg chg="addSp modSp">
        <pc:chgData name="Natalie Ivey" userId="2c81a4b0-7596-4a42-b4da-e7aac4dfeff9" providerId="ADAL" clId="{D4D10645-4186-4B82-94E2-56B648CF8A7F}" dt="2018-09-05T19:25:49.749" v="29" actId="14100"/>
        <pc:sldMkLst>
          <pc:docMk/>
          <pc:sldMk cId="0" sldId="259"/>
        </pc:sldMkLst>
        <pc:picChg chg="add mod">
          <ac:chgData name="Natalie Ivey" userId="2c81a4b0-7596-4a42-b4da-e7aac4dfeff9" providerId="ADAL" clId="{D4D10645-4186-4B82-94E2-56B648CF8A7F}" dt="2018-09-05T19:25:49.749" v="29" actId="14100"/>
          <ac:picMkLst>
            <pc:docMk/>
            <pc:sldMk cId="0" sldId="259"/>
            <ac:picMk id="3" creationId="{49A54E36-DEA3-4C9F-9398-4AC08A2AF1A6}"/>
          </ac:picMkLst>
        </pc:picChg>
      </pc:sldChg>
      <pc:sldChg chg="modSp">
        <pc:chgData name="Natalie Ivey" userId="2c81a4b0-7596-4a42-b4da-e7aac4dfeff9" providerId="ADAL" clId="{D4D10645-4186-4B82-94E2-56B648CF8A7F}" dt="2018-09-05T19:25:34.076" v="27" actId="1076"/>
        <pc:sldMkLst>
          <pc:docMk/>
          <pc:sldMk cId="0" sldId="262"/>
        </pc:sldMkLst>
        <pc:picChg chg="mod">
          <ac:chgData name="Natalie Ivey" userId="2c81a4b0-7596-4a42-b4da-e7aac4dfeff9" providerId="ADAL" clId="{D4D10645-4186-4B82-94E2-56B648CF8A7F}" dt="2018-09-05T19:25:34.076" v="27" actId="1076"/>
          <ac:picMkLst>
            <pc:docMk/>
            <pc:sldMk cId="0" sldId="262"/>
            <ac:picMk id="171" creationId="{00000000-0000-0000-0000-000000000000}"/>
          </ac:picMkLst>
        </pc:picChg>
        <pc:picChg chg="mod">
          <ac:chgData name="Natalie Ivey" userId="2c81a4b0-7596-4a42-b4da-e7aac4dfeff9" providerId="ADAL" clId="{D4D10645-4186-4B82-94E2-56B648CF8A7F}" dt="2018-09-05T19:25:22.061" v="26" actId="14100"/>
          <ac:picMkLst>
            <pc:docMk/>
            <pc:sldMk cId="0" sldId="262"/>
            <ac:picMk id="172" creationId="{00000000-0000-0000-0000-000000000000}"/>
          </ac:picMkLst>
        </pc:picChg>
      </pc:sldChg>
      <pc:sldMasterChg chg="addSp modSp">
        <pc:chgData name="Natalie Ivey" userId="2c81a4b0-7596-4a42-b4da-e7aac4dfeff9" providerId="ADAL" clId="{D4D10645-4186-4B82-94E2-56B648CF8A7F}" dt="2018-09-05T19:23:39.668" v="11" actId="1076"/>
        <pc:sldMasterMkLst>
          <pc:docMk/>
          <pc:sldMasterMk cId="0" sldId="2147483670"/>
        </pc:sldMasterMkLst>
        <pc:picChg chg="add mod">
          <ac:chgData name="Natalie Ivey" userId="2c81a4b0-7596-4a42-b4da-e7aac4dfeff9" providerId="ADAL" clId="{D4D10645-4186-4B82-94E2-56B648CF8A7F}" dt="2018-09-05T19:23:30.435" v="10" actId="1076"/>
          <ac:picMkLst>
            <pc:docMk/>
            <pc:sldMasterMk cId="0" sldId="2147483670"/>
            <ac:picMk id="3" creationId="{252C565F-0018-4529-B030-038D356623C5}"/>
          </ac:picMkLst>
        </pc:picChg>
        <pc:picChg chg="add mod">
          <ac:chgData name="Natalie Ivey" userId="2c81a4b0-7596-4a42-b4da-e7aac4dfeff9" providerId="ADAL" clId="{D4D10645-4186-4B82-94E2-56B648CF8A7F}" dt="2018-09-05T19:23:39.668" v="11" actId="1076"/>
          <ac:picMkLst>
            <pc:docMk/>
            <pc:sldMasterMk cId="0" sldId="2147483670"/>
            <ac:picMk id="5" creationId="{75C5FBEE-021A-4E59-871D-5776BE9ABE15}"/>
          </ac:picMkLst>
        </pc:picChg>
        <pc:picChg chg="add mod">
          <ac:chgData name="Natalie Ivey" userId="2c81a4b0-7596-4a42-b4da-e7aac4dfeff9" providerId="ADAL" clId="{D4D10645-4186-4B82-94E2-56B648CF8A7F}" dt="2018-09-05T19:23:18.547" v="7" actId="1076"/>
          <ac:picMkLst>
            <pc:docMk/>
            <pc:sldMasterMk cId="0" sldId="2147483670"/>
            <ac:picMk id="10" creationId="{CB17CC4A-A6CC-401F-9265-239667BFD3E4}"/>
          </ac:picMkLst>
        </pc:picChg>
      </pc:sldMasterChg>
      <pc:sldMasterChg chg="addSp modSp">
        <pc:chgData name="Natalie Ivey" userId="2c81a4b0-7596-4a42-b4da-e7aac4dfeff9" providerId="ADAL" clId="{D4D10645-4186-4B82-94E2-56B648CF8A7F}" dt="2018-09-05T19:24:30.500" v="18" actId="1076"/>
        <pc:sldMasterMkLst>
          <pc:docMk/>
          <pc:sldMasterMk cId="0" sldId="2147483671"/>
        </pc:sldMasterMkLst>
        <pc:picChg chg="add mod">
          <ac:chgData name="Natalie Ivey" userId="2c81a4b0-7596-4a42-b4da-e7aac4dfeff9" providerId="ADAL" clId="{D4D10645-4186-4B82-94E2-56B648CF8A7F}" dt="2018-09-05T19:24:07.244" v="13" actId="1076"/>
          <ac:picMkLst>
            <pc:docMk/>
            <pc:sldMasterMk cId="0" sldId="2147483671"/>
            <ac:picMk id="3" creationId="{86766C82-DB96-4951-8258-08F70AEFD0B2}"/>
          </ac:picMkLst>
        </pc:picChg>
        <pc:picChg chg="add mod">
          <ac:chgData name="Natalie Ivey" userId="2c81a4b0-7596-4a42-b4da-e7aac4dfeff9" providerId="ADAL" clId="{D4D10645-4186-4B82-94E2-56B648CF8A7F}" dt="2018-09-05T19:24:20.972" v="16" actId="1076"/>
          <ac:picMkLst>
            <pc:docMk/>
            <pc:sldMasterMk cId="0" sldId="2147483671"/>
            <ac:picMk id="5" creationId="{DDE649BD-E187-4EB4-A0E8-01191D0BF16A}"/>
          </ac:picMkLst>
        </pc:picChg>
        <pc:picChg chg="add mod">
          <ac:chgData name="Natalie Ivey" userId="2c81a4b0-7596-4a42-b4da-e7aac4dfeff9" providerId="ADAL" clId="{D4D10645-4186-4B82-94E2-56B648CF8A7F}" dt="2018-09-05T19:24:30.500" v="18" actId="1076"/>
          <ac:picMkLst>
            <pc:docMk/>
            <pc:sldMasterMk cId="0" sldId="2147483671"/>
            <ac:picMk id="7" creationId="{A70DABC8-3484-4CDF-828C-99EEB20C3F29}"/>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5593865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12"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eleducation.org/resources/el-education-classroom-protocols"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lesson, students write Proof Paragraph 2 of their essays. As with Lesson 11, this is written in pieces with students saying each part aloud before writing. A template has also been provided for those students who may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Before writing their second proof paragraphs, students participate in a mini lesson about using punctuation to mark direct quotes from a text.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who require an extension can write their own proof paragraph rather than using the sentence stems.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unit, the habit of character focus is on working to become an effective learner. The characteristic they collect in this lesson is perseverance, because this is their first time writing a full essay this school year.</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a:solidFill>
                <a:schemeClr val="dk1"/>
              </a:solidFill>
            </a:endParaRPr>
          </a:p>
        </p:txBody>
      </p:sp>
    </p:spTree>
    <p:extLst>
      <p:ext uri="{BB962C8B-B14F-4D97-AF65-F5344CB8AC3E}">
        <p14:creationId xmlns:p14="http://schemas.microsoft.com/office/powerpoint/2010/main" val="37868169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3" name="Google Shape;193;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20-25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Expert Groups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blue markers</a:t>
            </a:r>
            <a:r>
              <a:rPr lang="en" sz="1200" dirty="0">
                <a:solidFill>
                  <a:schemeClr val="dk1"/>
                </a:solidFill>
                <a:latin typeface="Calibri"/>
                <a:ea typeface="Calibri"/>
                <a:cs typeface="Calibri"/>
                <a:sym typeface="Calibri"/>
              </a:rPr>
              <a:t>. Invite students to skim their </a:t>
            </a:r>
            <a:r>
              <a:rPr lang="en" sz="1200" b="1" dirty="0">
                <a:solidFill>
                  <a:schemeClr val="dk1"/>
                </a:solidFill>
                <a:latin typeface="Calibri"/>
                <a:ea typeface="Calibri"/>
                <a:cs typeface="Calibri"/>
                <a:sym typeface="Calibri"/>
              </a:rPr>
              <a:t>Close Read Note-catcher: Expert Group Poet</a:t>
            </a:r>
            <a:r>
              <a:rPr lang="en" sz="1200" dirty="0">
                <a:solidFill>
                  <a:schemeClr val="dk1"/>
                </a:solidFill>
                <a:latin typeface="Calibri"/>
                <a:ea typeface="Calibri"/>
                <a:cs typeface="Calibri"/>
                <a:sym typeface="Calibri"/>
              </a:rPr>
              <a:t> and underline information they will use in Proof Paragraph 2 in blue on their note-catcher.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Proof Paragraph 2 Writing template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next criterion of the Proof Paragraph 2 on the </a:t>
            </a:r>
            <a:r>
              <a:rPr lang="en" sz="1200" b="1" dirty="0">
                <a:solidFill>
                  <a:schemeClr val="dk1"/>
                </a:solidFill>
                <a:latin typeface="Calibri"/>
                <a:ea typeface="Calibri"/>
                <a:cs typeface="Calibri"/>
                <a:sym typeface="Calibri"/>
              </a:rPr>
              <a:t>Literary Essay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sentence stem from the writing template: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“For example, _____.”</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an elbow partner in their expert group to say aloud their first sentence describing what inspired their poet using the sentence stem provided.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write this sentence on their literary essay draft.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writing.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with the next criterion on the</a:t>
            </a:r>
            <a:r>
              <a:rPr lang="en" sz="1200" b="1" dirty="0">
                <a:solidFill>
                  <a:schemeClr val="dk1"/>
                </a:solidFill>
                <a:latin typeface="Calibri"/>
                <a:ea typeface="Calibri"/>
                <a:cs typeface="Calibri"/>
                <a:sym typeface="Calibri"/>
              </a:rPr>
              <a:t> Literary Essay anchor chart </a:t>
            </a:r>
            <a:r>
              <a:rPr lang="en" sz="1200" dirty="0">
                <a:solidFill>
                  <a:schemeClr val="dk1"/>
                </a:solidFill>
                <a:latin typeface="Calibri"/>
                <a:ea typeface="Calibri"/>
                <a:cs typeface="Calibri"/>
                <a:sym typeface="Calibri"/>
              </a:rPr>
              <a:t>with the sentence stem:</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“This poem helps us understand _____.”</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use the model literary essay, the criteria recorded on the </a:t>
            </a:r>
            <a:r>
              <a:rPr lang="en" sz="1200" b="1" dirty="0">
                <a:solidFill>
                  <a:schemeClr val="dk1"/>
                </a:solidFill>
                <a:latin typeface="Calibri"/>
                <a:ea typeface="Calibri"/>
                <a:cs typeface="Calibri"/>
                <a:sym typeface="Calibri"/>
              </a:rPr>
              <a:t>Literary Essay anchor chart</a:t>
            </a:r>
            <a:r>
              <a:rPr lang="en" sz="1200" dirty="0">
                <a:solidFill>
                  <a:schemeClr val="dk1"/>
                </a:solidFill>
                <a:latin typeface="Calibri"/>
                <a:ea typeface="Calibri"/>
                <a:cs typeface="Calibri"/>
                <a:sym typeface="Calibri"/>
              </a:rPr>
              <a:t>, the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to write Proof Paragraph 2.</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discussing with a partner evidence they plan to include in Proof Paragraph 2.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utilizing the sentence stem to begin writing.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94682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e15d39bb7_0_3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1" name="Google Shape;201;g3e15d39bb7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review what each color represents as necessary (red = stuck or not ready; yellow = needs support soon; green = ready). Refer to the </a:t>
            </a:r>
            <a:r>
              <a:rPr lang="en" sz="1200" b="1" dirty="0">
                <a:solidFill>
                  <a:schemeClr val="dk1"/>
                </a:solidFill>
                <a:latin typeface="Calibri"/>
                <a:ea typeface="Calibri"/>
                <a:cs typeface="Calibri"/>
                <a:sym typeface="Calibri"/>
              </a:rPr>
              <a:t>Classroom Protocols document </a:t>
            </a:r>
            <a:r>
              <a:rPr lang="en" sz="1200" dirty="0">
                <a:solidFill>
                  <a:schemeClr val="dk1"/>
                </a:solidFill>
                <a:latin typeface="Calibri"/>
                <a:ea typeface="Calibri"/>
                <a:cs typeface="Calibri"/>
                <a:sym typeface="Calibri"/>
              </a:rPr>
              <a:t>for the full version of the protocol. </a:t>
            </a:r>
            <a:r>
              <a:rPr lang="en" sz="1200" u="sng" dirty="0">
                <a:solidFill>
                  <a:schemeClr val="accent5"/>
                </a:solidFill>
                <a:latin typeface="Calibri"/>
                <a:ea typeface="Calibri"/>
                <a:cs typeface="Calibri"/>
                <a:sym typeface="Calibri"/>
                <a:hlinkClick r:id="rId3"/>
              </a:rPr>
              <a:t>https://eleducation.org/resources/el-education-classroom-protocols</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red, yellow, and green obj</a:t>
            </a:r>
            <a:r>
              <a:rPr lang="en" sz="1200" b="1" dirty="0">
                <a:solidFill>
                  <a:schemeClr val="dk1"/>
                </a:solidFill>
                <a:latin typeface="Calibri"/>
                <a:ea typeface="Calibri"/>
                <a:cs typeface="Calibri"/>
                <a:sym typeface="Calibri"/>
              </a:rPr>
              <a:t>ects</a:t>
            </a:r>
            <a:r>
              <a:rPr lang="en" sz="1200" dirty="0">
                <a:solidFill>
                  <a:schemeClr val="dk1"/>
                </a:solidFill>
                <a:latin typeface="Calibri"/>
                <a:ea typeface="Calibri"/>
                <a:cs typeface="Calibri"/>
                <a:sym typeface="Calibri"/>
              </a:rPr>
              <a:t>. Tell students they are now going to use the </a:t>
            </a:r>
            <a:r>
              <a:rPr lang="en" sz="1200" b="0" dirty="0">
                <a:solidFill>
                  <a:schemeClr val="dk1"/>
                </a:solidFill>
                <a:latin typeface="Calibri"/>
                <a:ea typeface="Calibri"/>
                <a:cs typeface="Calibri"/>
                <a:sym typeface="Calibri"/>
              </a:rPr>
              <a:t>Red Light, Green Light protocol </a:t>
            </a:r>
            <a:r>
              <a:rPr lang="en" sz="1200" dirty="0">
                <a:solidFill>
                  <a:schemeClr val="dk1"/>
                </a:solidFill>
                <a:latin typeface="Calibri"/>
                <a:ea typeface="Calibri"/>
                <a:cs typeface="Calibri"/>
                <a:sym typeface="Calibri"/>
              </a:rPr>
              <a:t>to show how close they feel they are to meeting the first learning target.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protocol using the first learning target.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persevered in this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record ‘Y’ for ‘Yes’ and the date in the final column of their </a:t>
            </a:r>
            <a:r>
              <a:rPr lang="en" sz="1200" b="1" dirty="0">
                <a:solidFill>
                  <a:schemeClr val="dk1"/>
                </a:solidFill>
                <a:latin typeface="Calibri"/>
                <a:ea typeface="Calibri"/>
                <a:cs typeface="Calibri"/>
                <a:sym typeface="Calibri"/>
              </a:rPr>
              <a:t>Informative Writing Checklist </a:t>
            </a:r>
            <a:r>
              <a:rPr lang="en" sz="1200" dirty="0">
                <a:solidFill>
                  <a:schemeClr val="dk1"/>
                </a:solidFill>
                <a:latin typeface="Calibri"/>
                <a:ea typeface="Calibri"/>
                <a:cs typeface="Calibri"/>
                <a:sym typeface="Calibri"/>
              </a:rPr>
              <a:t>if they feel the criteria marked on their checklists have been achieved in their writing in this lesson.</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self-assessing using the protocol.</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Scan student responses and make a note of students who may need more support with this moving forward.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 Who Need It: None </a:t>
            </a: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631579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e12ad77bd_0_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9" name="Google Shape;209;g3e12ad77bd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 or Quads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groups of three or four and invite them to reread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reflect on the process of planning and writing by discussing the following: </a:t>
            </a:r>
            <a:r>
              <a:rPr lang="en" sz="1200" i="1" dirty="0">
                <a:solidFill>
                  <a:schemeClr val="dk1"/>
                </a:solidFill>
                <a:latin typeface="Calibri"/>
                <a:ea typeface="Calibri"/>
                <a:cs typeface="Calibri"/>
                <a:sym typeface="Calibri"/>
              </a:rPr>
              <a:t>“What did you do to work toward becoming an effective learner as you worked today?” </a:t>
            </a:r>
            <a:r>
              <a:rPr lang="en" sz="1200" b="1" dirty="0">
                <a:solidFill>
                  <a:schemeClr val="dk1"/>
                </a:solidFill>
                <a:latin typeface="Calibri"/>
                <a:ea typeface="Calibri"/>
                <a:cs typeface="Calibri"/>
                <a:sym typeface="Calibri"/>
              </a:rPr>
              <a:t>(Responses will vary.) </a:t>
            </a:r>
            <a:r>
              <a:rPr lang="en" sz="1200" i="1" dirty="0">
                <a:solidFill>
                  <a:schemeClr val="dk1"/>
                </a:solidFill>
                <a:latin typeface="Calibri"/>
                <a:ea typeface="Calibri"/>
                <a:cs typeface="Calibri"/>
                <a:sym typeface="Calibri"/>
              </a:rPr>
              <a:t>“What were your challenges as you worked today?”</a:t>
            </a:r>
            <a:r>
              <a:rPr lang="en" sz="1200" b="1" dirty="0">
                <a:solidFill>
                  <a:schemeClr val="dk1"/>
                </a:solidFill>
                <a:latin typeface="Calibri"/>
                <a:ea typeface="Calibri"/>
                <a:cs typeface="Calibri"/>
                <a:sym typeface="Calibri"/>
              </a:rPr>
              <a:t> (Responses will vary.)</a:t>
            </a:r>
            <a:r>
              <a:rPr lang="en" sz="1200" i="1" dirty="0">
                <a:solidFill>
                  <a:schemeClr val="dk1"/>
                </a:solidFill>
                <a:latin typeface="Calibri"/>
                <a:ea typeface="Calibri"/>
                <a:cs typeface="Calibri"/>
                <a:sym typeface="Calibri"/>
              </a:rPr>
              <a:t> “What were your successes?”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expand the conversation by giving an example:</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“Can you give an example?”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 responses to questions from teacher actions section.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that students are discussing the questions posted.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844119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6" name="Google Shape;216;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second task is optional.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6259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d68dc4ca3_0_3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g3d68dc4ca3_0_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http://curriculum.eleducation.org/sites/default/files/g4m1u2_all-block_072017.pdf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23" name="Google Shape;223;g3d68dc4ca3_0_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2256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Teacher r</a:t>
            </a:r>
            <a:r>
              <a:rPr lang="en" dirty="0">
                <a:solidFill>
                  <a:schemeClr val="dk1"/>
                </a:solidFill>
                <a:latin typeface="Calibri"/>
                <a:ea typeface="Calibri"/>
                <a:cs typeface="Calibri"/>
                <a:sym typeface="Calibri"/>
              </a:rPr>
              <a:t>esources and materials can be downloaded at: </a:t>
            </a:r>
            <a:r>
              <a:rPr lang="en" dirty="0">
                <a:solidFill>
                  <a:schemeClr val="dk1"/>
                </a:solidFill>
              </a:rPr>
              <a:t>http://curriculum.eleducation.org/c</a:t>
            </a:r>
            <a:r>
              <a:rPr lang="en" dirty="0">
                <a:solidFill>
                  <a:schemeClr val="dk1"/>
                </a:solidFill>
                <a:latin typeface="Calibri"/>
                <a:ea typeface="Calibri"/>
                <a:cs typeface="Calibri"/>
                <a:sym typeface="Calibri"/>
              </a:rPr>
              <a:t>urriculum/ela/grade-4/module-1/unit-2/lesson-12</a:t>
            </a:r>
            <a:endParaRPr dirty="0">
              <a:solidFill>
                <a:schemeClr val="dk1"/>
              </a:solidFill>
              <a:latin typeface="Calibri"/>
              <a:ea typeface="Calibri"/>
              <a:cs typeface="Calibri"/>
              <a:sym typeface="Calibri"/>
            </a:endParaRPr>
          </a:p>
          <a:p>
            <a:pPr marL="0" lvl="0" indent="0" rtl="0">
              <a:spcBef>
                <a:spcPts val="0"/>
              </a:spcBef>
              <a:spcAft>
                <a:spcPts val="0"/>
              </a:spcAft>
              <a:buNone/>
            </a:pPr>
            <a:endParaRPr dirty="0">
              <a:solidFill>
                <a:schemeClr val="dk1"/>
              </a:solidFill>
              <a:latin typeface="Calibri"/>
              <a:ea typeface="Calibri"/>
              <a:cs typeface="Calibri"/>
              <a:sym typeface="Calibri"/>
            </a:endParaRPr>
          </a:p>
          <a:p>
            <a:pPr marL="0" lvl="0" indent="0" rtl="0">
              <a:spcBef>
                <a:spcPts val="0"/>
              </a:spcBef>
              <a:spcAft>
                <a:spcPts val="0"/>
              </a:spcAft>
              <a:buNone/>
            </a:pPr>
            <a:r>
              <a:rPr lang="en" dirty="0">
                <a:solidFill>
                  <a:schemeClr val="dk1"/>
                </a:solidFill>
                <a:latin typeface="Calibri"/>
                <a:ea typeface="Calibri"/>
                <a:cs typeface="Calibri"/>
                <a:sym typeface="Calibri"/>
              </a:rPr>
              <a:t>New Materials to Prepare in Advance: </a:t>
            </a:r>
            <a:endParaRPr dirty="0">
              <a:solidFill>
                <a:schemeClr val="dk1"/>
              </a:solidFill>
              <a:latin typeface="Calibri"/>
              <a:ea typeface="Calibri"/>
              <a:cs typeface="Calibri"/>
              <a:sym typeface="Calibri"/>
            </a:endParaRPr>
          </a:p>
          <a:p>
            <a:pPr marL="457200" lvl="0" indent="-298450" rtl="0">
              <a:lnSpc>
                <a:spcPct val="90000"/>
              </a:lnSpc>
              <a:spcBef>
                <a:spcPts val="0"/>
              </a:spcBef>
              <a:spcAft>
                <a:spcPts val="0"/>
              </a:spcAft>
              <a:buClr>
                <a:schemeClr val="dk1"/>
              </a:buClr>
              <a:buSzPts val="1100"/>
              <a:buFont typeface="Calibri"/>
              <a:buChar char="●"/>
            </a:pPr>
            <a:r>
              <a:rPr lang="en" b="1" dirty="0">
                <a:solidFill>
                  <a:schemeClr val="dk1"/>
                </a:solidFill>
                <a:latin typeface="Calibri"/>
                <a:ea typeface="Calibri"/>
                <a:cs typeface="Calibri"/>
                <a:sym typeface="Calibri"/>
              </a:rPr>
              <a:t>Organizing the Model: Proof Paragraph 2 strips </a:t>
            </a:r>
            <a:r>
              <a:rPr lang="en" dirty="0">
                <a:solidFill>
                  <a:schemeClr val="dk1"/>
                </a:solidFill>
                <a:latin typeface="Calibri"/>
                <a:ea typeface="Calibri"/>
                <a:cs typeface="Calibri"/>
                <a:sym typeface="Calibri"/>
              </a:rPr>
              <a:t>(one set per pair)</a:t>
            </a:r>
            <a:endParaRPr dirty="0">
              <a:solidFill>
                <a:schemeClr val="dk1"/>
              </a:solidFill>
              <a:latin typeface="Calibri"/>
              <a:ea typeface="Calibri"/>
              <a:cs typeface="Calibri"/>
              <a:sym typeface="Calibri"/>
            </a:endParaRPr>
          </a:p>
          <a:p>
            <a:pPr marL="457200" lvl="0" indent="-298450" rtl="0">
              <a:lnSpc>
                <a:spcPct val="90000"/>
              </a:lnSpc>
              <a:spcBef>
                <a:spcPts val="0"/>
              </a:spcBef>
              <a:spcAft>
                <a:spcPts val="0"/>
              </a:spcAft>
              <a:buClr>
                <a:schemeClr val="dk1"/>
              </a:buClr>
              <a:buSzPts val="1100"/>
              <a:buFont typeface="Calibri"/>
              <a:buChar char="●"/>
            </a:pPr>
            <a:r>
              <a:rPr lang="en" b="1" dirty="0">
                <a:solidFill>
                  <a:schemeClr val="dk1"/>
                </a:solidFill>
                <a:latin typeface="Calibri"/>
                <a:ea typeface="Calibri"/>
                <a:cs typeface="Calibri"/>
                <a:sym typeface="Calibri"/>
              </a:rPr>
              <a:t>Marking Direct Quotes handout </a:t>
            </a:r>
            <a:r>
              <a:rPr lang="en" dirty="0">
                <a:solidFill>
                  <a:schemeClr val="dk1"/>
                </a:solidFill>
                <a:latin typeface="Calibri"/>
                <a:ea typeface="Calibri"/>
                <a:cs typeface="Calibri"/>
                <a:sym typeface="Calibri"/>
              </a:rPr>
              <a:t>(one per student and one to display)</a:t>
            </a:r>
            <a:endParaRPr dirty="0">
              <a:solidFill>
                <a:schemeClr val="dk1"/>
              </a:solidFill>
              <a:latin typeface="Calibri"/>
              <a:ea typeface="Calibri"/>
              <a:cs typeface="Calibri"/>
              <a:sym typeface="Calibri"/>
            </a:endParaRPr>
          </a:p>
          <a:p>
            <a:pPr marL="457200" lvl="0" indent="-298450" rtl="0">
              <a:lnSpc>
                <a:spcPct val="90000"/>
              </a:lnSpc>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Blue markers (one per student)</a:t>
            </a:r>
            <a:endParaRPr dirty="0">
              <a:solidFill>
                <a:schemeClr val="dk1"/>
              </a:solidFill>
              <a:latin typeface="Calibri"/>
              <a:ea typeface="Calibri"/>
              <a:cs typeface="Calibri"/>
              <a:sym typeface="Calibri"/>
            </a:endParaRPr>
          </a:p>
          <a:p>
            <a:pPr marL="457200" lvl="0" indent="-298450" rtl="0">
              <a:lnSpc>
                <a:spcPct val="90000"/>
              </a:lnSpc>
              <a:spcBef>
                <a:spcPts val="0"/>
              </a:spcBef>
              <a:spcAft>
                <a:spcPts val="0"/>
              </a:spcAft>
              <a:buClr>
                <a:schemeClr val="dk1"/>
              </a:buClr>
              <a:buSzPts val="1100"/>
              <a:buFont typeface="Calibri"/>
              <a:buChar char="●"/>
            </a:pPr>
            <a:r>
              <a:rPr lang="en" b="1" dirty="0">
                <a:solidFill>
                  <a:schemeClr val="dk1"/>
                </a:solidFill>
                <a:latin typeface="Calibri"/>
                <a:ea typeface="Calibri"/>
                <a:cs typeface="Calibri"/>
                <a:sym typeface="Calibri"/>
              </a:rPr>
              <a:t>Proof Paragraph 2 Writing template </a:t>
            </a:r>
            <a:r>
              <a:rPr lang="en" dirty="0">
                <a:solidFill>
                  <a:schemeClr val="dk1"/>
                </a:solidFill>
                <a:latin typeface="Calibri"/>
                <a:ea typeface="Calibri"/>
                <a:cs typeface="Calibri"/>
                <a:sym typeface="Calibri"/>
              </a:rPr>
              <a:t>(optional; for students need additional support)</a:t>
            </a:r>
            <a:endParaRPr dirty="0">
              <a:solidFill>
                <a:schemeClr val="dk1"/>
              </a:solidFill>
              <a:latin typeface="Calibri"/>
              <a:ea typeface="Calibri"/>
              <a:cs typeface="Calibri"/>
              <a:sym typeface="Calibri"/>
            </a:endParaRPr>
          </a:p>
          <a:p>
            <a:pPr marL="457200" lvl="0" indent="-298450" rtl="0">
              <a:lnSpc>
                <a:spcPct val="90000"/>
              </a:lnSpc>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Red, yellow, and green objects (one of each per student)</a:t>
            </a:r>
            <a:endParaRPr dirty="0">
              <a:solidFill>
                <a:schemeClr val="dk1"/>
              </a:solidFill>
              <a:latin typeface="Calibri"/>
              <a:ea typeface="Calibri"/>
              <a:cs typeface="Calibri"/>
              <a:sym typeface="Calibri"/>
            </a:endParaRPr>
          </a:p>
          <a:p>
            <a:pPr marL="0" lvl="0" indent="0" rtl="0">
              <a:spcBef>
                <a:spcPts val="0"/>
              </a:spcBef>
              <a:spcAft>
                <a:spcPts val="0"/>
              </a:spcAft>
              <a:buNone/>
            </a:pPr>
            <a:endParaRPr dirty="0">
              <a:solidFill>
                <a:schemeClr val="dk1"/>
              </a:solidFill>
              <a:latin typeface="Calibri"/>
              <a:ea typeface="Calibri"/>
              <a:cs typeface="Calibri"/>
              <a:sym typeface="Calibri"/>
            </a:endParaRPr>
          </a:p>
          <a:p>
            <a:pPr marL="0" lvl="0" indent="0" rtl="0">
              <a:spcBef>
                <a:spcPts val="0"/>
              </a:spcBef>
              <a:spcAft>
                <a:spcPts val="0"/>
              </a:spcAft>
              <a:buNone/>
            </a:pPr>
            <a:r>
              <a:rPr lang="en" dirty="0">
                <a:solidFill>
                  <a:schemeClr val="dk1"/>
                </a:solidFill>
                <a:latin typeface="Calibri"/>
                <a:ea typeface="Calibri"/>
                <a:cs typeface="Calibri"/>
                <a:sym typeface="Calibri"/>
              </a:rPr>
              <a:t>Materials to Gather from Previous Lessons:</a:t>
            </a:r>
            <a:endParaRPr dirty="0">
              <a:solidFill>
                <a:schemeClr val="dk1"/>
              </a:solidFill>
              <a:latin typeface="Calibri"/>
              <a:ea typeface="Calibri"/>
              <a:cs typeface="Calibri"/>
              <a:sym typeface="Calibri"/>
            </a:endParaRPr>
          </a:p>
          <a:p>
            <a:pPr marL="457200" lvl="0" indent="-298450" rtl="0">
              <a:lnSpc>
                <a:spcPct val="90000"/>
              </a:lnSpc>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Painted Essay® template (from Lesson 9; one per student)</a:t>
            </a:r>
            <a:endParaRPr dirty="0">
              <a:solidFill>
                <a:schemeClr val="dk1"/>
              </a:solidFill>
              <a:latin typeface="Calibri"/>
              <a:ea typeface="Calibri"/>
              <a:cs typeface="Calibri"/>
              <a:sym typeface="Calibri"/>
            </a:endParaRPr>
          </a:p>
          <a:p>
            <a:pPr marL="457200" lvl="0" indent="-298450" rtl="0">
              <a:lnSpc>
                <a:spcPct val="90000"/>
              </a:lnSpc>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Model literary essay (from Lesson 9; one per student and one to display)</a:t>
            </a:r>
            <a:endParaRPr dirty="0">
              <a:solidFill>
                <a:schemeClr val="dk1"/>
              </a:solidFill>
              <a:latin typeface="Calibri"/>
              <a:ea typeface="Calibri"/>
              <a:cs typeface="Calibri"/>
              <a:sym typeface="Calibri"/>
            </a:endParaRPr>
          </a:p>
          <a:p>
            <a:pPr marL="457200" lvl="0" indent="-298450" rtl="0">
              <a:lnSpc>
                <a:spcPct val="90000"/>
              </a:lnSpc>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Literary Essay anchor chart (begun in Lesson 10; added to during Opening A)</a:t>
            </a:r>
            <a:endParaRPr dirty="0">
              <a:solidFill>
                <a:schemeClr val="dk1"/>
              </a:solidFill>
              <a:latin typeface="Calibri"/>
              <a:ea typeface="Calibri"/>
              <a:cs typeface="Calibri"/>
              <a:sym typeface="Calibri"/>
            </a:endParaRPr>
          </a:p>
          <a:p>
            <a:pPr marL="457200" lvl="0" indent="-298450" rtl="0">
              <a:lnSpc>
                <a:spcPct val="90000"/>
              </a:lnSpc>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Literary Essay anchor chart (example, for teacher reference)</a:t>
            </a:r>
            <a:endParaRPr dirty="0">
              <a:solidFill>
                <a:schemeClr val="dk1"/>
              </a:solidFill>
              <a:latin typeface="Calibri"/>
              <a:ea typeface="Calibri"/>
              <a:cs typeface="Calibri"/>
              <a:sym typeface="Calibri"/>
            </a:endParaRPr>
          </a:p>
          <a:p>
            <a:pPr marL="457200" lvl="0" indent="-298450" rtl="0">
              <a:lnSpc>
                <a:spcPct val="90000"/>
              </a:lnSpc>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Informative Essay Prompt: What Inspires Poets? (from Lesson 6, one per student and one to display)</a:t>
            </a:r>
            <a:endParaRPr dirty="0">
              <a:solidFill>
                <a:schemeClr val="dk1"/>
              </a:solidFill>
              <a:latin typeface="Calibri"/>
              <a:ea typeface="Calibri"/>
              <a:cs typeface="Calibri"/>
              <a:sym typeface="Calibri"/>
            </a:endParaRPr>
          </a:p>
          <a:p>
            <a:pPr marL="457200" lvl="0" indent="-298450" rtl="0">
              <a:lnSpc>
                <a:spcPct val="90000"/>
              </a:lnSpc>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Working to Become Effective Learners anchor chart (begun in Lesson 1)</a:t>
            </a:r>
            <a:endParaRPr dirty="0">
              <a:solidFill>
                <a:schemeClr val="dk1"/>
              </a:solidFill>
              <a:latin typeface="Calibri"/>
              <a:ea typeface="Calibri"/>
              <a:cs typeface="Calibri"/>
              <a:sym typeface="Calibri"/>
            </a:endParaRPr>
          </a:p>
          <a:p>
            <a:pPr marL="457200" lvl="0" indent="-298450" rtl="0">
              <a:lnSpc>
                <a:spcPct val="90000"/>
              </a:lnSpc>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Informative Writing Checklist (from Lesson 9; one per student and one to display)</a:t>
            </a:r>
            <a:endParaRPr dirty="0">
              <a:solidFill>
                <a:schemeClr val="dk1"/>
              </a:solidFill>
              <a:latin typeface="Calibri"/>
              <a:ea typeface="Calibri"/>
              <a:cs typeface="Calibri"/>
              <a:sym typeface="Calibri"/>
            </a:endParaRPr>
          </a:p>
          <a:p>
            <a:pPr marL="457200" lvl="0" indent="-298450" rtl="0">
              <a:lnSpc>
                <a:spcPct val="90000"/>
              </a:lnSpc>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Literary essay draft (begun in Lesson 10; added to during Work Time B; one per student)</a:t>
            </a:r>
            <a:endParaRPr dirty="0">
              <a:solidFill>
                <a:schemeClr val="dk1"/>
              </a:solidFill>
              <a:latin typeface="Calibri"/>
              <a:ea typeface="Calibri"/>
              <a:cs typeface="Calibri"/>
              <a:sym typeface="Calibri"/>
            </a:endParaRPr>
          </a:p>
          <a:p>
            <a:pPr marL="457200" lvl="0" indent="-298450" rtl="0">
              <a:lnSpc>
                <a:spcPct val="90000"/>
              </a:lnSpc>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Expert group poet biographies (from Lesson 7; one per student in each expert group)</a:t>
            </a:r>
            <a:endParaRPr dirty="0">
              <a:solidFill>
                <a:schemeClr val="dk1"/>
              </a:solidFill>
              <a:latin typeface="Calibri"/>
              <a:ea typeface="Calibri"/>
              <a:cs typeface="Calibri"/>
              <a:sym typeface="Calibri"/>
            </a:endParaRPr>
          </a:p>
          <a:p>
            <a:pPr marL="457200" lvl="0" indent="-298450" rtl="0">
              <a:lnSpc>
                <a:spcPct val="90000"/>
              </a:lnSpc>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Close Read Note-catcher: Expert Group Poet (from Lesson 7; one per student)</a:t>
            </a:r>
            <a:endParaRPr dirty="0">
              <a:solidFill>
                <a:schemeClr val="dk1"/>
              </a:solidFill>
              <a:latin typeface="Calibri"/>
              <a:ea typeface="Calibri"/>
              <a:cs typeface="Calibri"/>
              <a:sym typeface="Calibri"/>
            </a:endParaRPr>
          </a:p>
          <a:p>
            <a:pPr marL="0" lvl="0" indent="0" rtl="0">
              <a:lnSpc>
                <a:spcPct val="90000"/>
              </a:lnSpc>
              <a:spcBef>
                <a:spcPts val="0"/>
              </a:spcBef>
              <a:spcAft>
                <a:spcPts val="0"/>
              </a:spcAft>
              <a:buNone/>
            </a:pPr>
            <a:endParaRPr dirty="0">
              <a:solidFill>
                <a:schemeClr val="dk1"/>
              </a:solidFill>
              <a:latin typeface="Calibri"/>
              <a:ea typeface="Calibri"/>
              <a:cs typeface="Calibri"/>
              <a:sym typeface="Calibri"/>
            </a:endParaRPr>
          </a:p>
          <a:p>
            <a:pPr marL="0" lvl="0" indent="0" rtl="0">
              <a:lnSpc>
                <a:spcPct val="90000"/>
              </a:lnSpc>
              <a:spcBef>
                <a:spcPts val="0"/>
              </a:spcBef>
              <a:spcAft>
                <a:spcPts val="0"/>
              </a:spcAft>
              <a:buNone/>
            </a:pPr>
            <a:r>
              <a:rPr lang="en" dirty="0">
                <a:solidFill>
                  <a:schemeClr val="dk1"/>
                </a:solidFill>
                <a:latin typeface="Calibri"/>
                <a:ea typeface="Calibri"/>
                <a:cs typeface="Calibri"/>
                <a:sym typeface="Calibri"/>
              </a:rPr>
              <a:t>Prepare classroom systems for active learning:</a:t>
            </a:r>
            <a:endParaRPr dirty="0">
              <a:solidFill>
                <a:schemeClr val="dk1"/>
              </a:solidFill>
              <a:latin typeface="Calibri"/>
              <a:ea typeface="Calibri"/>
              <a:cs typeface="Calibri"/>
              <a:sym typeface="Calibri"/>
            </a:endParaRPr>
          </a:p>
          <a:p>
            <a:pPr marL="457200" lvl="0" indent="-298450" rtl="0">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For one task, students are in groups of three or four. Prepare ahead of time by determining these groupings. </a:t>
            </a:r>
            <a:endParaRPr dirty="0">
              <a:solidFill>
                <a:schemeClr val="dk1"/>
              </a:solidFill>
              <a:latin typeface="Calibri"/>
              <a:ea typeface="Calibri"/>
              <a:cs typeface="Calibri"/>
              <a:sym typeface="Calibri"/>
            </a:endParaRPr>
          </a:p>
          <a:p>
            <a:pPr marL="457200" lvl="0" indent="-298450" rtl="0">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Post: Learning targets, Literary Essay anchor chart, and Working to Become Effective Learners anchor chart</a:t>
            </a:r>
            <a:endParaRPr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14576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Digital materials can be downloaded from </a:t>
            </a:r>
            <a:r>
              <a:rPr lang="en" sz="1200" u="sng" dirty="0">
                <a:solidFill>
                  <a:schemeClr val="hlink"/>
                </a:solidFill>
                <a:latin typeface="Calibri"/>
                <a:ea typeface="Calibri"/>
                <a:cs typeface="Calibri"/>
                <a:sym typeface="Calibri"/>
                <a:hlinkClick r:id="rId3"/>
              </a:rPr>
              <a:t>http://curriculum.eleducation.org/curriculum/ela/grade-4/module-1/unit-2/lesson-12</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a:t>
            </a:r>
            <a:r>
              <a:rPr lang="en" sz="1200" b="1" dirty="0">
                <a:solidFill>
                  <a:schemeClr val="dk1"/>
                </a:solidFill>
                <a:latin typeface="Calibri"/>
                <a:ea typeface="Calibri"/>
                <a:cs typeface="Calibri"/>
                <a:sym typeface="Calibri"/>
              </a:rPr>
              <a:t>Organizing the Model: Proof Paragraph 2 strips </a:t>
            </a:r>
            <a:endParaRPr sz="1200" b="1"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Familiarize yourself with the following: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Red Light, Green Light protocol</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Expert Groups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Protocols can be found at the following url: </a:t>
            </a:r>
            <a:r>
              <a:rPr lang="en" sz="1200" u="sng" dirty="0">
                <a:solidFill>
                  <a:srgbClr val="0097A7"/>
                </a:solidFill>
                <a:latin typeface="Calibri"/>
                <a:ea typeface="Calibri"/>
                <a:cs typeface="Calibri"/>
                <a:sym typeface="Calibri"/>
                <a:hlinkClick r:id="rId4"/>
              </a:rPr>
              <a:t>https://eleducation.org/resources/el-education-classroom-protocols</a:t>
            </a:r>
            <a:endParaRPr sz="1200" u="sng" dirty="0">
              <a:solidFill>
                <a:srgbClr val="0097A7"/>
              </a:solidFill>
              <a:latin typeface="Calibri"/>
              <a:ea typeface="Calibri"/>
              <a:cs typeface="Calibri"/>
              <a:sym typeface="Calibri"/>
              <a:hlinkClick r:id="rId4"/>
            </a:endParaRPr>
          </a:p>
          <a:p>
            <a:pPr marL="45720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8236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7" name="Google Shape;147;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601989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3" name="Google Shape;153;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 for Any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1428554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e12ad785b_0_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Google Shape;159;g3e12ad785b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Pairs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placed into pre-determine</a:t>
            </a:r>
            <a:r>
              <a:rPr lang="en-US" sz="1200" dirty="0">
                <a:solidFill>
                  <a:schemeClr val="dk1"/>
                </a:solidFill>
                <a:latin typeface="Calibri"/>
                <a:ea typeface="Calibri"/>
                <a:cs typeface="Calibri"/>
                <a:sym typeface="Calibri"/>
              </a:rPr>
              <a:t>d</a:t>
            </a:r>
            <a:r>
              <a:rPr lang="en" sz="1200" dirty="0">
                <a:solidFill>
                  <a:schemeClr val="dk1"/>
                </a:solidFill>
                <a:latin typeface="Calibri"/>
                <a:ea typeface="Calibri"/>
                <a:cs typeface="Calibri"/>
                <a:sym typeface="Calibri"/>
              </a:rPr>
              <a:t> pairs.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predetermined pairs.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Organizing the Model: Proof Paragraph 2 strips</a:t>
            </a:r>
            <a:r>
              <a:rPr lang="en" sz="1200" dirty="0">
                <a:solidFill>
                  <a:schemeClr val="dk1"/>
                </a:solidFill>
                <a:latin typeface="Calibri"/>
                <a:ea typeface="Calibri"/>
                <a:cs typeface="Calibri"/>
                <a:sym typeface="Calibri"/>
              </a:rPr>
              <a:t> and invite students to retrieve their </a:t>
            </a:r>
            <a:r>
              <a:rPr lang="en" sz="1200" b="1" dirty="0">
                <a:solidFill>
                  <a:schemeClr val="dk1"/>
                </a:solidFill>
                <a:latin typeface="Calibri"/>
                <a:ea typeface="Calibri"/>
                <a:cs typeface="Calibri"/>
                <a:sym typeface="Calibri"/>
              </a:rPr>
              <a:t>Painted Essay® template.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1 minute quickly reviewing where </a:t>
            </a:r>
            <a:r>
              <a:rPr lang="en" sz="1200" b="1" dirty="0">
                <a:solidFill>
                  <a:schemeClr val="dk1"/>
                </a:solidFill>
                <a:latin typeface="Calibri"/>
                <a:ea typeface="Calibri"/>
                <a:cs typeface="Calibri"/>
                <a:sym typeface="Calibri"/>
              </a:rPr>
              <a:t>Proof Paragraph 2</a:t>
            </a:r>
            <a:r>
              <a:rPr lang="en" sz="1200" dirty="0">
                <a:solidFill>
                  <a:schemeClr val="dk1"/>
                </a:solidFill>
                <a:latin typeface="Calibri"/>
                <a:ea typeface="Calibri"/>
                <a:cs typeface="Calibri"/>
                <a:sym typeface="Calibri"/>
              </a:rPr>
              <a:t> fits into the structure of the essay.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read and organize the strips, putting them in the correct order for </a:t>
            </a:r>
            <a:r>
              <a:rPr lang="en" sz="1200" b="1" dirty="0">
                <a:solidFill>
                  <a:schemeClr val="dk1"/>
                </a:solidFill>
                <a:latin typeface="Calibri"/>
                <a:ea typeface="Calibri"/>
                <a:cs typeface="Calibri"/>
                <a:sym typeface="Calibri"/>
              </a:rPr>
              <a:t>Proof Paragraph 2</a:t>
            </a:r>
            <a:r>
              <a:rPr lang="en" sz="1200" dirty="0">
                <a:solidFill>
                  <a:schemeClr val="dk1"/>
                </a:solidFill>
                <a:latin typeface="Calibri"/>
                <a:ea typeface="Calibri"/>
                <a:cs typeface="Calibri"/>
                <a:sym typeface="Calibri"/>
              </a:rPr>
              <a:t> of the model literary essay.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when they have finished, they can check their work against the </a:t>
            </a:r>
            <a:r>
              <a:rPr lang="en" sz="1200" b="1" dirty="0">
                <a:solidFill>
                  <a:schemeClr val="dk1"/>
                </a:solidFill>
                <a:latin typeface="Calibri"/>
                <a:ea typeface="Calibri"/>
                <a:cs typeface="Calibri"/>
                <a:sym typeface="Calibri"/>
              </a:rPr>
              <a:t>model literary essay.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working.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Invite students to help you record the parts of </a:t>
            </a:r>
            <a:r>
              <a:rPr lang="en" sz="1200" b="1" dirty="0">
                <a:solidFill>
                  <a:schemeClr val="dk1"/>
                </a:solidFill>
                <a:latin typeface="Calibri"/>
                <a:ea typeface="Calibri"/>
                <a:cs typeface="Calibri"/>
                <a:sym typeface="Calibri"/>
              </a:rPr>
              <a:t>Proof Paragraph 2</a:t>
            </a:r>
            <a:r>
              <a:rPr lang="en" sz="1200" dirty="0">
                <a:solidFill>
                  <a:schemeClr val="dk1"/>
                </a:solidFill>
                <a:latin typeface="Calibri"/>
                <a:ea typeface="Calibri"/>
                <a:cs typeface="Calibri"/>
                <a:sym typeface="Calibri"/>
              </a:rPr>
              <a:t> on the </a:t>
            </a:r>
            <a:r>
              <a:rPr lang="en" sz="1200" b="1" dirty="0">
                <a:solidFill>
                  <a:schemeClr val="dk1"/>
                </a:solidFill>
                <a:latin typeface="Calibri"/>
                <a:ea typeface="Calibri"/>
                <a:cs typeface="Calibri"/>
                <a:sym typeface="Calibri"/>
              </a:rPr>
              <a:t>Literary Essay anchor chart</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Literary Essay anchor chart </a:t>
            </a:r>
            <a:r>
              <a:rPr lang="en" sz="1200" b="0" dirty="0">
                <a:solidFill>
                  <a:schemeClr val="dk1"/>
                </a:solidFill>
                <a:latin typeface="Calibri"/>
                <a:ea typeface="Calibri"/>
                <a:cs typeface="Calibri"/>
                <a:sym typeface="Calibri"/>
              </a:rPr>
              <a:t>(example, for teacher reference in Module 1 Teacher Supporting Materials)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within this proof paragraph, the author has elaborated on the focus of the writing, or explained how the evidence he or she has chosen supports the focus statement</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discussing in pairs.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organizing the sentence strips in an order that makes sense.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that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825158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Google Shape;16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wrote the first proof paragraph for their essays in the previous lesson and tell them that today they will work on the second proof paragraph. Invite students to refer to their </a:t>
            </a:r>
            <a:r>
              <a:rPr lang="en" sz="1200" b="1" dirty="0">
                <a:solidFill>
                  <a:schemeClr val="dk1"/>
                </a:solidFill>
                <a:latin typeface="Calibri"/>
                <a:ea typeface="Calibri"/>
                <a:cs typeface="Calibri"/>
                <a:sym typeface="Calibri"/>
              </a:rPr>
              <a:t>Painted Essay Template</a:t>
            </a:r>
            <a:r>
              <a:rPr lang="en" sz="1200" dirty="0">
                <a:solidFill>
                  <a:schemeClr val="dk1"/>
                </a:solidFill>
                <a:latin typeface="Calibri"/>
                <a:ea typeface="Calibri"/>
                <a:cs typeface="Calibri"/>
                <a:sym typeface="Calibri"/>
              </a:rPr>
              <a:t> to see what it says about Proof Paragraph 2.</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“What is the purpose of Proof Paragraph 2?” (</a:t>
            </a:r>
            <a:r>
              <a:rPr lang="en" sz="1200" b="1" dirty="0">
                <a:solidFill>
                  <a:schemeClr val="dk1"/>
                </a:solidFill>
                <a:latin typeface="Calibri"/>
                <a:ea typeface="Calibri"/>
                <a:cs typeface="Calibri"/>
                <a:sym typeface="Calibri"/>
              </a:rPr>
              <a:t>to give evidence and reasons to support point 2)</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Note the underlined words </a:t>
            </a:r>
            <a:r>
              <a:rPr lang="en" sz="1200" i="1" dirty="0">
                <a:solidFill>
                  <a:schemeClr val="dk1"/>
                </a:solidFill>
                <a:latin typeface="Calibri"/>
                <a:ea typeface="Calibri"/>
                <a:cs typeface="Calibri"/>
                <a:sym typeface="Calibri"/>
              </a:rPr>
              <a:t>commas</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quotation marks</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quotations from a text</a:t>
            </a:r>
            <a:r>
              <a:rPr lang="en" sz="1200" dirty="0">
                <a:solidFill>
                  <a:schemeClr val="dk1"/>
                </a:solidFill>
                <a:latin typeface="Calibri"/>
                <a:ea typeface="Calibri"/>
                <a:cs typeface="Calibri"/>
                <a:sym typeface="Calibri"/>
              </a:rPr>
              <a:t>. Tell students that when they write their second proof paragraphs, they will probably use specific quotes from their expert group poet’s poems. Tell students they will learn how to correctly punctuate these quotes.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a:t>
            </a:r>
            <a:r>
              <a:rPr lang="en" sz="1200" b="1" dirty="0">
                <a:solidFill>
                  <a:schemeClr val="dk1"/>
                </a:solidFill>
                <a:latin typeface="Calibri"/>
                <a:ea typeface="Calibri"/>
                <a:cs typeface="Calibri"/>
                <a:sym typeface="Calibri"/>
              </a:rPr>
              <a:t>Informative Essay Prompt: What Inspires Poets?</a:t>
            </a:r>
            <a:r>
              <a:rPr lang="en" sz="1200" dirty="0">
                <a:solidFill>
                  <a:schemeClr val="dk1"/>
                </a:solidFill>
                <a:latin typeface="Calibri"/>
                <a:ea typeface="Calibri"/>
                <a:cs typeface="Calibri"/>
                <a:sym typeface="Calibri"/>
              </a:rPr>
              <a:t> and quickly review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remind them of perseverance, as they will be working to plan and write an essay for the first time this year, which may be challenging.</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actively paying attention when you explain the targets.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2199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6" name="Google Shape;176;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as they are writing today, they will likely use quotations from poems by their expert group poet. Point out that in formal writing, they will need to correctly mark these quotations so their reader knows the words come from someone other than the writer of the essay.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Marking Direct Quotes handou</a:t>
            </a:r>
            <a:r>
              <a:rPr lang="en" sz="1200" dirty="0">
                <a:solidFill>
                  <a:schemeClr val="dk1"/>
                </a:solidFill>
                <a:latin typeface="Calibri"/>
                <a:ea typeface="Calibri"/>
                <a:cs typeface="Calibri"/>
                <a:sym typeface="Calibri"/>
              </a:rPr>
              <a:t>t and read the example sentence: </a:t>
            </a:r>
            <a:r>
              <a:rPr lang="en" sz="1200" i="1" dirty="0">
                <a:solidFill>
                  <a:schemeClr val="dk1"/>
                </a:solidFill>
                <a:latin typeface="Calibri"/>
                <a:ea typeface="Calibri"/>
                <a:cs typeface="Calibri"/>
                <a:sym typeface="Calibri"/>
              </a:rPr>
              <a:t>“In this poem, he says, ‘I have eaten the plums that were in the icebox</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and explains how they tasted delicious, sweet, and cold.’”</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“Who is he in he says?”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William Carlos Williams</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“In this sentence, what words did William Carlos Williams write?” </a:t>
            </a:r>
            <a:r>
              <a:rPr lang="en" sz="1200" b="1" dirty="0">
                <a:solidFill>
                  <a:schemeClr val="dk1"/>
                </a:solidFill>
                <a:latin typeface="Calibri"/>
                <a:ea typeface="Calibri"/>
                <a:cs typeface="Calibri"/>
                <a:sym typeface="Calibri"/>
              </a:rPr>
              <a:t>(“I have eaten the plums that were in the icebox”)</a:t>
            </a:r>
            <a:r>
              <a:rPr lang="en" sz="1200" i="1" dirty="0">
                <a:solidFill>
                  <a:schemeClr val="dk1"/>
                </a:solidFill>
                <a:latin typeface="Calibri"/>
                <a:ea typeface="Calibri"/>
                <a:cs typeface="Calibri"/>
                <a:sym typeface="Calibri"/>
              </a:rPr>
              <a:t>  “In this sentence, what words did the writer of the essay write?” </a:t>
            </a:r>
            <a:r>
              <a:rPr lang="en" sz="1200" b="1" dirty="0">
                <a:solidFill>
                  <a:schemeClr val="dk1"/>
                </a:solidFill>
                <a:latin typeface="Calibri"/>
                <a:ea typeface="Calibri"/>
                <a:cs typeface="Calibri"/>
                <a:sym typeface="Calibri"/>
              </a:rPr>
              <a:t>(In this poem, he says and and explains how they tasted delicious, sweet, and cold.)</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Note the underlined words William Carlos Williams wrote: “</a:t>
            </a:r>
            <a:r>
              <a:rPr lang="en" sz="1200" i="1" dirty="0">
                <a:solidFill>
                  <a:schemeClr val="dk1"/>
                </a:solidFill>
                <a:latin typeface="Calibri"/>
                <a:ea typeface="Calibri"/>
                <a:cs typeface="Calibri"/>
                <a:sym typeface="Calibri"/>
              </a:rPr>
              <a:t>I have eaten the plums that were in the icebox</a:t>
            </a:r>
            <a:r>
              <a:rPr lang="en-US" sz="1200" i="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writer of the essay used punctuation to mark the words of William Carlos Williams. Circle the quotation marks and point out that these come right before and right after the exact words from the poem, and invite students to do the same on their copy.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Put a box around the comma and point out that this comes right before the first quotation mark. Invite students to do the same on their copy.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Note the bold </a:t>
            </a:r>
            <a:r>
              <a:rPr lang="en" sz="1200" i="1" dirty="0">
                <a:solidFill>
                  <a:schemeClr val="dk1"/>
                </a:solidFill>
                <a:latin typeface="Calibri"/>
                <a:ea typeface="Calibri"/>
                <a:cs typeface="Calibri"/>
                <a:sym typeface="Calibri"/>
              </a:rPr>
              <a:t>he says</a:t>
            </a:r>
            <a:r>
              <a:rPr lang="en" sz="1200" dirty="0">
                <a:solidFill>
                  <a:schemeClr val="dk1"/>
                </a:solidFill>
                <a:latin typeface="Calibri"/>
                <a:ea typeface="Calibri"/>
                <a:cs typeface="Calibri"/>
                <a:sym typeface="Calibri"/>
              </a:rPr>
              <a:t> and point out that the writer used this phrase to show the words that are coming next are someone else’s.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“How can we say </a:t>
            </a:r>
            <a:r>
              <a:rPr lang="en-US" sz="1200" i="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he says</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in a different way?” </a:t>
            </a:r>
            <a:r>
              <a:rPr lang="en" sz="1200" b="1" dirty="0">
                <a:solidFill>
                  <a:schemeClr val="dk1"/>
                </a:solidFill>
                <a:latin typeface="Calibri"/>
                <a:ea typeface="Calibri"/>
                <a:cs typeface="Calibri"/>
                <a:sym typeface="Calibri"/>
              </a:rPr>
              <a:t>(Responses will vary, but may include: he writes; William Carlos Williams writes; the author describes; in the text, he writes.) </a:t>
            </a:r>
            <a:r>
              <a:rPr lang="en" sz="1200" i="1" dirty="0">
                <a:solidFill>
                  <a:schemeClr val="dk1"/>
                </a:solidFill>
                <a:latin typeface="Calibri"/>
                <a:ea typeface="Calibri"/>
                <a:cs typeface="Calibri"/>
                <a:sym typeface="Calibri"/>
              </a:rPr>
              <a:t>“Why is it important to use quotes?” </a:t>
            </a:r>
            <a:r>
              <a:rPr lang="en" sz="1200" b="1" dirty="0">
                <a:solidFill>
                  <a:schemeClr val="dk1"/>
                </a:solidFill>
                <a:latin typeface="Calibri"/>
                <a:ea typeface="Calibri"/>
                <a:cs typeface="Calibri"/>
                <a:sym typeface="Calibri"/>
              </a:rPr>
              <a:t>(to help show the evidence for our ideas; so that the reader knows that it is not our words) </a:t>
            </a:r>
            <a:r>
              <a:rPr lang="en" sz="1200" i="1" dirty="0">
                <a:solidFill>
                  <a:schemeClr val="dk1"/>
                </a:solidFill>
                <a:latin typeface="Calibri"/>
                <a:ea typeface="Calibri"/>
                <a:cs typeface="Calibri"/>
                <a:sym typeface="Calibri"/>
              </a:rPr>
              <a:t>“Why is it important to use correct punctuation for our quotes?” </a:t>
            </a:r>
            <a:r>
              <a:rPr lang="en" sz="1200" b="1" dirty="0">
                <a:solidFill>
                  <a:schemeClr val="dk1"/>
                </a:solidFill>
                <a:latin typeface="Calibri"/>
                <a:ea typeface="Calibri"/>
                <a:cs typeface="Calibri"/>
                <a:sym typeface="Calibri"/>
              </a:rPr>
              <a:t>(so the reader knows exactly what he or she is reading and exactly where the words come from)</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on the displayed </a:t>
            </a:r>
            <a:r>
              <a:rPr lang="en" sz="1200" b="1" dirty="0">
                <a:solidFill>
                  <a:schemeClr val="dk1"/>
                </a:solidFill>
                <a:latin typeface="Calibri"/>
                <a:ea typeface="Calibri"/>
                <a:cs typeface="Calibri"/>
                <a:sym typeface="Calibri"/>
              </a:rPr>
              <a:t>Marking Direct Quotes handout</a:t>
            </a:r>
            <a:r>
              <a:rPr lang="en" sz="1200" dirty="0">
                <a:solidFill>
                  <a:schemeClr val="dk1"/>
                </a:solidFill>
                <a:latin typeface="Calibri"/>
                <a:ea typeface="Calibri"/>
                <a:cs typeface="Calibri"/>
                <a:sym typeface="Calibri"/>
              </a:rPr>
              <a:t>, inviting students to do the same on their copies.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t>
            </a:r>
            <a:r>
              <a:rPr lang="en" sz="1200" b="1" dirty="0">
                <a:solidFill>
                  <a:schemeClr val="dk1"/>
                </a:solidFill>
                <a:latin typeface="Calibri"/>
                <a:ea typeface="Calibri"/>
                <a:cs typeface="Calibri"/>
                <a:sym typeface="Calibri"/>
              </a:rPr>
              <a:t>Think-Write-Pair-Share</a:t>
            </a:r>
            <a:r>
              <a:rPr lang="en" sz="1200" dirty="0">
                <a:solidFill>
                  <a:schemeClr val="dk1"/>
                </a:solidFill>
                <a:latin typeface="Calibri"/>
                <a:ea typeface="Calibri"/>
                <a:cs typeface="Calibri"/>
                <a:sym typeface="Calibri"/>
              </a:rPr>
              <a:t>, leaving adequate time for each partner to think, ask each other the question, and share: </a:t>
            </a:r>
            <a:r>
              <a:rPr lang="en" sz="1200" i="1" dirty="0">
                <a:solidFill>
                  <a:schemeClr val="dk1"/>
                </a:solidFill>
                <a:latin typeface="Calibri"/>
                <a:ea typeface="Calibri"/>
                <a:cs typeface="Calibri"/>
                <a:sym typeface="Calibri"/>
              </a:rPr>
              <a:t>“Write a complete sentence using a quotation from a poem by your expert group’s poet. Use a comma and quotation marks to correctly mark the quotation from the text.”</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out.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whole group. Tell them you will be looking for their use of quotations from their expert group poet’s poems in their literary essay. Reassure students that they will have more opportunities to practice this in the next lesson.</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with their partner appropriately.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underlining/circling with the class.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respond to questions with with their partners. </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a different color marker for each part of the punctuation in your example. Provide students with colored pencils so that they can use the same color-coding strategy.</a:t>
            </a:r>
            <a:endParaRPr sz="1200" i="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4842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e12ad785b_0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Google Shape;184;g3e12ad785b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20-25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criteria they focused on in the previous lesson and tell students they will be referring to the same criteria today.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task and purpose is to create a literary essay about what inspired their expert group poet, and their audience is other students and teachers.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criteria, pausing after each one for students to turn and talk to their partner about what each one means in their own words. Then invite students to mark these criteria on their checklist (using a different color or symbol from the ones they used in Lessons 10 and 11):</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one way they can make sure their ideas are clearly presented is by connecting them from one paragraph to another using </a:t>
            </a:r>
            <a:r>
              <a:rPr lang="en" sz="1200" i="1" dirty="0">
                <a:solidFill>
                  <a:schemeClr val="dk1"/>
                </a:solidFill>
                <a:latin typeface="Calibri"/>
                <a:ea typeface="Calibri"/>
                <a:cs typeface="Calibri"/>
                <a:sym typeface="Calibri"/>
              </a:rPr>
              <a:t>linking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“What is the information in Proof Paragraph 1 that is connected to the information in Proof Paragraph 2?” </a:t>
            </a:r>
            <a:r>
              <a:rPr lang="en" sz="1200" b="1" dirty="0">
                <a:solidFill>
                  <a:schemeClr val="dk1"/>
                </a:solidFill>
                <a:latin typeface="Calibri"/>
                <a:ea typeface="Calibri"/>
                <a:cs typeface="Calibri"/>
                <a:sym typeface="Calibri"/>
              </a:rPr>
              <a:t>(Proof Paragraph 1 explains what inspired our poets, and Proof Paragraph 2 gives evidence of this from his or her poems.)</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how to record this (using words or sketches) on the displayed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Invite students to do the same.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Proof Paragraph 2 of their essay elaborates on point 2, or gives evidence and reasons of the poet’s inspiration in his or her poems. Focus students on the first criterion of Proof Paragraph 2 on the </a:t>
            </a:r>
            <a:r>
              <a:rPr lang="en" sz="1200" b="1" dirty="0">
                <a:solidFill>
                  <a:schemeClr val="dk1"/>
                </a:solidFill>
                <a:latin typeface="Calibri"/>
                <a:ea typeface="Calibri"/>
                <a:cs typeface="Calibri"/>
                <a:sym typeface="Calibri"/>
              </a:rPr>
              <a:t>Literary Essay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sentence stem from the writing template: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“(Poet’s name)’s poems show us _____.</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their partner to say aloud their first sentence linking Proof Paragraph 1 to Proof Paragraph 2 using the sentence stem provided.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write this sentence on their </a:t>
            </a:r>
            <a:r>
              <a:rPr lang="en" sz="1200" b="1" dirty="0">
                <a:solidFill>
                  <a:schemeClr val="dk1"/>
                </a:solidFill>
                <a:latin typeface="Calibri"/>
                <a:ea typeface="Calibri"/>
                <a:cs typeface="Calibri"/>
                <a:sym typeface="Calibri"/>
              </a:rPr>
              <a:t>literary essay draft</a:t>
            </a:r>
            <a:r>
              <a:rPr lang="en" sz="1200" dirty="0">
                <a:solidFill>
                  <a:schemeClr val="dk1"/>
                </a:solidFill>
                <a:latin typeface="Calibri"/>
                <a:ea typeface="Calibri"/>
                <a:cs typeface="Calibri"/>
                <a:sym typeface="Calibri"/>
              </a:rPr>
              <a:t>. Remind students that because this is a new paragraph, they will start on a new line, and remind them to leave lines between each line of writing.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writing.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a:t>
            </a:r>
            <a:r>
              <a:rPr lang="en" sz="1200" b="1" dirty="0">
                <a:solidFill>
                  <a:schemeClr val="dk1"/>
                </a:solidFill>
                <a:latin typeface="Calibri"/>
                <a:ea typeface="Calibri"/>
                <a:cs typeface="Calibri"/>
                <a:sym typeface="Calibri"/>
              </a:rPr>
              <a:t>expert group poet biographies</a:t>
            </a:r>
            <a:r>
              <a:rPr lang="en" sz="1200" dirty="0">
                <a:solidFill>
                  <a:schemeClr val="dk1"/>
                </a:solidFill>
                <a:latin typeface="Calibri"/>
                <a:ea typeface="Calibri"/>
                <a:cs typeface="Calibri"/>
                <a:sym typeface="Calibri"/>
              </a:rPr>
              <a:t> and</a:t>
            </a:r>
            <a:r>
              <a:rPr lang="en" sz="1200" b="1" dirty="0">
                <a:solidFill>
                  <a:schemeClr val="dk1"/>
                </a:solidFill>
                <a:latin typeface="Calibri"/>
                <a:ea typeface="Calibri"/>
                <a:cs typeface="Calibri"/>
                <a:sym typeface="Calibri"/>
              </a:rPr>
              <a:t> Close Read Note-catcher: Expert Group Poet</a:t>
            </a:r>
            <a:r>
              <a:rPr lang="en" sz="1200" dirty="0">
                <a:solidFill>
                  <a:schemeClr val="dk1"/>
                </a:solidFill>
                <a:latin typeface="Calibri"/>
                <a:ea typeface="Calibri"/>
                <a:cs typeface="Calibri"/>
                <a:sym typeface="Calibri"/>
              </a:rPr>
              <a:t> and move to sit with their expert groups.</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following along as you ask for responses pertaining to each criterion.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filling out the appropriate section on their own checklist.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While reviewing the checklist criteria, some students may need additional clarification about the language of each criterion. Example: </a:t>
            </a:r>
            <a:r>
              <a:rPr lang="en" sz="1200" i="1" dirty="0">
                <a:solidFill>
                  <a:schemeClr val="dk1"/>
                </a:solidFill>
                <a:latin typeface="Calibri"/>
                <a:ea typeface="Calibri"/>
                <a:cs typeface="Calibri"/>
                <a:sym typeface="Calibri"/>
              </a:rPr>
              <a:t>“What does it mean when writing is appropriate to the task, purpose, and audience?” </a:t>
            </a:r>
            <a:r>
              <a:rPr lang="en" sz="1200" b="1" dirty="0">
                <a:solidFill>
                  <a:schemeClr val="dk1"/>
                </a:solidFill>
                <a:latin typeface="Calibri"/>
                <a:ea typeface="Calibri"/>
                <a:cs typeface="Calibri"/>
                <a:sym typeface="Calibri"/>
              </a:rPr>
              <a:t>(Everything I wrote is about the main idea of the essay. It is not about something else. It is written in a way that will help others understand it.) </a:t>
            </a:r>
            <a:endParaRPr sz="1200" b="1"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endParaRPr dirty="0"/>
          </a:p>
        </p:txBody>
      </p:sp>
    </p:spTree>
    <p:extLst>
      <p:ext uri="{BB962C8B-B14F-4D97-AF65-F5344CB8AC3E}">
        <p14:creationId xmlns:p14="http://schemas.microsoft.com/office/powerpoint/2010/main" val="1786600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252C565F-0018-4529-B030-038D356623C5}"/>
              </a:ext>
            </a:extLst>
          </p:cNvPr>
          <p:cNvPicPr>
            <a:picLocks noChangeAspect="1"/>
          </p:cNvPicPr>
          <p:nvPr userDrawn="1"/>
        </p:nvPicPr>
        <p:blipFill>
          <a:blip r:embed="rId13"/>
          <a:stretch>
            <a:fillRect/>
          </a:stretch>
        </p:blipFill>
        <p:spPr>
          <a:xfrm>
            <a:off x="8365808" y="4985379"/>
            <a:ext cx="762000" cy="142875"/>
          </a:xfrm>
          <a:prstGeom prst="rect">
            <a:avLst/>
          </a:prstGeom>
        </p:spPr>
      </p:pic>
      <p:pic>
        <p:nvPicPr>
          <p:cNvPr id="5" name="Picture 4">
            <a:extLst>
              <a:ext uri="{FF2B5EF4-FFF2-40B4-BE49-F238E27FC236}">
                <a16:creationId xmlns:a16="http://schemas.microsoft.com/office/drawing/2014/main" id="{75C5FBEE-021A-4E59-871D-5776BE9ABE15}"/>
              </a:ext>
            </a:extLst>
          </p:cNvPr>
          <p:cNvPicPr>
            <a:picLocks noChangeAspect="1"/>
          </p:cNvPicPr>
          <p:nvPr userDrawn="1"/>
        </p:nvPicPr>
        <p:blipFill>
          <a:blip r:embed="rId14"/>
          <a:stretch>
            <a:fillRect/>
          </a:stretch>
        </p:blipFill>
        <p:spPr>
          <a:xfrm>
            <a:off x="4297348" y="4671004"/>
            <a:ext cx="548700" cy="457250"/>
          </a:xfrm>
          <a:prstGeom prst="rect">
            <a:avLst/>
          </a:prstGeom>
        </p:spPr>
      </p:pic>
      <p:pic>
        <p:nvPicPr>
          <p:cNvPr id="10" name="Picture 9">
            <a:extLst>
              <a:ext uri="{FF2B5EF4-FFF2-40B4-BE49-F238E27FC236}">
                <a16:creationId xmlns:a16="http://schemas.microsoft.com/office/drawing/2014/main" id="{CB17CC4A-A6CC-401F-9265-239667BFD3E4}"/>
              </a:ext>
            </a:extLst>
          </p:cNvPr>
          <p:cNvPicPr>
            <a:picLocks noChangeAspect="1"/>
          </p:cNvPicPr>
          <p:nvPr userDrawn="1"/>
        </p:nvPicPr>
        <p:blipFill>
          <a:blip r:embed="rId15"/>
          <a:stretch>
            <a:fillRect/>
          </a:stretch>
        </p:blipFill>
        <p:spPr>
          <a:xfrm>
            <a:off x="12526" y="459889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86766C82-DB96-4951-8258-08F70AEFD0B2}"/>
              </a:ext>
            </a:extLst>
          </p:cNvPr>
          <p:cNvPicPr>
            <a:picLocks noChangeAspect="1"/>
          </p:cNvPicPr>
          <p:nvPr userDrawn="1"/>
        </p:nvPicPr>
        <p:blipFill>
          <a:blip r:embed="rId13"/>
          <a:stretch>
            <a:fillRect/>
          </a:stretch>
        </p:blipFill>
        <p:spPr>
          <a:xfrm>
            <a:off x="7936282" y="4969725"/>
            <a:ext cx="762000" cy="142875"/>
          </a:xfrm>
          <a:prstGeom prst="rect">
            <a:avLst/>
          </a:prstGeom>
        </p:spPr>
      </p:pic>
      <p:pic>
        <p:nvPicPr>
          <p:cNvPr id="5" name="Picture 4">
            <a:extLst>
              <a:ext uri="{FF2B5EF4-FFF2-40B4-BE49-F238E27FC236}">
                <a16:creationId xmlns:a16="http://schemas.microsoft.com/office/drawing/2014/main" id="{DDE649BD-E187-4EB4-A0E8-01191D0BF16A}"/>
              </a:ext>
            </a:extLst>
          </p:cNvPr>
          <p:cNvPicPr>
            <a:picLocks noChangeAspect="1"/>
          </p:cNvPicPr>
          <p:nvPr userDrawn="1"/>
        </p:nvPicPr>
        <p:blipFill>
          <a:blip r:embed="rId14"/>
          <a:stretch>
            <a:fillRect/>
          </a:stretch>
        </p:blipFill>
        <p:spPr>
          <a:xfrm>
            <a:off x="4271375" y="4557866"/>
            <a:ext cx="601249" cy="501041"/>
          </a:xfrm>
          <a:prstGeom prst="rect">
            <a:avLst/>
          </a:prstGeom>
        </p:spPr>
      </p:pic>
      <p:pic>
        <p:nvPicPr>
          <p:cNvPr id="7" name="Picture 6">
            <a:extLst>
              <a:ext uri="{FF2B5EF4-FFF2-40B4-BE49-F238E27FC236}">
                <a16:creationId xmlns:a16="http://schemas.microsoft.com/office/drawing/2014/main" id="{A70DABC8-3484-4CDF-828C-99EEB20C3F29}"/>
              </a:ext>
            </a:extLst>
          </p:cNvPr>
          <p:cNvPicPr>
            <a:picLocks noChangeAspect="1"/>
          </p:cNvPicPr>
          <p:nvPr userDrawn="1"/>
        </p:nvPicPr>
        <p:blipFill>
          <a:blip r:embed="rId15"/>
          <a:stretch>
            <a:fillRect/>
          </a:stretch>
        </p:blipFill>
        <p:spPr>
          <a:xfrm>
            <a:off x="0" y="4580104"/>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2</a:t>
            </a:r>
            <a:r>
              <a:rPr lang="en" sz="3400"/>
              <a:t>: Lesson </a:t>
            </a:r>
            <a:r>
              <a:rPr lang="en"/>
              <a:t>12</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solidFill>
                  <a:schemeClr val="dk1"/>
                </a:solidFill>
              </a:rPr>
              <a:t>This lesson will take approximately 60-70 minutes to complete. </a:t>
            </a:r>
            <a:endParaRPr>
              <a:solidFill>
                <a:schemeClr val="dk1"/>
              </a:solidFill>
            </a:endParaRPr>
          </a:p>
          <a:p>
            <a:pPr marL="0" lvl="0" indent="0" rtl="0">
              <a:lnSpc>
                <a:spcPct val="90000"/>
              </a:lnSpc>
              <a:spcBef>
                <a:spcPts val="0"/>
              </a:spcBef>
              <a:spcAft>
                <a:spcPts val="0"/>
              </a:spcAft>
              <a:buClr>
                <a:schemeClr val="dk1"/>
              </a:buClr>
              <a:buSzPts val="2400"/>
              <a:buFont typeface="Arial"/>
              <a:buNone/>
            </a:pPr>
            <a:endParaRPr>
              <a:solidFill>
                <a:schemeClr val="dk1"/>
              </a:solidFill>
            </a:endParaRPr>
          </a:p>
          <a:p>
            <a:pPr marL="0" lvl="0" indent="0" rtl="0">
              <a:lnSpc>
                <a:spcPct val="90000"/>
              </a:lnSpc>
              <a:spcBef>
                <a:spcPts val="0"/>
              </a:spcBef>
              <a:spcAft>
                <a:spcPts val="0"/>
              </a:spcAft>
              <a:buClr>
                <a:schemeClr val="dk1"/>
              </a:buClr>
              <a:buSzPts val="3200"/>
              <a:buFont typeface="Arial"/>
              <a:buNone/>
            </a:pPr>
            <a:r>
              <a:rPr lang="en">
                <a:solidFill>
                  <a:schemeClr val="dk1"/>
                </a:solidFill>
              </a:rPr>
              <a:t>The purpose of today’s lesson is to:</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Have students write proof paragraph 2 of their literary essays. </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Guide students in using punctuation to mark direct quotes from a text. </a:t>
            </a:r>
            <a:endParaRPr>
              <a:solidFill>
                <a:schemeClr val="dk1"/>
              </a:solidFill>
            </a:endParaRPr>
          </a:p>
          <a:p>
            <a:pPr marL="0" lvl="0" indent="0" rtl="0">
              <a:lnSpc>
                <a:spcPct val="90000"/>
              </a:lnSpc>
              <a:spcBef>
                <a:spcPts val="0"/>
              </a:spcBef>
              <a:spcAft>
                <a:spcPts val="0"/>
              </a:spcAft>
              <a:buNone/>
            </a:pPr>
            <a:endParaRPr>
              <a:solidFill>
                <a:schemeClr val="dk1"/>
              </a:solidFill>
            </a:endParaRPr>
          </a:p>
          <a:p>
            <a:pPr marL="0" lvl="0" indent="0" rtl="0">
              <a:lnSpc>
                <a:spcPct val="90000"/>
              </a:lnSpc>
              <a:spcBef>
                <a:spcPts val="0"/>
              </a:spcBef>
              <a:spcAft>
                <a:spcPts val="0"/>
              </a:spcAft>
              <a:buNone/>
            </a:pPr>
            <a:r>
              <a:rPr lang="en">
                <a:solidFill>
                  <a:schemeClr val="dk1"/>
                </a:solidFill>
              </a:rPr>
              <a:t>The Learning Targets for students today are:</a:t>
            </a:r>
            <a:endParaRPr>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a:solidFill>
                  <a:schemeClr val="dk1"/>
                </a:solidFill>
              </a:rPr>
              <a:t>I can plan and write Proof Paragraph 2 for my essay.</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use commas and quotation marks to mark quotations from a text.</a:t>
            </a:r>
            <a:endParaRPr>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Writing Proof Paragraph 2 </a:t>
            </a:r>
            <a:endParaRPr/>
          </a:p>
        </p:txBody>
      </p:sp>
      <p:sp>
        <p:nvSpPr>
          <p:cNvPr id="196" name="Google Shape;196;p34"/>
          <p:cNvSpPr txBox="1">
            <a:spLocks noGrp="1"/>
          </p:cNvSpPr>
          <p:nvPr>
            <p:ph type="body" idx="1"/>
          </p:nvPr>
        </p:nvSpPr>
        <p:spPr>
          <a:xfrm>
            <a:off x="464350" y="1004675"/>
            <a:ext cx="8367900" cy="3564300"/>
          </a:xfrm>
          <a:prstGeom prst="rect">
            <a:avLst/>
          </a:prstGeom>
        </p:spPr>
        <p:txBody>
          <a:bodyPr spcFirstLastPara="1" wrap="square" lIns="91425" tIns="91425" rIns="91425" bIns="91425" anchor="t" anchorCtr="0">
            <a:noAutofit/>
          </a:bodyPr>
          <a:lstStyle/>
          <a:p>
            <a:pPr marL="457200" lvl="0" indent="-342900" rtl="0">
              <a:lnSpc>
                <a:spcPct val="90000"/>
              </a:lnSpc>
              <a:spcBef>
                <a:spcPts val="1000"/>
              </a:spcBef>
              <a:spcAft>
                <a:spcPts val="600"/>
              </a:spcAft>
              <a:buClr>
                <a:schemeClr val="dk1"/>
              </a:buClr>
              <a:buSzPts val="1800"/>
              <a:buAutoNum type="arabicPeriod"/>
            </a:pPr>
            <a:r>
              <a:rPr lang="en" dirty="0">
                <a:solidFill>
                  <a:schemeClr val="dk1"/>
                </a:solidFill>
              </a:rPr>
              <a:t>Skim your Note-catcher: Expert group poet</a:t>
            </a:r>
            <a:endParaRPr dirty="0">
              <a:solidFill>
                <a:schemeClr val="dk1"/>
              </a:solidFill>
            </a:endParaRPr>
          </a:p>
          <a:p>
            <a:pPr marL="457200" lvl="0" indent="-342900" rtl="0">
              <a:lnSpc>
                <a:spcPct val="90000"/>
              </a:lnSpc>
              <a:spcBef>
                <a:spcPts val="0"/>
              </a:spcBef>
              <a:spcAft>
                <a:spcPts val="600"/>
              </a:spcAft>
              <a:buClr>
                <a:schemeClr val="dk1"/>
              </a:buClr>
              <a:buSzPts val="1800"/>
              <a:buAutoNum type="arabicPeriod"/>
            </a:pPr>
            <a:r>
              <a:rPr lang="en" dirty="0">
                <a:solidFill>
                  <a:schemeClr val="dk1"/>
                </a:solidFill>
              </a:rPr>
              <a:t>Underline information you will use in proof paragraph 2 using the </a:t>
            </a:r>
            <a:r>
              <a:rPr lang="en" dirty="0">
                <a:solidFill>
                  <a:srgbClr val="1155CC"/>
                </a:solidFill>
              </a:rPr>
              <a:t>blue marker</a:t>
            </a:r>
            <a:r>
              <a:rPr lang="en" dirty="0">
                <a:solidFill>
                  <a:schemeClr val="dk1"/>
                </a:solidFill>
              </a:rPr>
              <a:t>. </a:t>
            </a:r>
            <a:endParaRPr dirty="0">
              <a:solidFill>
                <a:schemeClr val="dk1"/>
              </a:solidFill>
            </a:endParaRPr>
          </a:p>
          <a:p>
            <a:pPr marL="457200" lvl="0" indent="-342900" rtl="0">
              <a:lnSpc>
                <a:spcPct val="90000"/>
              </a:lnSpc>
              <a:spcBef>
                <a:spcPts val="0"/>
              </a:spcBef>
              <a:spcAft>
                <a:spcPts val="600"/>
              </a:spcAft>
              <a:buClr>
                <a:schemeClr val="dk1"/>
              </a:buClr>
              <a:buSzPts val="1800"/>
              <a:buAutoNum type="arabicPeriod"/>
            </a:pPr>
            <a:r>
              <a:rPr lang="en" dirty="0">
                <a:solidFill>
                  <a:schemeClr val="dk1"/>
                </a:solidFill>
              </a:rPr>
              <a:t>Focus on the second sentence stem from your writing template: </a:t>
            </a:r>
            <a:br>
              <a:rPr lang="en" dirty="0">
                <a:solidFill>
                  <a:schemeClr val="dk1"/>
                </a:solidFill>
              </a:rPr>
            </a:br>
            <a:r>
              <a:rPr lang="en" dirty="0">
                <a:solidFill>
                  <a:schemeClr val="dk1"/>
                </a:solidFill>
              </a:rPr>
              <a:t>“For example, _____.”</a:t>
            </a:r>
            <a:endParaRPr dirty="0">
              <a:solidFill>
                <a:schemeClr val="dk1"/>
              </a:solidFill>
            </a:endParaRPr>
          </a:p>
          <a:p>
            <a:pPr marL="457200" lvl="0" indent="-342900" rtl="0">
              <a:lnSpc>
                <a:spcPct val="90000"/>
              </a:lnSpc>
              <a:spcBef>
                <a:spcPts val="0"/>
              </a:spcBef>
              <a:spcAft>
                <a:spcPts val="600"/>
              </a:spcAft>
              <a:buClr>
                <a:schemeClr val="dk1"/>
              </a:buClr>
              <a:buSzPts val="1800"/>
              <a:buAutoNum type="arabicPeriod"/>
            </a:pPr>
            <a:r>
              <a:rPr lang="en" dirty="0">
                <a:solidFill>
                  <a:schemeClr val="dk1"/>
                </a:solidFill>
              </a:rPr>
              <a:t>Turn &amp; Talk to your partner to say aloud your first sentence describing what inspired your poet using the sentence stem provided. </a:t>
            </a:r>
            <a:endParaRPr dirty="0">
              <a:solidFill>
                <a:schemeClr val="dk1"/>
              </a:solidFill>
            </a:endParaRPr>
          </a:p>
          <a:p>
            <a:pPr marL="457200" lvl="0" indent="-342900" rtl="0">
              <a:lnSpc>
                <a:spcPct val="90000"/>
              </a:lnSpc>
              <a:spcBef>
                <a:spcPts val="0"/>
              </a:spcBef>
              <a:spcAft>
                <a:spcPts val="600"/>
              </a:spcAft>
              <a:buClr>
                <a:schemeClr val="dk1"/>
              </a:buClr>
              <a:buSzPts val="1800"/>
              <a:buAutoNum type="arabicPeriod"/>
            </a:pPr>
            <a:r>
              <a:rPr lang="en" dirty="0">
                <a:solidFill>
                  <a:schemeClr val="dk1"/>
                </a:solidFill>
              </a:rPr>
              <a:t>Write this sentence on your literary essay draft. </a:t>
            </a:r>
            <a:endParaRPr dirty="0">
              <a:solidFill>
                <a:schemeClr val="dk1"/>
              </a:solidFill>
            </a:endParaRPr>
          </a:p>
          <a:p>
            <a:pPr marL="457200" lvl="0" indent="-342900" rtl="0">
              <a:lnSpc>
                <a:spcPct val="90000"/>
              </a:lnSpc>
              <a:spcBef>
                <a:spcPts val="0"/>
              </a:spcBef>
              <a:spcAft>
                <a:spcPts val="600"/>
              </a:spcAft>
              <a:buClr>
                <a:schemeClr val="dk1"/>
              </a:buClr>
              <a:buSzPts val="1800"/>
              <a:buAutoNum type="arabicPeriod"/>
            </a:pPr>
            <a:r>
              <a:rPr lang="en" dirty="0">
                <a:solidFill>
                  <a:schemeClr val="dk1"/>
                </a:solidFill>
              </a:rPr>
              <a:t>Repeat the same process with the next sentence stem: “This poem helps us understand ____.”</a:t>
            </a:r>
            <a:endParaRPr dirty="0">
              <a:solidFill>
                <a:schemeClr val="dk1"/>
              </a:solidFill>
            </a:endParaRPr>
          </a:p>
          <a:p>
            <a:pPr marL="0" lvl="0" indent="0" rtl="0">
              <a:lnSpc>
                <a:spcPct val="115000"/>
              </a:lnSpc>
              <a:spcBef>
                <a:spcPts val="0"/>
              </a:spcBef>
              <a:spcAft>
                <a:spcPts val="0"/>
              </a:spcAft>
              <a:buNone/>
            </a:pPr>
            <a:endParaRPr sz="1400" dirty="0"/>
          </a:p>
        </p:txBody>
      </p:sp>
      <p:pic>
        <p:nvPicPr>
          <p:cNvPr id="197" name="Google Shape;197;p34"/>
          <p:cNvPicPr preferRelativeResize="0"/>
          <p:nvPr/>
        </p:nvPicPr>
        <p:blipFill>
          <a:blip r:embed="rId3">
            <a:alphaModFix/>
          </a:blip>
          <a:stretch>
            <a:fillRect/>
          </a:stretch>
        </p:blipFill>
        <p:spPr>
          <a:xfrm>
            <a:off x="7644199" y="4488862"/>
            <a:ext cx="562171" cy="462161"/>
          </a:xfrm>
          <a:prstGeom prst="rect">
            <a:avLst/>
          </a:prstGeom>
          <a:noFill/>
          <a:ln>
            <a:noFill/>
          </a:ln>
        </p:spPr>
      </p:pic>
      <p:pic>
        <p:nvPicPr>
          <p:cNvPr id="6" name="Google Shape;164;p30"/>
          <p:cNvPicPr preferRelativeResize="0"/>
          <p:nvPr/>
        </p:nvPicPr>
        <p:blipFill>
          <a:blip r:embed="rId4">
            <a:alphaModFix/>
          </a:blip>
          <a:stretch>
            <a:fillRect/>
          </a:stretch>
        </p:blipFill>
        <p:spPr>
          <a:xfrm>
            <a:off x="8260800" y="4434193"/>
            <a:ext cx="571500" cy="571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Let’s reflect...</a:t>
            </a:r>
            <a:endParaRPr/>
          </a:p>
        </p:txBody>
      </p:sp>
      <p:sp>
        <p:nvSpPr>
          <p:cNvPr id="204" name="Google Shape;204;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914400" lvl="0" indent="-419100" rtl="0">
              <a:lnSpc>
                <a:spcPct val="90000"/>
              </a:lnSpc>
              <a:spcBef>
                <a:spcPts val="1000"/>
              </a:spcBef>
              <a:spcAft>
                <a:spcPts val="0"/>
              </a:spcAft>
              <a:buClr>
                <a:schemeClr val="dk1"/>
              </a:buClr>
              <a:buSzPct val="100000"/>
              <a:buAutoNum type="arabicPeriod"/>
            </a:pPr>
            <a:r>
              <a:rPr lang="en" sz="2800" dirty="0">
                <a:solidFill>
                  <a:schemeClr val="dk1"/>
                </a:solidFill>
              </a:rPr>
              <a:t>I can plan and write Proof Paragraph 2 for my essay.</a:t>
            </a:r>
          </a:p>
          <a:p>
            <a:pPr marL="914400" lvl="0" indent="-419100" rtl="0">
              <a:lnSpc>
                <a:spcPct val="90000"/>
              </a:lnSpc>
              <a:spcBef>
                <a:spcPts val="1000"/>
              </a:spcBef>
              <a:spcAft>
                <a:spcPts val="0"/>
              </a:spcAft>
              <a:buClr>
                <a:schemeClr val="dk1"/>
              </a:buClr>
              <a:buSzPct val="100000"/>
              <a:buAutoNum type="arabicPeriod"/>
            </a:pPr>
            <a:r>
              <a:rPr lang="en" sz="2800" dirty="0">
                <a:solidFill>
                  <a:schemeClr val="dk1"/>
                </a:solidFill>
              </a:rPr>
              <a:t>I can use commas and quotation marks to mark quotations from a text. </a:t>
            </a:r>
            <a:endParaRPr sz="2800" dirty="0">
              <a:solidFill>
                <a:schemeClr val="dk1"/>
              </a:solidFill>
            </a:endParaRPr>
          </a:p>
          <a:p>
            <a:pPr marL="0" lvl="0" indent="0" rtl="0">
              <a:lnSpc>
                <a:spcPct val="90000"/>
              </a:lnSpc>
              <a:spcBef>
                <a:spcPts val="1000"/>
              </a:spcBef>
              <a:spcAft>
                <a:spcPts val="0"/>
              </a:spcAft>
              <a:buNone/>
            </a:pPr>
            <a:endParaRPr sz="2800" dirty="0">
              <a:solidFill>
                <a:schemeClr val="dk1"/>
              </a:solidFill>
            </a:endParaRPr>
          </a:p>
          <a:p>
            <a:pPr marL="0" lvl="0" indent="0">
              <a:spcBef>
                <a:spcPts val="0"/>
              </a:spcBef>
              <a:spcAft>
                <a:spcPts val="0"/>
              </a:spcAft>
              <a:buNone/>
            </a:pPr>
            <a:endParaRPr sz="2800" dirty="0"/>
          </a:p>
        </p:txBody>
      </p:sp>
      <p:pic>
        <p:nvPicPr>
          <p:cNvPr id="205" name="Google Shape;205;p35"/>
          <p:cNvPicPr preferRelativeResize="0"/>
          <p:nvPr/>
        </p:nvPicPr>
        <p:blipFill>
          <a:blip r:embed="rId3">
            <a:alphaModFix/>
          </a:blip>
          <a:stretch>
            <a:fillRect/>
          </a:stretch>
        </p:blipFill>
        <p:spPr>
          <a:xfrm>
            <a:off x="8100628" y="4372422"/>
            <a:ext cx="680221" cy="521904"/>
          </a:xfrm>
          <a:prstGeom prst="rect">
            <a:avLst/>
          </a:prstGeom>
          <a:noFill/>
          <a:ln>
            <a:noFill/>
          </a:ln>
        </p:spPr>
      </p:pic>
      <p:pic>
        <p:nvPicPr>
          <p:cNvPr id="206" name="Google Shape;206;p35"/>
          <p:cNvPicPr preferRelativeResize="0"/>
          <p:nvPr/>
        </p:nvPicPr>
        <p:blipFill>
          <a:blip r:embed="rId4">
            <a:alphaModFix/>
          </a:blip>
          <a:stretch>
            <a:fillRect/>
          </a:stretch>
        </p:blipFill>
        <p:spPr>
          <a:xfrm rot="5400000">
            <a:off x="7579180" y="4503624"/>
            <a:ext cx="601199" cy="33879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600"/>
              <a:t>Sharing your work </a:t>
            </a:r>
            <a:endParaRPr/>
          </a:p>
        </p:txBody>
      </p:sp>
      <p:sp>
        <p:nvSpPr>
          <p:cNvPr id="212" name="Google Shape;212;p36"/>
          <p:cNvSpPr txBox="1">
            <a:spLocks noGrp="1"/>
          </p:cNvSpPr>
          <p:nvPr>
            <p:ph type="body" idx="1"/>
          </p:nvPr>
        </p:nvSpPr>
        <p:spPr>
          <a:xfrm>
            <a:off x="311700" y="1155025"/>
            <a:ext cx="8520600" cy="36621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AutoNum type="arabicPeriod"/>
            </a:pPr>
            <a:r>
              <a:rPr lang="en" sz="2400" dirty="0"/>
              <a:t>Reread the Working to Become Effective Learners anchor chart. </a:t>
            </a:r>
            <a:endParaRPr sz="2400" dirty="0"/>
          </a:p>
          <a:p>
            <a:pPr marL="457200" lvl="0" indent="-381000" rtl="0">
              <a:spcBef>
                <a:spcPts val="0"/>
              </a:spcBef>
              <a:spcAft>
                <a:spcPts val="0"/>
              </a:spcAft>
              <a:buSzPts val="2400"/>
              <a:buAutoNum type="arabicPeriod"/>
            </a:pPr>
            <a:r>
              <a:rPr lang="en" sz="2400" dirty="0"/>
              <a:t>Discuss the following: </a:t>
            </a:r>
            <a:endParaRPr sz="2400" dirty="0"/>
          </a:p>
          <a:p>
            <a:pPr lvl="1" indent="-381000">
              <a:buSzPts val="2400"/>
            </a:pPr>
            <a:r>
              <a:rPr lang="en" sz="2400" dirty="0"/>
              <a:t>What did you do to work toward becoming an effective learner today?</a:t>
            </a:r>
            <a:endParaRPr sz="2400" dirty="0"/>
          </a:p>
          <a:p>
            <a:pPr lvl="1" indent="-381000">
              <a:buSzPts val="2400"/>
            </a:pPr>
            <a:r>
              <a:rPr lang="en" sz="2400" dirty="0"/>
              <a:t>What were your challenges as you worked today?</a:t>
            </a:r>
            <a:endParaRPr sz="2400" dirty="0"/>
          </a:p>
          <a:p>
            <a:pPr lvl="1" indent="-381000">
              <a:buSzPts val="2400"/>
            </a:pPr>
            <a:r>
              <a:rPr lang="en" sz="2400" dirty="0"/>
              <a:t>What were your successes?</a:t>
            </a:r>
            <a:endParaRPr sz="2400" dirty="0"/>
          </a:p>
        </p:txBody>
      </p:sp>
      <p:pic>
        <p:nvPicPr>
          <p:cNvPr id="5" name="Google Shape;164;p30"/>
          <p:cNvPicPr preferRelativeResize="0"/>
          <p:nvPr/>
        </p:nvPicPr>
        <p:blipFill>
          <a:blip r:embed="rId3">
            <a:alphaModFix/>
          </a:blip>
          <a:stretch>
            <a:fillRect/>
          </a:stretch>
        </p:blipFill>
        <p:spPr>
          <a:xfrm>
            <a:off x="8260800" y="4434193"/>
            <a:ext cx="571500" cy="571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19" name="Google Shape;219;p37"/>
          <p:cNvSpPr txBox="1">
            <a:spLocks noGrp="1"/>
          </p:cNvSpPr>
          <p:nvPr>
            <p:ph type="body" idx="1"/>
          </p:nvPr>
        </p:nvSpPr>
        <p:spPr>
          <a:xfrm>
            <a:off x="311700" y="1152475"/>
            <a:ext cx="8520550" cy="3416400"/>
          </a:xfrm>
          <a:prstGeom prst="rect">
            <a:avLst/>
          </a:prstGeom>
        </p:spPr>
        <p:txBody>
          <a:bodyPr spcFirstLastPara="1" wrap="square" lIns="91425" tIns="91425" rIns="91425" bIns="91425" anchor="t" anchorCtr="0">
            <a:noAutofit/>
          </a:bodyPr>
          <a:lstStyle/>
          <a:p>
            <a:pPr marL="552450" lvl="0" indent="-514350" rtl="0">
              <a:spcBef>
                <a:spcPts val="0"/>
              </a:spcBef>
              <a:spcAft>
                <a:spcPts val="0"/>
              </a:spcAft>
              <a:buClr>
                <a:schemeClr val="dk1"/>
              </a:buClr>
              <a:buSzPts val="3000"/>
              <a:buFont typeface="+mj-lt"/>
              <a:buAutoNum type="alphaUcPeriod"/>
            </a:pPr>
            <a:r>
              <a:rPr lang="en" sz="3000" dirty="0">
                <a:solidFill>
                  <a:schemeClr val="dk1"/>
                </a:solidFill>
              </a:rPr>
              <a:t>Accountable Research Reading. Select a prompt and respond in the front of your independent reading journal.</a:t>
            </a:r>
          </a:p>
          <a:p>
            <a:pPr marL="552450" lvl="0" indent="-514350" rtl="0">
              <a:spcBef>
                <a:spcPts val="0"/>
              </a:spcBef>
              <a:spcAft>
                <a:spcPts val="0"/>
              </a:spcAft>
              <a:buClr>
                <a:schemeClr val="dk1"/>
              </a:buClr>
              <a:buSzPts val="3000"/>
              <a:buFont typeface="+mj-lt"/>
              <a:buAutoNum type="alphaUcPeriod"/>
            </a:pPr>
            <a:endParaRPr lang="en" sz="3000" dirty="0">
              <a:solidFill>
                <a:schemeClr val="dk1"/>
              </a:solidFill>
            </a:endParaRPr>
          </a:p>
          <a:p>
            <a:pPr marL="552450" lvl="0" indent="-514350" rtl="0">
              <a:spcBef>
                <a:spcPts val="0"/>
              </a:spcBef>
              <a:spcAft>
                <a:spcPts val="0"/>
              </a:spcAft>
              <a:buClr>
                <a:schemeClr val="dk1"/>
              </a:buClr>
              <a:buSzPts val="3000"/>
              <a:buFont typeface="+mj-lt"/>
              <a:buAutoNum type="alphaUcPeriod"/>
            </a:pPr>
            <a:r>
              <a:rPr lang="en" sz="3000" dirty="0">
                <a:solidFill>
                  <a:schemeClr val="dk1"/>
                </a:solidFill>
              </a:rPr>
              <a:t>Complete the Marking Quotes practice in your Unit 2 Homework.</a:t>
            </a:r>
            <a:endParaRPr sz="3000" dirty="0">
              <a:solidFill>
                <a:schemeClr val="dk1"/>
              </a:solidFill>
            </a:endParaRPr>
          </a:p>
          <a:p>
            <a:pPr marL="0" lvl="0" indent="0" rtl="0">
              <a:spcBef>
                <a:spcPts val="0"/>
              </a:spcBef>
              <a:spcAft>
                <a:spcPts val="0"/>
              </a:spcAft>
              <a:buClr>
                <a:schemeClr val="dk1"/>
              </a:buClr>
              <a:buSzPts val="1100"/>
              <a:buFont typeface="Arial"/>
              <a:buNone/>
            </a:pPr>
            <a:endParaRPr sz="3000" dirty="0">
              <a:solidFill>
                <a:schemeClr val="dk1"/>
              </a:solidFill>
            </a:endParaRPr>
          </a:p>
          <a:p>
            <a:pPr marL="0" lvl="0" indent="0" rtl="0">
              <a:spcBef>
                <a:spcPts val="0"/>
              </a:spcBef>
              <a:spcAft>
                <a:spcPts val="0"/>
              </a:spcAft>
              <a:buNone/>
            </a:pPr>
            <a:endParaRPr sz="3000" dirty="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26" name="Google Shape;226;p38"/>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27" name="Google Shape;227;p38"/>
          <p:cNvGraphicFramePr/>
          <p:nvPr/>
        </p:nvGraphicFramePr>
        <p:xfrm>
          <a:off x="773775" y="3463850"/>
          <a:ext cx="7239000" cy="1471550"/>
        </p:xfrm>
        <a:graphic>
          <a:graphicData uri="http://schemas.openxmlformats.org/drawingml/2006/table">
            <a:tbl>
              <a:tblPr>
                <a:noFill/>
                <a:tableStyleId>{26D20C51-0752-4C74-8B95-99E066DE272F}</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12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449225" y="1201650"/>
            <a:ext cx="7464000" cy="37932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600" b="1" dirty="0">
                <a:solidFill>
                  <a:schemeClr val="dk1"/>
                </a:solidFill>
              </a:rPr>
              <a:t>Preparing for Lesson 12: </a:t>
            </a:r>
            <a:r>
              <a:rPr lang="en" sz="1600" dirty="0">
                <a:solidFill>
                  <a:schemeClr val="dk1"/>
                </a:solidFill>
              </a:rPr>
              <a:t>Materials and Student Pairings</a:t>
            </a:r>
            <a:endParaRPr sz="1600" dirty="0">
              <a:solidFill>
                <a:schemeClr val="dk1"/>
              </a:solidFill>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rPr>
              <a:t>Anchor Charts (see Notes)</a:t>
            </a:r>
            <a:endParaRPr sz="12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rPr>
              <a:t>Organizing the Model: Proof Paragraph 2 strips </a:t>
            </a:r>
            <a:endParaRPr sz="12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rPr>
              <a:t>Painted Essay® template </a:t>
            </a:r>
            <a:endParaRPr sz="12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rPr>
              <a:t>Model literary essay </a:t>
            </a:r>
            <a:endParaRPr sz="12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rPr>
              <a:t>Informative Essay Prompt: What Inspires Poets? </a:t>
            </a:r>
            <a:endParaRPr sz="12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rPr>
              <a:t>Marking Direct Quotes handout </a:t>
            </a:r>
            <a:endParaRPr sz="12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rPr>
              <a:t>Informative Writing Checklist </a:t>
            </a:r>
            <a:endParaRPr sz="12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rPr>
              <a:t>Literary essay draft </a:t>
            </a:r>
            <a:endParaRPr sz="12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rPr>
              <a:t>Expert group poet biographies </a:t>
            </a:r>
            <a:endParaRPr sz="12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rPr>
              <a:t>Close Read Note-catcher: Expert Group Poet </a:t>
            </a:r>
            <a:endParaRPr sz="12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rPr>
              <a:t>Proof Paragraph 2 Writing template </a:t>
            </a:r>
            <a:endParaRPr sz="12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rPr>
              <a:t>Domain-Specific Word Wall </a:t>
            </a:r>
            <a:endParaRPr sz="1200" b="1" dirty="0">
              <a:solidFill>
                <a:schemeClr val="dk1"/>
              </a:solidFill>
            </a:endParaRPr>
          </a:p>
          <a:p>
            <a:pPr marL="457200" lvl="0" indent="-304800" rtl="0">
              <a:lnSpc>
                <a:spcPct val="90000"/>
              </a:lnSpc>
              <a:spcBef>
                <a:spcPts val="0"/>
              </a:spcBef>
              <a:spcAft>
                <a:spcPts val="0"/>
              </a:spcAft>
              <a:buClr>
                <a:schemeClr val="dk1"/>
              </a:buClr>
              <a:buSzPts val="1200"/>
              <a:buChar char="●"/>
            </a:pPr>
            <a:r>
              <a:rPr lang="en" sz="1200" dirty="0">
                <a:solidFill>
                  <a:schemeClr val="dk1"/>
                </a:solidFill>
              </a:rPr>
              <a:t>Red, yellow, and green objects</a:t>
            </a:r>
            <a:endParaRPr sz="1200"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sz="1600" b="1" dirty="0">
              <a:solidFill>
                <a:schemeClr val="dk1"/>
              </a:solidFill>
            </a:endParaRPr>
          </a:p>
          <a:p>
            <a:pPr marL="0" lvl="0" indent="0" rtl="0">
              <a:lnSpc>
                <a:spcPct val="90000"/>
              </a:lnSpc>
              <a:spcBef>
                <a:spcPts val="0"/>
              </a:spcBef>
              <a:spcAft>
                <a:spcPts val="0"/>
              </a:spcAft>
              <a:buClr>
                <a:schemeClr val="dk1"/>
              </a:buClr>
              <a:buSzPts val="2500"/>
              <a:buFont typeface="Arial"/>
              <a:buNone/>
            </a:pPr>
            <a:r>
              <a:rPr lang="en" sz="1600" dirty="0">
                <a:solidFill>
                  <a:schemeClr val="dk1"/>
                </a:solidFill>
              </a:rPr>
              <a:t>Student Pairings:</a:t>
            </a:r>
            <a:endParaRPr sz="16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Pre-determine student pairings for discussions.</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Expert Groups</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Triads/Quads</a:t>
            </a:r>
            <a:endParaRPr sz="1400"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sz="1600" b="1" dirty="0">
              <a:solidFill>
                <a:schemeClr val="dk1"/>
              </a:solidFill>
            </a:endParaRPr>
          </a:p>
          <a:p>
            <a:pPr marL="0" lvl="0" indent="0" rtl="0">
              <a:lnSpc>
                <a:spcPct val="90000"/>
              </a:lnSpc>
              <a:spcBef>
                <a:spcPts val="0"/>
              </a:spcBef>
              <a:spcAft>
                <a:spcPts val="0"/>
              </a:spcAft>
              <a:buNone/>
            </a:pPr>
            <a:endParaRPr sz="12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12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12: </a:t>
            </a:r>
            <a:r>
              <a:rPr lang="en">
                <a:solidFill>
                  <a:schemeClr val="dk1"/>
                </a:solidFill>
              </a:rPr>
              <a:t>Pre-reading and Protocols </a:t>
            </a:r>
            <a:endParaRPr>
              <a:solidFill>
                <a:schemeClr val="dk1"/>
              </a:solidFill>
            </a:endParaRPr>
          </a:p>
          <a:p>
            <a:pPr marL="457200" marR="0" lvl="0" indent="-381000" algn="l" rtl="0">
              <a:lnSpc>
                <a:spcPct val="115000"/>
              </a:lnSpc>
              <a:spcBef>
                <a:spcPts val="0"/>
              </a:spcBef>
              <a:spcAft>
                <a:spcPts val="0"/>
              </a:spcAft>
              <a:buClr>
                <a:schemeClr val="dk1"/>
              </a:buClr>
              <a:buSzPts val="2400"/>
              <a:buFont typeface="Century Gothic"/>
              <a:buChar char="●"/>
            </a:pPr>
            <a:r>
              <a:rPr lang="en" sz="2400">
                <a:solidFill>
                  <a:schemeClr val="dk1"/>
                </a:solidFill>
              </a:rPr>
              <a:t>Read the entire lesson.</a:t>
            </a:r>
            <a:endParaRPr sz="2400">
              <a:solidFill>
                <a:schemeClr val="dk1"/>
              </a:solidFill>
            </a:endParaRPr>
          </a:p>
          <a:p>
            <a:pPr marL="457200" marR="0" lvl="0" indent="-381000" algn="l" rtl="0">
              <a:lnSpc>
                <a:spcPct val="115000"/>
              </a:lnSpc>
              <a:spcBef>
                <a:spcPts val="0"/>
              </a:spcBef>
              <a:spcAft>
                <a:spcPts val="0"/>
              </a:spcAft>
              <a:buClr>
                <a:schemeClr val="dk1"/>
              </a:buClr>
              <a:buSzPts val="2400"/>
              <a:buFont typeface="Arial"/>
              <a:buChar char="●"/>
            </a:pPr>
            <a:r>
              <a:rPr lang="en" sz="2400">
                <a:solidFill>
                  <a:schemeClr val="dk1"/>
                </a:solidFill>
              </a:rPr>
              <a:t>Review the model paragraph.</a:t>
            </a:r>
            <a:endParaRPr sz="2400">
              <a:solidFill>
                <a:schemeClr val="dk1"/>
              </a:solidFill>
            </a:endParaRPr>
          </a:p>
          <a:p>
            <a:pPr marL="914400" marR="0" lvl="0" indent="0" algn="l" rtl="0">
              <a:lnSpc>
                <a:spcPct val="115000"/>
              </a:lnSpc>
              <a:spcBef>
                <a:spcPts val="0"/>
              </a:spcBef>
              <a:spcAft>
                <a:spcPts val="0"/>
              </a:spcAft>
              <a:buNone/>
            </a:pPr>
            <a:endParaRPr sz="2400">
              <a:solidFill>
                <a:schemeClr val="dk1"/>
              </a:solidFill>
            </a:endParaRPr>
          </a:p>
          <a:p>
            <a:pPr marL="0" lvl="0" indent="0" rtl="0">
              <a:lnSpc>
                <a:spcPct val="115000"/>
              </a:lnSpc>
              <a:spcBef>
                <a:spcPts val="0"/>
              </a:spcBef>
              <a:spcAft>
                <a:spcPts val="0"/>
              </a:spcAft>
              <a:buNone/>
            </a:pPr>
            <a:r>
              <a:rPr lang="en" sz="2400">
                <a:solidFill>
                  <a:schemeClr val="dk1"/>
                </a:solidFill>
              </a:rPr>
              <a:t>Protocols to be familiar with: </a:t>
            </a:r>
            <a:endParaRPr>
              <a:solidFill>
                <a:schemeClr val="dk1"/>
              </a:solidFill>
            </a:endParaRPr>
          </a:p>
          <a:p>
            <a:pPr marL="457200" lvl="0" indent="-342900" rtl="0">
              <a:lnSpc>
                <a:spcPct val="115000"/>
              </a:lnSpc>
              <a:spcBef>
                <a:spcPts val="0"/>
              </a:spcBef>
              <a:spcAft>
                <a:spcPts val="0"/>
              </a:spcAft>
              <a:buClr>
                <a:schemeClr val="dk1"/>
              </a:buClr>
              <a:buSzPts val="1800"/>
              <a:buChar char="●"/>
            </a:pPr>
            <a:r>
              <a:rPr lang="en">
                <a:solidFill>
                  <a:schemeClr val="dk1"/>
                </a:solidFill>
              </a:rPr>
              <a:t>Red Light, Green Light protocol</a:t>
            </a:r>
            <a:endParaRPr>
              <a:solidFill>
                <a:schemeClr val="dk1"/>
              </a:solidFill>
            </a:endParaRPr>
          </a:p>
          <a:p>
            <a:pPr marL="457200" lvl="0" indent="-342900" rtl="0">
              <a:lnSpc>
                <a:spcPct val="115000"/>
              </a:lnSpc>
              <a:spcBef>
                <a:spcPts val="0"/>
              </a:spcBef>
              <a:spcAft>
                <a:spcPts val="0"/>
              </a:spcAft>
              <a:buClr>
                <a:schemeClr val="dk1"/>
              </a:buClr>
              <a:buSzPts val="1800"/>
              <a:buChar char="●"/>
            </a:pPr>
            <a:r>
              <a:rPr lang="en">
                <a:solidFill>
                  <a:schemeClr val="dk1"/>
                </a:solidFill>
              </a:rPr>
              <a:t>Expert Groups </a:t>
            </a:r>
            <a:endParaRPr>
              <a:solidFill>
                <a:schemeClr val="dk1"/>
              </a:solidFill>
            </a:endParaRPr>
          </a:p>
          <a:p>
            <a:pPr marL="0" lvl="0" indent="0" rtl="0">
              <a:lnSpc>
                <a:spcPct val="115000"/>
              </a:lnSpc>
              <a:spcBef>
                <a:spcPts val="0"/>
              </a:spcBef>
              <a:spcAft>
                <a:spcPts val="0"/>
              </a:spcAft>
              <a:buNone/>
            </a:pPr>
            <a:endParaRPr sz="2200">
              <a:solidFill>
                <a:schemeClr val="dk1"/>
              </a:solidFill>
            </a:endParaRPr>
          </a:p>
        </p:txBody>
      </p:sp>
      <p:pic>
        <p:nvPicPr>
          <p:cNvPr id="143" name="Google Shape;143;p27"/>
          <p:cNvPicPr preferRelativeResize="0"/>
          <p:nvPr/>
        </p:nvPicPr>
        <p:blipFill>
          <a:blip r:embed="rId3">
            <a:alphaModFix/>
          </a:blip>
          <a:stretch>
            <a:fillRect/>
          </a:stretch>
        </p:blipFill>
        <p:spPr>
          <a:xfrm rot="5400000">
            <a:off x="4271963" y="3758963"/>
            <a:ext cx="1019175" cy="419100"/>
          </a:xfrm>
          <a:prstGeom prst="rect">
            <a:avLst/>
          </a:prstGeom>
          <a:noFill/>
          <a:ln>
            <a:noFill/>
          </a:ln>
        </p:spPr>
      </p:pic>
      <p:pic>
        <p:nvPicPr>
          <p:cNvPr id="144" name="Google Shape;144;p27"/>
          <p:cNvPicPr preferRelativeResize="0"/>
          <p:nvPr/>
        </p:nvPicPr>
        <p:blipFill>
          <a:blip r:embed="rId4">
            <a:alphaModFix/>
          </a:blip>
          <a:stretch>
            <a:fillRect/>
          </a:stretch>
        </p:blipFill>
        <p:spPr>
          <a:xfrm>
            <a:off x="2685500" y="3905250"/>
            <a:ext cx="988500" cy="8124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12</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49A54E36-DEA3-4C9F-9398-4AC08A2AF1A6}"/>
              </a:ext>
            </a:extLst>
          </p:cNvPr>
          <p:cNvPicPr>
            <a:picLocks noChangeAspect="1"/>
          </p:cNvPicPr>
          <p:nvPr/>
        </p:nvPicPr>
        <p:blipFill>
          <a:blip r:embed="rId3"/>
          <a:stretch>
            <a:fillRect/>
          </a:stretch>
        </p:blipFill>
        <p:spPr>
          <a:xfrm>
            <a:off x="3711421" y="184742"/>
            <a:ext cx="1912865" cy="87914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6" name="Google Shape;156;p29"/>
          <p:cNvSpPr txBox="1">
            <a:spLocks noGrp="1"/>
          </p:cNvSpPr>
          <p:nvPr>
            <p:ph type="body" idx="1"/>
          </p:nvPr>
        </p:nvSpPr>
        <p:spPr>
          <a:xfrm>
            <a:off x="552600" y="1152475"/>
            <a:ext cx="80445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2000">
                <a:solidFill>
                  <a:schemeClr val="dk1"/>
                </a:solidFill>
              </a:rPr>
              <a:t>Welcome back! We’ve already accomplished so much with our study of poetry, and recently we’ve been digging into writing. Today we will take our writing another step further! </a:t>
            </a:r>
            <a:endParaRPr sz="2000">
              <a:solidFill>
                <a:schemeClr val="dk1"/>
              </a:solidFill>
            </a:endParaRPr>
          </a:p>
          <a:p>
            <a:pPr marL="0" lvl="0" indent="0" rtl="0">
              <a:spcBef>
                <a:spcPts val="0"/>
              </a:spcBef>
              <a:spcAft>
                <a:spcPts val="0"/>
              </a:spcAft>
              <a:buClr>
                <a:srgbClr val="000000"/>
              </a:buClr>
              <a:buSzPts val="1100"/>
              <a:buFont typeface="Arial"/>
              <a:buNone/>
            </a:pPr>
            <a:endParaRPr sz="2000">
              <a:solidFill>
                <a:schemeClr val="dk1"/>
              </a:solidFill>
            </a:endParaRPr>
          </a:p>
          <a:p>
            <a:pPr marL="0" lvl="0" indent="0">
              <a:spcBef>
                <a:spcPts val="0"/>
              </a:spcBef>
              <a:spcAft>
                <a:spcPts val="0"/>
              </a:spcAft>
              <a:buClr>
                <a:srgbClr val="000000"/>
              </a:buClr>
              <a:buSzPts val="1100"/>
              <a:buFont typeface="Arial"/>
              <a:buNone/>
            </a:pPr>
            <a:r>
              <a:rPr lang="en" sz="2000">
                <a:solidFill>
                  <a:schemeClr val="dk1"/>
                </a:solidFill>
              </a:rPr>
              <a:t>What are we learning and doing today?</a:t>
            </a:r>
            <a:endParaRPr sz="2000">
              <a:solidFill>
                <a:schemeClr val="dk1"/>
              </a:solidFill>
            </a:endParaRPr>
          </a:p>
          <a:p>
            <a:pPr marL="457200" lvl="0" indent="-355600" rtl="0">
              <a:spcBef>
                <a:spcPts val="0"/>
              </a:spcBef>
              <a:spcAft>
                <a:spcPts val="0"/>
              </a:spcAft>
              <a:buClr>
                <a:schemeClr val="dk1"/>
              </a:buClr>
              <a:buSzPts val="2000"/>
              <a:buChar char="●"/>
            </a:pPr>
            <a:r>
              <a:rPr lang="en" sz="2000">
                <a:solidFill>
                  <a:schemeClr val="dk1"/>
                </a:solidFill>
              </a:rPr>
              <a:t>You will learn about using punctuation to mark direct quotes from text. </a:t>
            </a:r>
            <a:endParaRPr sz="2000">
              <a:solidFill>
                <a:schemeClr val="dk1"/>
              </a:solidFill>
            </a:endParaRPr>
          </a:p>
          <a:p>
            <a:pPr marL="457200" lvl="0" indent="-355600" rtl="0">
              <a:spcBef>
                <a:spcPts val="0"/>
              </a:spcBef>
              <a:spcAft>
                <a:spcPts val="0"/>
              </a:spcAft>
              <a:buClr>
                <a:schemeClr val="dk1"/>
              </a:buClr>
              <a:buSzPts val="2000"/>
              <a:buChar char="●"/>
            </a:pPr>
            <a:r>
              <a:rPr lang="en" sz="2000">
                <a:solidFill>
                  <a:schemeClr val="dk1"/>
                </a:solidFill>
              </a:rPr>
              <a:t>You will add to your literary essay by writing your proof paragraph 2. </a:t>
            </a:r>
            <a:endParaRPr sz="2000">
              <a:solidFill>
                <a:schemeClr val="dk1"/>
              </a:solidFill>
            </a:endParaRPr>
          </a:p>
          <a:p>
            <a:pPr marL="0" lvl="0" indent="0" algn="ctr" rtl="0">
              <a:spcBef>
                <a:spcPts val="0"/>
              </a:spcBef>
              <a:spcAft>
                <a:spcPts val="0"/>
              </a:spcAft>
              <a:buNone/>
            </a:pPr>
            <a:endParaRPr sz="20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a:t>Sorting &amp; Color-Coding Proof Paragraph 2</a:t>
            </a:r>
            <a:endParaRPr sz="2400"/>
          </a:p>
        </p:txBody>
      </p:sp>
      <p:sp>
        <p:nvSpPr>
          <p:cNvPr id="162" name="Google Shape;162;p30"/>
          <p:cNvSpPr txBox="1">
            <a:spLocks noGrp="1"/>
          </p:cNvSpPr>
          <p:nvPr>
            <p:ph type="body" idx="1"/>
          </p:nvPr>
        </p:nvSpPr>
        <p:spPr>
          <a:xfrm>
            <a:off x="195600" y="1007700"/>
            <a:ext cx="8636700" cy="4135800"/>
          </a:xfrm>
          <a:prstGeom prst="rect">
            <a:avLst/>
          </a:prstGeom>
        </p:spPr>
        <p:txBody>
          <a:bodyPr spcFirstLastPara="1" wrap="square" lIns="91425" tIns="91425" rIns="91425" bIns="91425" anchor="t" anchorCtr="0">
            <a:noAutofit/>
          </a:bodyPr>
          <a:lstStyle/>
          <a:p>
            <a:pPr marL="3657600" lvl="0" indent="-342900" rtl="0">
              <a:spcBef>
                <a:spcPts val="0"/>
              </a:spcBef>
              <a:spcAft>
                <a:spcPts val="0"/>
              </a:spcAft>
              <a:buSzPts val="1800"/>
              <a:buAutoNum type="arabicPeriod"/>
            </a:pPr>
            <a:r>
              <a:rPr lang="en" sz="2000"/>
              <a:t>Spend 1 minute reviewing where the Proof Paragraph fits into the essay structure. </a:t>
            </a:r>
            <a:endParaRPr sz="2000"/>
          </a:p>
          <a:p>
            <a:pPr marL="3657600" lvl="0" indent="-355600" rtl="0">
              <a:spcBef>
                <a:spcPts val="0"/>
              </a:spcBef>
              <a:spcAft>
                <a:spcPts val="0"/>
              </a:spcAft>
              <a:buSzPts val="2000"/>
              <a:buAutoNum type="arabicPeriod"/>
            </a:pPr>
            <a:r>
              <a:rPr lang="en" sz="2000"/>
              <a:t>Turn and Talk with your partner to read and organize the strips.</a:t>
            </a:r>
            <a:endParaRPr sz="2000"/>
          </a:p>
          <a:p>
            <a:pPr marL="3657600" lvl="0" indent="-355600" rtl="0">
              <a:spcBef>
                <a:spcPts val="0"/>
              </a:spcBef>
              <a:spcAft>
                <a:spcPts val="0"/>
              </a:spcAft>
              <a:buSzPts val="2000"/>
              <a:buAutoNum type="arabicPeriod"/>
            </a:pPr>
            <a:r>
              <a:rPr lang="en" sz="2000"/>
              <a:t>Put them in the correct order for Proof Paragraph 2 of the model literary essay. </a:t>
            </a:r>
            <a:endParaRPr sz="2000"/>
          </a:p>
          <a:p>
            <a:pPr marL="3657600" lvl="0" indent="-355600" rtl="0">
              <a:spcBef>
                <a:spcPts val="0"/>
              </a:spcBef>
              <a:spcAft>
                <a:spcPts val="0"/>
              </a:spcAft>
              <a:buSzPts val="2000"/>
              <a:buAutoNum type="arabicPeriod"/>
            </a:pPr>
            <a:r>
              <a:rPr lang="en" sz="2000"/>
              <a:t>Check your work against the model literary essay. </a:t>
            </a:r>
            <a:endParaRPr sz="2000"/>
          </a:p>
        </p:txBody>
      </p:sp>
      <p:pic>
        <p:nvPicPr>
          <p:cNvPr id="163" name="Google Shape;163;p30"/>
          <p:cNvPicPr preferRelativeResize="0"/>
          <p:nvPr/>
        </p:nvPicPr>
        <p:blipFill rotWithShape="1">
          <a:blip r:embed="rId3">
            <a:alphaModFix/>
          </a:blip>
          <a:srcRect t="-9030" b="9029"/>
          <a:stretch/>
        </p:blipFill>
        <p:spPr>
          <a:xfrm>
            <a:off x="783450" y="1234725"/>
            <a:ext cx="2437325" cy="2969850"/>
          </a:xfrm>
          <a:prstGeom prst="rect">
            <a:avLst/>
          </a:prstGeom>
          <a:noFill/>
          <a:ln w="9525" cap="flat" cmpd="sng">
            <a:solidFill>
              <a:srgbClr val="000000"/>
            </a:solidFill>
            <a:prstDash val="solid"/>
            <a:round/>
            <a:headEnd type="none" w="sm" len="sm"/>
            <a:tailEnd type="none" w="sm" len="sm"/>
          </a:ln>
        </p:spPr>
      </p:pic>
      <p:pic>
        <p:nvPicPr>
          <p:cNvPr id="164" name="Google Shape;164;p30"/>
          <p:cNvPicPr preferRelativeResize="0"/>
          <p:nvPr/>
        </p:nvPicPr>
        <p:blipFill>
          <a:blip r:embed="rId4">
            <a:alphaModFix/>
          </a:blip>
          <a:stretch>
            <a:fillRect/>
          </a:stretch>
        </p:blipFill>
        <p:spPr>
          <a:xfrm>
            <a:off x="8260800" y="4434193"/>
            <a:ext cx="571500" cy="571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Take a Look at our Learning Targets</a:t>
            </a:r>
            <a:endParaRPr/>
          </a:p>
        </p:txBody>
      </p:sp>
      <p:sp>
        <p:nvSpPr>
          <p:cNvPr id="170" name="Google Shape;170;p31"/>
          <p:cNvSpPr txBox="1">
            <a:spLocks noGrp="1"/>
          </p:cNvSpPr>
          <p:nvPr>
            <p:ph type="body" idx="1"/>
          </p:nvPr>
        </p:nvSpPr>
        <p:spPr>
          <a:xfrm>
            <a:off x="3998475" y="906875"/>
            <a:ext cx="4833900" cy="3662100"/>
          </a:xfrm>
          <a:prstGeom prst="rect">
            <a:avLst/>
          </a:prstGeom>
        </p:spPr>
        <p:txBody>
          <a:bodyPr spcFirstLastPara="1" wrap="square" lIns="91425" tIns="91425" rIns="91425" bIns="91425" anchor="t" anchorCtr="0">
            <a:noAutofit/>
          </a:bodyPr>
          <a:lstStyle/>
          <a:p>
            <a:pPr marL="457200" lvl="0" indent="-342900" rtl="0">
              <a:lnSpc>
                <a:spcPct val="90000"/>
              </a:lnSpc>
              <a:spcBef>
                <a:spcPts val="1000"/>
              </a:spcBef>
              <a:spcAft>
                <a:spcPts val="0"/>
              </a:spcAft>
              <a:buClr>
                <a:schemeClr val="dk1"/>
              </a:buClr>
              <a:buSzPts val="1800"/>
              <a:buAutoNum type="arabicPeriod"/>
            </a:pPr>
            <a:r>
              <a:rPr lang="en">
                <a:solidFill>
                  <a:schemeClr val="dk1"/>
                </a:solidFill>
              </a:rPr>
              <a:t>I can plan and write Proof Paragraph 2 for my essay.</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use </a:t>
            </a:r>
            <a:r>
              <a:rPr lang="en" u="sng">
                <a:solidFill>
                  <a:schemeClr val="dk1"/>
                </a:solidFill>
              </a:rPr>
              <a:t>commas </a:t>
            </a:r>
            <a:r>
              <a:rPr lang="en">
                <a:solidFill>
                  <a:schemeClr val="dk1"/>
                </a:solidFill>
              </a:rPr>
              <a:t>and </a:t>
            </a:r>
            <a:r>
              <a:rPr lang="en" u="sng">
                <a:solidFill>
                  <a:schemeClr val="dk1"/>
                </a:solidFill>
              </a:rPr>
              <a:t>quotation marks</a:t>
            </a:r>
            <a:r>
              <a:rPr lang="en">
                <a:solidFill>
                  <a:schemeClr val="dk1"/>
                </a:solidFill>
              </a:rPr>
              <a:t> to mark </a:t>
            </a:r>
            <a:r>
              <a:rPr lang="en" u="sng">
                <a:solidFill>
                  <a:schemeClr val="dk1"/>
                </a:solidFill>
              </a:rPr>
              <a:t>quotations from a text</a:t>
            </a:r>
            <a:r>
              <a:rPr lang="en">
                <a:solidFill>
                  <a:schemeClr val="dk1"/>
                </a:solidFill>
              </a:rPr>
              <a:t>.</a:t>
            </a:r>
            <a:endParaRPr>
              <a:solidFill>
                <a:schemeClr val="dk1"/>
              </a:solidFill>
            </a:endParaRPr>
          </a:p>
          <a:p>
            <a:pPr marL="457200" lvl="0" indent="0" rtl="0">
              <a:lnSpc>
                <a:spcPct val="90000"/>
              </a:lnSpc>
              <a:spcBef>
                <a:spcPts val="1000"/>
              </a:spcBef>
              <a:spcAft>
                <a:spcPts val="0"/>
              </a:spcAft>
              <a:buNone/>
            </a:pPr>
            <a:endParaRPr sz="1600">
              <a:solidFill>
                <a:schemeClr val="dk1"/>
              </a:solidFill>
            </a:endParaRPr>
          </a:p>
        </p:txBody>
      </p:sp>
      <p:pic>
        <p:nvPicPr>
          <p:cNvPr id="171" name="Google Shape;171;p31"/>
          <p:cNvPicPr preferRelativeResize="0"/>
          <p:nvPr/>
        </p:nvPicPr>
        <p:blipFill>
          <a:blip r:embed="rId3">
            <a:alphaModFix/>
          </a:blip>
          <a:stretch>
            <a:fillRect/>
          </a:stretch>
        </p:blipFill>
        <p:spPr>
          <a:xfrm>
            <a:off x="8414990" y="4416942"/>
            <a:ext cx="638073" cy="516100"/>
          </a:xfrm>
          <a:prstGeom prst="rect">
            <a:avLst/>
          </a:prstGeom>
          <a:noFill/>
          <a:ln>
            <a:noFill/>
          </a:ln>
        </p:spPr>
      </p:pic>
      <p:pic>
        <p:nvPicPr>
          <p:cNvPr id="172" name="Google Shape;172;p31"/>
          <p:cNvPicPr preferRelativeResize="0"/>
          <p:nvPr/>
        </p:nvPicPr>
        <p:blipFill>
          <a:blip r:embed="rId4">
            <a:alphaModFix/>
          </a:blip>
          <a:stretch>
            <a:fillRect/>
          </a:stretch>
        </p:blipFill>
        <p:spPr>
          <a:xfrm>
            <a:off x="515258" y="992253"/>
            <a:ext cx="3178628" cy="3576722"/>
          </a:xfrm>
          <a:prstGeom prst="rect">
            <a:avLst/>
          </a:prstGeom>
          <a:noFill/>
          <a:ln w="19050" cap="flat" cmpd="sng">
            <a:solidFill>
              <a:srgbClr val="000000"/>
            </a:solidFill>
            <a:prstDash val="solid"/>
            <a:miter lim="8000"/>
            <a:headEnd type="none" w="sm" len="sm"/>
            <a:tailEnd type="none" w="sm" len="sm"/>
          </a:ln>
        </p:spPr>
      </p:pic>
      <p:pic>
        <p:nvPicPr>
          <p:cNvPr id="173" name="Google Shape;173;p31"/>
          <p:cNvPicPr preferRelativeResize="0"/>
          <p:nvPr/>
        </p:nvPicPr>
        <p:blipFill rotWithShape="1">
          <a:blip r:embed="rId5">
            <a:alphaModFix/>
          </a:blip>
          <a:srcRect t="-9030" b="9029"/>
          <a:stretch/>
        </p:blipFill>
        <p:spPr>
          <a:xfrm>
            <a:off x="5315575" y="2402375"/>
            <a:ext cx="2437350" cy="258872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600"/>
              <a:t>Using punctuation to mark direct quotes from a text </a:t>
            </a:r>
            <a:r>
              <a:rPr lang="en" sz="2000"/>
              <a:t> </a:t>
            </a:r>
            <a:endParaRPr sz="2000"/>
          </a:p>
        </p:txBody>
      </p:sp>
      <p:sp>
        <p:nvSpPr>
          <p:cNvPr id="179" name="Google Shape;179;p32"/>
          <p:cNvSpPr txBox="1">
            <a:spLocks noGrp="1"/>
          </p:cNvSpPr>
          <p:nvPr>
            <p:ph type="body" idx="1"/>
          </p:nvPr>
        </p:nvSpPr>
        <p:spPr>
          <a:xfrm>
            <a:off x="201450" y="906875"/>
            <a:ext cx="8741100" cy="4107300"/>
          </a:xfrm>
          <a:prstGeom prst="rect">
            <a:avLst/>
          </a:prstGeom>
        </p:spPr>
        <p:txBody>
          <a:bodyPr spcFirstLastPara="1" wrap="square" lIns="91425" tIns="91425" rIns="91425" bIns="91425" anchor="t" anchorCtr="0">
            <a:noAutofit/>
          </a:bodyPr>
          <a:lstStyle/>
          <a:p>
            <a:pPr marL="3200400" lvl="0" indent="-342900" rtl="0">
              <a:spcBef>
                <a:spcPts val="0"/>
              </a:spcBef>
              <a:spcAft>
                <a:spcPts val="0"/>
              </a:spcAft>
              <a:buSzPts val="1800"/>
              <a:buAutoNum type="arabicPeriod"/>
            </a:pPr>
            <a:r>
              <a:rPr lang="en" dirty="0"/>
              <a:t>“In this poem, </a:t>
            </a:r>
            <a:r>
              <a:rPr lang="en" b="1" dirty="0"/>
              <a:t>he says</a:t>
            </a:r>
            <a:r>
              <a:rPr lang="en" dirty="0"/>
              <a:t>, ‘</a:t>
            </a:r>
            <a:r>
              <a:rPr lang="en" u="sng" dirty="0"/>
              <a:t>I have eaten the plums that were in the icebox’ </a:t>
            </a:r>
            <a:r>
              <a:rPr lang="en" dirty="0"/>
              <a:t>and explains how they tasted delicious, sweet, and cold.’”</a:t>
            </a:r>
            <a:endParaRPr dirty="0"/>
          </a:p>
          <a:p>
            <a:pPr marL="3657600" lvl="1"/>
            <a:r>
              <a:rPr lang="en" dirty="0"/>
              <a:t>Who is he in </a:t>
            </a:r>
            <a:r>
              <a:rPr lang="en-US" dirty="0"/>
              <a:t>“</a:t>
            </a:r>
            <a:r>
              <a:rPr lang="en" dirty="0"/>
              <a:t>he says?</a:t>
            </a:r>
            <a:r>
              <a:rPr lang="en-US" dirty="0"/>
              <a:t>”</a:t>
            </a:r>
            <a:endParaRPr dirty="0"/>
          </a:p>
          <a:p>
            <a:pPr marL="3657600" lvl="1"/>
            <a:r>
              <a:rPr lang="en" dirty="0"/>
              <a:t>In this sentence, what words did William Carlos Williams write?</a:t>
            </a:r>
            <a:endParaRPr dirty="0"/>
          </a:p>
          <a:p>
            <a:pPr marL="3657600" lvl="1"/>
            <a:r>
              <a:rPr lang="en" dirty="0"/>
              <a:t>In this sentence, what words did the writer of the essay write?</a:t>
            </a:r>
            <a:endParaRPr dirty="0"/>
          </a:p>
          <a:p>
            <a:pPr marL="3200400" lvl="0" indent="-342900" rtl="0">
              <a:spcBef>
                <a:spcPts val="0"/>
              </a:spcBef>
              <a:spcAft>
                <a:spcPts val="0"/>
              </a:spcAft>
              <a:buSzPts val="1800"/>
              <a:buAutoNum type="arabicPeriod"/>
            </a:pPr>
            <a:r>
              <a:rPr lang="en" dirty="0"/>
              <a:t>Place a box around the comma and underline </a:t>
            </a:r>
            <a:r>
              <a:rPr lang="en" b="1" i="1" dirty="0"/>
              <a:t>he says</a:t>
            </a:r>
            <a:r>
              <a:rPr lang="en" b="1" dirty="0"/>
              <a:t>. </a:t>
            </a:r>
            <a:endParaRPr b="1" dirty="0"/>
          </a:p>
          <a:p>
            <a:pPr marL="3657600" lvl="1"/>
            <a:r>
              <a:rPr lang="en" dirty="0"/>
              <a:t>How can we say</a:t>
            </a:r>
            <a:r>
              <a:rPr lang="en" i="1" dirty="0"/>
              <a:t> he says</a:t>
            </a:r>
            <a:r>
              <a:rPr lang="en" dirty="0"/>
              <a:t> in a different way?</a:t>
            </a:r>
            <a:endParaRPr dirty="0"/>
          </a:p>
          <a:p>
            <a:pPr marL="3200400" lvl="0" indent="-342900" rtl="0">
              <a:spcBef>
                <a:spcPts val="0"/>
              </a:spcBef>
              <a:spcAft>
                <a:spcPts val="0"/>
              </a:spcAft>
              <a:buSzPts val="1800"/>
              <a:buAutoNum type="arabicPeriod"/>
            </a:pPr>
            <a:r>
              <a:rPr lang="en" dirty="0"/>
              <a:t>Think-Write-Pair-Share with your partner:</a:t>
            </a:r>
            <a:endParaRPr dirty="0"/>
          </a:p>
          <a:p>
            <a:pPr marL="3657600" lvl="1"/>
            <a:r>
              <a:rPr lang="en" dirty="0"/>
              <a:t>Write a complete sentence using a quotation from a poem by your expert group’s poet. </a:t>
            </a:r>
            <a:endParaRPr dirty="0"/>
          </a:p>
        </p:txBody>
      </p:sp>
      <p:pic>
        <p:nvPicPr>
          <p:cNvPr id="180" name="Google Shape;180;p32"/>
          <p:cNvPicPr preferRelativeResize="0"/>
          <p:nvPr/>
        </p:nvPicPr>
        <p:blipFill>
          <a:blip r:embed="rId3">
            <a:alphaModFix/>
          </a:blip>
          <a:stretch>
            <a:fillRect/>
          </a:stretch>
        </p:blipFill>
        <p:spPr>
          <a:xfrm>
            <a:off x="121200" y="1154825"/>
            <a:ext cx="2788250" cy="2833850"/>
          </a:xfrm>
          <a:prstGeom prst="rect">
            <a:avLst/>
          </a:prstGeom>
          <a:noFill/>
          <a:ln w="9525" cap="flat" cmpd="sng">
            <a:solidFill>
              <a:srgbClr val="000000"/>
            </a:solidFill>
            <a:prstDash val="solid"/>
            <a:round/>
            <a:headEnd type="none" w="sm" len="sm"/>
            <a:tailEnd type="none" w="sm" len="sm"/>
          </a:ln>
        </p:spPr>
      </p:pic>
      <p:pic>
        <p:nvPicPr>
          <p:cNvPr id="181" name="Google Shape;181;p32"/>
          <p:cNvPicPr preferRelativeResize="0"/>
          <p:nvPr/>
        </p:nvPicPr>
        <p:blipFill>
          <a:blip r:embed="rId4">
            <a:alphaModFix/>
          </a:blip>
          <a:stretch>
            <a:fillRect/>
          </a:stretch>
        </p:blipFill>
        <p:spPr>
          <a:xfrm>
            <a:off x="8447314" y="4539343"/>
            <a:ext cx="495236" cy="47483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9">
                                            <p:txEl>
                                              <p:pRg st="0" end="0"/>
                                            </p:txEl>
                                          </p:spTgt>
                                        </p:tgtEl>
                                        <p:attrNameLst>
                                          <p:attrName>style.visibility</p:attrName>
                                        </p:attrNameLst>
                                      </p:cBhvr>
                                      <p:to>
                                        <p:strVal val="visible"/>
                                      </p:to>
                                    </p:set>
                                    <p:animEffect transition="in" filter="fade">
                                      <p:cBhvr>
                                        <p:cTn id="7" dur="1000"/>
                                        <p:tgtEl>
                                          <p:spTgt spid="1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9">
                                            <p:txEl>
                                              <p:pRg st="1" end="1"/>
                                            </p:txEl>
                                          </p:spTgt>
                                        </p:tgtEl>
                                        <p:attrNameLst>
                                          <p:attrName>style.visibility</p:attrName>
                                        </p:attrNameLst>
                                      </p:cBhvr>
                                      <p:to>
                                        <p:strVal val="visible"/>
                                      </p:to>
                                    </p:set>
                                    <p:animEffect transition="in" filter="fade">
                                      <p:cBhvr>
                                        <p:cTn id="12" dur="1000"/>
                                        <p:tgtEl>
                                          <p:spTgt spid="1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9">
                                            <p:txEl>
                                              <p:pRg st="2" end="2"/>
                                            </p:txEl>
                                          </p:spTgt>
                                        </p:tgtEl>
                                        <p:attrNameLst>
                                          <p:attrName>style.visibility</p:attrName>
                                        </p:attrNameLst>
                                      </p:cBhvr>
                                      <p:to>
                                        <p:strVal val="visible"/>
                                      </p:to>
                                    </p:set>
                                    <p:animEffect transition="in" filter="fade">
                                      <p:cBhvr>
                                        <p:cTn id="17" dur="1000"/>
                                        <p:tgtEl>
                                          <p:spTgt spid="1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9">
                                            <p:txEl>
                                              <p:pRg st="3" end="3"/>
                                            </p:txEl>
                                          </p:spTgt>
                                        </p:tgtEl>
                                        <p:attrNameLst>
                                          <p:attrName>style.visibility</p:attrName>
                                        </p:attrNameLst>
                                      </p:cBhvr>
                                      <p:to>
                                        <p:strVal val="visible"/>
                                      </p:to>
                                    </p:set>
                                    <p:animEffect transition="in" filter="fade">
                                      <p:cBhvr>
                                        <p:cTn id="22" dur="1000"/>
                                        <p:tgtEl>
                                          <p:spTgt spid="1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9">
                                            <p:txEl>
                                              <p:pRg st="4" end="4"/>
                                            </p:txEl>
                                          </p:spTgt>
                                        </p:tgtEl>
                                        <p:attrNameLst>
                                          <p:attrName>style.visibility</p:attrName>
                                        </p:attrNameLst>
                                      </p:cBhvr>
                                      <p:to>
                                        <p:strVal val="visible"/>
                                      </p:to>
                                    </p:set>
                                    <p:animEffect transition="in" filter="fade">
                                      <p:cBhvr>
                                        <p:cTn id="27" dur="1000"/>
                                        <p:tgtEl>
                                          <p:spTgt spid="17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9">
                                            <p:txEl>
                                              <p:pRg st="5" end="5"/>
                                            </p:txEl>
                                          </p:spTgt>
                                        </p:tgtEl>
                                        <p:attrNameLst>
                                          <p:attrName>style.visibility</p:attrName>
                                        </p:attrNameLst>
                                      </p:cBhvr>
                                      <p:to>
                                        <p:strVal val="visible"/>
                                      </p:to>
                                    </p:set>
                                    <p:animEffect transition="in" filter="fade">
                                      <p:cBhvr>
                                        <p:cTn id="32" dur="1000"/>
                                        <p:tgtEl>
                                          <p:spTgt spid="17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9">
                                            <p:txEl>
                                              <p:pRg st="6" end="6"/>
                                            </p:txEl>
                                          </p:spTgt>
                                        </p:tgtEl>
                                        <p:attrNameLst>
                                          <p:attrName>style.visibility</p:attrName>
                                        </p:attrNameLst>
                                      </p:cBhvr>
                                      <p:to>
                                        <p:strVal val="visible"/>
                                      </p:to>
                                    </p:set>
                                    <p:animEffect transition="in" filter="fade">
                                      <p:cBhvr>
                                        <p:cTn id="37" dur="1000"/>
                                        <p:tgtEl>
                                          <p:spTgt spid="17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79">
                                            <p:txEl>
                                              <p:pRg st="7" end="7"/>
                                            </p:txEl>
                                          </p:spTgt>
                                        </p:tgtEl>
                                        <p:attrNameLst>
                                          <p:attrName>style.visibility</p:attrName>
                                        </p:attrNameLst>
                                      </p:cBhvr>
                                      <p:to>
                                        <p:strVal val="visible"/>
                                      </p:to>
                                    </p:set>
                                    <p:animEffect transition="in" filter="fade">
                                      <p:cBhvr>
                                        <p:cTn id="42" dur="1000"/>
                                        <p:tgtEl>
                                          <p:spTgt spid="17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Writing the Proof Paragraph 2 </a:t>
            </a:r>
            <a:endParaRPr/>
          </a:p>
        </p:txBody>
      </p:sp>
      <p:sp>
        <p:nvSpPr>
          <p:cNvPr id="187" name="Google Shape;187;p33"/>
          <p:cNvSpPr txBox="1">
            <a:spLocks noGrp="1"/>
          </p:cNvSpPr>
          <p:nvPr>
            <p:ph type="body" idx="1"/>
          </p:nvPr>
        </p:nvSpPr>
        <p:spPr>
          <a:xfrm>
            <a:off x="311700" y="1028700"/>
            <a:ext cx="8520600" cy="4008600"/>
          </a:xfrm>
          <a:prstGeom prst="rect">
            <a:avLst/>
          </a:prstGeom>
        </p:spPr>
        <p:txBody>
          <a:bodyPr spcFirstLastPara="1" wrap="square" lIns="91425" tIns="91425" rIns="91425" bIns="91425" anchor="t" anchorCtr="0">
            <a:noAutofit/>
          </a:bodyPr>
          <a:lstStyle/>
          <a:p>
            <a:pPr marL="3657600" lvl="0" indent="-330200" rtl="0">
              <a:spcBef>
                <a:spcPts val="0"/>
              </a:spcBef>
              <a:spcAft>
                <a:spcPts val="0"/>
              </a:spcAft>
              <a:buSzPts val="1600"/>
              <a:buAutoNum type="arabicPeriod"/>
            </a:pPr>
            <a:r>
              <a:rPr lang="en" sz="1600" dirty="0"/>
              <a:t>Turn &amp; talk to your partner about each criterion. </a:t>
            </a:r>
            <a:endParaRPr sz="1600" dirty="0">
              <a:solidFill>
                <a:schemeClr val="dk1"/>
              </a:solidFill>
            </a:endParaRPr>
          </a:p>
          <a:p>
            <a:pPr marL="3657600" lvl="0" indent="-330200" rtl="0">
              <a:spcBef>
                <a:spcPts val="0"/>
              </a:spcBef>
              <a:spcAft>
                <a:spcPts val="0"/>
              </a:spcAft>
              <a:buSzPts val="1600"/>
              <a:buAutoNum type="arabicPeriod"/>
            </a:pPr>
            <a:r>
              <a:rPr lang="en" sz="1600" dirty="0"/>
              <a:t>Answer the following:</a:t>
            </a:r>
            <a:endParaRPr sz="1600" dirty="0"/>
          </a:p>
          <a:p>
            <a:pPr marL="4572000" lvl="1" indent="-330200">
              <a:buSzPts val="1600"/>
            </a:pPr>
            <a:r>
              <a:rPr lang="en" sz="1600" dirty="0">
                <a:solidFill>
                  <a:schemeClr val="dk1"/>
                </a:solidFill>
              </a:rPr>
              <a:t>What is the information in proof paragraph 1 that is connected to the information in proof paragraph 2?	</a:t>
            </a:r>
            <a:endParaRPr sz="1600" dirty="0">
              <a:solidFill>
                <a:schemeClr val="dk1"/>
              </a:solidFill>
            </a:endParaRPr>
          </a:p>
          <a:p>
            <a:pPr marL="3657600" lvl="0" indent="-330200" rtl="0">
              <a:spcBef>
                <a:spcPts val="0"/>
              </a:spcBef>
              <a:spcAft>
                <a:spcPts val="0"/>
              </a:spcAft>
              <a:buSzPts val="1600"/>
              <a:buAutoNum type="arabicPeriod"/>
            </a:pPr>
            <a:r>
              <a:rPr lang="en" sz="1600" dirty="0">
                <a:solidFill>
                  <a:schemeClr val="dk1"/>
                </a:solidFill>
              </a:rPr>
              <a:t>Record your responses on the checklist. </a:t>
            </a:r>
            <a:endParaRPr sz="1600" dirty="0">
              <a:solidFill>
                <a:schemeClr val="dk1"/>
              </a:solidFill>
            </a:endParaRPr>
          </a:p>
          <a:p>
            <a:pPr marL="3657600" lvl="0" indent="-330200" rtl="0">
              <a:spcBef>
                <a:spcPts val="0"/>
              </a:spcBef>
              <a:spcAft>
                <a:spcPts val="0"/>
              </a:spcAft>
              <a:buSzPts val="1600"/>
              <a:buAutoNum type="arabicPeriod"/>
            </a:pPr>
            <a:r>
              <a:rPr lang="en" sz="1600" dirty="0">
                <a:solidFill>
                  <a:schemeClr val="dk1"/>
                </a:solidFill>
              </a:rPr>
              <a:t>Turn &amp; Talk about linking your paragraph 1 to paragraph 2. 	</a:t>
            </a:r>
            <a:endParaRPr sz="1600" dirty="0">
              <a:solidFill>
                <a:schemeClr val="dk1"/>
              </a:solidFill>
            </a:endParaRPr>
          </a:p>
          <a:p>
            <a:pPr marL="3657600" lvl="0" indent="-330200" rtl="0">
              <a:spcBef>
                <a:spcPts val="0"/>
              </a:spcBef>
              <a:spcAft>
                <a:spcPts val="0"/>
              </a:spcAft>
              <a:buSzPts val="1600"/>
              <a:buAutoNum type="arabicPeriod"/>
            </a:pPr>
            <a:r>
              <a:rPr lang="en" sz="1600" dirty="0">
                <a:solidFill>
                  <a:schemeClr val="dk1"/>
                </a:solidFill>
              </a:rPr>
              <a:t>Use the sentence started to being your paragraph:</a:t>
            </a:r>
            <a:endParaRPr sz="1600" dirty="0">
              <a:solidFill>
                <a:schemeClr val="dk1"/>
              </a:solidFill>
            </a:endParaRPr>
          </a:p>
          <a:p>
            <a:pPr marL="4572000" lvl="1" indent="-330200">
              <a:buSzPts val="1600"/>
            </a:pPr>
            <a:r>
              <a:rPr lang="en" sz="1600" dirty="0">
                <a:solidFill>
                  <a:schemeClr val="dk1"/>
                </a:solidFill>
              </a:rPr>
              <a:t>(Your poet’s name)’s poems show us___.		</a:t>
            </a:r>
            <a:r>
              <a:rPr lang="en" sz="1600" b="1" dirty="0">
                <a:solidFill>
                  <a:schemeClr val="dk1"/>
                </a:solidFill>
                <a:latin typeface="Arial"/>
                <a:ea typeface="Arial"/>
                <a:cs typeface="Arial"/>
                <a:sym typeface="Arial"/>
              </a:rPr>
              <a:t>		</a:t>
            </a:r>
            <a:endParaRPr sz="1600" b="1" dirty="0">
              <a:solidFill>
                <a:schemeClr val="dk1"/>
              </a:solidFill>
              <a:latin typeface="Arial"/>
              <a:ea typeface="Arial"/>
              <a:cs typeface="Arial"/>
              <a:sym typeface="Arial"/>
            </a:endParaRPr>
          </a:p>
        </p:txBody>
      </p:sp>
      <p:pic>
        <p:nvPicPr>
          <p:cNvPr id="188" name="Google Shape;188;p33"/>
          <p:cNvPicPr preferRelativeResize="0"/>
          <p:nvPr/>
        </p:nvPicPr>
        <p:blipFill>
          <a:blip r:embed="rId3">
            <a:alphaModFix/>
          </a:blip>
          <a:stretch>
            <a:fillRect/>
          </a:stretch>
        </p:blipFill>
        <p:spPr>
          <a:xfrm>
            <a:off x="311700" y="1028688"/>
            <a:ext cx="2890300" cy="3262025"/>
          </a:xfrm>
          <a:prstGeom prst="rect">
            <a:avLst/>
          </a:prstGeom>
          <a:noFill/>
          <a:ln w="9525" cap="flat" cmpd="sng">
            <a:solidFill>
              <a:srgbClr val="000000"/>
            </a:solidFill>
            <a:prstDash val="solid"/>
            <a:round/>
            <a:headEnd type="none" w="sm" len="sm"/>
            <a:tailEnd type="none" w="sm" len="sm"/>
          </a:ln>
        </p:spPr>
      </p:pic>
      <p:pic>
        <p:nvPicPr>
          <p:cNvPr id="189" name="Google Shape;189;p33"/>
          <p:cNvPicPr preferRelativeResize="0"/>
          <p:nvPr/>
        </p:nvPicPr>
        <p:blipFill>
          <a:blip r:embed="rId4">
            <a:alphaModFix/>
          </a:blip>
          <a:stretch>
            <a:fillRect/>
          </a:stretch>
        </p:blipFill>
        <p:spPr>
          <a:xfrm>
            <a:off x="670650" y="2948675"/>
            <a:ext cx="2857500" cy="1962150"/>
          </a:xfrm>
          <a:prstGeom prst="rect">
            <a:avLst/>
          </a:prstGeom>
          <a:noFill/>
          <a:ln w="9525" cap="flat" cmpd="sng">
            <a:solidFill>
              <a:srgbClr val="000000"/>
            </a:solidFill>
            <a:prstDash val="solid"/>
            <a:round/>
            <a:headEnd type="none" w="sm" len="sm"/>
            <a:tailEnd type="none" w="sm" len="sm"/>
          </a:ln>
        </p:spPr>
      </p:pic>
      <p:pic>
        <p:nvPicPr>
          <p:cNvPr id="7" name="Google Shape;164;p30"/>
          <p:cNvPicPr preferRelativeResize="0"/>
          <p:nvPr/>
        </p:nvPicPr>
        <p:blipFill>
          <a:blip r:embed="rId5">
            <a:alphaModFix/>
          </a:blip>
          <a:stretch>
            <a:fillRect/>
          </a:stretch>
        </p:blipFill>
        <p:spPr>
          <a:xfrm>
            <a:off x="8260800" y="4434193"/>
            <a:ext cx="571500" cy="5715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3EF6B2D-B965-4795-A5CD-230C55209C0D}">
  <ds:schemaRefs>
    <ds:schemaRef ds:uri="http://schemas.microsoft.com/sharepoint/v3/contenttype/forms"/>
  </ds:schemaRefs>
</ds:datastoreItem>
</file>

<file path=customXml/itemProps2.xml><?xml version="1.0" encoding="utf-8"?>
<ds:datastoreItem xmlns:ds="http://schemas.openxmlformats.org/officeDocument/2006/customXml" ds:itemID="{7D0B67CF-BB67-4C81-8771-2BA8AABD06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C0CB32F-A9F4-4545-A18D-80B7CA9D0CA7}">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27</TotalTime>
  <Words>3779</Words>
  <Application>Microsoft Office PowerPoint</Application>
  <PresentationFormat>On-screen Show (16:9)</PresentationFormat>
  <Paragraphs>317</Paragraphs>
  <Slides>14</Slides>
  <Notes>14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Arial</vt:lpstr>
      <vt:lpstr>Century Gothic</vt:lpstr>
      <vt:lpstr>Overlock</vt:lpstr>
      <vt:lpstr>Calibri</vt:lpstr>
      <vt:lpstr>Simple Light</vt:lpstr>
      <vt:lpstr>Office Theme</vt:lpstr>
      <vt:lpstr>Grade 4: Module 1: Unit 2: Lesson 12 Teacher slide, before teaching.</vt:lpstr>
      <vt:lpstr>Grade 4: Module 1: Unit 2: Lesson 12 Teacher slide, before teaching.</vt:lpstr>
      <vt:lpstr>Grade 4: Module 1: Unit 2: Lesson 12 Teacher slide, before teaching.</vt:lpstr>
      <vt:lpstr>PowerPoint Presentation</vt:lpstr>
      <vt:lpstr>Hello, Students!</vt:lpstr>
      <vt:lpstr>Sorting &amp; Color-Coding Proof Paragraph 2</vt:lpstr>
      <vt:lpstr>Take a Look at our Learning Targets</vt:lpstr>
      <vt:lpstr>Using punctuation to mark direct quotes from a text  </vt:lpstr>
      <vt:lpstr>Writing the Proof Paragraph 2 </vt:lpstr>
      <vt:lpstr>Writing Proof Paragraph 2 </vt:lpstr>
      <vt:lpstr>Let’s reflect...</vt:lpstr>
      <vt:lpstr>Sharing your work </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2: Lesson 12 Teacher slide, before teaching.</dc:title>
  <dc:creator>nbravo</dc:creator>
  <cp:lastModifiedBy>Natalie Ivey</cp:lastModifiedBy>
  <cp:revision>4</cp:revision>
  <dcterms:modified xsi:type="dcterms:W3CDTF">2018-09-05T19:25:59Z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