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Masters/slideMaster1.xml" ContentType="application/vnd.openxmlformats-officedocument.presentationml.slideMaster+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33.xml" ContentType="application/vnd.openxmlformats-officedocument.presentationml.slideLayout+xml"/>
  <Override PartName="/ppt/slideLayouts/slideLayout28.xml" ContentType="application/vnd.openxmlformats-officedocument.presentationml.slideLayout+xml"/>
  <Override PartName="/ppt/notesSlides/notesSlide13.xml" ContentType="application/vnd.openxmlformats-officedocument.presentationml.notesSlide+xml"/>
  <Override PartName="/ppt/notesSlides/notesSlide9.xml" ContentType="application/vnd.openxmlformats-officedocument.presentationml.notesSlide+xml"/>
  <Override PartName="/ppt/notesSlides/notesSlide17.xml" ContentType="application/vnd.openxmlformats-officedocument.presentationml.notesSlide+xml"/>
  <Override PartName="/ppt/notesSlides/notesSlide8.xml" ContentType="application/vnd.openxmlformats-officedocument.presentationml.notesSlide+xml"/>
  <Override PartName="/ppt/notesSlides/notesSlide1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34.xml" ContentType="application/vnd.openxmlformats-officedocument.presentationml.slideLayout+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notesSlides/notesSlide19.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20.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4.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2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6254418-2208-48B8-8711-60533BB00494}">
  <a:tblStyle styleId="{C6254418-2208-48B8-8711-60533BB0049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582" autoAdjust="0"/>
  </p:normalViewPr>
  <p:slideViewPr>
    <p:cSldViewPr snapToGrid="0">
      <p:cViewPr varScale="1">
        <p:scale>
          <a:sx n="77" d="100"/>
          <a:sy n="77" d="100"/>
        </p:scale>
        <p:origin x="-104" y="-120"/>
      </p:cViewPr>
      <p:guideLst>
        <p:guide orient="horz" pos="1620"/>
        <p:guide pos="2880"/>
      </p:guideLst>
    </p:cSldViewPr>
  </p:slideViewPr>
  <p:notesTextViewPr>
    <p:cViewPr>
      <p:scale>
        <a:sx n="1" d="1"/>
        <a:sy n="1" d="1"/>
      </p:scale>
      <p:origin x="0" y="237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presProps" Target="presProp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slide" Target="slides/slide18.xml"/><Relationship Id="rId3" Type="http://schemas.openxmlformats.org/officeDocument/2006/relationships/slideMaster" Target="slideMasters/slideMaster3.xml"/><Relationship Id="rId25" Type="http://schemas.openxmlformats.org/officeDocument/2006/relationships/printerSettings" Target="printerSettings/printerSettings1.bin"/><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29" Type="http://schemas.openxmlformats.org/officeDocument/2006/relationships/tableStyles" Target="tableStyles.xml"/><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notesMaster" Target="notesMasters/notesMaster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32" Type="http://schemas.openxmlformats.org/officeDocument/2006/relationships/customXml" Target="../customXml/item3.xml"/><Relationship Id="rId23" Type="http://schemas.openxmlformats.org/officeDocument/2006/relationships/slide" Target="slides/slide20.xml"/><Relationship Id="rId28"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ustomXml" Target="../customXml/item2.xml"/><Relationship Id="rId9" Type="http://schemas.openxmlformats.org/officeDocument/2006/relationships/slide" Target="slides/slide6.xml"/><Relationship Id="rId22" Type="http://schemas.openxmlformats.org/officeDocument/2006/relationships/slide" Target="slides/slide19.xml"/><Relationship Id="rId27"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20166647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50- 60 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Discussing the Gist (4-5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(2-3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Understanding Varying Perspectives: “Fourteen-Part Message” (25-30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Contrasting Perspectives: Mix and Mingle (12-15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(2-3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Read pages 55-64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as well as the summary of pages 65-78 found on the </a:t>
            </a:r>
            <a:r>
              <a:rPr lang="en" sz="1200" b="1" dirty="0">
                <a:solidFill>
                  <a:schemeClr val="dk1"/>
                </a:solidFill>
                <a:latin typeface="Calibri"/>
                <a:ea typeface="Calibri"/>
                <a:cs typeface="Calibri"/>
                <a:sym typeface="Calibri"/>
              </a:rPr>
              <a:t>structured notes handout</a:t>
            </a:r>
            <a:r>
              <a:rPr lang="en" sz="1200" dirty="0">
                <a:solidFill>
                  <a:schemeClr val="dk1"/>
                </a:solidFill>
                <a:latin typeface="Calibri"/>
                <a:ea typeface="Calibri"/>
                <a:cs typeface="Calibri"/>
                <a:sym typeface="Calibri"/>
              </a:rPr>
              <a:t>. Complete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4128467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42d00e8f7b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g42d00e8f7b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a:t>
            </a:r>
            <a:r>
              <a:rPr lang="en" sz="1200" b="1" dirty="0">
                <a:solidFill>
                  <a:schemeClr val="dk1"/>
                </a:solidFill>
                <a:latin typeface="Calibri"/>
                <a:ea typeface="Calibri"/>
                <a:cs typeface="Calibri"/>
                <a:sym typeface="Calibri"/>
              </a:rPr>
              <a:t>3</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Understanding Varying Perspectives: “Fourteen-Part Message”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8. On this slide, students will hear a section reread and discuss with their partner to answer Question 3.</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section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already recorded the gist as a part of their homework from Lesson 7.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work with their partner to share their gist statements, then answer the text-dependent question about that section.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pair to share their answer with the class. Circulate while students are working.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they are confused, ask questions like:</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conciliation mean?”</a:t>
            </a:r>
            <a:endParaRPr sz="1200" i="1"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“Who is ‘the present cabinet’?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Japan says the U.S. government is not willing to compromise at all. </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Some students may benefit from having key sections pre-highlighted in their texts. This will help them focus on small sections rather than scanning the whole text for answers.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363727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2d00e8f7b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0" name="Google Shape;320;g42d00e8f7b_0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Understanding Varying Perspectives: “Fourteen-Part Message”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8. On this slide, students will hear a section reread and discuss with their partner to answer Question 4.</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section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their gist statements, then answer the text-dependent question about that section.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pair to share their answer with the class.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students are working.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they are confused, ask questions like:</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a:t>
            </a:r>
            <a:r>
              <a:rPr lang="en" sz="1200" dirty="0">
                <a:solidFill>
                  <a:schemeClr val="dk1"/>
                </a:solidFill>
                <a:latin typeface="Calibri"/>
                <a:ea typeface="Calibri"/>
                <a:cs typeface="Calibri"/>
                <a:sym typeface="Calibri"/>
              </a:rPr>
              <a:t>avert</a:t>
            </a:r>
            <a:r>
              <a:rPr lang="en" sz="1200" i="1" dirty="0">
                <a:solidFill>
                  <a:schemeClr val="dk1"/>
                </a:solidFill>
                <a:latin typeface="Calibri"/>
                <a:ea typeface="Calibri"/>
                <a:cs typeface="Calibri"/>
                <a:sym typeface="Calibri"/>
              </a:rPr>
              <a:t> mean?”</a:t>
            </a:r>
            <a:endParaRPr sz="1200" i="1"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think a ‘Japanese-American crisis’ means?”</a:t>
            </a:r>
            <a:endParaRPr sz="1200" i="1"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are ‘commercial </a:t>
            </a:r>
            <a:r>
              <a:rPr lang="en" sz="1200" i="1" dirty="0" smtClean="0">
                <a:solidFill>
                  <a:schemeClr val="dk1"/>
                </a:solidFill>
                <a:latin typeface="Calibri"/>
                <a:ea typeface="Calibri"/>
                <a:cs typeface="Calibri"/>
                <a:sym typeface="Calibri"/>
              </a:rPr>
              <a:t>relations?</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The Japanese government asked that neither the United States nor Japan send troops to certain parts of the Pacific and that the United States resume trading oil with Japan.</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While probing about the definition of the word ‘</a:t>
            </a:r>
            <a:r>
              <a:rPr lang="en" sz="1200" b="0" dirty="0" smtClean="0">
                <a:solidFill>
                  <a:schemeClr val="dk1"/>
                </a:solidFill>
                <a:latin typeface="Calibri"/>
                <a:ea typeface="Calibri"/>
                <a:cs typeface="Calibri"/>
                <a:sym typeface="Calibri"/>
              </a:rPr>
              <a:t>avert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listen for responses such as: prevent, ward off, avoid an undesirable </a:t>
            </a:r>
            <a:r>
              <a:rPr lang="en" sz="1200" b="0" dirty="0" smtClean="0">
                <a:solidFill>
                  <a:schemeClr val="dk1"/>
                </a:solidFill>
                <a:latin typeface="Calibri"/>
                <a:ea typeface="Calibri"/>
                <a:cs typeface="Calibri"/>
                <a:sym typeface="Calibri"/>
              </a:rPr>
              <a:t>occurrence</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Some students may benefit from having key sections pre-highlighted in their texts. This will help them focus on small sections rather than scanning the whole text for answers.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9481074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42d00e8f7b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8" name="Google Shape;328;g42d00e8f7b_0_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Understanding Varying Perspectives: “Fourteen-Part Message”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5 of 8. On this slide, students will hear a section reread and discuss with their partner to answer Question 5.</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section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their gist statements, then answer the text-dependent question about that section.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pair to share their answer with the class.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students are working.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they are confused, ask questions like:</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a:t>
            </a:r>
            <a:r>
              <a:rPr lang="en" sz="1200" dirty="0">
                <a:solidFill>
                  <a:schemeClr val="dk1"/>
                </a:solidFill>
                <a:latin typeface="Calibri"/>
                <a:ea typeface="Calibri"/>
                <a:cs typeface="Calibri"/>
                <a:sym typeface="Calibri"/>
              </a:rPr>
              <a:t>favorable</a:t>
            </a:r>
            <a:r>
              <a:rPr lang="en" sz="1200" i="1" dirty="0">
                <a:solidFill>
                  <a:schemeClr val="dk1"/>
                </a:solidFill>
                <a:latin typeface="Calibri"/>
                <a:ea typeface="Calibri"/>
                <a:cs typeface="Calibri"/>
                <a:sym typeface="Calibri"/>
              </a:rPr>
              <a:t> mean?”</a:t>
            </a:r>
            <a:endParaRPr sz="1200" i="1"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think a ‘mutually acceptable formula’ means?” If students struggle with this phrase, you might break it down and first ask what mutual means.</a:t>
            </a:r>
            <a:endParaRPr sz="1200" i="1"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 “Who is the author implying is selfish?”</a:t>
            </a:r>
            <a:endParaRPr sz="1200" i="1"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Diplomacy should include compromise, but Japan accuses the United States of refusing to compromise, saying the U.S. government won’t agree on anything unless it gets what it wants.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While probing about the definition of the word </a:t>
            </a:r>
            <a:r>
              <a:rPr lang="en" sz="1200" b="0" i="1" dirty="0">
                <a:solidFill>
                  <a:schemeClr val="dk1"/>
                </a:solidFill>
                <a:latin typeface="Calibri"/>
                <a:ea typeface="Calibri"/>
                <a:cs typeface="Calibri"/>
                <a:sym typeface="Calibri"/>
              </a:rPr>
              <a:t>favorable</a:t>
            </a:r>
            <a:r>
              <a:rPr lang="en" sz="1200" b="0" dirty="0">
                <a:solidFill>
                  <a:schemeClr val="dk1"/>
                </a:solidFill>
                <a:latin typeface="Calibri"/>
                <a:ea typeface="Calibri"/>
                <a:cs typeface="Calibri"/>
                <a:sym typeface="Calibri"/>
              </a:rPr>
              <a:t>, listen for responses such as: advantageous, to the advantage of someone, beneficial, in one’s favor, fitting, appropriate.</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Some students may benefit from having key sections pre-highlighted in their texts. This will help them focus on small sections rather than scanning the whole text for answers.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283205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42d00e8f7b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6" name="Google Shape;336;g42d00e8f7b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a:t>
            </a:r>
            <a:r>
              <a:rPr lang="en" sz="1200" b="1" dirty="0">
                <a:solidFill>
                  <a:schemeClr val="dk1"/>
                </a:solidFill>
                <a:latin typeface="Calibri"/>
                <a:ea typeface="Calibri"/>
                <a:cs typeface="Calibri"/>
                <a:sym typeface="Calibri"/>
              </a:rPr>
              <a:t>6</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Understanding Varying Perspectives: “Fourteen-Part Message”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6 of 8. On this slide, students will hear a section reread and discuss with their partner to answer Question 6.</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section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their gist statements, then answer the text-dependent question about that section.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pair to share their answer with the whole class.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students are working.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they are confused, ask questions like:</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does ‘military pressure’ mean?”</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are ‘international </a:t>
            </a:r>
            <a:r>
              <a:rPr lang="en" sz="1200" dirty="0" smtClean="0">
                <a:solidFill>
                  <a:schemeClr val="dk1"/>
                </a:solidFill>
                <a:latin typeface="Calibri"/>
                <a:ea typeface="Calibri"/>
                <a:cs typeface="Calibri"/>
                <a:sym typeface="Calibri"/>
              </a:rPr>
              <a:t>relations?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mj-lt"/>
              <a:buAutoNum type="arabicPeriod" startAt="6"/>
            </a:pPr>
            <a:r>
              <a:rPr lang="en" sz="1200" dirty="0">
                <a:solidFill>
                  <a:schemeClr val="dk1"/>
                </a:solidFill>
                <a:latin typeface="Calibri"/>
                <a:ea typeface="Calibri"/>
                <a:cs typeface="Calibri"/>
                <a:sym typeface="Calibri"/>
              </a:rPr>
              <a:t>Prompt students to put the sentence into their own words.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The Japanese government claims that using economic pressure against another country (such as refusing to trade oil) is more cruel than using the military against another country.</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When probing about the term ‘international </a:t>
            </a:r>
            <a:r>
              <a:rPr lang="en" sz="1200" b="0" dirty="0" smtClean="0">
                <a:solidFill>
                  <a:schemeClr val="dk1"/>
                </a:solidFill>
                <a:latin typeface="Calibri"/>
                <a:ea typeface="Calibri"/>
                <a:cs typeface="Calibri"/>
                <a:sym typeface="Calibri"/>
              </a:rPr>
              <a:t>relations</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listen for responses such as: </a:t>
            </a:r>
            <a:r>
              <a:rPr lang="en" sz="1200" b="0" dirty="0">
                <a:latin typeface="Calibri" panose="020F0502020204030204" pitchFamily="34" charset="0"/>
                <a:sym typeface="Calibri"/>
              </a:rPr>
              <a:t>relations between nations, primarily with foreign </a:t>
            </a:r>
            <a:r>
              <a:rPr lang="en" sz="1200" b="0" dirty="0" smtClean="0">
                <a:latin typeface="Calibri" panose="020F0502020204030204" pitchFamily="34" charset="0"/>
                <a:sym typeface="Calibri"/>
              </a:rPr>
              <a:t>policies</a:t>
            </a:r>
            <a:r>
              <a:rPr lang="en-US" sz="1200" b="0" dirty="0" smtClean="0">
                <a:latin typeface="Calibri" panose="020F0502020204030204" pitchFamily="34" charset="0"/>
                <a:sym typeface="Calibri"/>
              </a:rPr>
              <a:t>.</a:t>
            </a:r>
            <a:endParaRPr sz="1200" b="0" dirty="0">
              <a:latin typeface="Calibri" panose="020F0502020204030204" pitchFamily="34" charset="0"/>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Some students may benefit from having key sections pre-highlighted in their texts. This will help them focus on small sections rather than scanning the whole text for answers.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1325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42d00e8f7b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4" name="Google Shape;344;g42d00e8f7b_0_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a:t>
            </a:r>
            <a:r>
              <a:rPr lang="en" sz="1200" b="1"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Understanding Varying Perspectives: “Fourteen-Part Message”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7 of 8. On this slide, students will hear a section reread and discuss with their partner to answer Question 7.</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section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their gist statements, then answer the text-dependent question about that section.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pair to share their answer with the class.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students are working.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they are confused, ask questions like:</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‘dominant position’ mean?”</a:t>
            </a:r>
            <a:endParaRPr sz="1200" i="1"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think ‘runs counter’ means?”</a:t>
            </a:r>
            <a:endParaRPr sz="1200" i="1"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a:t>
            </a:r>
            <a:r>
              <a:rPr lang="en" sz="1200" dirty="0">
                <a:solidFill>
                  <a:schemeClr val="dk1"/>
                </a:solidFill>
                <a:latin typeface="Calibri"/>
                <a:ea typeface="Calibri"/>
                <a:cs typeface="Calibri"/>
                <a:sym typeface="Calibri"/>
              </a:rPr>
              <a:t>intention</a:t>
            </a:r>
            <a:r>
              <a:rPr lang="en" sz="1200" i="1" dirty="0">
                <a:solidFill>
                  <a:schemeClr val="dk1"/>
                </a:solidFill>
                <a:latin typeface="Calibri"/>
                <a:ea typeface="Calibri"/>
                <a:cs typeface="Calibri"/>
                <a:sym typeface="Calibri"/>
              </a:rPr>
              <a:t> mean?”</a:t>
            </a:r>
            <a:endParaRPr sz="1200" i="1"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The Japanese government claims that the United States wants to be the most powerful country in the Pacific and also wants China and Japan to stay at war with each other.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While probing to support student discussions about this question, listen for responses such as these: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‘dominant position’ mean</a:t>
            </a:r>
            <a:r>
              <a:rPr lang="en" sz="1200" b="0"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one party has the upper hand, is in control, more likely to get what they want, more variables in their </a:t>
            </a:r>
            <a:r>
              <a:rPr lang="en" sz="1200" b="0" dirty="0" smtClean="0">
                <a:solidFill>
                  <a:schemeClr val="dk1"/>
                </a:solidFill>
                <a:latin typeface="Calibri"/>
                <a:ea typeface="Calibri"/>
                <a:cs typeface="Calibri"/>
                <a:sym typeface="Calibri"/>
              </a:rPr>
              <a:t>favor</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“What do you think ‘runs counter’ means?”: </a:t>
            </a:r>
            <a:r>
              <a:rPr lang="en" sz="1200" b="0" dirty="0">
                <a:solidFill>
                  <a:schemeClr val="dk1"/>
                </a:solidFill>
                <a:latin typeface="Calibri"/>
                <a:ea typeface="Calibri"/>
                <a:cs typeface="Calibri"/>
                <a:sym typeface="Calibri"/>
              </a:rPr>
              <a:t>opposes, is not in line with the views of, counterproductive, opposite </a:t>
            </a:r>
            <a:r>
              <a:rPr lang="en" sz="1200" b="0" dirty="0" smtClean="0">
                <a:solidFill>
                  <a:schemeClr val="dk1"/>
                </a:solidFill>
                <a:latin typeface="Calibri"/>
                <a:ea typeface="Calibri"/>
                <a:cs typeface="Calibri"/>
                <a:sym typeface="Calibri"/>
              </a:rPr>
              <a:t>views</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“What does </a:t>
            </a:r>
            <a:r>
              <a:rPr lang="en" sz="1200" b="0" dirty="0">
                <a:solidFill>
                  <a:schemeClr val="dk1"/>
                </a:solidFill>
                <a:latin typeface="Calibri"/>
                <a:ea typeface="Calibri"/>
                <a:cs typeface="Calibri"/>
                <a:sym typeface="Calibri"/>
              </a:rPr>
              <a:t>intention</a:t>
            </a:r>
            <a:r>
              <a:rPr lang="en" sz="1200" b="0" i="1" dirty="0">
                <a:solidFill>
                  <a:schemeClr val="dk1"/>
                </a:solidFill>
                <a:latin typeface="Calibri"/>
                <a:ea typeface="Calibri"/>
                <a:cs typeface="Calibri"/>
                <a:sym typeface="Calibri"/>
              </a:rPr>
              <a:t> mean?”: </a:t>
            </a:r>
            <a:r>
              <a:rPr lang="en" sz="1200" b="0" dirty="0">
                <a:solidFill>
                  <a:schemeClr val="dk1"/>
                </a:solidFill>
                <a:latin typeface="Calibri"/>
                <a:ea typeface="Calibri"/>
                <a:cs typeface="Calibri"/>
                <a:sym typeface="Calibri"/>
              </a:rPr>
              <a:t>purposeful, with a goal in mind, on </a:t>
            </a:r>
            <a:r>
              <a:rPr lang="en" sz="1200" b="0" dirty="0" smtClean="0">
                <a:solidFill>
                  <a:schemeClr val="dk1"/>
                </a:solidFill>
                <a:latin typeface="Calibri"/>
                <a:ea typeface="Calibri"/>
                <a:cs typeface="Calibri"/>
                <a:sym typeface="Calibri"/>
              </a:rPr>
              <a:t>purpose</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Some students may benefit from having key sections pre-highlighted in their texts. This will help them focus on small sections rather than scanning the whole text for answers.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65657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42d00e8f7b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2" name="Google Shape;352;g42d00e8f7b_0_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a:t>
            </a:r>
            <a:r>
              <a:rPr lang="en" sz="1200" b="1" dirty="0">
                <a:solidFill>
                  <a:schemeClr val="dk1"/>
                </a:solidFill>
                <a:latin typeface="Calibri"/>
                <a:ea typeface="Calibri"/>
                <a:cs typeface="Calibri"/>
                <a:sym typeface="Calibri"/>
              </a:rPr>
              <a:t>8</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Understanding Varying Perspectives: “Fourteen-Part Message”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8 of 8. On this slide, students will hear a section reread and discuss with their partner to answer Question 8.</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section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their gist statements, then answer the text-dependent question about that section.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pair to share their answer with the class.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students are working.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If they are confused, ask questions like:</a:t>
            </a:r>
            <a:endParaRPr sz="1200"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a:t>
            </a:r>
            <a:r>
              <a:rPr lang="en" sz="1200" dirty="0">
                <a:solidFill>
                  <a:schemeClr val="dk1"/>
                </a:solidFill>
                <a:latin typeface="Calibri"/>
                <a:ea typeface="Calibri"/>
                <a:cs typeface="Calibri"/>
                <a:sym typeface="Calibri"/>
              </a:rPr>
              <a:t>preserve</a:t>
            </a:r>
            <a:r>
              <a:rPr lang="en" sz="1200" i="1" dirty="0">
                <a:solidFill>
                  <a:schemeClr val="dk1"/>
                </a:solidFill>
                <a:latin typeface="Calibri"/>
                <a:ea typeface="Calibri"/>
                <a:cs typeface="Calibri"/>
                <a:sym typeface="Calibri"/>
              </a:rPr>
              <a:t> mean?”: </a:t>
            </a:r>
            <a:r>
              <a:rPr lang="en" sz="1200" b="0" dirty="0">
                <a:solidFill>
                  <a:schemeClr val="dk1"/>
                </a:solidFill>
                <a:latin typeface="Calibri"/>
                <a:ea typeface="Calibri"/>
                <a:cs typeface="Calibri"/>
                <a:sym typeface="Calibri"/>
              </a:rPr>
              <a:t>save the quality of something or an idea, protect, take care of so as not to </a:t>
            </a:r>
            <a:r>
              <a:rPr lang="en" sz="1200" b="0" dirty="0" smtClean="0">
                <a:solidFill>
                  <a:schemeClr val="dk1"/>
                </a:solidFill>
                <a:latin typeface="Calibri"/>
                <a:ea typeface="Calibri"/>
                <a:cs typeface="Calibri"/>
                <a:sym typeface="Calibri"/>
              </a:rPr>
              <a:t>ruin</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“What are negotiations?”: </a:t>
            </a:r>
            <a:r>
              <a:rPr lang="en" sz="1200" b="0" dirty="0">
                <a:solidFill>
                  <a:schemeClr val="dk1"/>
                </a:solidFill>
                <a:latin typeface="Calibri"/>
                <a:ea typeface="Calibri"/>
                <a:cs typeface="Calibri"/>
                <a:sym typeface="Calibri"/>
              </a:rPr>
              <a:t>discussion aimed at reaching an agreement, two opposing parties coming to </a:t>
            </a:r>
            <a:r>
              <a:rPr lang="en" sz="1200" b="0" dirty="0" smtClean="0">
                <a:solidFill>
                  <a:schemeClr val="dk1"/>
                </a:solidFill>
                <a:latin typeface="Calibri"/>
                <a:ea typeface="Calibri"/>
                <a:cs typeface="Calibri"/>
                <a:sym typeface="Calibri"/>
              </a:rPr>
              <a:t>terms</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Since the Japanese government said that it wouldn’t cooperate with the United States anymore, I infer that it becomes an enemy and attacks Pearl Harbor next.</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Some students may benefit from having key sections pre-highlighted in their texts. This will help them focus on small sections rather than scanning the whole text for answers.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27646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0" name="Google Shape;36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12-</a:t>
            </a:r>
            <a:r>
              <a:rPr lang="en" sz="1200" b="1" dirty="0">
                <a:solidFill>
                  <a:schemeClr val="dk1"/>
                </a:solidFill>
                <a:latin typeface="Calibri"/>
                <a:ea typeface="Calibri"/>
                <a:cs typeface="Calibri"/>
                <a:sym typeface="Calibri"/>
              </a:rPr>
              <a:t>15</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a:t>
            </a:r>
            <a:r>
              <a:rPr lang="en" sz="1200" b="1" dirty="0">
                <a:solidFill>
                  <a:schemeClr val="dk1"/>
                </a:solidFill>
                <a:latin typeface="Calibri"/>
                <a:ea typeface="Calibri"/>
                <a:cs typeface="Calibri"/>
                <a:sym typeface="Calibri"/>
              </a:rPr>
              <a:t>nt Pairings (Proximity during protocol)</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B. (Slide 1) Contrasting Perspectives: Mix and Mingle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B. On this slide, students will practice using sentence starters for discussion.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starters support the development of speaking and listening skills by providing usable structures and modeling how people can engage in a collaborative discussion.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are going to practice using sentence starters, which will also be used in their Fishbowl discussions in Lessons 12 and 13.</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the goal of using sentence starters is building on others’ ideas. Ask them to raise their hand if they can explain what it means to build on others’ ideas. Call on a student with his/her hand raised.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displayed sentence starters (using a document camera, the slide, or recreated on chart paper) and read them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each sentence starter is used for a particular purpose, which is listed above it. So, if you have a question, you can use either “I’m wondering …” or “What you said about … raised a question for me. My question is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do a Mix and Mingle to practice these.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if students know what it means to build on others’ ideas, listen for: </a:t>
            </a:r>
            <a:r>
              <a:rPr lang="en" sz="1200" b="0" dirty="0">
                <a:solidFill>
                  <a:schemeClr val="dk1"/>
                </a:solidFill>
                <a:latin typeface="Calibri"/>
                <a:ea typeface="Calibri"/>
                <a:cs typeface="Calibri"/>
                <a:sym typeface="Calibri"/>
              </a:rPr>
              <a:t>“It means to connect your ideas to someone else’s so that you both learn more about the topic you are discussing.”</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a:t>
            </a:r>
            <a:r>
              <a:rPr lang="en" sz="1200" i="0" u="none" strike="noStrike" cap="none" dirty="0" smtClean="0">
                <a:solidFill>
                  <a:schemeClr val="dk1"/>
                </a:solidFill>
                <a:latin typeface="Calibri"/>
                <a:ea typeface="Calibri"/>
                <a:cs typeface="Calibri"/>
                <a:sym typeface="Calibri"/>
              </a:rPr>
              <a:t>It:</a:t>
            </a:r>
            <a:r>
              <a:rPr lang="en" sz="1200" i="0" u="none" strike="noStrike" cap="none"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972768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4309a0ec2b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6" name="Google Shape;366;g4309a0ec2b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12-</a:t>
            </a:r>
            <a:r>
              <a:rPr lang="en" sz="1200" b="1" dirty="0">
                <a:solidFill>
                  <a:schemeClr val="dk1"/>
                </a:solidFill>
                <a:latin typeface="Calibri"/>
                <a:ea typeface="Calibri"/>
                <a:cs typeface="Calibri"/>
                <a:sym typeface="Calibri"/>
              </a:rPr>
              <a:t>15</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a:t>
            </a:r>
            <a:r>
              <a:rPr lang="en" sz="1200" b="1" dirty="0">
                <a:solidFill>
                  <a:schemeClr val="dk1"/>
                </a:solidFill>
                <a:latin typeface="Calibri"/>
                <a:ea typeface="Calibri"/>
                <a:cs typeface="Calibri"/>
                <a:sym typeface="Calibri"/>
              </a:rPr>
              <a:t>nt Pairings (Proximity during protocol)</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B. (Slide 2) Contrasting Perspectives: Mix and Mingle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On this slide, students will participate in the Mix and Mingle protocol.</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B, students engage in a Mix and Mingle (as they did in Module 1). The purpose is for them to start to analyze the differing perspectives of President Roosevelt and the Japanese government. It also gives them an opportunity to practice some sentence starters that they will use in the Fishbowl discussions in Lessons 12 and 13.</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Mix and Mingle) allows for total participation of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 the board, write: “How are President Roosevelt’s and the Japanese government’s perspectives different? What in the text makes you think as you do?” Tell students this is their discussion prompt for the Mix and Mingle.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directions for a Mix and Mingle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Start the music and invite the class to start moving around.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have talked to three people, ask them to take their seats.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students to share out something they talked about and one of the sentence starters they used.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if students know what it means to build on others’ ideas, listen for: </a:t>
            </a:r>
            <a:r>
              <a:rPr lang="en" sz="1200" b="0" dirty="0">
                <a:solidFill>
                  <a:schemeClr val="dk1"/>
                </a:solidFill>
                <a:latin typeface="Calibri"/>
                <a:ea typeface="Calibri"/>
                <a:cs typeface="Calibri"/>
                <a:sym typeface="Calibri"/>
              </a:rPr>
              <a:t>“It means to connect your ideas to someone else’s so that you both learn more about the topic you are discussing.”</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Mix and Mingle, students may give a variety of answers here. Be sure that they are logical and rooted in the text. A possible answer may be: “Roosevelt thought they had peaceful relations before Pearl Harbor, but the Japanese thought that the U.S. was not being peaceful by not trading oil with them.”</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86922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2-3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a:t>
            </a:r>
            <a:r>
              <a:rPr lang="en" sz="1200" b="1" i="0" u="none" strike="noStrike" cap="none" dirty="0">
                <a:solidFill>
                  <a:schemeClr val="dk1"/>
                </a:solidFill>
                <a:latin typeface="Calibri"/>
                <a:ea typeface="Calibri"/>
                <a:cs typeface="Calibri"/>
                <a:sym typeface="Calibri"/>
              </a:rPr>
              <a:t>. Review Learning Targets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Reread the first target aloud as students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give a thumbs-up or thumbs-down based on whether they think they mastered this learning target.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the remaining two learning targets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31147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1" name="Google Shape;38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Preview Homework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55-64</a:t>
            </a:r>
            <a:r>
              <a:rPr lang="en" sz="1200" dirty="0">
                <a:solidFill>
                  <a:schemeClr val="dk1"/>
                </a:solidFill>
                <a:latin typeface="Calibri"/>
                <a:ea typeface="Calibri"/>
                <a:cs typeface="Calibri"/>
                <a:sym typeface="Calibri"/>
              </a:rPr>
              <a:t>, and </a:t>
            </a:r>
            <a:r>
              <a:rPr lang="en" sz="1200" b="0" dirty="0">
                <a:solidFill>
                  <a:schemeClr val="dk1"/>
                </a:solidFill>
                <a:latin typeface="Calibri"/>
                <a:ea typeface="Calibri"/>
                <a:cs typeface="Calibri"/>
                <a:sym typeface="Calibri"/>
              </a:rPr>
              <a:t>summary of pages 65-78</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their homework is to read pages 55-64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as well as the </a:t>
            </a:r>
            <a:r>
              <a:rPr lang="en" sz="1200" b="0" dirty="0">
                <a:solidFill>
                  <a:schemeClr val="dk1"/>
                </a:solidFill>
                <a:latin typeface="Calibri"/>
                <a:ea typeface="Calibri"/>
                <a:cs typeface="Calibri"/>
                <a:sym typeface="Calibri"/>
              </a:rPr>
              <a:t>summary of pages 65-78</a:t>
            </a:r>
            <a:r>
              <a:rPr lang="en" sz="1200" dirty="0">
                <a:solidFill>
                  <a:schemeClr val="dk1"/>
                </a:solidFill>
                <a:latin typeface="Calibri"/>
                <a:ea typeface="Calibri"/>
                <a:cs typeface="Calibri"/>
                <a:sym typeface="Calibri"/>
              </a:rPr>
              <a:t> found in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sometimes they will not read a section of the book, and a summary of the they part they skip will be provided for them on the structured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after the reading, they should complete the struct</a:t>
            </a:r>
            <a:r>
              <a:rPr lang="en" sz="1200" b="1" dirty="0">
                <a:solidFill>
                  <a:schemeClr val="dk1"/>
                </a:solidFill>
                <a:latin typeface="Calibri"/>
                <a:ea typeface="Calibri"/>
                <a:cs typeface="Calibri"/>
                <a:sym typeface="Calibri"/>
              </a:rPr>
              <a:t>ured notes </a:t>
            </a:r>
            <a:r>
              <a:rPr lang="en" sz="1200" dirty="0">
                <a:solidFill>
                  <a:schemeClr val="dk1"/>
                </a:solidFill>
                <a:latin typeface="Calibri"/>
                <a:ea typeface="Calibri"/>
                <a:cs typeface="Calibri"/>
                <a:sym typeface="Calibri"/>
              </a:rPr>
              <a:t>and answer the focus question: “Hillenbrand uses similes and metaphors to describe the B-24. Choose one and explain the comparison she makes. What makes this comparison effective? Why does Hillenbrand give the reader these details? How do they help the reader understand the story better?”</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t>
            </a:r>
            <a:r>
              <a:rPr lang="en" sz="1200" b="1" dirty="0">
                <a:solidFill>
                  <a:schemeClr val="dk1"/>
                </a:solidFill>
                <a:latin typeface="Calibri"/>
                <a:ea typeface="Calibri"/>
                <a:cs typeface="Calibri"/>
                <a:sym typeface="Calibri"/>
              </a:rPr>
              <a:t>supported structured notes </a:t>
            </a:r>
            <a:r>
              <a:rPr lang="en" sz="1200" dirty="0">
                <a:solidFill>
                  <a:schemeClr val="dk1"/>
                </a:solidFill>
                <a:latin typeface="Calibri"/>
                <a:ea typeface="Calibri"/>
                <a:cs typeface="Calibri"/>
                <a:sym typeface="Calibri"/>
              </a:rPr>
              <a:t>for students who struggle.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28641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starters for Mix and Mingle protocol (one set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“Day of Infamy” speech </a:t>
            </a:r>
            <a:r>
              <a:rPr lang="en" sz="1200" dirty="0">
                <a:solidFill>
                  <a:schemeClr val="dk1"/>
                </a:solidFill>
                <a:latin typeface="Calibri"/>
                <a:ea typeface="Calibri"/>
                <a:cs typeface="Calibri"/>
                <a:sym typeface="Calibri"/>
              </a:rPr>
              <a:t>(from Lesson 6;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55-64, and summary of pages 65-78</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55-64, and summary of pages 65-78 </a:t>
            </a:r>
            <a:r>
              <a:rPr lang="en" sz="1200" dirty="0">
                <a:solidFill>
                  <a:schemeClr val="dk1"/>
                </a:solidFill>
                <a:latin typeface="Calibri"/>
                <a:ea typeface="Calibri"/>
                <a:cs typeface="Calibri"/>
                <a:sym typeface="Calibri"/>
              </a:rPr>
              <a:t>(optional; for students needing additional support)</a:t>
            </a:r>
            <a:endParaRPr sz="1200"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“Fourteen-Part Message” </a:t>
            </a:r>
            <a:r>
              <a:rPr lang="en" sz="1200" dirty="0">
                <a:solidFill>
                  <a:schemeClr val="dk1"/>
                </a:solidFill>
                <a:latin typeface="Calibri"/>
                <a:ea typeface="Calibri"/>
                <a:cs typeface="Calibri"/>
                <a:sym typeface="Calibri"/>
              </a:rPr>
              <a:t>(from Lesson 7; one per student and one to display)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if available.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85433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43ab7f058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8" name="Google Shape;388;g43ab7f0582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89" name="Google Shape;389;g43ab7f0582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9369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“Fourteen-Part Message” (for teacher reference)</a:t>
            </a:r>
            <a:endParaRPr sz="1200" b="1"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pages 55-64, and summary of pages 65-78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Review th</a:t>
            </a:r>
            <a:r>
              <a:rPr lang="en" sz="1200" dirty="0">
                <a:solidFill>
                  <a:schemeClr val="dk1"/>
                </a:solidFill>
                <a:latin typeface="Calibri"/>
                <a:ea typeface="Calibri"/>
                <a:cs typeface="Calibri"/>
                <a:sym typeface="Calibri"/>
              </a:rPr>
              <a:t>is</a:t>
            </a:r>
            <a:r>
              <a:rPr lang="en" sz="1200" i="0" u="none" strike="noStrike" cap="none" dirty="0">
                <a:solidFill>
                  <a:schemeClr val="dk1"/>
                </a:solidFill>
                <a:latin typeface="Calibri"/>
                <a:ea typeface="Calibri"/>
                <a:cs typeface="Calibri"/>
                <a:sym typeface="Calibri"/>
              </a:rPr>
              <a:t> protocol before teaching. </a:t>
            </a:r>
            <a:r>
              <a:rPr lang="en" sz="1200" dirty="0">
                <a:solidFill>
                  <a:schemeClr val="dk1"/>
                </a:solidFill>
                <a:latin typeface="Calibri"/>
                <a:ea typeface="Calibri"/>
                <a:cs typeface="Calibri"/>
                <a:sym typeface="Calibri"/>
              </a:rPr>
              <a:t>It is </a:t>
            </a:r>
            <a:r>
              <a:rPr lang="en" sz="1200" i="0" u="none" strike="noStrike" cap="none" dirty="0">
                <a:solidFill>
                  <a:schemeClr val="dk1"/>
                </a:solidFill>
                <a:latin typeface="Calibri"/>
                <a:ea typeface="Calibri"/>
                <a:cs typeface="Calibri"/>
                <a:sym typeface="Calibri"/>
              </a:rPr>
              <a:t>used in this lesson:</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Mix and Mingle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2639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2ba82ebb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Studying Conflicting Information: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Varying Perspectives on the Pearl Harbor Attack, Part 2</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66" name="Google Shape;266;g42ba82ebb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8404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Greeting</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as students follow along in their heads.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2993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4-5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Student Pa</a:t>
            </a:r>
            <a:r>
              <a:rPr lang="en" sz="1200" b="1" dirty="0">
                <a:solidFill>
                  <a:schemeClr val="dk1"/>
                </a:solidFill>
                <a:latin typeface="Calibri"/>
                <a:ea typeface="Calibri"/>
                <a:cs typeface="Calibri"/>
                <a:sym typeface="Calibri"/>
              </a:rPr>
              <a:t>irings (Pearl Harbor Discussion Appointment 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Engaging the Reader: Discussin</a:t>
            </a:r>
            <a:r>
              <a:rPr lang="en" sz="1200" b="1" dirty="0">
                <a:solidFill>
                  <a:schemeClr val="dk1"/>
                </a:solidFill>
                <a:latin typeface="Calibri"/>
                <a:ea typeface="Calibri"/>
                <a:cs typeface="Calibri"/>
                <a:sym typeface="Calibri"/>
              </a:rPr>
              <a:t>g the Gist</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Giving students time to talk through ideas supports comprehension and builds class culture.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their copies of </a:t>
            </a:r>
            <a:r>
              <a:rPr lang="en" sz="1200" b="0" dirty="0">
                <a:solidFill>
                  <a:schemeClr val="dk1"/>
                </a:solidFill>
                <a:latin typeface="Calibri"/>
                <a:ea typeface="Calibri"/>
                <a:cs typeface="Calibri"/>
                <a:sym typeface="Calibri"/>
              </a:rPr>
              <a:t>the “Fourteen-Part Message” and sit with their Pearl Harbor Discussion Appointment partner. </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the slide aloud and invite pairs to discuss. </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 call several pairs to share the gist. </a:t>
            </a:r>
            <a:endParaRPr sz="1200" b="0" dirty="0">
              <a:solidFill>
                <a:schemeClr val="dk1"/>
              </a:solidFill>
              <a:latin typeface="Calibri"/>
              <a:ea typeface="Calibri"/>
              <a:cs typeface="Calibri"/>
              <a:sym typeface="Calibri"/>
            </a:endParaRPr>
          </a:p>
          <a:p>
            <a:pPr marL="304800" marR="0" lvl="0" indent="0" algn="l" rtl="0">
              <a:lnSpc>
                <a:spcPct val="100000"/>
              </a:lnSpc>
              <a:spcBef>
                <a:spcPts val="0"/>
              </a:spcBef>
              <a:spcAft>
                <a:spcPts val="0"/>
              </a:spcAft>
              <a:buNone/>
            </a:pP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Listen for: “The gist of the ‘Fourteen-Part Message’ is that the Japanese thought the United States was threatening the well-being of their country.” </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share accurate gist statements instead of details or quotes.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1093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9" name="Google Shape;28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a:t>
            </a:r>
            <a:r>
              <a:rPr lang="en" sz="1200" b="1" i="0" u="none" strike="noStrike" cap="none" dirty="0">
                <a:solidFill>
                  <a:schemeClr val="dk1"/>
                </a:solidFill>
                <a:latin typeface="Calibri"/>
                <a:ea typeface="Calibri"/>
                <a:cs typeface="Calibri"/>
                <a:sym typeface="Calibri"/>
              </a:rPr>
              <a:t>. Revie</a:t>
            </a:r>
            <a:r>
              <a:rPr lang="en" sz="1200" b="1" dirty="0">
                <a:solidFill>
                  <a:schemeClr val="dk1"/>
                </a:solidFill>
                <a:latin typeface="Calibri"/>
                <a:ea typeface="Calibri"/>
                <a:cs typeface="Calibri"/>
                <a:sym typeface="Calibri"/>
              </a:rPr>
              <a:t>wing Learning Targets</a:t>
            </a:r>
            <a:r>
              <a:rPr lang="en" sz="1200" b="1" i="0" u="none" strike="noStrike" cap="none" dirty="0">
                <a:solidFill>
                  <a:schemeClr val="dk1"/>
                </a:solidFill>
                <a:latin typeface="Calibri"/>
                <a:ea typeface="Calibri"/>
                <a:cs typeface="Calibri"/>
                <a:sym typeface="Calibri"/>
              </a:rPr>
              <a:t>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Ask them to read along while you read the first target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analyzed President Roosevelt’s point of view in Lesson 6. In this lesson, they will analyze a different point of view on the events leading up to the attack on Pearl Harbor, that of the Japanese government. </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41630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2d00e8f7b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6" name="Google Shape;296;g42d00e8f7b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1) </a:t>
            </a:r>
            <a:r>
              <a:rPr lang="en" sz="1200" b="1" dirty="0">
                <a:solidFill>
                  <a:schemeClr val="dk1"/>
                </a:solidFill>
                <a:latin typeface="Calibri"/>
                <a:ea typeface="Calibri"/>
                <a:cs typeface="Calibri"/>
                <a:sym typeface="Calibri"/>
              </a:rPr>
              <a:t>Understanding Varying Perspectives: “Fourteen-Part Message”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8. On this slide, students will hear a section reread and discuss with their partner to answer Question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students already completed the column for the gist of each section, they will now move on to answering the text-dependent questions. Use the </a:t>
            </a:r>
            <a:r>
              <a:rPr lang="en" sz="1200" b="1" dirty="0">
                <a:solidFill>
                  <a:schemeClr val="dk1"/>
                </a:solidFill>
                <a:latin typeface="Calibri"/>
                <a:ea typeface="Calibri"/>
                <a:cs typeface="Calibri"/>
                <a:sym typeface="Calibri"/>
              </a:rPr>
              <a:t>Close Reading Guide: “Fourteen-Part Message” (for teacher reference) </a:t>
            </a:r>
            <a:r>
              <a:rPr lang="en" sz="1200" dirty="0">
                <a:solidFill>
                  <a:schemeClr val="dk1"/>
                </a:solidFill>
                <a:latin typeface="Calibri"/>
                <a:ea typeface="Calibri"/>
                <a:cs typeface="Calibri"/>
                <a:sym typeface="Calibri"/>
              </a:rPr>
              <a:t>and the slides provided to guide students through this process.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Like </a:t>
            </a:r>
            <a:r>
              <a:rPr lang="en" sz="1200" b="0" dirty="0">
                <a:solidFill>
                  <a:schemeClr val="dk1"/>
                </a:solidFill>
                <a:latin typeface="Calibri"/>
                <a:ea typeface="Calibri"/>
                <a:cs typeface="Calibri"/>
                <a:sym typeface="Calibri"/>
              </a:rPr>
              <a:t>Roosevelt’s “Day of Infamy” speech, the “Fourteen-Part Message” </a:t>
            </a:r>
            <a:r>
              <a:rPr lang="en" sz="1200" dirty="0">
                <a:solidFill>
                  <a:schemeClr val="dk1"/>
                </a:solidFill>
                <a:latin typeface="Calibri"/>
                <a:ea typeface="Calibri"/>
                <a:cs typeface="Calibri"/>
                <a:sym typeface="Calibri"/>
              </a:rPr>
              <a:t>is highly complex, so it has been excerpted and scaffolded with some paraphrasing and text-dependent questions.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today, students will reread the </a:t>
            </a:r>
            <a:r>
              <a:rPr lang="en" sz="1200" b="0" dirty="0">
                <a:solidFill>
                  <a:schemeClr val="dk1"/>
                </a:solidFill>
                <a:latin typeface="Calibri"/>
                <a:ea typeface="Calibri"/>
                <a:cs typeface="Calibri"/>
                <a:sym typeface="Calibri"/>
              </a:rPr>
              <a:t>“Fourteen-Part Message.” Remind them that the message was delivered by the Japanese ambassador to the U.S. secretary of state on December 7, 1941, the day the Japanese military attacked Pearl Harbor. As with the “Day of Infamy” speech, do not say much more here. Students will learn more about the events leading up to Pearl Harbor by reading this text.</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Display the “Fourteen-Part Message” using a document camera, if available. (Alternative: recreate the text on chart paper for display</a:t>
            </a:r>
            <a:r>
              <a:rPr lang="en"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Point out that, like the “Day of Infamy” speech, this text is broken into smaller pieces, and some vocabulary words and phrases that would not be possible to define from context are defined in each section. Encourage students to identify other words that are unfamiliar to them, record those words on the vocabulary chart on their </a:t>
            </a:r>
            <a:r>
              <a:rPr lang="en" sz="1200" b="1" dirty="0">
                <a:solidFill>
                  <a:schemeClr val="dk1"/>
                </a:solidFill>
                <a:latin typeface="Calibri"/>
                <a:ea typeface="Calibri"/>
                <a:cs typeface="Calibri"/>
                <a:sym typeface="Calibri"/>
              </a:rPr>
              <a:t>“Fourteen-Part Message” handout</a:t>
            </a:r>
            <a:r>
              <a:rPr lang="en" sz="1200" b="0" dirty="0">
                <a:solidFill>
                  <a:schemeClr val="dk1"/>
                </a:solidFill>
                <a:latin typeface="Calibri"/>
                <a:ea typeface="Calibri"/>
                <a:cs typeface="Calibri"/>
                <a:sym typeface="Calibri"/>
              </a:rPr>
              <a:t>, and use the context to try to infer their meaning.</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Direct students to follow along while you read the first section aloud. </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Remind students that they already recorded the gist as a part of their homework from Lesson 7.</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Ask them to work with their partner to share their gist statements, then answer the first question. </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Remind them that these primary sources are challenging, so rereading is important for comprehension.</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Circulate while pairs are working, listening to make sure they are on the right track. If they are confused, ask questions like:</a:t>
            </a:r>
            <a:endParaRPr sz="1200" b="0"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Japan mean by a ‘friendly </a:t>
            </a:r>
            <a:r>
              <a:rPr lang="en" sz="1200" i="1" dirty="0" smtClean="0">
                <a:solidFill>
                  <a:schemeClr val="dk1"/>
                </a:solidFill>
                <a:latin typeface="Calibri"/>
                <a:ea typeface="Calibri"/>
                <a:cs typeface="Calibri"/>
                <a:sym typeface="Calibri"/>
              </a:rPr>
              <a:t>understanding?</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 “What does it mean to ‘insure </a:t>
            </a:r>
            <a:r>
              <a:rPr lang="en" sz="1200" i="1" dirty="0" smtClean="0">
                <a:solidFill>
                  <a:schemeClr val="dk1"/>
                </a:solidFill>
                <a:latin typeface="Calibri"/>
                <a:ea typeface="Calibri"/>
                <a:cs typeface="Calibri"/>
                <a:sym typeface="Calibri"/>
              </a:rPr>
              <a:t>stability?</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Japan mean by each country finding its ‘proper place in the </a:t>
            </a:r>
            <a:r>
              <a:rPr lang="en" sz="1200" i="1" dirty="0" smtClean="0">
                <a:solidFill>
                  <a:schemeClr val="dk1"/>
                </a:solidFill>
                <a:latin typeface="Calibri"/>
                <a:ea typeface="Calibri"/>
                <a:cs typeface="Calibri"/>
                <a:sym typeface="Calibri"/>
              </a:rPr>
              <a:t>world?</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startAt="9"/>
            </a:pPr>
            <a:r>
              <a:rPr lang="en" sz="1200" dirty="0">
                <a:solidFill>
                  <a:schemeClr val="dk1"/>
                </a:solidFill>
                <a:latin typeface="Calibri"/>
                <a:ea typeface="Calibri"/>
                <a:cs typeface="Calibri"/>
                <a:sym typeface="Calibri"/>
              </a:rPr>
              <a:t>When students are done with the first question, refocus them whole group and cold call a pair to share their answer.</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The three goals are that Japan and the United States agree on how to (1) maintain peace in the Pacific, (2) make sure there is no war in East Asia, and (3) help each country find its “proper place in the world.”</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Some students may benefit from having key sections pre-highlighted in their texts. This will help them focus on small sections rather than scanning the whole text for answers.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97082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2d00e8f7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Google Shape;304;g42d00e8f7b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Group/Student Pairings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(Slide </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Understanding Varying Perspectives: “Fourteen-Part Message”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8. On this slide, students will hear a section reread and discuss with their partner to answer Question 2.</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second section of the text while students follow 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already recorded the gist as a part of their homework from Lesson 7.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work with their partner to share their gist statements, then answer the second question.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some paraphrasing has been included to help students make sense of this section.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pairs work, listening to make sure they are on the right track. If they are confused, ask questions like:</a:t>
            </a:r>
            <a:endParaRPr sz="1200" dirty="0">
              <a:solidFill>
                <a:schemeClr val="dk1"/>
              </a:solidFill>
              <a:latin typeface="Calibri"/>
              <a:ea typeface="Calibri"/>
              <a:cs typeface="Calibri"/>
              <a:sym typeface="Calibri"/>
            </a:endParaRPr>
          </a:p>
          <a:p>
            <a:pPr marL="914400" lvl="0"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 the conflict between Japan and China, who does Japan say the United States has helped?”</a:t>
            </a:r>
            <a:endParaRPr sz="1200" i="1" dirty="0">
              <a:solidFill>
                <a:schemeClr val="dk1"/>
              </a:solidFill>
              <a:latin typeface="Calibri"/>
              <a:ea typeface="Calibri"/>
              <a:cs typeface="Calibri"/>
              <a:sym typeface="Calibri"/>
            </a:endParaRPr>
          </a:p>
          <a:p>
            <a:pPr marL="914400" lvl="0"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the author mean by ‘fundamental and essential </a:t>
            </a:r>
            <a:r>
              <a:rPr lang="en" sz="1200" i="1" dirty="0" smtClean="0">
                <a:solidFill>
                  <a:schemeClr val="dk1"/>
                </a:solidFill>
                <a:latin typeface="Calibri"/>
                <a:ea typeface="Calibri"/>
                <a:cs typeface="Calibri"/>
                <a:sym typeface="Calibri"/>
              </a:rPr>
              <a:t>questions?</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startAt="6"/>
            </a:pPr>
            <a:r>
              <a:rPr lang="en" sz="1200" dirty="0">
                <a:solidFill>
                  <a:schemeClr val="dk1"/>
                </a:solidFill>
                <a:latin typeface="Calibri"/>
                <a:ea typeface="Calibri"/>
                <a:cs typeface="Calibri"/>
                <a:sym typeface="Calibri"/>
              </a:rPr>
              <a:t>When students are done with the second question, refocus them whole group and cold call a pair to share their answer.</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According to the Japanese, the U.S. government has helped China in the conflict between China and Japan, as well as made demands that Japan and the United States had to agree on before their leaders could meet.</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Some students may benefit from having key sections pre-highlighted in their texts. This will help them focus on small sections rather than scanning the whole text for answers.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216674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9" name="Google Shape;17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2" name="Google Shape;18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3"/>
        <p:cNvGrpSpPr/>
        <p:nvPr/>
      </p:nvGrpSpPr>
      <p:grpSpPr>
        <a:xfrm>
          <a:off x="0" y="0"/>
          <a:ext cx="0" cy="0"/>
          <a:chOff x="0" y="0"/>
          <a:chExt cx="0" cy="0"/>
        </a:xfrm>
      </p:grpSpPr>
      <p:sp>
        <p:nvSpPr>
          <p:cNvPr id="184" name="Google Shape;184;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5" name="Google Shape;185;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1" name="Google Shape;19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2" name="Google Shape;19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7" name="Google Shape;19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2"/>
        <p:cNvGrpSpPr/>
        <p:nvPr/>
      </p:nvGrpSpPr>
      <p:grpSpPr>
        <a:xfrm>
          <a:off x="0" y="0"/>
          <a:ext cx="0" cy="0"/>
          <a:chOff x="0" y="0"/>
          <a:chExt cx="0" cy="0"/>
        </a:xfrm>
      </p:grpSpPr>
      <p:sp>
        <p:nvSpPr>
          <p:cNvPr id="203" name="Google Shape;20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4" name="Google Shape;20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5" name="Google Shape;20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6" name="Google Shape;20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3" name="Google Shape;21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6"/>
        <p:cNvGrpSpPr/>
        <p:nvPr/>
      </p:nvGrpSpPr>
      <p:grpSpPr>
        <a:xfrm>
          <a:off x="0" y="0"/>
          <a:ext cx="0" cy="0"/>
          <a:chOff x="0" y="0"/>
          <a:chExt cx="0" cy="0"/>
        </a:xfrm>
      </p:grpSpPr>
      <p:sp>
        <p:nvSpPr>
          <p:cNvPr id="217" name="Google Shape;21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2" name="Google Shape;22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3" name="Google Shape;22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4" name="Google Shape;22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7"/>
        <p:cNvGrpSpPr/>
        <p:nvPr/>
      </p:nvGrpSpPr>
      <p:grpSpPr>
        <a:xfrm>
          <a:off x="0" y="0"/>
          <a:ext cx="0" cy="0"/>
          <a:chOff x="0" y="0"/>
          <a:chExt cx="0" cy="0"/>
        </a:xfrm>
      </p:grpSpPr>
      <p:sp>
        <p:nvSpPr>
          <p:cNvPr id="228" name="Google Shape;22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9" name="Google Shape;22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0" name="Google Shape;23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4"/>
        <p:cNvGrpSpPr/>
        <p:nvPr/>
      </p:nvGrpSpPr>
      <p:grpSpPr>
        <a:xfrm>
          <a:off x="0" y="0"/>
          <a:ext cx="0" cy="0"/>
          <a:chOff x="0" y="0"/>
          <a:chExt cx="0" cy="0"/>
        </a:xfrm>
      </p:grpSpPr>
      <p:sp>
        <p:nvSpPr>
          <p:cNvPr id="235" name="Google Shape;23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6" name="Google Shape;23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7" name="Google Shape;23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8" name="Google Shape;23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0"/>
        <p:cNvGrpSpPr/>
        <p:nvPr/>
      </p:nvGrpSpPr>
      <p:grpSpPr>
        <a:xfrm>
          <a:off x="0" y="0"/>
          <a:ext cx="0" cy="0"/>
          <a:chOff x="0" y="0"/>
          <a:chExt cx="0" cy="0"/>
        </a:xfrm>
      </p:grpSpPr>
      <p:sp>
        <p:nvSpPr>
          <p:cNvPr id="241" name="Google Shape;24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2" name="Google Shape;24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jp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311700" y="293914"/>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8</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1" name="Google Shape;251;p38"/>
          <p:cNvSpPr txBox="1">
            <a:spLocks noGrp="1"/>
          </p:cNvSpPr>
          <p:nvPr>
            <p:ph type="body" idx="1"/>
          </p:nvPr>
        </p:nvSpPr>
        <p:spPr>
          <a:xfrm>
            <a:off x="311700" y="1238043"/>
            <a:ext cx="8520600" cy="3508129"/>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500" b="0" i="0" u="none" strike="noStrike" cap="none" dirty="0">
                <a:solidFill>
                  <a:schemeClr val="dk1"/>
                </a:solidFill>
                <a:latin typeface="Century Gothic"/>
                <a:ea typeface="Century Gothic"/>
                <a:cs typeface="Century Gothic"/>
                <a:sym typeface="Century Gothic"/>
              </a:rPr>
              <a:t>This lesson will take 50-60 minutes to complete. </a:t>
            </a:r>
            <a:endParaRPr sz="15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5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500" b="0" i="0" u="none" strike="noStrike" cap="none" dirty="0">
                <a:solidFill>
                  <a:schemeClr val="dk1"/>
                </a:solidFill>
                <a:latin typeface="Century Gothic"/>
                <a:ea typeface="Century Gothic"/>
                <a:cs typeface="Century Gothic"/>
                <a:sym typeface="Century Gothic"/>
              </a:rPr>
              <a:t>The purpose of today’s lesson is to:</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90000"/>
              </a:lnSpc>
              <a:spcBef>
                <a:spcPts val="0"/>
              </a:spcBef>
              <a:spcAft>
                <a:spcPts val="0"/>
              </a:spcAft>
              <a:buClr>
                <a:schemeClr val="dk1"/>
              </a:buClr>
              <a:buSzPts val="1500"/>
              <a:buFont typeface="Arial"/>
              <a:buChar char="●"/>
            </a:pPr>
            <a:r>
              <a:rPr lang="en" sz="1500" dirty="0">
                <a:solidFill>
                  <a:schemeClr val="dk1"/>
                </a:solidFill>
              </a:rPr>
              <a:t>reread  a primary source, the “Fourteen-Part Message,” to continue to look at a different perspective on the events leading up to the attack on Pearl Harbor. </a:t>
            </a:r>
            <a:endParaRPr sz="1500" dirty="0">
              <a:solidFill>
                <a:schemeClr val="dk1"/>
              </a:solidFill>
            </a:endParaRPr>
          </a:p>
          <a:p>
            <a:pPr marL="457200" marR="0" lvl="0" indent="-323850" algn="l" rtl="0">
              <a:lnSpc>
                <a:spcPct val="90000"/>
              </a:lnSpc>
              <a:spcBef>
                <a:spcPts val="0"/>
              </a:spcBef>
              <a:spcAft>
                <a:spcPts val="0"/>
              </a:spcAft>
              <a:buClr>
                <a:schemeClr val="dk1"/>
              </a:buClr>
              <a:buSzPts val="1500"/>
              <a:buChar char="●"/>
            </a:pPr>
            <a:r>
              <a:rPr lang="en" sz="1500" dirty="0">
                <a:solidFill>
                  <a:schemeClr val="dk1"/>
                </a:solidFill>
              </a:rPr>
              <a:t>analyze the differing perspectives of President Roosevelt and the Japanese government and give students an opportunity to practice some sentence starters that they will use in the Fishbowl discussions in later lessons.</a:t>
            </a:r>
            <a:endParaRPr sz="1500" dirty="0">
              <a:solidFill>
                <a:schemeClr val="dk1"/>
              </a:solidFill>
            </a:endParaRPr>
          </a:p>
          <a:p>
            <a:pPr marL="457200" marR="0" lvl="0" indent="0" algn="l" rtl="0">
              <a:lnSpc>
                <a:spcPct val="90000"/>
              </a:lnSpc>
              <a:spcBef>
                <a:spcPts val="0"/>
              </a:spcBef>
              <a:spcAft>
                <a:spcPts val="0"/>
              </a:spcAft>
              <a:buClr>
                <a:srgbClr val="000000"/>
              </a:buClr>
              <a:buSzPts val="1800"/>
              <a:buFont typeface="Century Gothic"/>
              <a:buNone/>
            </a:pPr>
            <a:endParaRPr sz="15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500" b="0" i="0" u="none" strike="noStrike" cap="none" dirty="0">
                <a:solidFill>
                  <a:schemeClr val="dk1"/>
                </a:solidFill>
                <a:latin typeface="Century Gothic"/>
                <a:ea typeface="Century Gothic"/>
                <a:cs typeface="Century Gothic"/>
                <a:sym typeface="Century Gothic"/>
              </a:rPr>
              <a:t>The Learning Targets for students today are:</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90000"/>
              </a:lnSpc>
              <a:spcBef>
                <a:spcPts val="1000"/>
              </a:spcBef>
              <a:spcAft>
                <a:spcPts val="0"/>
              </a:spcAft>
              <a:buClr>
                <a:schemeClr val="dk1"/>
              </a:buClr>
              <a:buSzPts val="1500"/>
              <a:buAutoNum type="arabicPeriod"/>
            </a:pPr>
            <a:r>
              <a:rPr lang="en" sz="1500" dirty="0">
                <a:solidFill>
                  <a:schemeClr val="dk1"/>
                </a:solidFill>
              </a:rPr>
              <a:t>I can determine the Japanese government’s point of view in the “Fourteen-Part Message.”</a:t>
            </a:r>
            <a:endParaRPr sz="1500" dirty="0">
              <a:solidFill>
                <a:schemeClr val="dk1"/>
              </a:solidFill>
            </a:endParaRPr>
          </a:p>
          <a:p>
            <a:pPr marL="457200" marR="0" lvl="0" indent="-323850" algn="l" rtl="0">
              <a:lnSpc>
                <a:spcPct val="90000"/>
              </a:lnSpc>
              <a:spcBef>
                <a:spcPts val="0"/>
              </a:spcBef>
              <a:spcAft>
                <a:spcPts val="0"/>
              </a:spcAft>
              <a:buClr>
                <a:schemeClr val="dk1"/>
              </a:buClr>
              <a:buSzPts val="1500"/>
              <a:buAutoNum type="arabicPeriod"/>
            </a:pPr>
            <a:r>
              <a:rPr lang="en" sz="1500" dirty="0">
                <a:solidFill>
                  <a:schemeClr val="dk1"/>
                </a:solidFill>
              </a:rPr>
              <a:t>I can discuss the points of view of President Roosevelt and the Japanese government.</a:t>
            </a:r>
            <a:endParaRPr sz="1500" dirty="0">
              <a:solidFill>
                <a:schemeClr val="dk1"/>
              </a:solidFill>
            </a:endParaRPr>
          </a:p>
          <a:p>
            <a:pPr marL="457200" marR="0" lvl="0" indent="-323850" algn="l" rtl="0">
              <a:lnSpc>
                <a:spcPct val="90000"/>
              </a:lnSpc>
              <a:spcBef>
                <a:spcPts val="0"/>
              </a:spcBef>
              <a:spcAft>
                <a:spcPts val="0"/>
              </a:spcAft>
              <a:buClr>
                <a:schemeClr val="dk1"/>
              </a:buClr>
              <a:buSzPts val="1500"/>
              <a:buAutoNum type="arabicPeriod"/>
            </a:pPr>
            <a:r>
              <a:rPr lang="en" sz="1500" dirty="0">
                <a:solidFill>
                  <a:schemeClr val="dk1"/>
                </a:solidFill>
              </a:rPr>
              <a:t>I can use sentence starters to build on others’ ideas. </a:t>
            </a:r>
            <a:endParaRPr sz="15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7"/>
          <p:cNvSpPr txBox="1">
            <a:spLocks noGrp="1"/>
          </p:cNvSpPr>
          <p:nvPr>
            <p:ph type="title"/>
          </p:nvPr>
        </p:nvSpPr>
        <p:spPr>
          <a:xfrm>
            <a:off x="85500" y="111825"/>
            <a:ext cx="8973000" cy="107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Analyze“Fourteen-Part Message”</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15" name="Google Shape;315;p47"/>
          <p:cNvSpPr txBox="1">
            <a:spLocks noGrp="1"/>
          </p:cNvSpPr>
          <p:nvPr>
            <p:ph type="body" idx="1"/>
          </p:nvPr>
        </p:nvSpPr>
        <p:spPr>
          <a:xfrm>
            <a:off x="255475" y="1741125"/>
            <a:ext cx="5352600" cy="15015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3"/>
            </a:pPr>
            <a:r>
              <a:rPr lang="en" sz="2400" dirty="0" smtClean="0">
                <a:solidFill>
                  <a:schemeClr val="dk1"/>
                </a:solidFill>
              </a:rPr>
              <a:t>What </a:t>
            </a:r>
            <a:r>
              <a:rPr lang="en" sz="2400" dirty="0">
                <a:solidFill>
                  <a:schemeClr val="dk1"/>
                </a:solidFill>
              </a:rPr>
              <a:t>does the document say is another way the American government made it difficult for the Japanese government to reach its goals?</a:t>
            </a:r>
            <a:endParaRPr sz="2400" i="0" u="none" strike="noStrike" cap="none" dirty="0">
              <a:solidFill>
                <a:schemeClr val="dk1"/>
              </a:solidFill>
            </a:endParaRPr>
          </a:p>
        </p:txBody>
      </p:sp>
      <p:pic>
        <p:nvPicPr>
          <p:cNvPr id="317" name="Google Shape;317;p47"/>
          <p:cNvPicPr preferRelativeResize="0"/>
          <p:nvPr/>
        </p:nvPicPr>
        <p:blipFill>
          <a:blip r:embed="rId3">
            <a:alphaModFix/>
          </a:blip>
          <a:stretch>
            <a:fillRect/>
          </a:stretch>
        </p:blipFill>
        <p:spPr>
          <a:xfrm>
            <a:off x="6326925" y="1646013"/>
            <a:ext cx="2341109" cy="1611951"/>
          </a:xfrm>
          <a:prstGeom prst="rect">
            <a:avLst/>
          </a:prstGeom>
          <a:noFill/>
          <a:ln>
            <a:noFill/>
          </a:ln>
        </p:spPr>
      </p:pic>
      <p:pic>
        <p:nvPicPr>
          <p:cNvPr id="6" name="Google Shape;300;p45"/>
          <p:cNvPicPr preferRelativeResize="0"/>
          <p:nvPr/>
        </p:nvPicPr>
        <p:blipFill>
          <a:blip r:embed="rId4">
            <a:alphaModFix/>
          </a:blip>
          <a:stretch>
            <a:fillRect/>
          </a:stretch>
        </p:blipFill>
        <p:spPr>
          <a:xfrm>
            <a:off x="8476114" y="4336693"/>
            <a:ext cx="571500" cy="571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8"/>
          <p:cNvSpPr txBox="1">
            <a:spLocks noGrp="1"/>
          </p:cNvSpPr>
          <p:nvPr>
            <p:ph type="title"/>
          </p:nvPr>
        </p:nvSpPr>
        <p:spPr>
          <a:xfrm>
            <a:off x="85500" y="111825"/>
            <a:ext cx="8973000" cy="107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Analyze“Fourteen-Part Message”</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23" name="Google Shape;323;p48"/>
          <p:cNvSpPr txBox="1">
            <a:spLocks noGrp="1"/>
          </p:cNvSpPr>
          <p:nvPr>
            <p:ph type="body" idx="1"/>
          </p:nvPr>
        </p:nvSpPr>
        <p:spPr>
          <a:xfrm>
            <a:off x="255475" y="1741125"/>
            <a:ext cx="6104700" cy="11340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4"/>
            </a:pPr>
            <a:r>
              <a:rPr lang="en" sz="2400" dirty="0" smtClean="0">
                <a:solidFill>
                  <a:schemeClr val="dk1"/>
                </a:solidFill>
              </a:rPr>
              <a:t>What </a:t>
            </a:r>
            <a:r>
              <a:rPr lang="en" sz="2400" dirty="0">
                <a:solidFill>
                  <a:schemeClr val="dk1"/>
                </a:solidFill>
              </a:rPr>
              <a:t>two things did the Japanese government ask for in its proposal?</a:t>
            </a:r>
            <a:endParaRPr sz="2400" i="0" u="none" strike="noStrike" cap="none" dirty="0">
              <a:solidFill>
                <a:schemeClr val="dk1"/>
              </a:solidFill>
            </a:endParaRPr>
          </a:p>
        </p:txBody>
      </p:sp>
      <p:pic>
        <p:nvPicPr>
          <p:cNvPr id="325" name="Google Shape;325;p48"/>
          <p:cNvPicPr preferRelativeResize="0"/>
          <p:nvPr/>
        </p:nvPicPr>
        <p:blipFill>
          <a:blip r:embed="rId3">
            <a:alphaModFix/>
          </a:blip>
          <a:stretch>
            <a:fillRect/>
          </a:stretch>
        </p:blipFill>
        <p:spPr>
          <a:xfrm>
            <a:off x="6326925" y="1646013"/>
            <a:ext cx="2341109" cy="1611951"/>
          </a:xfrm>
          <a:prstGeom prst="rect">
            <a:avLst/>
          </a:prstGeom>
          <a:noFill/>
          <a:ln>
            <a:noFill/>
          </a:ln>
        </p:spPr>
      </p:pic>
      <p:pic>
        <p:nvPicPr>
          <p:cNvPr id="6" name="Google Shape;300;p45"/>
          <p:cNvPicPr preferRelativeResize="0"/>
          <p:nvPr/>
        </p:nvPicPr>
        <p:blipFill>
          <a:blip r:embed="rId4">
            <a:alphaModFix/>
          </a:blip>
          <a:stretch>
            <a:fillRect/>
          </a:stretch>
        </p:blipFill>
        <p:spPr>
          <a:xfrm>
            <a:off x="8476114" y="4336693"/>
            <a:ext cx="571500" cy="571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49"/>
          <p:cNvSpPr txBox="1">
            <a:spLocks noGrp="1"/>
          </p:cNvSpPr>
          <p:nvPr>
            <p:ph type="title"/>
          </p:nvPr>
        </p:nvSpPr>
        <p:spPr>
          <a:xfrm>
            <a:off x="85500" y="111825"/>
            <a:ext cx="8973000" cy="107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Analyze“Fourteen-Part Message”</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31" name="Google Shape;331;p49"/>
          <p:cNvSpPr txBox="1">
            <a:spLocks noGrp="1"/>
          </p:cNvSpPr>
          <p:nvPr>
            <p:ph type="body" idx="1"/>
          </p:nvPr>
        </p:nvSpPr>
        <p:spPr>
          <a:xfrm>
            <a:off x="271450" y="1765050"/>
            <a:ext cx="6055500" cy="16134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5"/>
            </a:pPr>
            <a:r>
              <a:rPr lang="en" sz="2400" i="1" dirty="0" smtClean="0">
                <a:solidFill>
                  <a:schemeClr val="dk1"/>
                </a:solidFill>
              </a:rPr>
              <a:t>Diplomacy</a:t>
            </a:r>
            <a:r>
              <a:rPr lang="en" sz="2400" dirty="0" smtClean="0">
                <a:solidFill>
                  <a:schemeClr val="dk1"/>
                </a:solidFill>
              </a:rPr>
              <a:t> </a:t>
            </a:r>
            <a:r>
              <a:rPr lang="en" sz="2400" dirty="0">
                <a:solidFill>
                  <a:schemeClr val="dk1"/>
                </a:solidFill>
              </a:rPr>
              <a:t>is the term used to describe when two or more countries discuss and negotiate to come to agreement. According to the Japanese government, what is U.S. diplomacy like?</a:t>
            </a:r>
            <a:endParaRPr sz="2400" i="0" u="none" strike="noStrike" cap="none" dirty="0">
              <a:solidFill>
                <a:schemeClr val="dk1"/>
              </a:solidFill>
            </a:endParaRPr>
          </a:p>
        </p:txBody>
      </p:sp>
      <p:pic>
        <p:nvPicPr>
          <p:cNvPr id="333" name="Google Shape;333;p49"/>
          <p:cNvPicPr preferRelativeResize="0"/>
          <p:nvPr/>
        </p:nvPicPr>
        <p:blipFill>
          <a:blip r:embed="rId3">
            <a:alphaModFix/>
          </a:blip>
          <a:stretch>
            <a:fillRect/>
          </a:stretch>
        </p:blipFill>
        <p:spPr>
          <a:xfrm>
            <a:off x="6326925" y="1646013"/>
            <a:ext cx="2341109" cy="1611951"/>
          </a:xfrm>
          <a:prstGeom prst="rect">
            <a:avLst/>
          </a:prstGeom>
          <a:noFill/>
          <a:ln>
            <a:noFill/>
          </a:ln>
        </p:spPr>
      </p:pic>
      <p:pic>
        <p:nvPicPr>
          <p:cNvPr id="6" name="Google Shape;300;p45"/>
          <p:cNvPicPr preferRelativeResize="0"/>
          <p:nvPr/>
        </p:nvPicPr>
        <p:blipFill>
          <a:blip r:embed="rId4">
            <a:alphaModFix/>
          </a:blip>
          <a:stretch>
            <a:fillRect/>
          </a:stretch>
        </p:blipFill>
        <p:spPr>
          <a:xfrm>
            <a:off x="8476114" y="4336693"/>
            <a:ext cx="571500" cy="571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0"/>
          <p:cNvSpPr txBox="1">
            <a:spLocks noGrp="1"/>
          </p:cNvSpPr>
          <p:nvPr>
            <p:ph type="title"/>
          </p:nvPr>
        </p:nvSpPr>
        <p:spPr>
          <a:xfrm>
            <a:off x="85500" y="111825"/>
            <a:ext cx="8973000" cy="107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Analyze“Fourteen-Part Message”</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39" name="Google Shape;339;p50"/>
          <p:cNvSpPr txBox="1">
            <a:spLocks noGrp="1"/>
          </p:cNvSpPr>
          <p:nvPr>
            <p:ph type="body" idx="1"/>
          </p:nvPr>
        </p:nvSpPr>
        <p:spPr>
          <a:xfrm>
            <a:off x="271450" y="1757100"/>
            <a:ext cx="5347800" cy="13896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6"/>
            </a:pPr>
            <a:r>
              <a:rPr lang="en" sz="2400" dirty="0" smtClean="0">
                <a:solidFill>
                  <a:schemeClr val="dk1"/>
                </a:solidFill>
              </a:rPr>
              <a:t>Why </a:t>
            </a:r>
            <a:r>
              <a:rPr lang="en" sz="2400" dirty="0">
                <a:solidFill>
                  <a:schemeClr val="dk1"/>
                </a:solidFill>
              </a:rPr>
              <a:t>do you think the authors of this message believe that using economic pressure against another country is worse than using military pressure?</a:t>
            </a:r>
            <a:endParaRPr sz="2400" i="0" u="none" strike="noStrike" cap="none" dirty="0">
              <a:solidFill>
                <a:schemeClr val="dk1"/>
              </a:solidFill>
            </a:endParaRPr>
          </a:p>
        </p:txBody>
      </p:sp>
      <p:pic>
        <p:nvPicPr>
          <p:cNvPr id="341" name="Google Shape;341;p50"/>
          <p:cNvPicPr preferRelativeResize="0"/>
          <p:nvPr/>
        </p:nvPicPr>
        <p:blipFill>
          <a:blip r:embed="rId3">
            <a:alphaModFix/>
          </a:blip>
          <a:stretch>
            <a:fillRect/>
          </a:stretch>
        </p:blipFill>
        <p:spPr>
          <a:xfrm>
            <a:off x="6326925" y="1646013"/>
            <a:ext cx="2341109" cy="1611951"/>
          </a:xfrm>
          <a:prstGeom prst="rect">
            <a:avLst/>
          </a:prstGeom>
          <a:noFill/>
          <a:ln>
            <a:noFill/>
          </a:ln>
        </p:spPr>
      </p:pic>
      <p:pic>
        <p:nvPicPr>
          <p:cNvPr id="6" name="Google Shape;300;p45"/>
          <p:cNvPicPr preferRelativeResize="0"/>
          <p:nvPr/>
        </p:nvPicPr>
        <p:blipFill>
          <a:blip r:embed="rId4">
            <a:alphaModFix/>
          </a:blip>
          <a:stretch>
            <a:fillRect/>
          </a:stretch>
        </p:blipFill>
        <p:spPr>
          <a:xfrm>
            <a:off x="8476114" y="4336693"/>
            <a:ext cx="571500" cy="571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1"/>
          <p:cNvSpPr txBox="1">
            <a:spLocks noGrp="1"/>
          </p:cNvSpPr>
          <p:nvPr>
            <p:ph type="title"/>
          </p:nvPr>
        </p:nvSpPr>
        <p:spPr>
          <a:xfrm>
            <a:off x="85500" y="111825"/>
            <a:ext cx="8973000" cy="107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Analyze“Fourteen-Part Message”</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47" name="Google Shape;347;p51"/>
          <p:cNvSpPr txBox="1">
            <a:spLocks noGrp="1"/>
          </p:cNvSpPr>
          <p:nvPr>
            <p:ph type="body" idx="1"/>
          </p:nvPr>
        </p:nvSpPr>
        <p:spPr>
          <a:xfrm>
            <a:off x="255475" y="1551850"/>
            <a:ext cx="5695500" cy="21405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7"/>
            </a:pPr>
            <a:r>
              <a:rPr lang="en" sz="2400" dirty="0" smtClean="0">
                <a:solidFill>
                  <a:schemeClr val="dk1"/>
                </a:solidFill>
              </a:rPr>
              <a:t>This </a:t>
            </a:r>
            <a:r>
              <a:rPr lang="en" sz="2400" dirty="0">
                <a:solidFill>
                  <a:schemeClr val="dk1"/>
                </a:solidFill>
              </a:rPr>
              <a:t>document accuses the American government of interfering in Japan’s relationship with China. Why does the Japanese government think the U.S. government is doing this? (In other words, what do they think America’s goal is?) </a:t>
            </a:r>
            <a:endParaRPr sz="2400" i="0" u="none" strike="noStrike" cap="none" dirty="0">
              <a:solidFill>
                <a:schemeClr val="dk1"/>
              </a:solidFill>
            </a:endParaRPr>
          </a:p>
        </p:txBody>
      </p:sp>
      <p:pic>
        <p:nvPicPr>
          <p:cNvPr id="349" name="Google Shape;349;p51"/>
          <p:cNvPicPr preferRelativeResize="0"/>
          <p:nvPr/>
        </p:nvPicPr>
        <p:blipFill>
          <a:blip r:embed="rId3">
            <a:alphaModFix/>
          </a:blip>
          <a:stretch>
            <a:fillRect/>
          </a:stretch>
        </p:blipFill>
        <p:spPr>
          <a:xfrm>
            <a:off x="6326925" y="1646013"/>
            <a:ext cx="2341109" cy="1611951"/>
          </a:xfrm>
          <a:prstGeom prst="rect">
            <a:avLst/>
          </a:prstGeom>
          <a:noFill/>
          <a:ln>
            <a:noFill/>
          </a:ln>
        </p:spPr>
      </p:pic>
      <p:pic>
        <p:nvPicPr>
          <p:cNvPr id="6" name="Google Shape;300;p45"/>
          <p:cNvPicPr preferRelativeResize="0"/>
          <p:nvPr/>
        </p:nvPicPr>
        <p:blipFill>
          <a:blip r:embed="rId4">
            <a:alphaModFix/>
          </a:blip>
          <a:stretch>
            <a:fillRect/>
          </a:stretch>
        </p:blipFill>
        <p:spPr>
          <a:xfrm>
            <a:off x="8476114" y="4336693"/>
            <a:ext cx="571500" cy="571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52"/>
          <p:cNvSpPr txBox="1">
            <a:spLocks noGrp="1"/>
          </p:cNvSpPr>
          <p:nvPr>
            <p:ph type="title"/>
          </p:nvPr>
        </p:nvSpPr>
        <p:spPr>
          <a:xfrm>
            <a:off x="85500" y="111825"/>
            <a:ext cx="8973000" cy="107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a:t>Let’s Analyze“Fourteen-Part Message”</a:t>
            </a:r>
            <a:endParaRPr/>
          </a:p>
          <a:p>
            <a:pPr marL="0" marR="0" lvl="0" indent="0" algn="l" rtl="0">
              <a:lnSpc>
                <a:spcPct val="100000"/>
              </a:lnSpc>
              <a:spcBef>
                <a:spcPts val="0"/>
              </a:spcBef>
              <a:spcAft>
                <a:spcPts val="0"/>
              </a:spcAft>
              <a:buClr>
                <a:schemeClr val="dk1"/>
              </a:buClr>
              <a:buSzPts val="3400"/>
              <a:buFont typeface="Century Gothic"/>
              <a:buNone/>
            </a:pPr>
            <a:endParaRPr/>
          </a:p>
        </p:txBody>
      </p:sp>
      <p:sp>
        <p:nvSpPr>
          <p:cNvPr id="355" name="Google Shape;355;p52"/>
          <p:cNvSpPr txBox="1">
            <a:spLocks noGrp="1"/>
          </p:cNvSpPr>
          <p:nvPr>
            <p:ph type="body" idx="1"/>
          </p:nvPr>
        </p:nvSpPr>
        <p:spPr>
          <a:xfrm>
            <a:off x="255475" y="1781000"/>
            <a:ext cx="6071400" cy="18369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8"/>
            </a:pPr>
            <a:r>
              <a:rPr lang="en" sz="2400" dirty="0" smtClean="0">
                <a:solidFill>
                  <a:schemeClr val="dk1"/>
                </a:solidFill>
              </a:rPr>
              <a:t>The </a:t>
            </a:r>
            <a:r>
              <a:rPr lang="en" sz="2400" dirty="0">
                <a:solidFill>
                  <a:schemeClr val="dk1"/>
                </a:solidFill>
              </a:rPr>
              <a:t>Japanese government says that it seems “impossible to reach an agreement through further negotiations.” Make an inference: What did the Japanese government do next?</a:t>
            </a:r>
            <a:endParaRPr sz="2400" i="0" u="none" strike="noStrike" cap="none" dirty="0">
              <a:solidFill>
                <a:schemeClr val="dk1"/>
              </a:solidFill>
            </a:endParaRPr>
          </a:p>
        </p:txBody>
      </p:sp>
      <p:pic>
        <p:nvPicPr>
          <p:cNvPr id="357" name="Google Shape;357;p52"/>
          <p:cNvPicPr preferRelativeResize="0"/>
          <p:nvPr/>
        </p:nvPicPr>
        <p:blipFill>
          <a:blip r:embed="rId3">
            <a:alphaModFix/>
          </a:blip>
          <a:stretch>
            <a:fillRect/>
          </a:stretch>
        </p:blipFill>
        <p:spPr>
          <a:xfrm>
            <a:off x="6326925" y="1646013"/>
            <a:ext cx="2341109" cy="1611951"/>
          </a:xfrm>
          <a:prstGeom prst="rect">
            <a:avLst/>
          </a:prstGeom>
          <a:noFill/>
          <a:ln>
            <a:noFill/>
          </a:ln>
        </p:spPr>
      </p:pic>
      <p:pic>
        <p:nvPicPr>
          <p:cNvPr id="6" name="Google Shape;300;p45"/>
          <p:cNvPicPr preferRelativeResize="0"/>
          <p:nvPr/>
        </p:nvPicPr>
        <p:blipFill>
          <a:blip r:embed="rId4">
            <a:alphaModFix/>
          </a:blip>
          <a:stretch>
            <a:fillRect/>
          </a:stretch>
        </p:blipFill>
        <p:spPr>
          <a:xfrm>
            <a:off x="8476114" y="4336693"/>
            <a:ext cx="571500" cy="571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3"/>
          <p:cNvSpPr txBox="1">
            <a:spLocks noGrp="1"/>
          </p:cNvSpPr>
          <p:nvPr>
            <p:ph type="title"/>
          </p:nvPr>
        </p:nvSpPr>
        <p:spPr>
          <a:xfrm>
            <a:off x="311700" y="108275"/>
            <a:ext cx="8520600" cy="987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000"/>
              <a:t>Let’s Discuss Contrasting Perspectives</a:t>
            </a:r>
            <a:endParaRPr sz="3000" b="0" i="0" u="none" strike="noStrike" cap="none">
              <a:solidFill>
                <a:schemeClr val="dk1"/>
              </a:solidFill>
              <a:latin typeface="Century Gothic"/>
              <a:ea typeface="Century Gothic"/>
              <a:cs typeface="Century Gothic"/>
              <a:sym typeface="Century Gothic"/>
            </a:endParaRPr>
          </a:p>
        </p:txBody>
      </p:sp>
      <p:pic>
        <p:nvPicPr>
          <p:cNvPr id="363" name="Google Shape;363;p53"/>
          <p:cNvPicPr preferRelativeResize="0"/>
          <p:nvPr/>
        </p:nvPicPr>
        <p:blipFill>
          <a:blip r:embed="rId3">
            <a:alphaModFix/>
          </a:blip>
          <a:stretch>
            <a:fillRect/>
          </a:stretch>
        </p:blipFill>
        <p:spPr>
          <a:xfrm>
            <a:off x="1141200" y="926875"/>
            <a:ext cx="6525825" cy="357395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54"/>
          <p:cNvSpPr txBox="1">
            <a:spLocks noGrp="1"/>
          </p:cNvSpPr>
          <p:nvPr>
            <p:ph type="title"/>
          </p:nvPr>
        </p:nvSpPr>
        <p:spPr>
          <a:xfrm>
            <a:off x="311700" y="108275"/>
            <a:ext cx="8520600" cy="987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000"/>
              <a:t>Let’s Discuss Contrasting Perspectives</a:t>
            </a:r>
            <a:endParaRPr sz="3000" b="0" i="0" u="none" strike="noStrike" cap="none">
              <a:solidFill>
                <a:schemeClr val="dk1"/>
              </a:solidFill>
              <a:latin typeface="Century Gothic"/>
              <a:ea typeface="Century Gothic"/>
              <a:cs typeface="Century Gothic"/>
              <a:sym typeface="Century Gothic"/>
            </a:endParaRPr>
          </a:p>
        </p:txBody>
      </p:sp>
      <p:sp>
        <p:nvSpPr>
          <p:cNvPr id="369" name="Google Shape;369;p54"/>
          <p:cNvSpPr txBox="1"/>
          <p:nvPr/>
        </p:nvSpPr>
        <p:spPr>
          <a:xfrm>
            <a:off x="4931100" y="956075"/>
            <a:ext cx="3542100" cy="3724782"/>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450" dirty="0">
                <a:solidFill>
                  <a:schemeClr val="dk1"/>
                </a:solidFill>
                <a:latin typeface="Century Gothic"/>
                <a:ea typeface="Century Gothic"/>
                <a:cs typeface="Century Gothic"/>
                <a:sym typeface="Century Gothic"/>
              </a:rPr>
              <a:t>Mix and Mingle Directions</a:t>
            </a:r>
            <a:r>
              <a:rPr lang="en" sz="1450" dirty="0" smtClean="0">
                <a:solidFill>
                  <a:schemeClr val="dk1"/>
                </a:solidFill>
                <a:latin typeface="Century Gothic"/>
                <a:ea typeface="Century Gothic"/>
                <a:cs typeface="Century Gothic"/>
                <a:sym typeface="Century Gothic"/>
              </a:rPr>
              <a:t>:</a:t>
            </a:r>
          </a:p>
          <a:p>
            <a:pPr marL="0" lvl="0" indent="0" algn="l" rtl="0">
              <a:spcBef>
                <a:spcPts val="0"/>
              </a:spcBef>
              <a:spcAft>
                <a:spcPts val="0"/>
              </a:spcAft>
              <a:buNone/>
            </a:pPr>
            <a:endParaRPr sz="1450" dirty="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AutoNum type="arabicPeriod"/>
            </a:pPr>
            <a:r>
              <a:rPr lang="en" sz="1450" dirty="0">
                <a:solidFill>
                  <a:schemeClr val="dk1"/>
                </a:solidFill>
                <a:latin typeface="Century Gothic"/>
                <a:ea typeface="Century Gothic"/>
                <a:cs typeface="Century Gothic"/>
                <a:sym typeface="Century Gothic"/>
              </a:rPr>
              <a:t>While the music is playing, you move around the room with your texts, “A Day of Infamy” and “Fourteen-Part Message</a:t>
            </a:r>
            <a:r>
              <a:rPr lang="en" sz="1450" dirty="0" smtClean="0">
                <a:solidFill>
                  <a:schemeClr val="dk1"/>
                </a:solidFill>
                <a:latin typeface="Century Gothic"/>
                <a:ea typeface="Century Gothic"/>
                <a:cs typeface="Century Gothic"/>
                <a:sym typeface="Century Gothic"/>
              </a:rPr>
              <a:t>.”</a:t>
            </a:r>
            <a:endParaRPr lang="en" sz="1450" dirty="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AutoNum type="arabicPeriod"/>
            </a:pPr>
            <a:endParaRPr lang="en" sz="1450" dirty="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AutoNum type="arabicPeriod"/>
            </a:pPr>
            <a:r>
              <a:rPr lang="en" sz="1450" dirty="0" smtClean="0">
                <a:solidFill>
                  <a:schemeClr val="dk1"/>
                </a:solidFill>
                <a:latin typeface="Century Gothic"/>
                <a:ea typeface="Century Gothic"/>
                <a:cs typeface="Century Gothic"/>
                <a:sym typeface="Century Gothic"/>
              </a:rPr>
              <a:t>When </a:t>
            </a:r>
            <a:r>
              <a:rPr lang="en" sz="1450" dirty="0">
                <a:solidFill>
                  <a:schemeClr val="dk1"/>
                </a:solidFill>
                <a:latin typeface="Century Gothic"/>
                <a:ea typeface="Century Gothic"/>
                <a:cs typeface="Century Gothic"/>
                <a:sym typeface="Century Gothic"/>
              </a:rPr>
              <a:t>the music stops, you stop and discuss your response to the question with the nearest person. When responding to your partner’s ideas, use one of the displayed sentence </a:t>
            </a:r>
            <a:r>
              <a:rPr lang="en" sz="1450" dirty="0" smtClean="0">
                <a:solidFill>
                  <a:schemeClr val="dk1"/>
                </a:solidFill>
                <a:latin typeface="Century Gothic"/>
                <a:ea typeface="Century Gothic"/>
                <a:cs typeface="Century Gothic"/>
                <a:sym typeface="Century Gothic"/>
              </a:rPr>
              <a:t>starters.</a:t>
            </a:r>
            <a:endParaRPr lang="en" sz="1450" dirty="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AutoNum type="arabicPeriod"/>
            </a:pPr>
            <a:endParaRPr lang="en" sz="1450" dirty="0">
              <a:solidFill>
                <a:schemeClr val="dk1"/>
              </a:solidFill>
              <a:latin typeface="Century Gothic"/>
              <a:ea typeface="Century Gothic"/>
              <a:cs typeface="Century Gothic"/>
              <a:sym typeface="Century Gothic"/>
            </a:endParaRPr>
          </a:p>
          <a:p>
            <a:pPr marL="457200" lvl="0" indent="-323850" algn="l" rtl="0">
              <a:spcBef>
                <a:spcPts val="0"/>
              </a:spcBef>
              <a:spcAft>
                <a:spcPts val="0"/>
              </a:spcAft>
              <a:buClr>
                <a:schemeClr val="dk1"/>
              </a:buClr>
              <a:buSzPts val="1500"/>
              <a:buFont typeface="Century Gothic"/>
              <a:buAutoNum type="arabicPeriod"/>
            </a:pPr>
            <a:r>
              <a:rPr lang="en" sz="1450" dirty="0" smtClean="0">
                <a:solidFill>
                  <a:schemeClr val="dk1"/>
                </a:solidFill>
                <a:latin typeface="Century Gothic"/>
                <a:ea typeface="Century Gothic"/>
                <a:cs typeface="Century Gothic"/>
                <a:sym typeface="Century Gothic"/>
              </a:rPr>
              <a:t>Repeat </a:t>
            </a:r>
            <a:r>
              <a:rPr lang="en" sz="1450" dirty="0">
                <a:solidFill>
                  <a:schemeClr val="dk1"/>
                </a:solidFill>
                <a:latin typeface="Century Gothic"/>
                <a:ea typeface="Century Gothic"/>
                <a:cs typeface="Century Gothic"/>
                <a:sym typeface="Century Gothic"/>
              </a:rPr>
              <a:t>until everyone has talked to three different people.</a:t>
            </a:r>
            <a:endParaRPr sz="1450" dirty="0">
              <a:latin typeface="Century Gothic"/>
              <a:ea typeface="Century Gothic"/>
              <a:cs typeface="Century Gothic"/>
              <a:sym typeface="Century Gothic"/>
            </a:endParaRPr>
          </a:p>
        </p:txBody>
      </p:sp>
      <p:sp>
        <p:nvSpPr>
          <p:cNvPr id="370" name="Google Shape;370;p54"/>
          <p:cNvSpPr txBox="1"/>
          <p:nvPr/>
        </p:nvSpPr>
        <p:spPr>
          <a:xfrm>
            <a:off x="152400" y="956075"/>
            <a:ext cx="4419600" cy="1953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000">
                <a:solidFill>
                  <a:schemeClr val="dk1"/>
                </a:solidFill>
                <a:latin typeface="Century Gothic"/>
                <a:ea typeface="Century Gothic"/>
                <a:cs typeface="Century Gothic"/>
                <a:sym typeface="Century Gothic"/>
              </a:rPr>
              <a:t>“How are President Roosevelt’s and the Japanese government’s perspectives different? What in the text makes you think as you do?” </a:t>
            </a:r>
            <a:endParaRPr sz="2000">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55"/>
          <p:cNvSpPr txBox="1">
            <a:spLocks noGrp="1"/>
          </p:cNvSpPr>
          <p:nvPr>
            <p:ph type="title"/>
          </p:nvPr>
        </p:nvSpPr>
        <p:spPr>
          <a:xfrm>
            <a:off x="227375" y="226475"/>
            <a:ext cx="8520600" cy="1143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Review the Learning Targets</a:t>
            </a:r>
            <a:endParaRPr sz="3400" b="0" i="0" u="none" strike="noStrike" cap="none">
              <a:solidFill>
                <a:schemeClr val="dk1"/>
              </a:solidFill>
              <a:latin typeface="Century Gothic"/>
              <a:ea typeface="Century Gothic"/>
              <a:cs typeface="Century Gothic"/>
              <a:sym typeface="Century Gothic"/>
            </a:endParaRPr>
          </a:p>
        </p:txBody>
      </p:sp>
      <p:sp>
        <p:nvSpPr>
          <p:cNvPr id="376" name="Google Shape;376;p55"/>
          <p:cNvSpPr txBox="1"/>
          <p:nvPr/>
        </p:nvSpPr>
        <p:spPr>
          <a:xfrm>
            <a:off x="337457" y="944375"/>
            <a:ext cx="8585418" cy="3000000"/>
          </a:xfrm>
          <a:prstGeom prst="rect">
            <a:avLst/>
          </a:prstGeom>
          <a:noFill/>
          <a:ln>
            <a:noFill/>
          </a:ln>
        </p:spPr>
        <p:txBody>
          <a:bodyPr spcFirstLastPara="1" wrap="square" lIns="91425" tIns="91425" rIns="91425" bIns="91425" anchor="ctr" anchorCtr="0">
            <a:noAutofit/>
          </a:bodyPr>
          <a:lstStyle/>
          <a:p>
            <a:pPr marL="457200" lvl="0" indent="-381000" algn="l" rtl="0">
              <a:lnSpc>
                <a:spcPct val="90000"/>
              </a:lnSpc>
              <a:spcBef>
                <a:spcPts val="100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I can determine the Japanese government’s point of view in the “Fourteen-Part Message</a:t>
            </a:r>
            <a:r>
              <a:rPr lang="en" sz="2400" dirty="0" smtClean="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I can discuss the points of view of President Roosevelt and the Japanese government.</a:t>
            </a: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I can use sentence starters to build on others’ ideas. </a:t>
            </a:r>
            <a:endParaRPr sz="2400" dirty="0"/>
          </a:p>
        </p:txBody>
      </p:sp>
      <p:pic>
        <p:nvPicPr>
          <p:cNvPr id="377" name="Google Shape;377;p55"/>
          <p:cNvPicPr preferRelativeResize="0"/>
          <p:nvPr/>
        </p:nvPicPr>
        <p:blipFill>
          <a:blip r:embed="rId3">
            <a:alphaModFix/>
          </a:blip>
          <a:stretch>
            <a:fillRect/>
          </a:stretch>
        </p:blipFill>
        <p:spPr>
          <a:xfrm>
            <a:off x="7800181" y="4386775"/>
            <a:ext cx="688569" cy="543950"/>
          </a:xfrm>
          <a:prstGeom prst="rect">
            <a:avLst/>
          </a:prstGeom>
          <a:noFill/>
          <a:ln>
            <a:noFill/>
          </a:ln>
        </p:spPr>
      </p:pic>
      <p:pic>
        <p:nvPicPr>
          <p:cNvPr id="378" name="Google Shape;378;p55"/>
          <p:cNvPicPr preferRelativeResize="0"/>
          <p:nvPr/>
        </p:nvPicPr>
        <p:blipFill>
          <a:blip r:embed="rId4">
            <a:alphaModFix/>
          </a:blip>
          <a:stretch>
            <a:fillRect/>
          </a:stretch>
        </p:blipFill>
        <p:spPr>
          <a:xfrm>
            <a:off x="8488750" y="4411100"/>
            <a:ext cx="495300" cy="4953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5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Homework</a:t>
            </a:r>
            <a:endParaRPr sz="3400" b="0" i="0" u="none" strike="noStrike" cap="none">
              <a:solidFill>
                <a:schemeClr val="dk1"/>
              </a:solidFill>
              <a:latin typeface="Century Gothic"/>
              <a:ea typeface="Century Gothic"/>
              <a:cs typeface="Century Gothic"/>
              <a:sym typeface="Century Gothic"/>
            </a:endParaRPr>
          </a:p>
        </p:txBody>
      </p:sp>
      <p:sp>
        <p:nvSpPr>
          <p:cNvPr id="384" name="Google Shape;384;p5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p:txBody>
      </p:sp>
      <p:sp>
        <p:nvSpPr>
          <p:cNvPr id="385" name="Google Shape;385;p56"/>
          <p:cNvSpPr txBox="1"/>
          <p:nvPr/>
        </p:nvSpPr>
        <p:spPr>
          <a:xfrm>
            <a:off x="419200" y="1047625"/>
            <a:ext cx="7677900" cy="36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Read pages 55-64 in </a:t>
            </a:r>
            <a:r>
              <a:rPr lang="en" sz="2400" i="1" dirty="0">
                <a:solidFill>
                  <a:schemeClr val="dk1"/>
                </a:solidFill>
                <a:latin typeface="Century Gothic"/>
                <a:ea typeface="Century Gothic"/>
                <a:cs typeface="Century Gothic"/>
                <a:sym typeface="Century Gothic"/>
              </a:rPr>
              <a:t>Unbroken</a:t>
            </a:r>
            <a:r>
              <a:rPr lang="en" sz="2400" dirty="0">
                <a:solidFill>
                  <a:schemeClr val="dk1"/>
                </a:solidFill>
                <a:latin typeface="Century Gothic"/>
                <a:ea typeface="Century Gothic"/>
                <a:cs typeface="Century Gothic"/>
                <a:sym typeface="Century Gothic"/>
              </a:rPr>
              <a:t>, as well as the summary of pages 65-78 found on the </a:t>
            </a:r>
            <a:r>
              <a:rPr lang="en" sz="2400" b="1" dirty="0">
                <a:solidFill>
                  <a:schemeClr val="dk1"/>
                </a:solidFill>
                <a:latin typeface="Century Gothic"/>
                <a:ea typeface="Century Gothic"/>
                <a:cs typeface="Century Gothic"/>
                <a:sym typeface="Century Gothic"/>
              </a:rPr>
              <a:t>structured notes handout</a:t>
            </a:r>
            <a:r>
              <a:rPr lang="en" sz="2400" dirty="0">
                <a:solidFill>
                  <a:schemeClr val="dk1"/>
                </a:solidFill>
                <a:latin typeface="Century Gothic"/>
                <a:ea typeface="Century Gothic"/>
                <a:cs typeface="Century Gothic"/>
                <a:sym typeface="Century Gothic"/>
              </a:rPr>
              <a:t>. Complete the </a:t>
            </a:r>
            <a:r>
              <a:rPr lang="en" sz="2400" b="1" dirty="0">
                <a:solidFill>
                  <a:schemeClr val="dk1"/>
                </a:solidFill>
                <a:latin typeface="Century Gothic"/>
                <a:ea typeface="Century Gothic"/>
                <a:cs typeface="Century Gothic"/>
                <a:sym typeface="Century Gothic"/>
              </a:rPr>
              <a:t>structured notes</a:t>
            </a:r>
            <a:r>
              <a:rPr lang="en" sz="2400" dirty="0">
                <a:solidFill>
                  <a:schemeClr val="dk1"/>
                </a:solidFill>
                <a:latin typeface="Century Gothic"/>
                <a:ea typeface="Century Gothic"/>
                <a:cs typeface="Century Gothic"/>
                <a:sym typeface="Century Gothic"/>
              </a:rPr>
              <a:t>.</a:t>
            </a:r>
            <a:endParaRPr sz="2400" dirty="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7" name="Google Shape;257;p39"/>
          <p:cNvSpPr txBox="1">
            <a:spLocks noGrp="1"/>
          </p:cNvSpPr>
          <p:nvPr>
            <p:ph type="body" idx="1"/>
          </p:nvPr>
        </p:nvSpPr>
        <p:spPr>
          <a:xfrm>
            <a:off x="311700" y="1245518"/>
            <a:ext cx="8520600" cy="3119654"/>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b="1" dirty="0">
                <a:solidFill>
                  <a:schemeClr val="dk1"/>
                </a:solidFill>
              </a:rPr>
              <a:t>8</a:t>
            </a:r>
            <a:r>
              <a:rPr lang="en" sz="1800" b="1" i="0" u="none" strike="noStrike" cap="none" dirty="0">
                <a:solidFill>
                  <a:schemeClr val="dk1"/>
                </a:solidFill>
                <a:latin typeface="Century Gothic"/>
                <a:ea typeface="Century Gothic"/>
                <a:cs typeface="Century Gothic"/>
                <a:sym typeface="Century Gothic"/>
              </a:rPr>
              <a:t>:</a:t>
            </a:r>
            <a:r>
              <a:rPr lang="en" sz="1800" b="0" i="1"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Prepare one copy per student of the following:</a:t>
            </a:r>
            <a:endParaRPr dirty="0">
              <a:solidFill>
                <a:schemeClr val="dk1"/>
              </a:solidFill>
            </a:endParaRPr>
          </a:p>
          <a:p>
            <a:pPr marL="914400" lvl="1" indent="-342900" algn="l" rtl="0">
              <a:spcBef>
                <a:spcPts val="0"/>
              </a:spcBef>
              <a:spcAft>
                <a:spcPts val="0"/>
              </a:spcAft>
              <a:buClr>
                <a:schemeClr val="dk1"/>
              </a:buClr>
              <a:buSzPts val="1800"/>
              <a:buChar char="○"/>
            </a:pPr>
            <a:r>
              <a:rPr lang="en" sz="1800" dirty="0">
                <a:solidFill>
                  <a:schemeClr val="dk1"/>
                </a:solidFill>
              </a:rPr>
              <a:t>“Day of Infamy” speech</a:t>
            </a:r>
            <a:endParaRPr sz="1800" dirty="0">
              <a:solidFill>
                <a:schemeClr val="dk1"/>
              </a:solidFill>
            </a:endParaRPr>
          </a:p>
          <a:p>
            <a:pPr marL="914400" lvl="1" indent="-342900" algn="l" rtl="0">
              <a:spcBef>
                <a:spcPts val="0"/>
              </a:spcBef>
              <a:spcAft>
                <a:spcPts val="0"/>
              </a:spcAft>
              <a:buClr>
                <a:schemeClr val="dk1"/>
              </a:buClr>
              <a:buSzPts val="1800"/>
              <a:buChar char="○"/>
            </a:pPr>
            <a:r>
              <a:rPr lang="en" sz="1800" b="1" i="1" dirty="0">
                <a:solidFill>
                  <a:schemeClr val="dk1"/>
                </a:solidFill>
              </a:rPr>
              <a:t>Unbroken</a:t>
            </a:r>
            <a:r>
              <a:rPr lang="en" sz="1800" b="1" dirty="0">
                <a:solidFill>
                  <a:schemeClr val="dk1"/>
                </a:solidFill>
              </a:rPr>
              <a:t> structured notes, pages 55-64</a:t>
            </a:r>
            <a:r>
              <a:rPr lang="en" sz="1800" dirty="0">
                <a:solidFill>
                  <a:schemeClr val="dk1"/>
                </a:solidFill>
              </a:rPr>
              <a:t>, and summary of pages 65-78</a:t>
            </a:r>
            <a:endParaRPr sz="1800" dirty="0">
              <a:solidFill>
                <a:schemeClr val="dk1"/>
              </a:solidFill>
            </a:endParaRPr>
          </a:p>
          <a:p>
            <a:pPr marL="914400" lvl="0" indent="0" algn="l" rtl="0">
              <a:spcBef>
                <a:spcPts val="0"/>
              </a:spcBef>
              <a:spcAft>
                <a:spcPts val="0"/>
              </a:spcAft>
              <a:buNone/>
            </a:pPr>
            <a:endParaRPr sz="1800" dirty="0">
              <a:solidFill>
                <a:schemeClr val="dk1"/>
              </a:solidFill>
            </a:endParaRPr>
          </a:p>
          <a:p>
            <a:pPr marL="457200" marR="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rPr>
              <a:t>Post learning targets.</a:t>
            </a:r>
            <a:endParaRPr sz="1800" dirty="0">
              <a:solidFill>
                <a:schemeClr val="dk1"/>
              </a:solidFill>
            </a:endParaRPr>
          </a:p>
          <a:p>
            <a:pPr marL="914400" marR="0" lvl="0" indent="0" algn="l" rtl="0">
              <a:lnSpc>
                <a:spcPct val="90000"/>
              </a:lnSpc>
              <a:spcBef>
                <a:spcPts val="0"/>
              </a:spcBef>
              <a:spcAft>
                <a:spcPts val="0"/>
              </a:spcAft>
              <a:buNone/>
            </a:pPr>
            <a:endParaRPr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i="0" u="none" strike="noStrike" cap="none" dirty="0">
              <a:solidFill>
                <a:schemeClr val="dk1"/>
              </a:solidFill>
            </a:endParaRPr>
          </a:p>
          <a:p>
            <a:pPr marL="457200" marR="0" lvl="0" indent="-228600" algn="l" rtl="0">
              <a:lnSpc>
                <a:spcPct val="9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5" name="Google Shape;250;p38"/>
          <p:cNvSpPr txBox="1">
            <a:spLocks noGrp="1"/>
          </p:cNvSpPr>
          <p:nvPr>
            <p:ph type="title"/>
          </p:nvPr>
        </p:nvSpPr>
        <p:spPr>
          <a:xfrm>
            <a:off x="311700" y="293914"/>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8</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92" name="Google Shape;392;p5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93" name="Google Shape;393;p57"/>
          <p:cNvGraphicFramePr/>
          <p:nvPr/>
        </p:nvGraphicFramePr>
        <p:xfrm>
          <a:off x="577216" y="1385887"/>
          <a:ext cx="7989600" cy="3230175"/>
        </p:xfrm>
        <a:graphic>
          <a:graphicData uri="http://schemas.openxmlformats.org/drawingml/2006/table">
            <a:tbl>
              <a:tblPr firstRow="1" bandRow="1">
                <a:noFill/>
                <a:tableStyleId>{C6254418-2208-48B8-8711-60533BB00494}</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2286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8</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63" name="Google Shape;263;p40"/>
          <p:cNvSpPr txBox="1">
            <a:spLocks noGrp="1"/>
          </p:cNvSpPr>
          <p:nvPr>
            <p:ph type="body" idx="1"/>
          </p:nvPr>
        </p:nvSpPr>
        <p:spPr>
          <a:xfrm>
            <a:off x="311700" y="1203714"/>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b="1" dirty="0">
                <a:solidFill>
                  <a:schemeClr val="dk1"/>
                </a:solidFill>
              </a:rPr>
              <a:t>8</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Reading and protocols to read in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In preparation for supporting students during Work Time with the text from this lesson, review the following documents:</a:t>
            </a:r>
            <a:endParaRPr dirty="0">
              <a:solidFill>
                <a:schemeClr val="dk1"/>
              </a:solidFill>
            </a:endParaRPr>
          </a:p>
          <a:p>
            <a:pPr marL="914400" lvl="1" indent="-342900" algn="l" rtl="0">
              <a:spcBef>
                <a:spcPts val="0"/>
              </a:spcBef>
              <a:spcAft>
                <a:spcPts val="0"/>
              </a:spcAft>
              <a:buClr>
                <a:schemeClr val="dk1"/>
              </a:buClr>
              <a:buSzPts val="1800"/>
              <a:buChar char="○"/>
            </a:pPr>
            <a:r>
              <a:rPr lang="en" sz="1800" b="1" dirty="0">
                <a:solidFill>
                  <a:schemeClr val="dk1"/>
                </a:solidFill>
              </a:rPr>
              <a:t>Close Reading Guide: “Fourteen-Part Message” (for teacher reference)</a:t>
            </a:r>
            <a:endParaRPr sz="1800" b="1" i="1" dirty="0">
              <a:solidFill>
                <a:schemeClr val="dk1"/>
              </a:solidFill>
            </a:endParaRPr>
          </a:p>
          <a:p>
            <a:pPr marL="914400" lvl="1" indent="-342900" algn="l" rtl="0">
              <a:spcBef>
                <a:spcPts val="0"/>
              </a:spcBef>
              <a:spcAft>
                <a:spcPts val="0"/>
              </a:spcAft>
              <a:buClr>
                <a:schemeClr val="dk1"/>
              </a:buClr>
              <a:buSzPts val="1800"/>
              <a:buChar char="○"/>
            </a:pPr>
            <a:r>
              <a:rPr lang="en" sz="1800" b="1" i="1" dirty="0">
                <a:solidFill>
                  <a:schemeClr val="dk1"/>
                </a:solidFill>
              </a:rPr>
              <a:t>Unbroken</a:t>
            </a:r>
            <a:r>
              <a:rPr lang="en" sz="1800" b="1" dirty="0">
                <a:solidFill>
                  <a:schemeClr val="dk1"/>
                </a:solidFill>
              </a:rPr>
              <a:t> Structured Notes Teacher Guide, pages 55-64, and summary of pages 65-78 (for teacher reference)</a:t>
            </a:r>
            <a:endParaRPr sz="1800" b="1" dirty="0">
              <a:solidFill>
                <a:schemeClr val="dk1"/>
              </a:solidFill>
            </a:endParaRPr>
          </a:p>
          <a:p>
            <a:pPr marL="914400" lvl="0" indent="0" algn="l" rtl="0">
              <a:spcBef>
                <a:spcPts val="0"/>
              </a:spcBef>
              <a:spcAft>
                <a:spcPts val="0"/>
              </a:spcAft>
              <a:buNone/>
            </a:pPr>
            <a:endParaRPr sz="1800" dirty="0">
              <a:solidFill>
                <a:schemeClr val="dk1"/>
              </a:solidFill>
            </a:endParaRPr>
          </a:p>
          <a:p>
            <a:pPr marL="457200" lvl="0" indent="-342900" algn="l" rtl="0">
              <a:lnSpc>
                <a:spcPct val="90000"/>
              </a:lnSpc>
              <a:spcBef>
                <a:spcPts val="0"/>
              </a:spcBef>
              <a:spcAft>
                <a:spcPts val="0"/>
              </a:spcAft>
              <a:buClr>
                <a:schemeClr val="dk1"/>
              </a:buClr>
              <a:buSzPts val="1800"/>
              <a:buChar char="●"/>
            </a:pPr>
            <a:r>
              <a:rPr lang="en" dirty="0">
                <a:solidFill>
                  <a:schemeClr val="dk1"/>
                </a:solidFill>
              </a:rPr>
              <a:t>In advance:</a:t>
            </a:r>
            <a:endParaRPr dirty="0">
              <a:solidFill>
                <a:schemeClr val="dk1"/>
              </a:solidFill>
            </a:endParaRPr>
          </a:p>
          <a:p>
            <a:pPr marL="914400" lvl="1" indent="-342900" algn="l" rtl="0">
              <a:lnSpc>
                <a:spcPct val="90000"/>
              </a:lnSpc>
              <a:spcBef>
                <a:spcPts val="0"/>
              </a:spcBef>
              <a:spcAft>
                <a:spcPts val="0"/>
              </a:spcAft>
              <a:buClr>
                <a:schemeClr val="dk1"/>
              </a:buClr>
              <a:buSzPts val="1800"/>
              <a:buChar char="○"/>
            </a:pPr>
            <a:r>
              <a:rPr lang="en" sz="1800" dirty="0">
                <a:solidFill>
                  <a:schemeClr val="dk1"/>
                </a:solidFill>
              </a:rPr>
              <a:t>create a chart paper with sentence starters or set up a document camera to display them for the Mix and Mingle in Work Time B.</a:t>
            </a:r>
            <a:endParaRPr sz="1800" dirty="0">
              <a:solidFill>
                <a:schemeClr val="dk1"/>
              </a:solidFill>
            </a:endParaRPr>
          </a:p>
          <a:p>
            <a:pPr marL="914400" lvl="1" indent="-342900" algn="l" rtl="0">
              <a:lnSpc>
                <a:spcPct val="90000"/>
              </a:lnSpc>
              <a:spcBef>
                <a:spcPts val="0"/>
              </a:spcBef>
              <a:spcAft>
                <a:spcPts val="0"/>
              </a:spcAft>
              <a:buClr>
                <a:schemeClr val="dk1"/>
              </a:buClr>
              <a:buSzPts val="1800"/>
              <a:buChar char="○"/>
            </a:pPr>
            <a:r>
              <a:rPr lang="en" sz="1800" dirty="0">
                <a:solidFill>
                  <a:schemeClr val="dk1"/>
                </a:solidFill>
              </a:rPr>
              <a:t>have music ready to play for the Mix and Mingle.</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67"/>
        <p:cNvGrpSpPr/>
        <p:nvPr/>
      </p:nvGrpSpPr>
      <p:grpSpPr>
        <a:xfrm>
          <a:off x="0" y="0"/>
          <a:ext cx="0" cy="0"/>
          <a:chOff x="0" y="0"/>
          <a:chExt cx="0" cy="0"/>
        </a:xfrm>
      </p:grpSpPr>
      <p:pic>
        <p:nvPicPr>
          <p:cNvPr id="268" name="Google Shape;268;p4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69" name="Google Shape;269;p4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70" name="Google Shape;270;p4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dirty="0">
                <a:solidFill>
                  <a:srgbClr val="404040"/>
                </a:solidFill>
                <a:latin typeface="Century Gothic"/>
                <a:ea typeface="Century Gothic"/>
                <a:cs typeface="Century Gothic"/>
                <a:sym typeface="Century Gothic"/>
              </a:rPr>
              <a:t>Grade </a:t>
            </a:r>
            <a:r>
              <a:rPr lang="en" sz="3000" b="1" i="0" u="none" strike="noStrike" cap="none" dirty="0" smtClean="0">
                <a:solidFill>
                  <a:srgbClr val="404040"/>
                </a:solidFill>
                <a:latin typeface="Century Gothic"/>
                <a:ea typeface="Century Gothic"/>
                <a:cs typeface="Century Gothic"/>
                <a:sym typeface="Century Gothic"/>
              </a:rPr>
              <a:t>8: </a:t>
            </a:r>
            <a:r>
              <a:rPr lang="en" sz="3000" b="1" i="0" u="none" strike="noStrike" cap="none" dirty="0">
                <a:solidFill>
                  <a:srgbClr val="404040"/>
                </a:solidFill>
                <a:latin typeface="Century Gothic"/>
                <a:ea typeface="Century Gothic"/>
                <a:cs typeface="Century Gothic"/>
                <a:sym typeface="Century Gothic"/>
              </a:rPr>
              <a:t>Module </a:t>
            </a:r>
            <a:r>
              <a:rPr lang="en" sz="3000" b="1" dirty="0">
                <a:solidFill>
                  <a:srgbClr val="404040"/>
                </a:solidFill>
                <a:latin typeface="Century Gothic"/>
                <a:ea typeface="Century Gothic"/>
                <a:cs typeface="Century Gothic"/>
                <a:sym typeface="Century Gothic"/>
              </a:rPr>
              <a:t>3</a:t>
            </a:r>
            <a:r>
              <a:rPr lang="en" sz="3000" b="1" i="0" u="none" strike="noStrike" cap="none" dirty="0">
                <a:solidFill>
                  <a:srgbClr val="404040"/>
                </a:solidFill>
                <a:latin typeface="Century Gothic"/>
                <a:ea typeface="Century Gothic"/>
                <a:cs typeface="Century Gothic"/>
                <a:sym typeface="Century Gothic"/>
              </a:rPr>
              <a:t>: </a:t>
            </a:r>
            <a:br>
              <a:rPr lang="en" sz="3000" b="1" i="0" u="none" strike="noStrike" cap="none" dirty="0">
                <a:solidFill>
                  <a:srgbClr val="404040"/>
                </a:solidFill>
                <a:latin typeface="Century Gothic"/>
                <a:ea typeface="Century Gothic"/>
                <a:cs typeface="Century Gothic"/>
                <a:sym typeface="Century Gothic"/>
              </a:rPr>
            </a:br>
            <a:r>
              <a:rPr lang="en" sz="3000" b="1" i="0" u="none" strike="noStrike" cap="none" dirty="0">
                <a:solidFill>
                  <a:srgbClr val="404040"/>
                </a:solidFill>
                <a:latin typeface="Century Gothic"/>
                <a:ea typeface="Century Gothic"/>
                <a:cs typeface="Century Gothic"/>
                <a:sym typeface="Century Gothic"/>
              </a:rPr>
              <a:t>Unit 1: Lesson </a:t>
            </a:r>
            <a:r>
              <a:rPr lang="en" sz="3000" b="1" dirty="0">
                <a:solidFill>
                  <a:srgbClr val="404040"/>
                </a:solidFill>
                <a:latin typeface="Century Gothic"/>
                <a:ea typeface="Century Gothic"/>
                <a:cs typeface="Century Gothic"/>
                <a:sym typeface="Century Gothic"/>
              </a:rPr>
              <a:t>8</a:t>
            </a:r>
            <a:endParaRPr sz="3000" b="0" i="0" u="none" strike="noStrike" cap="none" dirty="0">
              <a:solidFill>
                <a:srgbClr val="404040"/>
              </a:solidFill>
              <a:latin typeface="Calibri"/>
              <a:ea typeface="Calibri"/>
              <a:cs typeface="Calibri"/>
              <a:sym typeface="Calibri"/>
            </a:endParaRPr>
          </a:p>
        </p:txBody>
      </p:sp>
      <p:pic>
        <p:nvPicPr>
          <p:cNvPr id="271" name="Google Shape;271;p4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72" name="Google Shape;272;p4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278" name="Google Shape;278;p42"/>
          <p:cNvSpPr txBox="1">
            <a:spLocks noGrp="1"/>
          </p:cNvSpPr>
          <p:nvPr>
            <p:ph type="body" idx="1"/>
          </p:nvPr>
        </p:nvSpPr>
        <p:spPr>
          <a:xfrm>
            <a:off x="311700" y="906875"/>
            <a:ext cx="8520600" cy="3799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b="0" i="0" u="none" strike="noStrike" cap="none">
                <a:solidFill>
                  <a:srgbClr val="000000"/>
                </a:solidFill>
                <a:latin typeface="Century Gothic"/>
                <a:ea typeface="Century Gothic"/>
                <a:cs typeface="Century Gothic"/>
                <a:sym typeface="Century Gothic"/>
              </a:rPr>
              <a:t>In this lesson, you will </a:t>
            </a:r>
            <a:r>
              <a:rPr lang="en">
                <a:solidFill>
                  <a:schemeClr val="dk1"/>
                </a:solidFill>
              </a:rPr>
              <a:t>reread the “Fourteen-Part Message,” to continue to look at the different perspectives on the events leading up to the attack on Pearl Harbor. You’ll have an opportunity to practice some sentence starters while you analyze the perspectives that you will use in the Fishbowl discussions in later lessons.</a:t>
            </a:r>
            <a:endParaRPr/>
          </a:p>
          <a:p>
            <a:pPr marL="0" marR="0" lvl="0" indent="0" algn="l" rtl="0">
              <a:lnSpc>
                <a:spcPct val="100000"/>
              </a:lnSpc>
              <a:spcBef>
                <a:spcPts val="0"/>
              </a:spcBef>
              <a:spcAft>
                <a:spcPts val="0"/>
              </a:spcAft>
              <a:buClr>
                <a:srgbClr val="000000"/>
              </a:buClr>
              <a:buSzPts val="1800"/>
              <a:buFont typeface="Century Gothic"/>
              <a:buNone/>
            </a:pPr>
            <a:endParaRPr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rgbClr val="000000"/>
                </a:solidFill>
                <a:latin typeface="Century Gothic"/>
                <a:ea typeface="Century Gothic"/>
                <a:cs typeface="Century Gothic"/>
                <a:sym typeface="Century Gothic"/>
              </a:rPr>
              <a:t>Here’s what you’ll be learning and doing today:</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Char char="●"/>
            </a:pPr>
            <a:r>
              <a:rPr lang="en"/>
              <a:t>Reread the “Fourteen-Part Message” and answer text-dependent questions.</a:t>
            </a:r>
            <a:endParaRPr/>
          </a:p>
          <a:p>
            <a:pPr marL="457200" marR="0" lvl="0" indent="-342900" algn="l" rtl="0">
              <a:lnSpc>
                <a:spcPct val="100000"/>
              </a:lnSpc>
              <a:spcBef>
                <a:spcPts val="0"/>
              </a:spcBef>
              <a:spcAft>
                <a:spcPts val="0"/>
              </a:spcAft>
              <a:buSzPts val="1800"/>
              <a:buChar char="●"/>
            </a:pPr>
            <a:r>
              <a:rPr lang="en"/>
              <a:t>Discuss the varying points of view of the events in the reading by building on each others’ ideas during a Mix and Mingle protocol.</a:t>
            </a:r>
            <a:endParaRPr/>
          </a:p>
          <a:p>
            <a:pPr marL="457200" marR="0" lvl="0" indent="-342900" algn="l" rtl="0">
              <a:lnSpc>
                <a:spcPct val="100000"/>
              </a:lnSpc>
              <a:spcBef>
                <a:spcPts val="0"/>
              </a:spcBef>
              <a:spcAft>
                <a:spcPts val="0"/>
              </a:spcAft>
              <a:buSzPts val="1800"/>
              <a:buChar char="●"/>
            </a:pPr>
            <a:r>
              <a:rPr lang="en"/>
              <a:t>Learn and practice sentence starters to use in a Fishbowl in future lessons.</a:t>
            </a:r>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3"/>
          <p:cNvSpPr txBox="1">
            <a:spLocks noGrp="1"/>
          </p:cNvSpPr>
          <p:nvPr>
            <p:ph type="title"/>
          </p:nvPr>
        </p:nvSpPr>
        <p:spPr>
          <a:xfrm>
            <a:off x="135975" y="142500"/>
            <a:ext cx="8825100" cy="994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Summarize Understanding</a:t>
            </a:r>
            <a:endParaRPr sz="3400" b="0" i="0" u="none" strike="noStrike" cap="none">
              <a:solidFill>
                <a:schemeClr val="dk1"/>
              </a:solidFill>
              <a:latin typeface="Century Gothic"/>
              <a:ea typeface="Century Gothic"/>
              <a:cs typeface="Century Gothic"/>
              <a:sym typeface="Century Gothic"/>
            </a:endParaRPr>
          </a:p>
        </p:txBody>
      </p:sp>
      <p:pic>
        <p:nvPicPr>
          <p:cNvPr id="284" name="Google Shape;284;p43"/>
          <p:cNvPicPr preferRelativeResize="0"/>
          <p:nvPr/>
        </p:nvPicPr>
        <p:blipFill>
          <a:blip r:embed="rId3">
            <a:alphaModFix/>
          </a:blip>
          <a:stretch>
            <a:fillRect/>
          </a:stretch>
        </p:blipFill>
        <p:spPr>
          <a:xfrm>
            <a:off x="4012125" y="905463"/>
            <a:ext cx="4029125" cy="3332575"/>
          </a:xfrm>
          <a:prstGeom prst="rect">
            <a:avLst/>
          </a:prstGeom>
          <a:noFill/>
          <a:ln w="28575" cap="flat" cmpd="sng">
            <a:solidFill>
              <a:srgbClr val="44546A"/>
            </a:solidFill>
            <a:prstDash val="solid"/>
            <a:round/>
            <a:headEnd type="none" w="sm" len="sm"/>
            <a:tailEnd type="none" w="sm" len="sm"/>
          </a:ln>
        </p:spPr>
      </p:pic>
      <p:sp>
        <p:nvSpPr>
          <p:cNvPr id="285" name="Google Shape;285;p43"/>
          <p:cNvSpPr txBox="1">
            <a:spLocks noGrp="1"/>
          </p:cNvSpPr>
          <p:nvPr>
            <p:ph type="body" idx="1"/>
          </p:nvPr>
        </p:nvSpPr>
        <p:spPr>
          <a:xfrm>
            <a:off x="545250" y="1582850"/>
            <a:ext cx="3004500" cy="2409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a:solidFill>
                  <a:schemeClr val="dk1"/>
                </a:solidFill>
              </a:rPr>
              <a:t>Now, you’re going to discuss the gist of “Fourteen-Part Message” with your partner.</a:t>
            </a:r>
            <a:endParaRPr sz="2400" i="0" u="none" strike="noStrike" cap="none">
              <a:solidFill>
                <a:schemeClr val="dk1"/>
              </a:solidFill>
            </a:endParaRPr>
          </a:p>
        </p:txBody>
      </p:sp>
      <p:pic>
        <p:nvPicPr>
          <p:cNvPr id="286" name="Google Shape;286;p43"/>
          <p:cNvPicPr preferRelativeResize="0"/>
          <p:nvPr/>
        </p:nvPicPr>
        <p:blipFill>
          <a:blip r:embed="rId4">
            <a:alphaModFix/>
          </a:blip>
          <a:stretch>
            <a:fillRect/>
          </a:stretch>
        </p:blipFill>
        <p:spPr>
          <a:xfrm>
            <a:off x="8411946" y="4441371"/>
            <a:ext cx="549129" cy="47294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4"/>
          <p:cNvSpPr txBox="1">
            <a:spLocks noGrp="1"/>
          </p:cNvSpPr>
          <p:nvPr>
            <p:ph type="title"/>
          </p:nvPr>
        </p:nvSpPr>
        <p:spPr>
          <a:xfrm>
            <a:off x="85500" y="463250"/>
            <a:ext cx="8973000" cy="656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Review the Learning Targets</a:t>
            </a:r>
            <a:endParaRPr sz="3400" b="0" i="0" u="none" strike="noStrike" cap="none">
              <a:solidFill>
                <a:schemeClr val="dk1"/>
              </a:solidFill>
              <a:latin typeface="Century Gothic"/>
              <a:ea typeface="Century Gothic"/>
              <a:cs typeface="Century Gothic"/>
              <a:sym typeface="Century Gothic"/>
            </a:endParaRPr>
          </a:p>
        </p:txBody>
      </p:sp>
      <p:sp>
        <p:nvSpPr>
          <p:cNvPr id="292" name="Google Shape;292;p44"/>
          <p:cNvSpPr txBox="1">
            <a:spLocks noGrp="1"/>
          </p:cNvSpPr>
          <p:nvPr>
            <p:ph type="body" idx="1"/>
          </p:nvPr>
        </p:nvSpPr>
        <p:spPr>
          <a:xfrm>
            <a:off x="223525" y="1630800"/>
            <a:ext cx="8441100" cy="21870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3200"/>
              <a:buFont typeface="Arial"/>
              <a:buNone/>
            </a:pPr>
            <a:r>
              <a:rPr lang="en" sz="2200">
                <a:solidFill>
                  <a:schemeClr val="dk1"/>
                </a:solidFill>
              </a:rPr>
              <a:t>The Learning Targets for today are:</a:t>
            </a:r>
            <a:endParaRPr sz="2200">
              <a:solidFill>
                <a:schemeClr val="dk1"/>
              </a:solidFill>
            </a:endParaRPr>
          </a:p>
          <a:p>
            <a:pPr marL="457200" lvl="0" indent="-368300" algn="l" rtl="0">
              <a:lnSpc>
                <a:spcPct val="90000"/>
              </a:lnSpc>
              <a:spcBef>
                <a:spcPts val="1000"/>
              </a:spcBef>
              <a:spcAft>
                <a:spcPts val="0"/>
              </a:spcAft>
              <a:buClr>
                <a:schemeClr val="dk1"/>
              </a:buClr>
              <a:buSzPts val="2200"/>
              <a:buAutoNum type="arabicPeriod"/>
            </a:pPr>
            <a:r>
              <a:rPr lang="en" sz="2200">
                <a:solidFill>
                  <a:schemeClr val="dk1"/>
                </a:solidFill>
              </a:rPr>
              <a:t>I can determine the Japanese government’s point of view in the “Fourteen-Part Message.”</a:t>
            </a:r>
            <a:endParaRPr sz="2200">
              <a:solidFill>
                <a:schemeClr val="dk1"/>
              </a:solidFill>
            </a:endParaRPr>
          </a:p>
          <a:p>
            <a:pPr marL="457200" lvl="0" indent="-368300" algn="l" rtl="0">
              <a:lnSpc>
                <a:spcPct val="90000"/>
              </a:lnSpc>
              <a:spcBef>
                <a:spcPts val="0"/>
              </a:spcBef>
              <a:spcAft>
                <a:spcPts val="0"/>
              </a:spcAft>
              <a:buClr>
                <a:schemeClr val="dk1"/>
              </a:buClr>
              <a:buSzPts val="2200"/>
              <a:buAutoNum type="arabicPeriod"/>
            </a:pPr>
            <a:r>
              <a:rPr lang="en" sz="2200">
                <a:solidFill>
                  <a:schemeClr val="dk1"/>
                </a:solidFill>
              </a:rPr>
              <a:t>I can discuss the points of view of President Roosevelt and the Japanese government.</a:t>
            </a:r>
            <a:endParaRPr sz="2200">
              <a:solidFill>
                <a:schemeClr val="dk1"/>
              </a:solidFill>
            </a:endParaRPr>
          </a:p>
          <a:p>
            <a:pPr marL="457200" lvl="0" indent="-368300" algn="l" rtl="0">
              <a:lnSpc>
                <a:spcPct val="90000"/>
              </a:lnSpc>
              <a:spcBef>
                <a:spcPts val="0"/>
              </a:spcBef>
              <a:spcAft>
                <a:spcPts val="0"/>
              </a:spcAft>
              <a:buClr>
                <a:schemeClr val="dk1"/>
              </a:buClr>
              <a:buSzPts val="2200"/>
              <a:buAutoNum type="arabicPeriod"/>
            </a:pPr>
            <a:r>
              <a:rPr lang="en" sz="2200">
                <a:solidFill>
                  <a:schemeClr val="dk1"/>
                </a:solidFill>
              </a:rPr>
              <a:t>I can use sentence starters to build on others’ ideas. </a:t>
            </a:r>
            <a:endParaRPr sz="2200">
              <a:solidFill>
                <a:schemeClr val="dk1"/>
              </a:solidFill>
            </a:endParaRPr>
          </a:p>
        </p:txBody>
      </p:sp>
      <p:pic>
        <p:nvPicPr>
          <p:cNvPr id="293" name="Google Shape;293;p44"/>
          <p:cNvPicPr preferRelativeResize="0"/>
          <p:nvPr/>
        </p:nvPicPr>
        <p:blipFill>
          <a:blip r:embed="rId3">
            <a:alphaModFix/>
          </a:blip>
          <a:stretch>
            <a:fillRect/>
          </a:stretch>
        </p:blipFill>
        <p:spPr>
          <a:xfrm>
            <a:off x="8286591" y="4328950"/>
            <a:ext cx="771909" cy="5930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5"/>
          <p:cNvSpPr txBox="1">
            <a:spLocks noGrp="1"/>
          </p:cNvSpPr>
          <p:nvPr>
            <p:ph type="title"/>
          </p:nvPr>
        </p:nvSpPr>
        <p:spPr>
          <a:xfrm>
            <a:off x="85500" y="111825"/>
            <a:ext cx="8973000" cy="1070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dirty="0"/>
              <a:t>Let’s </a:t>
            </a:r>
            <a:r>
              <a:rPr lang="en" dirty="0" smtClean="0"/>
              <a:t>Analyze</a:t>
            </a:r>
            <a:r>
              <a:rPr lang="en-US" dirty="0" smtClean="0"/>
              <a:t> </a:t>
            </a:r>
            <a:r>
              <a:rPr lang="en" dirty="0" smtClean="0"/>
              <a:t>“Fourteen-Part </a:t>
            </a:r>
            <a:r>
              <a:rPr lang="en" dirty="0"/>
              <a:t>Message”</a:t>
            </a:r>
            <a:endParaRPr sz="3400" b="0" i="0" u="none" strike="noStrike" cap="none" dirty="0">
              <a:solidFill>
                <a:schemeClr val="dk1"/>
              </a:solidFill>
              <a:latin typeface="Century Gothic"/>
              <a:ea typeface="Century Gothic"/>
              <a:cs typeface="Century Gothic"/>
              <a:sym typeface="Century Gothic"/>
            </a:endParaRPr>
          </a:p>
        </p:txBody>
      </p:sp>
      <p:sp>
        <p:nvSpPr>
          <p:cNvPr id="299" name="Google Shape;299;p45"/>
          <p:cNvSpPr txBox="1">
            <a:spLocks noGrp="1"/>
          </p:cNvSpPr>
          <p:nvPr>
            <p:ph type="body" idx="1"/>
          </p:nvPr>
        </p:nvSpPr>
        <p:spPr>
          <a:xfrm>
            <a:off x="239500" y="1677250"/>
            <a:ext cx="5793600" cy="1549500"/>
          </a:xfrm>
          <a:prstGeom prst="rect">
            <a:avLst/>
          </a:prstGeom>
          <a:noFill/>
          <a:ln>
            <a:noFill/>
          </a:ln>
        </p:spPr>
        <p:txBody>
          <a:bodyPr spcFirstLastPara="1" wrap="square" lIns="91425" tIns="91425" rIns="91425" bIns="91425" anchor="t" anchorCtr="0">
            <a:noAutofit/>
          </a:bodyPr>
          <a:lstStyle/>
          <a:p>
            <a:pPr marL="457200" lvl="0" indent="-381000" algn="l" rtl="0">
              <a:lnSpc>
                <a:spcPct val="115000"/>
              </a:lnSpc>
              <a:spcBef>
                <a:spcPts val="0"/>
              </a:spcBef>
              <a:spcAft>
                <a:spcPts val="0"/>
              </a:spcAft>
              <a:buClr>
                <a:schemeClr val="dk1"/>
              </a:buClr>
              <a:buSzPts val="2400"/>
              <a:buAutoNum type="arabicPeriod"/>
            </a:pPr>
            <a:r>
              <a:rPr lang="en" sz="2400">
                <a:solidFill>
                  <a:schemeClr val="dk1"/>
                </a:solidFill>
              </a:rPr>
              <a:t>According to this document, what are three of the Japanese government’s goals?</a:t>
            </a:r>
            <a:endParaRPr sz="2400">
              <a:solidFill>
                <a:schemeClr val="dk1"/>
              </a:solidFill>
            </a:endParaRPr>
          </a:p>
          <a:p>
            <a:pPr marL="177800" lvl="0" indent="-165100" algn="l" rtl="0">
              <a:lnSpc>
                <a:spcPct val="115000"/>
              </a:lnSpc>
              <a:spcBef>
                <a:spcPts val="0"/>
              </a:spcBef>
              <a:spcAft>
                <a:spcPts val="0"/>
              </a:spcAft>
              <a:buClr>
                <a:schemeClr val="dk1"/>
              </a:buClr>
              <a:buSzPts val="1100"/>
              <a:buFont typeface="Arial"/>
              <a:buNone/>
            </a:pPr>
            <a:r>
              <a:rPr lang="en" sz="2400">
                <a:solidFill>
                  <a:schemeClr val="dk1"/>
                </a:solidFill>
              </a:rPr>
              <a:t> </a:t>
            </a:r>
            <a:endParaRPr sz="240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endParaRPr>
              <a:solidFill>
                <a:schemeClr val="dk1"/>
              </a:solidFill>
            </a:endParaRPr>
          </a:p>
        </p:txBody>
      </p:sp>
      <p:pic>
        <p:nvPicPr>
          <p:cNvPr id="300" name="Google Shape;300;p45"/>
          <p:cNvPicPr preferRelativeResize="0"/>
          <p:nvPr/>
        </p:nvPicPr>
        <p:blipFill>
          <a:blip r:embed="rId3">
            <a:alphaModFix/>
          </a:blip>
          <a:stretch>
            <a:fillRect/>
          </a:stretch>
        </p:blipFill>
        <p:spPr>
          <a:xfrm>
            <a:off x="8476114" y="4336693"/>
            <a:ext cx="571500" cy="571500"/>
          </a:xfrm>
          <a:prstGeom prst="rect">
            <a:avLst/>
          </a:prstGeom>
          <a:noFill/>
          <a:ln>
            <a:noFill/>
          </a:ln>
        </p:spPr>
      </p:pic>
      <p:pic>
        <p:nvPicPr>
          <p:cNvPr id="301" name="Google Shape;301;p45"/>
          <p:cNvPicPr preferRelativeResize="0"/>
          <p:nvPr/>
        </p:nvPicPr>
        <p:blipFill>
          <a:blip r:embed="rId4">
            <a:alphaModFix/>
          </a:blip>
          <a:stretch>
            <a:fillRect/>
          </a:stretch>
        </p:blipFill>
        <p:spPr>
          <a:xfrm>
            <a:off x="6326925" y="1646013"/>
            <a:ext cx="2341109" cy="16119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6"/>
          <p:cNvSpPr txBox="1">
            <a:spLocks noGrp="1"/>
          </p:cNvSpPr>
          <p:nvPr>
            <p:ph type="title"/>
          </p:nvPr>
        </p:nvSpPr>
        <p:spPr>
          <a:xfrm>
            <a:off x="85500" y="111825"/>
            <a:ext cx="8973000" cy="107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3400"/>
              <a:buFont typeface="Century Gothic"/>
              <a:buNone/>
            </a:pPr>
            <a:r>
              <a:rPr lang="en" dirty="0"/>
              <a:t>Let’s Analyze“Fourteen-Part Message</a:t>
            </a:r>
            <a:r>
              <a:rPr lang="en" dirty="0" smtClean="0"/>
              <a:t>”</a:t>
            </a:r>
            <a:endParaRPr dirty="0"/>
          </a:p>
        </p:txBody>
      </p:sp>
      <p:sp>
        <p:nvSpPr>
          <p:cNvPr id="307" name="Google Shape;307;p46"/>
          <p:cNvSpPr txBox="1">
            <a:spLocks noGrp="1"/>
          </p:cNvSpPr>
          <p:nvPr>
            <p:ph type="body" idx="1"/>
          </p:nvPr>
        </p:nvSpPr>
        <p:spPr>
          <a:xfrm>
            <a:off x="255475" y="1757100"/>
            <a:ext cx="6038400" cy="1629300"/>
          </a:xfrm>
          <a:prstGeom prst="rect">
            <a:avLst/>
          </a:prstGeom>
          <a:noFill/>
          <a:ln>
            <a:noFill/>
          </a:ln>
        </p:spPr>
        <p:txBody>
          <a:bodyPr spcFirstLastPara="1" wrap="square" lIns="91425" tIns="91425" rIns="91425" bIns="91425" anchor="t" anchorCtr="0">
            <a:noAutofit/>
          </a:bodyPr>
          <a:lstStyle/>
          <a:p>
            <a:pPr lvl="0" indent="-457200" algn="l" rtl="0">
              <a:lnSpc>
                <a:spcPct val="115000"/>
              </a:lnSpc>
              <a:spcBef>
                <a:spcPts val="0"/>
              </a:spcBef>
              <a:spcAft>
                <a:spcPts val="0"/>
              </a:spcAft>
              <a:buClr>
                <a:schemeClr val="dk1"/>
              </a:buClr>
              <a:buSzPct val="100000"/>
              <a:buFont typeface="+mj-lt"/>
              <a:buAutoNum type="arabicPeriod" startAt="2"/>
            </a:pPr>
            <a:r>
              <a:rPr lang="en" sz="2400" dirty="0" smtClean="0">
                <a:solidFill>
                  <a:schemeClr val="dk1"/>
                </a:solidFill>
              </a:rPr>
              <a:t>According </a:t>
            </a:r>
            <a:r>
              <a:rPr lang="en" sz="2400" dirty="0">
                <a:solidFill>
                  <a:schemeClr val="dk1"/>
                </a:solidFill>
              </a:rPr>
              <a:t>to this document, what are two ways the American government has made it difficult for the Japanese government to reach these goals?</a:t>
            </a:r>
            <a:endParaRPr sz="2400"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endParaRPr dirty="0">
              <a:solidFill>
                <a:schemeClr val="dk1"/>
              </a:solidFill>
            </a:endParaRPr>
          </a:p>
        </p:txBody>
      </p:sp>
      <p:pic>
        <p:nvPicPr>
          <p:cNvPr id="309" name="Google Shape;309;p46"/>
          <p:cNvPicPr preferRelativeResize="0"/>
          <p:nvPr/>
        </p:nvPicPr>
        <p:blipFill>
          <a:blip r:embed="rId3">
            <a:alphaModFix/>
          </a:blip>
          <a:stretch>
            <a:fillRect/>
          </a:stretch>
        </p:blipFill>
        <p:spPr>
          <a:xfrm>
            <a:off x="6326925" y="1646013"/>
            <a:ext cx="2341109" cy="1611951"/>
          </a:xfrm>
          <a:prstGeom prst="rect">
            <a:avLst/>
          </a:prstGeom>
          <a:noFill/>
          <a:ln>
            <a:noFill/>
          </a:ln>
        </p:spPr>
      </p:pic>
      <p:pic>
        <p:nvPicPr>
          <p:cNvPr id="6" name="Google Shape;300;p45"/>
          <p:cNvPicPr preferRelativeResize="0"/>
          <p:nvPr/>
        </p:nvPicPr>
        <p:blipFill>
          <a:blip r:embed="rId4">
            <a:alphaModFix/>
          </a:blip>
          <a:stretch>
            <a:fillRect/>
          </a:stretch>
        </p:blipFill>
        <p:spPr>
          <a:xfrm>
            <a:off x="8476114" y="4336693"/>
            <a:ext cx="571500" cy="5715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BD4BE02-8D0F-4A0F-8406-60553E5C70BD}"/>
</file>

<file path=customXml/itemProps2.xml><?xml version="1.0" encoding="utf-8"?>
<ds:datastoreItem xmlns:ds="http://schemas.openxmlformats.org/officeDocument/2006/customXml" ds:itemID="{5CD94F21-5799-4054-9913-770255EE6C24}"/>
</file>

<file path=customXml/itemProps3.xml><?xml version="1.0" encoding="utf-8"?>
<ds:datastoreItem xmlns:ds="http://schemas.openxmlformats.org/officeDocument/2006/customXml" ds:itemID="{43E992BC-CBE4-481E-94AE-600776BFCA88}"/>
</file>

<file path=docProps/app.xml><?xml version="1.0" encoding="utf-8"?>
<Properties xmlns="http://schemas.openxmlformats.org/officeDocument/2006/extended-properties" xmlns:vt="http://schemas.openxmlformats.org/officeDocument/2006/docPropsVTypes">
  <TotalTime>16</TotalTime>
  <Words>5380</Words>
  <Application>Microsoft Macintosh PowerPoint</Application>
  <PresentationFormat>On-screen Show (16:9)</PresentationFormat>
  <Paragraphs>466</Paragraphs>
  <Slides>20</Slides>
  <Notes>20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20</vt:i4>
      </vt:variant>
    </vt:vector>
  </HeadingPairs>
  <TitlesOfParts>
    <vt:vector size="26" baseType="lpstr">
      <vt:lpstr>Calibri</vt:lpstr>
      <vt:lpstr>Century Gothic</vt:lpstr>
      <vt:lpstr>Overlock</vt:lpstr>
      <vt:lpstr>Office Theme</vt:lpstr>
      <vt:lpstr>Office Theme</vt:lpstr>
      <vt:lpstr>Office Theme</vt:lpstr>
      <vt:lpstr>Grade 8: Module 3: Unit 1: Lesson 8  Teacher slide, before teaching.</vt:lpstr>
      <vt:lpstr>Grade 8: Module 3: Unit 1: Lesson 8  Teacher slide, before teaching.</vt:lpstr>
      <vt:lpstr>Grade 8: Module 3: Unit 1: Lesson 8  Teacher slide, before teaching.</vt:lpstr>
      <vt:lpstr>Grade 8: Module 3:  Unit 1: Lesson 8</vt:lpstr>
      <vt:lpstr>Hello, Students!</vt:lpstr>
      <vt:lpstr>Let’s Summarize Understanding</vt:lpstr>
      <vt:lpstr>Let’s Review the Learning Targets</vt:lpstr>
      <vt:lpstr>Let’s Analyze “Fourteen-Part Message”</vt:lpstr>
      <vt:lpstr>Let’s Analyze“Fourteen-Part Message”</vt:lpstr>
      <vt:lpstr>Let’s Analyze“Fourteen-Part Message” </vt:lpstr>
      <vt:lpstr>Let’s Analyze“Fourteen-Part Message” </vt:lpstr>
      <vt:lpstr>Let’s Analyze“Fourteen-Part Message” </vt:lpstr>
      <vt:lpstr>Let’s Analyze“Fourteen-Part Message” </vt:lpstr>
      <vt:lpstr>Let’s Analyze“Fourteen-Part Message” </vt:lpstr>
      <vt:lpstr>Let’s Analyze“Fourteen-Part Message” </vt:lpstr>
      <vt:lpstr>Let’s Discuss Contrasting Perspectives</vt:lpstr>
      <vt:lpstr>Let’s Discuss Contrasting Perspectives</vt:lpstr>
      <vt:lpstr>Let’s Review the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3: Unit 1: Lesson 8  Teacher slide, before teaching.</dc:title>
  <dc:creator>nbravo</dc:creator>
  <cp:lastModifiedBy>Alexander Specht</cp:lastModifiedBy>
  <cp:revision>4</cp:revision>
  <dcterms:modified xsi:type="dcterms:W3CDTF">2018-10-15T10:31:40Z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