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3.xml" ContentType="application/vnd.openxmlformats-officedocument.presentationml.slideLayout+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3.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notesSlides/notesSlide7.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 id="2147483674" r:id="rId3"/>
  </p:sldMasterIdLst>
  <p:notesMasterIdLst>
    <p:notesMasterId r:id="rId1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A51BEF6-5583-46C1-BF07-59CFB6CB0836}">
  <a:tblStyle styleId="{5A51BEF6-5583-46C1-BF07-59CFB6CB083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035" autoAdjust="0"/>
  </p:normalViewPr>
  <p:slideViewPr>
    <p:cSldViewPr snapToGrid="0">
      <p:cViewPr varScale="1">
        <p:scale>
          <a:sx n="99" d="100"/>
          <a:sy n="99" d="100"/>
        </p:scale>
        <p:origin x="-1376" y="-96"/>
      </p:cViewPr>
      <p:guideLst>
        <p:guide orient="horz" pos="1620"/>
        <p:guide pos="2880"/>
      </p:guideLst>
    </p:cSldViewPr>
  </p:slideViewPr>
  <p:notesTextViewPr>
    <p:cViewPr>
      <p:scale>
        <a:sx n="1" d="1"/>
        <a:sy n="1" d="1"/>
      </p:scale>
      <p:origin x="0" y="127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notesMaster" Target="notesMasters/notesMaster1.xml"/><Relationship Id="rId8" Type="http://schemas.openxmlformats.org/officeDocument/2006/relationships/slide" Target="slides/slide5.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printerSettings" Target="printerSettings/printerSettings1.bin"/><Relationship Id="rId9" Type="http://schemas.openxmlformats.org/officeDocument/2006/relationships/slide" Target="slides/slide6.xml"/><Relationship Id="rId22" Type="http://schemas.openxmlformats.org/officeDocument/2006/relationships/theme" Target="theme/theme1.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5037732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577f8656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50-65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Engaging the Reader: Chapter 14 of </a:t>
            </a:r>
            <a:r>
              <a:rPr lang="en" sz="1200" i="1" dirty="0">
                <a:latin typeface="Calibri"/>
                <a:ea typeface="Calibri"/>
                <a:cs typeface="Calibri"/>
                <a:sym typeface="Calibri"/>
              </a:rPr>
              <a:t>The Omnivore’s Dilemma </a:t>
            </a:r>
            <a:r>
              <a:rPr lang="en" sz="1200" dirty="0">
                <a:latin typeface="Calibri"/>
                <a:ea typeface="Calibri"/>
                <a:cs typeface="Calibri"/>
                <a:sym typeface="Calibri"/>
              </a:rPr>
              <a:t>(6-8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Learning Targets (2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Reading for the Gist: Pages 161–166 of </a:t>
            </a:r>
            <a:r>
              <a:rPr lang="en" sz="1200" i="1" dirty="0">
                <a:latin typeface="Calibri"/>
                <a:ea typeface="Calibri"/>
                <a:cs typeface="Calibri"/>
                <a:sym typeface="Calibri"/>
              </a:rPr>
              <a:t>The</a:t>
            </a:r>
            <a:r>
              <a:rPr lang="en" sz="1200" dirty="0">
                <a:latin typeface="Calibri"/>
                <a:ea typeface="Calibri"/>
                <a:cs typeface="Calibri"/>
                <a:sym typeface="Calibri"/>
              </a:rPr>
              <a:t> </a:t>
            </a:r>
            <a:r>
              <a:rPr lang="en" sz="1200" i="1" dirty="0">
                <a:latin typeface="Calibri"/>
                <a:ea typeface="Calibri"/>
                <a:cs typeface="Calibri"/>
                <a:sym typeface="Calibri"/>
              </a:rPr>
              <a:t>Omnivore’s Dilemma </a:t>
            </a:r>
            <a:r>
              <a:rPr lang="en" sz="1200" dirty="0">
                <a:latin typeface="Calibri"/>
                <a:ea typeface="Calibri"/>
                <a:cs typeface="Calibri"/>
                <a:sym typeface="Calibri"/>
              </a:rPr>
              <a:t>(30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Text-Dependent Questions, Pages 161–166 (15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Determining the Author’s Claim (3-5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 (2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Reread pages 161–166 of </a:t>
            </a:r>
            <a:r>
              <a:rPr lang="en" sz="1200" i="1" dirty="0">
                <a:latin typeface="Calibri"/>
                <a:ea typeface="Calibri"/>
                <a:cs typeface="Calibri"/>
                <a:sym typeface="Calibri"/>
              </a:rPr>
              <a:t>The Omnivore’s Dilemma </a:t>
            </a:r>
            <a:r>
              <a:rPr lang="en" sz="1200" dirty="0">
                <a:latin typeface="Calibri"/>
                <a:ea typeface="Calibri"/>
                <a:cs typeface="Calibri"/>
                <a:sym typeface="Calibri"/>
              </a:rPr>
              <a:t>and identify the claim Michael Pollan makes and the evidence he uses to support his claim. Write the claim on a sticky note and use evidence flags to mark the claim and supporting evidence.</a:t>
            </a:r>
            <a:endParaRPr sz="1200" dirty="0">
              <a:latin typeface="Calibri"/>
              <a:ea typeface="Calibri"/>
              <a:cs typeface="Calibri"/>
              <a:sym typeface="Calibri"/>
            </a:endParaRPr>
          </a:p>
          <a:p>
            <a:pPr marL="914400" lvl="1" indent="-304800" algn="l" rtl="0">
              <a:spcBef>
                <a:spcPts val="0"/>
              </a:spcBef>
              <a:spcAft>
                <a:spcPts val="0"/>
              </a:spcAft>
              <a:buSzPts val="1200"/>
              <a:buAutoNum type="alphaLcPeriod"/>
            </a:pPr>
            <a:r>
              <a:rPr lang="en" sz="1200" dirty="0">
                <a:latin typeface="Calibri"/>
                <a:ea typeface="Calibri"/>
                <a:cs typeface="Calibri"/>
                <a:sym typeface="Calibri"/>
              </a:rPr>
              <a:t>Read Chapter 16 of </a:t>
            </a:r>
            <a:r>
              <a:rPr lang="en" sz="1200" i="1" dirty="0">
                <a:latin typeface="Calibri"/>
                <a:ea typeface="Calibri"/>
                <a:cs typeface="Calibri"/>
                <a:sym typeface="Calibri"/>
              </a:rPr>
              <a:t>The Omnivore’s Dilemma </a:t>
            </a:r>
            <a:r>
              <a:rPr lang="en" sz="1200" dirty="0">
                <a:latin typeface="Calibri"/>
                <a:ea typeface="Calibri"/>
                <a:cs typeface="Calibri"/>
                <a:sym typeface="Calibri"/>
              </a:rPr>
              <a:t>and continue to fill out your </a:t>
            </a:r>
            <a:r>
              <a:rPr lang="en" sz="1200" b="1" dirty="0">
                <a:latin typeface="Calibri"/>
                <a:ea typeface="Calibri"/>
                <a:cs typeface="Calibri"/>
                <a:sym typeface="Calibri"/>
              </a:rPr>
              <a:t>Food Chain graphic org</a:t>
            </a:r>
            <a:r>
              <a:rPr lang="en" sz="1200" dirty="0">
                <a:latin typeface="Calibri"/>
                <a:ea typeface="Calibri"/>
                <a:cs typeface="Calibri"/>
                <a:sym typeface="Calibri"/>
              </a:rPr>
              <a:t>anizer for the local sustainable food chain. Remember to record any new vocabulary on your word-catcher.</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151" name="Google Shape;151;g4577f8656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74409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77f86561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Pairs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Reading for the Gist and Unfamiliar Vocabulary: Pages 161–166 of </a:t>
            </a:r>
            <a:r>
              <a:rPr lang="en" sz="1200" b="1" i="1" dirty="0">
                <a:solidFill>
                  <a:schemeClr val="dk1"/>
                </a:solidFill>
                <a:latin typeface="Calibri"/>
                <a:ea typeface="Calibri"/>
                <a:cs typeface="Calibri"/>
                <a:sym typeface="Calibri"/>
              </a:rPr>
              <a:t>The Omnivore’s Dilemma </a:t>
            </a:r>
            <a:endParaRPr sz="1200" b="1"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invite them to share any unfamiliar vocabulary words they found on pages 161–166, along with the definition.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help each other find the definition.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no one knows what the word means, tell students what it means.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to address words students may struggle with here: </a:t>
            </a:r>
            <a:r>
              <a:rPr lang="en" sz="1200" i="1" dirty="0">
                <a:solidFill>
                  <a:schemeClr val="dk1"/>
                </a:solidFill>
                <a:latin typeface="Calibri"/>
                <a:ea typeface="Calibri"/>
                <a:cs typeface="Calibri"/>
                <a:sym typeface="Calibri"/>
              </a:rPr>
              <a:t>interns, restoring, broiled, innovations, hitch, bison, egrets, larvae, sanitation, organism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record new words on their word-catcher discussed with the whole group later on.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577f86561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94050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577f86561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Text-Dependent Questions, Pages 161–166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Teammates Consult) allows for total participation of students. It encourages critical thinking, collaboration, and social construction of knowledge. It also helps students practice their speaking and listening skills.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into the triads they have been working with in the previous lessons of this unit.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now that they have the gist of pages 161–166, they will dig deeper into this section of the text to understand it fully.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Text-Dependent Questions: Pages 161–166 of </a:t>
            </a:r>
            <a:r>
              <a:rPr lang="en" sz="1200" b="1"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questions to encourage them to refer to the text: </a:t>
            </a:r>
            <a:r>
              <a:rPr lang="en" sz="1200" i="1" dirty="0">
                <a:solidFill>
                  <a:schemeClr val="dk1"/>
                </a:solidFill>
                <a:latin typeface="Calibri"/>
                <a:ea typeface="Calibri"/>
                <a:cs typeface="Calibri"/>
                <a:sym typeface="Calibri"/>
              </a:rPr>
              <a:t>“How did you come to that answer? Can you use a detail from the text to support your answer? Can you point out that answer in the text?”</a:t>
            </a:r>
            <a:br>
              <a:rPr lang="en" sz="1200" i="1"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write answers such as: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1. </a:t>
            </a:r>
            <a:r>
              <a:rPr lang="en" sz="1200" b="0" dirty="0">
                <a:solidFill>
                  <a:schemeClr val="dk1"/>
                </a:solidFill>
                <a:latin typeface="Calibri"/>
                <a:ea typeface="Calibri"/>
                <a:cs typeface="Calibri"/>
                <a:sym typeface="Calibri"/>
              </a:rPr>
              <a:t>“… to allow the birds to get at the grass.”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2. To give the chickens “twenty-four hours to eat the grass and fertilize it with their droppings, and then move them onto fresh ground.” </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“The chicken manure fertilizes the grass, supplying all the nitrogen it needs. But left in one place, the chickens would eventually destroy the soil.”</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3. The chickens don’t seem to like fresh manure and it “gives the larvae a chance to fatten up nicely, the way the hens like them, but not quite long enough to hatch into flies.”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4. “Because of the chickens, Joel doesn’t have to treat his cattle with toxic chemicals to get rid of parasites.”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5. “Because it would throw the system off balance.” </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Too much chicken manure would kill the grass, and Joel would have to buy more cows for the chickens to get their protein from the larvae in cow pats, and then he wouldn’t have enough grass to feed the cows.</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third paragraph on page 2.”</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1" name="Google Shape;221;g4577f86561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49931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577f86561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Closing A. Determining the Author’s Claim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sticky notes to record the author’s claim.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may not find this in a single sentence—it may be something that is implied throughout the 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this is the homework, students who don’t get that far can continue for homework.</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record a claim </a:t>
            </a:r>
            <a:r>
              <a:rPr lang="en" sz="1200" b="0" dirty="0">
                <a:solidFill>
                  <a:schemeClr val="dk1"/>
                </a:solidFill>
                <a:latin typeface="Calibri"/>
                <a:ea typeface="Calibri"/>
                <a:cs typeface="Calibri"/>
                <a:sym typeface="Calibri"/>
              </a:rPr>
              <a:t>such as: All aspects of the farm are connected and if one is changed it will affect the other areas. Farmers must maintain a balance.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
            </a:r>
            <a:br>
              <a:rPr lang="en" sz="1200" b="0" dirty="0">
                <a:solidFill>
                  <a:schemeClr val="dk1"/>
                </a:solidFill>
                <a:latin typeface="Calibri"/>
                <a:ea typeface="Calibri"/>
                <a:cs typeface="Calibri"/>
                <a:sym typeface="Calibri"/>
              </a:rPr>
            </a:br>
            <a:r>
              <a:rPr lang="en" sz="1200" b="0" dirty="0">
                <a:solidFill>
                  <a:schemeClr val="dk1"/>
                </a:solidFill>
                <a:latin typeface="Calibri"/>
                <a:ea typeface="Calibri"/>
                <a:cs typeface="Calibri"/>
                <a:sym typeface="Calibri"/>
              </a:rPr>
              <a:t>Support for Any Students Who Need It: None.</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0" name="Google Shape;230;g4577f86561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8149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577f86561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37" name="Google Shape;237;g4577f86561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6812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712f7345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g4712f7345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44" name="Google Shape;244;g4712f7345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6294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577f86561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Pages 161–166 of</a:t>
            </a:r>
            <a:r>
              <a:rPr lang="en" sz="1200" b="1" i="1" dirty="0">
                <a:solidFill>
                  <a:schemeClr val="dk1"/>
                </a:solidFill>
                <a:latin typeface="Calibri"/>
                <a:ea typeface="Calibri"/>
                <a:cs typeface="Calibri"/>
                <a:sym typeface="Calibri"/>
              </a:rPr>
              <a:t> The Omnivore’s Dilemma</a:t>
            </a:r>
            <a:r>
              <a:rPr lang="en" sz="1200" dirty="0">
                <a:solidFill>
                  <a:schemeClr val="dk1"/>
                </a:solidFill>
                <a:latin typeface="Calibri"/>
                <a:ea typeface="Calibri"/>
                <a:cs typeface="Calibri"/>
                <a:sym typeface="Calibri"/>
              </a:rPr>
              <a:t>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Text-Dependent Questions: Pages 161–166 of </a:t>
            </a:r>
            <a:r>
              <a:rPr lang="en" sz="1200" b="1"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Omnivore’s Dilemma, </a:t>
            </a:r>
            <a:r>
              <a:rPr lang="en" sz="1200" b="0" i="0" dirty="0">
                <a:solidFill>
                  <a:schemeClr val="dk1"/>
                </a:solidFill>
                <a:latin typeface="Calibri"/>
                <a:ea typeface="Calibri"/>
                <a:cs typeface="Calibri"/>
                <a:sym typeface="Calibri"/>
              </a:rPr>
              <a:t>Young Readers Edition </a:t>
            </a:r>
            <a:r>
              <a:rPr lang="en" sz="1200" dirty="0">
                <a:solidFill>
                  <a:schemeClr val="dk1"/>
                </a:solidFill>
                <a:latin typeface="Calibri"/>
                <a:ea typeface="Calibri"/>
                <a:cs typeface="Calibri"/>
                <a:sym typeface="Calibri"/>
              </a:rPr>
              <a:t>(book;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(for the local sustainable food chain first distributed in Lesson 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Local Sustainable Food Chain graphic organizer</a:t>
            </a:r>
            <a:r>
              <a:rPr lang="en" sz="1200" dirty="0">
                <a:solidFill>
                  <a:schemeClr val="dk1"/>
                </a:solidFill>
                <a:latin typeface="Calibri"/>
                <a:ea typeface="Calibri"/>
                <a:cs typeface="Calibri"/>
                <a:sym typeface="Calibri"/>
              </a:rPr>
              <a:t> (answers, 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Closely: Guiding Questions handout</a:t>
            </a:r>
            <a:r>
              <a:rPr lang="en" sz="1200" dirty="0">
                <a:solidFill>
                  <a:schemeClr val="dk1"/>
                </a:solidFill>
                <a:latin typeface="Calibri"/>
                <a:ea typeface="Calibri"/>
                <a:cs typeface="Calibri"/>
                <a:sym typeface="Calibri"/>
              </a:rPr>
              <a:t> (one for display; from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Word-catcher </a:t>
            </a:r>
            <a:r>
              <a:rPr lang="en" sz="1200" dirty="0">
                <a:solidFill>
                  <a:schemeClr val="dk1"/>
                </a:solidFill>
                <a:latin typeface="Calibri"/>
                <a:ea typeface="Calibri"/>
                <a:cs typeface="Calibri"/>
                <a:sym typeface="Calibri"/>
              </a:rPr>
              <a:t>(from Lesson 2; students may need a new copy if they filled in the one they have)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(at least 10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Dictionaries (enough for students to reference them quickly while reading)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determining student pairings for Work Time A in advance.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57" name="Google Shape;157;g4577f86561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1709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4577f8656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pages 161–166 (up to “Letting Chickens be Chickens”), considering the gist of each paragraph.</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Text-Dependent Questions: Pages 161–166 of </a:t>
            </a:r>
            <a:r>
              <a:rPr lang="en" sz="1200" b="1" i="1" dirty="0">
                <a:solidFill>
                  <a:schemeClr val="dk1"/>
                </a:solidFill>
                <a:latin typeface="Calibri"/>
                <a:ea typeface="Calibri"/>
                <a:cs typeface="Calibri"/>
                <a:sym typeface="Calibri"/>
              </a:rPr>
              <a:t>The Omnivore’s Dilemma </a:t>
            </a:r>
            <a:r>
              <a:rPr lang="en" sz="1200" b="1" dirty="0">
                <a:solidFill>
                  <a:schemeClr val="dk1"/>
                </a:solidFill>
                <a:latin typeface="Calibri"/>
                <a:ea typeface="Calibri"/>
                <a:cs typeface="Calibri"/>
                <a:sym typeface="Calibri"/>
              </a:rPr>
              <a:t>(answers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p>
          <a:p>
            <a:pPr marL="152400" lvl="0" indent="0" algn="l" rtl="0">
              <a:lnSpc>
                <a:spcPct val="9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Teammates </a:t>
            </a:r>
            <a:r>
              <a:rPr lang="en" sz="1200" dirty="0" smtClean="0">
                <a:solidFill>
                  <a:schemeClr val="dk1"/>
                </a:solidFill>
                <a:latin typeface="Calibri"/>
                <a:ea typeface="Calibri"/>
                <a:cs typeface="Calibri"/>
                <a:sym typeface="Calibri"/>
              </a:rPr>
              <a:t>Consult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63" name="Google Shape;163;g4577f8656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5352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577f86561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9" name="Google Shape;169;g4577f86561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474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577f8656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78" name="Google Shape;178;g4577f86561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4589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577f86561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6-8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Opening </a:t>
            </a:r>
            <a:r>
              <a:rPr lang="en" sz="1200" b="1" dirty="0">
                <a:solidFill>
                  <a:schemeClr val="dk1"/>
                </a:solidFill>
                <a:latin typeface="Calibri"/>
                <a:ea typeface="Calibri"/>
                <a:cs typeface="Calibri"/>
                <a:sym typeface="Calibri"/>
              </a:rPr>
              <a:t>A. Engaging the Reader: Chapter 14 of </a:t>
            </a:r>
            <a:r>
              <a:rPr lang="en" sz="1200" b="1" i="1" dirty="0">
                <a:solidFill>
                  <a:schemeClr val="dk1"/>
                </a:solidFill>
                <a:latin typeface="Calibri"/>
                <a:ea typeface="Calibri"/>
                <a:cs typeface="Calibri"/>
                <a:sym typeface="Calibri"/>
              </a:rPr>
              <a:t>The Omnivore’s Dilemma </a:t>
            </a:r>
            <a:endParaRPr sz="1200" b="1"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Opening the lesson by asking students to share their homework makes them accountable for completing homework. It also lets you monitor which students have not been completing their homework.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students to share what they recorded on their organizers.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Local Sustainable Food Chain graphic organizer (answers, for teacher reference) </a:t>
            </a:r>
            <a:r>
              <a:rPr lang="en" sz="1200" dirty="0">
                <a:solidFill>
                  <a:schemeClr val="dk1"/>
                </a:solidFill>
                <a:latin typeface="Calibri"/>
                <a:ea typeface="Calibri"/>
                <a:cs typeface="Calibri"/>
                <a:sym typeface="Calibri"/>
              </a:rPr>
              <a:t>to guide students toward the information their notes should include.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add to and revise their organizers where they think necessary based on what they hear from other students.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have similar information recorded on their graphic organizer as indicated on the </a:t>
            </a:r>
            <a:r>
              <a:rPr lang="en" sz="1200" b="1" dirty="0">
                <a:solidFill>
                  <a:schemeClr val="dk1"/>
                </a:solidFill>
                <a:latin typeface="Calibri"/>
                <a:ea typeface="Calibri"/>
                <a:cs typeface="Calibri"/>
                <a:sym typeface="Calibri"/>
              </a:rPr>
              <a:t>Local Sustainable Food Chain graphic organizer (answers, for teacher reference)</a:t>
            </a:r>
            <a:r>
              <a:rPr lang="en" sz="1200" dirty="0">
                <a:solidFill>
                  <a:schemeClr val="dk1"/>
                </a:solidFill>
                <a:latin typeface="Calibri"/>
                <a:ea typeface="Calibri"/>
                <a:cs typeface="Calibri"/>
                <a:sym typeface="Calibri"/>
              </a:rPr>
              <a:t> in the supporting materials.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84" name="Google Shape;184;g4577f86561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1830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4577f86561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Unpacking Learning Targets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learning targets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they have already seen these learning targets in the previous lessons and of what the gist means.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2" name="Google Shape;192;g4577f86561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4033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4577f86561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Reading for the Gist and Unfamiliar Vocabulary: Pages 161–166 of </a:t>
            </a:r>
            <a:r>
              <a:rPr lang="en" sz="1200" b="1" i="1" dirty="0">
                <a:solidFill>
                  <a:schemeClr val="dk1"/>
                </a:solidFill>
                <a:latin typeface="Calibri"/>
                <a:ea typeface="Calibri"/>
                <a:cs typeface="Calibri"/>
                <a:sym typeface="Calibri"/>
              </a:rPr>
              <a:t>The Omnivore’s Dilemma </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99" name="Google Shape;199;g4577f86561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0736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5a1e5f914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Class/Pairs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Work Time A. Reading for the Gist and Unfamiliar Vocabulary: Pages 161–166 of </a:t>
            </a:r>
            <a:r>
              <a:rPr lang="en" sz="1200" b="1" i="1" dirty="0">
                <a:solidFill>
                  <a:schemeClr val="dk1"/>
                </a:solidFill>
                <a:latin typeface="Calibri"/>
                <a:ea typeface="Calibri"/>
                <a:cs typeface="Calibri"/>
                <a:sym typeface="Calibri"/>
              </a:rPr>
              <a:t>The Omnivore’s Dilemma </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academic vocabulary words benefits all students developing academic language. Consider allowing students to grapple with a complex text prior to explicit teaching of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students have read for the gist, they can identify challenging vocabulary for themselves. Teachers can address student-selected vocabulary as well as predetermined vocabulary upon subsequent encounters with the text. However, in some cases and with some students, pre-teaching selected vocabulary may be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students with sticky notes to record their gist statements.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Inform students of their assigned </a:t>
            </a:r>
            <a:r>
              <a:rPr lang="en-US" sz="1200" dirty="0" smtClean="0">
                <a:solidFill>
                  <a:schemeClr val="dk1"/>
                </a:solidFill>
                <a:latin typeface="Calibri"/>
                <a:ea typeface="Calibri"/>
                <a:cs typeface="Calibri"/>
                <a:sym typeface="Calibri"/>
              </a:rPr>
              <a:t>p</a:t>
            </a:r>
            <a:r>
              <a:rPr lang="en" sz="1200" dirty="0" smtClean="0">
                <a:solidFill>
                  <a:schemeClr val="dk1"/>
                </a:solidFill>
                <a:latin typeface="Calibri"/>
                <a:ea typeface="Calibri"/>
                <a:cs typeface="Calibri"/>
                <a:sym typeface="Calibri"/>
              </a:rPr>
              <a:t>airs </a:t>
            </a:r>
            <a:r>
              <a:rPr lang="en" sz="1200" dirty="0">
                <a:solidFill>
                  <a:schemeClr val="dk1"/>
                </a:solidFill>
                <a:latin typeface="Calibri"/>
                <a:ea typeface="Calibri"/>
                <a:cs typeface="Calibri"/>
                <a:sym typeface="Calibri"/>
              </a:rPr>
              <a:t>if you determined these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should have already done a first read of these pages when they read Chapter 14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Topic, Information, and Ideas on the “Questioning Texts” row of the </a:t>
            </a:r>
            <a:r>
              <a:rPr lang="en" sz="1200" b="1" dirty="0">
                <a:solidFill>
                  <a:schemeClr val="dk1"/>
                </a:solidFill>
                <a:latin typeface="Calibri"/>
                <a:ea typeface="Calibri"/>
                <a:cs typeface="Calibri"/>
                <a:sym typeface="Calibri"/>
              </a:rPr>
              <a:t>Reading Closely: Guiding Questions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if they aren’t sure about the meaning of words after looking for context clues and looking in the dictionary, they should leave the definition column blank to be discussed with the whole group later 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students and invite them to find the gist and record unfamiliar words on their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word-catchers for </a:t>
            </a:r>
            <a:r>
              <a:rPr lang="en" sz="1200" dirty="0">
                <a:solidFill>
                  <a:schemeClr val="dk1"/>
                </a:solidFill>
                <a:latin typeface="Calibri"/>
                <a:ea typeface="Calibri"/>
                <a:cs typeface="Calibri"/>
                <a:sym typeface="Calibri"/>
              </a:rPr>
              <a:t>pages 161–166.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and support students as they read.</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record gist statements such as: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author learns about Polyface Farm’s process of raising chickens and the methods that are used to keep the farm in balance.</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0" dirty="0">
                <a:solidFill>
                  <a:schemeClr val="dk1"/>
                </a:solidFill>
                <a:latin typeface="Calibri"/>
                <a:ea typeface="Calibri"/>
                <a:cs typeface="Calibri"/>
                <a:sym typeface="Calibri"/>
              </a:rPr>
              <a:t>Support for Any Students Who Need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those who need more support, ask them to practice telling you the gist of a section before they write it in the margin. Inviting students to say the gist aloud to a partner or the teacher before writing can give them the confidence to record their ideas and ensure they know what to write.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06" name="Google Shape;206;g45a1e5f914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21045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6"/>
        <p:cNvGrpSpPr/>
        <p:nvPr/>
      </p:nvGrpSpPr>
      <p:grpSpPr>
        <a:xfrm>
          <a:off x="0" y="0"/>
          <a:ext cx="0" cy="0"/>
          <a:chOff x="0" y="0"/>
          <a:chExt cx="0" cy="0"/>
        </a:xfrm>
      </p:grpSpPr>
      <p:sp>
        <p:nvSpPr>
          <p:cNvPr id="87" name="Google Shape;87;p1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1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4" name="Google Shape;94;p1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95" name="Google Shape;95;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6" name="Google Shape;96;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0" name="Google Shape;100;p2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1" name="Google Shape;101;p2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7" name="Google Shape;107;p2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3"/>
        <p:cNvGrpSpPr/>
        <p:nvPr/>
      </p:nvGrpSpPr>
      <p:grpSpPr>
        <a:xfrm>
          <a:off x="0" y="0"/>
          <a:ext cx="0" cy="0"/>
          <a:chOff x="0" y="0"/>
          <a:chExt cx="0" cy="0"/>
        </a:xfrm>
      </p:grpSpPr>
      <p:sp>
        <p:nvSpPr>
          <p:cNvPr id="124" name="Google Shape;124;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2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6" name="Google Shape;126;p2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27" name="Google Shape;127;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0"/>
        <p:cNvGrpSpPr/>
        <p:nvPr/>
      </p:nvGrpSpPr>
      <p:grpSpPr>
        <a:xfrm>
          <a:off x="0" y="0"/>
          <a:ext cx="0" cy="0"/>
          <a:chOff x="0" y="0"/>
          <a:chExt cx="0" cy="0"/>
        </a:xfrm>
      </p:grpSpPr>
      <p:sp>
        <p:nvSpPr>
          <p:cNvPr id="131" name="Google Shape;131;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2" name="Google Shape;132;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33" name="Google Shape;133;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3"/>
        <p:cNvGrpSpPr/>
        <p:nvPr/>
      </p:nvGrpSpPr>
      <p:grpSpPr>
        <a:xfrm>
          <a:off x="0" y="0"/>
          <a:ext cx="0" cy="0"/>
          <a:chOff x="0" y="0"/>
          <a:chExt cx="0" cy="0"/>
        </a:xfrm>
      </p:grpSpPr>
      <p:sp>
        <p:nvSpPr>
          <p:cNvPr id="144" name="Google Shape;144;p2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4" Type="http://schemas.openxmlformats.org/officeDocument/2006/relationships/image" Target="../media/image1.jpg"/><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3.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5"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8</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54" name="Google Shape;154;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50-65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build background knowledge about Michael Pollan’s local sustainable food chain in the first of two lessons.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gradually release students to work independently in preparation for the </a:t>
            </a:r>
            <a:r>
              <a:rPr lang="en" sz="1600" b="1" dirty="0">
                <a:latin typeface="Century Gothic"/>
                <a:ea typeface="Century Gothic"/>
                <a:cs typeface="Century Gothic"/>
                <a:sym typeface="Century Gothic"/>
              </a:rPr>
              <a:t>end of unit assessment</a:t>
            </a:r>
            <a:r>
              <a:rPr lang="en" sz="1600" dirty="0">
                <a:latin typeface="Century Gothic"/>
                <a:ea typeface="Century Gothic"/>
                <a:cs typeface="Century Gothic"/>
                <a:sym typeface="Century Gothic"/>
              </a:rPr>
              <a:t>, first by working in pairs without any teacher modeling to find the gist and to answer text-dependent questions.</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find the gist of pages 161–166 of </a:t>
            </a:r>
            <a:r>
              <a:rPr lang="en" sz="1600" i="1" dirty="0">
                <a:latin typeface="Century Gothic"/>
                <a:ea typeface="Century Gothic"/>
                <a:cs typeface="Century Gothic"/>
                <a:sym typeface="Century Gothic"/>
              </a:rPr>
              <a:t>The Omnivore’s Dilemma.</a:t>
            </a:r>
            <a:endParaRPr sz="1600" i="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read closely to answer questions about pages 161–166 of </a:t>
            </a:r>
            <a:r>
              <a:rPr lang="en" sz="1600" i="1" dirty="0">
                <a:latin typeface="Century Gothic"/>
                <a:ea typeface="Century Gothic"/>
                <a:cs typeface="Century Gothic"/>
                <a:sym typeface="Century Gothic"/>
              </a:rPr>
              <a:t>The Omnivore’s Dilemma.</a:t>
            </a:r>
            <a:br>
              <a:rPr lang="en" sz="1600" i="1" dirty="0">
                <a:latin typeface="Century Gothic"/>
                <a:ea typeface="Century Gothic"/>
                <a:cs typeface="Century Gothic"/>
                <a:sym typeface="Century Gothic"/>
              </a:rPr>
            </a:br>
            <a:endParaRPr sz="1600" i="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Compare Gist Statements and Unfamiliar Vocabulary</a:t>
            </a:r>
            <a:endParaRPr sz="2800" i="0" u="none" strike="noStrike" cap="none">
              <a:solidFill>
                <a:schemeClr val="dk1"/>
              </a:solidFill>
              <a:latin typeface="Century Gothic"/>
              <a:ea typeface="Century Gothic"/>
              <a:cs typeface="Century Gothic"/>
              <a:sym typeface="Century Gothic"/>
            </a:endParaRPr>
          </a:p>
        </p:txBody>
      </p:sp>
      <p:sp>
        <p:nvSpPr>
          <p:cNvPr id="217" name="Google Shape;217;p37"/>
          <p:cNvSpPr txBox="1">
            <a:spLocks noGrp="1"/>
          </p:cNvSpPr>
          <p:nvPr>
            <p:ph type="body" idx="1"/>
          </p:nvPr>
        </p:nvSpPr>
        <p:spPr>
          <a:xfrm>
            <a:off x="628650" y="1369225"/>
            <a:ext cx="5090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Now, find a different partner to compare your gist statements and to help each other with any unfamiliar vocabulary you haven’t been able to figure out.</a:t>
            </a:r>
            <a:endParaRPr sz="2400">
              <a:latin typeface="Century Gothic"/>
              <a:ea typeface="Century Gothic"/>
              <a:cs typeface="Century Gothic"/>
              <a:sym typeface="Century Gothic"/>
            </a:endParaRPr>
          </a:p>
        </p:txBody>
      </p:sp>
      <p:pic>
        <p:nvPicPr>
          <p:cNvPr id="218" name="Google Shape;218;p37"/>
          <p:cNvPicPr preferRelativeResize="0"/>
          <p:nvPr/>
        </p:nvPicPr>
        <p:blipFill>
          <a:blip r:embed="rId3">
            <a:alphaModFix/>
          </a:blip>
          <a:stretch>
            <a:fillRect/>
          </a:stretch>
        </p:blipFill>
        <p:spPr>
          <a:xfrm>
            <a:off x="6133675" y="1324773"/>
            <a:ext cx="2199507" cy="3263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Better Understand the Text</a:t>
            </a:r>
            <a:endParaRPr sz="3300" i="0" u="none" strike="noStrike" cap="none">
              <a:solidFill>
                <a:schemeClr val="dk1"/>
              </a:solidFill>
              <a:latin typeface="Century Gothic"/>
              <a:ea typeface="Century Gothic"/>
              <a:cs typeface="Century Gothic"/>
              <a:sym typeface="Century Gothic"/>
            </a:endParaRPr>
          </a:p>
        </p:txBody>
      </p:sp>
      <p:sp>
        <p:nvSpPr>
          <p:cNvPr id="224" name="Google Shape;224;p38"/>
          <p:cNvSpPr txBox="1">
            <a:spLocks noGrp="1"/>
          </p:cNvSpPr>
          <p:nvPr>
            <p:ph type="body" idx="1"/>
          </p:nvPr>
        </p:nvSpPr>
        <p:spPr>
          <a:xfrm>
            <a:off x="628650" y="1369225"/>
            <a:ext cx="32100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Work through the questions on the handout with your triad.</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Remember to use the Teammates Consult protool as you discuss and agree upon an answer.</a:t>
            </a:r>
            <a:endParaRPr>
              <a:latin typeface="Century Gothic"/>
              <a:ea typeface="Century Gothic"/>
              <a:cs typeface="Century Gothic"/>
              <a:sym typeface="Century Gothic"/>
            </a:endParaRPr>
          </a:p>
        </p:txBody>
      </p:sp>
      <p:pic>
        <p:nvPicPr>
          <p:cNvPr id="225" name="Google Shape;225;p38"/>
          <p:cNvPicPr preferRelativeResize="0"/>
          <p:nvPr/>
        </p:nvPicPr>
        <p:blipFill>
          <a:blip r:embed="rId3">
            <a:alphaModFix/>
          </a:blip>
          <a:stretch>
            <a:fillRect/>
          </a:stretch>
        </p:blipFill>
        <p:spPr>
          <a:xfrm>
            <a:off x="3606248" y="1268048"/>
            <a:ext cx="4909103" cy="2959900"/>
          </a:xfrm>
          <a:prstGeom prst="rect">
            <a:avLst/>
          </a:prstGeom>
          <a:noFill/>
          <a:ln>
            <a:noFill/>
          </a:ln>
        </p:spPr>
      </p:pic>
      <p:pic>
        <p:nvPicPr>
          <p:cNvPr id="226" name="Google Shape;226;p38"/>
          <p:cNvPicPr preferRelativeResize="0"/>
          <p:nvPr/>
        </p:nvPicPr>
        <p:blipFill>
          <a:blip r:embed="rId4">
            <a:alphaModFix/>
          </a:blip>
          <a:stretch>
            <a:fillRect/>
          </a:stretch>
        </p:blipFill>
        <p:spPr>
          <a:xfrm>
            <a:off x="7892143" y="4404223"/>
            <a:ext cx="536447" cy="456803"/>
          </a:xfrm>
          <a:prstGeom prst="rect">
            <a:avLst/>
          </a:prstGeom>
          <a:noFill/>
          <a:ln>
            <a:noFill/>
          </a:ln>
        </p:spPr>
      </p:pic>
      <p:pic>
        <p:nvPicPr>
          <p:cNvPr id="227" name="Google Shape;227;p38"/>
          <p:cNvPicPr preferRelativeResize="0"/>
          <p:nvPr/>
        </p:nvPicPr>
        <p:blipFill>
          <a:blip r:embed="rId5">
            <a:alphaModFix/>
          </a:blip>
          <a:stretch>
            <a:fillRect/>
          </a:stretch>
        </p:blipFill>
        <p:spPr>
          <a:xfrm>
            <a:off x="8515350" y="4453690"/>
            <a:ext cx="438150" cy="44591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Identify the Author’s Claim</a:t>
            </a:r>
            <a:endParaRPr sz="3300" i="0" u="none" strike="noStrike" cap="none">
              <a:solidFill>
                <a:schemeClr val="dk1"/>
              </a:solidFill>
              <a:latin typeface="Century Gothic"/>
              <a:ea typeface="Century Gothic"/>
              <a:cs typeface="Century Gothic"/>
              <a:sym typeface="Century Gothic"/>
            </a:endParaRPr>
          </a:p>
        </p:txBody>
      </p:sp>
      <p:sp>
        <p:nvSpPr>
          <p:cNvPr id="233" name="Google Shape;23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Discuss this question in your triad:</a:t>
            </a:r>
            <a:endParaRPr sz="2400">
              <a:latin typeface="Century Gothic"/>
              <a:ea typeface="Century Gothic"/>
              <a:cs typeface="Century Gothic"/>
              <a:sym typeface="Century Gothic"/>
            </a:endParaRPr>
          </a:p>
          <a:p>
            <a:pPr marL="0" lvl="0" indent="0" algn="l" rtl="0">
              <a:spcBef>
                <a:spcPts val="800"/>
              </a:spcBef>
              <a:spcAft>
                <a:spcPts val="0"/>
              </a:spcAft>
              <a:buNone/>
            </a:pPr>
            <a:endParaRPr sz="240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Char char="●"/>
            </a:pPr>
            <a:r>
              <a:rPr lang="en" sz="2400" i="1">
                <a:latin typeface="Century Gothic"/>
                <a:ea typeface="Century Gothic"/>
                <a:cs typeface="Century Gothic"/>
                <a:sym typeface="Century Gothic"/>
              </a:rPr>
              <a:t>What claim is Michael Pollan making on pages 161–166?</a:t>
            </a:r>
            <a:endParaRPr/>
          </a:p>
          <a:p>
            <a:pPr marL="0" lvl="0" indent="0" algn="l" rtl="0">
              <a:spcBef>
                <a:spcPts val="800"/>
              </a:spcBef>
              <a:spcAft>
                <a:spcPts val="0"/>
              </a:spcAft>
              <a:buNone/>
            </a:pPr>
            <a:endParaRPr/>
          </a:p>
          <a:p>
            <a:pPr marL="0" lvl="0" indent="0" algn="l" rtl="0">
              <a:spcBef>
                <a:spcPts val="800"/>
              </a:spcBef>
              <a:spcAft>
                <a:spcPts val="0"/>
              </a:spcAft>
              <a:buNone/>
            </a:pPr>
            <a:r>
              <a:rPr lang="en" sz="2400">
                <a:latin typeface="Century Gothic"/>
                <a:ea typeface="Century Gothic"/>
                <a:cs typeface="Century Gothic"/>
                <a:sym typeface="Century Gothic"/>
              </a:rPr>
              <a:t>If you determine the claim, record it on a sticky note.</a:t>
            </a:r>
            <a:endParaRPr sz="2400">
              <a:latin typeface="Century Gothic"/>
              <a:ea typeface="Century Gothic"/>
              <a:cs typeface="Century Gothic"/>
              <a:sym typeface="Century Gothic"/>
            </a:endParaRPr>
          </a:p>
        </p:txBody>
      </p:sp>
      <p:pic>
        <p:nvPicPr>
          <p:cNvPr id="5" name="Google Shape;227;p38"/>
          <p:cNvPicPr preferRelativeResize="0"/>
          <p:nvPr/>
        </p:nvPicPr>
        <p:blipFill>
          <a:blip r:embed="rId3">
            <a:alphaModFix/>
          </a:blip>
          <a:stretch>
            <a:fillRect/>
          </a:stretch>
        </p:blipFill>
        <p:spPr>
          <a:xfrm>
            <a:off x="8515350" y="4453690"/>
            <a:ext cx="438150" cy="44591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40" name="Google Shape;240;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Reread pages 161–166 of </a:t>
            </a:r>
            <a:r>
              <a:rPr lang="en" sz="2000" i="1" dirty="0">
                <a:latin typeface="Century Gothic"/>
                <a:ea typeface="Century Gothic"/>
                <a:cs typeface="Century Gothic"/>
                <a:sym typeface="Century Gothic"/>
              </a:rPr>
              <a:t>The Omnivore’s Dilemma</a:t>
            </a:r>
            <a:r>
              <a:rPr lang="en" sz="2000" b="1" i="1" dirty="0">
                <a:latin typeface="Century Gothic"/>
                <a:ea typeface="Century Gothic"/>
                <a:cs typeface="Century Gothic"/>
                <a:sym typeface="Century Gothic"/>
              </a:rPr>
              <a:t> </a:t>
            </a:r>
            <a:r>
              <a:rPr lang="en" sz="2000" dirty="0">
                <a:latin typeface="Century Gothic"/>
                <a:ea typeface="Century Gothic"/>
                <a:cs typeface="Century Gothic"/>
                <a:sym typeface="Century Gothic"/>
              </a:rPr>
              <a:t>and identify the claim Michael Pollan makes and the evidence he uses to support his claim. Write the claim on a sticky note and use evidence flags to mark the claim and supporting evidence.</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latin typeface="Century Gothic"/>
                <a:ea typeface="Century Gothic"/>
                <a:cs typeface="Century Gothic"/>
                <a:sym typeface="Century Gothic"/>
              </a:rPr>
              <a:t/>
            </a:r>
            <a:br>
              <a:rPr lang="en" sz="2000" dirty="0">
                <a:latin typeface="Century Gothic"/>
                <a:ea typeface="Century Gothic"/>
                <a:cs typeface="Century Gothic"/>
                <a:sym typeface="Century Gothic"/>
              </a:rPr>
            </a:br>
            <a:r>
              <a:rPr lang="en" sz="2000" dirty="0">
                <a:latin typeface="Century Gothic"/>
                <a:ea typeface="Century Gothic"/>
                <a:cs typeface="Century Gothic"/>
                <a:sym typeface="Century Gothic"/>
              </a:rPr>
              <a:t>Read Chapter 16 of</a:t>
            </a:r>
            <a:r>
              <a:rPr lang="en" sz="2000" b="1" i="1" dirty="0">
                <a:latin typeface="Century Gothic"/>
                <a:ea typeface="Century Gothic"/>
                <a:cs typeface="Century Gothic"/>
                <a:sym typeface="Century Gothic"/>
              </a:rPr>
              <a:t> </a:t>
            </a:r>
            <a:r>
              <a:rPr lang="en" sz="2000" i="1" dirty="0">
                <a:latin typeface="Century Gothic"/>
                <a:ea typeface="Century Gothic"/>
                <a:cs typeface="Century Gothic"/>
                <a:sym typeface="Century Gothic"/>
              </a:rPr>
              <a:t>The Omnivore’s Dilemma</a:t>
            </a:r>
            <a:r>
              <a:rPr lang="en" sz="2000" b="1" i="1" dirty="0">
                <a:latin typeface="Century Gothic"/>
                <a:ea typeface="Century Gothic"/>
                <a:cs typeface="Century Gothic"/>
                <a:sym typeface="Century Gothic"/>
              </a:rPr>
              <a:t> </a:t>
            </a:r>
            <a:r>
              <a:rPr lang="en" sz="2000" dirty="0">
                <a:latin typeface="Century Gothic"/>
                <a:ea typeface="Century Gothic"/>
                <a:cs typeface="Century Gothic"/>
                <a:sym typeface="Century Gothic"/>
              </a:rPr>
              <a:t>and continue to fill out your </a:t>
            </a:r>
            <a:r>
              <a:rPr lang="en" sz="2000" b="1" dirty="0">
                <a:latin typeface="Century Gothic"/>
                <a:ea typeface="Century Gothic"/>
                <a:cs typeface="Century Gothic"/>
                <a:sym typeface="Century Gothic"/>
              </a:rPr>
              <a:t>Food Chain graphic organizer</a:t>
            </a:r>
            <a:r>
              <a:rPr lang="en" sz="2000" dirty="0">
                <a:latin typeface="Century Gothic"/>
                <a:ea typeface="Century Gothic"/>
                <a:cs typeface="Century Gothic"/>
                <a:sym typeface="Century Gothic"/>
              </a:rPr>
              <a:t> for the local sustainable food chain. Remember to record any new vocabulary on your word-catcher.</a:t>
            </a:r>
            <a:r>
              <a:rPr lang="en" dirty="0"/>
              <a:t/>
            </a:r>
            <a:br>
              <a:rPr lang="en" dirty="0"/>
            </a:b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47" name="Google Shape;247;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48" name="Google Shape;248;p41"/>
          <p:cNvGraphicFramePr/>
          <p:nvPr/>
        </p:nvGraphicFramePr>
        <p:xfrm>
          <a:off x="577216" y="1385887"/>
          <a:ext cx="7989600" cy="3230175"/>
        </p:xfrm>
        <a:graphic>
          <a:graphicData uri="http://schemas.openxmlformats.org/drawingml/2006/table">
            <a:tbl>
              <a:tblPr firstRow="1" bandRow="1">
                <a:noFill/>
                <a:tableStyleId>{5A51BEF6-5583-46C1-BF07-59CFB6CB0836}</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8</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a:latin typeface="Century Gothic"/>
                <a:ea typeface="Century Gothic"/>
                <a:cs typeface="Century Gothic"/>
                <a:sym typeface="Century Gothic"/>
              </a:rPr>
              <a:t>Preparing for Lesson 8: </a:t>
            </a:r>
            <a:endParaRPr sz="1800" i="1">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Materials and classroom preparation</a:t>
            </a:r>
            <a:endParaRPr sz="180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b="1">
                <a:latin typeface="Century Gothic"/>
                <a:ea typeface="Century Gothic"/>
                <a:cs typeface="Century Gothic"/>
                <a:sym typeface="Century Gothic"/>
              </a:rPr>
              <a:t>Text-Dependent Questions: Pages 161–166 of </a:t>
            </a:r>
            <a:r>
              <a:rPr lang="en" sz="1800" b="1" i="1">
                <a:latin typeface="Century Gothic"/>
                <a:ea typeface="Century Gothic"/>
                <a:cs typeface="Century Gothic"/>
                <a:sym typeface="Century Gothic"/>
              </a:rPr>
              <a:t>The Omnivore’s Dilemma</a:t>
            </a:r>
            <a:r>
              <a:rPr lang="en" sz="1800">
                <a:latin typeface="Century Gothic"/>
                <a:ea typeface="Century Gothic"/>
                <a:cs typeface="Century Gothic"/>
                <a:sym typeface="Century Gothic"/>
              </a:rPr>
              <a:t> (one per student)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Sticky notes (at least 10 per student)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Dictionaries (enough for students to reference them quickly while reading)</a:t>
            </a:r>
            <a:br>
              <a:rPr lang="en" sz="1800">
                <a:latin typeface="Century Gothic"/>
                <a:ea typeface="Century Gothic"/>
                <a:cs typeface="Century Gothic"/>
                <a:sym typeface="Century Gothic"/>
              </a:rPr>
            </a:br>
            <a:r>
              <a:rPr lang="en" sz="1800">
                <a:latin typeface="Century Gothic"/>
                <a:ea typeface="Century Gothic"/>
                <a:cs typeface="Century Gothic"/>
                <a:sym typeface="Century Gothic"/>
              </a:rPr>
              <a:t/>
            </a:r>
            <a:br>
              <a:rPr lang="en" sz="1800">
                <a:latin typeface="Century Gothic"/>
                <a:ea typeface="Century Gothic"/>
                <a:cs typeface="Century Gothic"/>
                <a:sym typeface="Century Gothic"/>
              </a:rPr>
            </a:br>
            <a:endParaRPr sz="18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87850" y="3508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8</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166" name="Google Shape;166;p30"/>
          <p:cNvSpPr txBox="1">
            <a:spLocks noGrp="1"/>
          </p:cNvSpPr>
          <p:nvPr>
            <p:ph type="body" idx="1"/>
          </p:nvPr>
        </p:nvSpPr>
        <p:spPr>
          <a:xfrm>
            <a:off x="628650" y="1369225"/>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8: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 pages 161–166 (up to “Letting Chickens be Chickens”), considering the gist of each paragraph.</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a:t>
            </a:r>
            <a:r>
              <a:rPr lang="en" sz="1800" b="1" dirty="0">
                <a:latin typeface="Century Gothic"/>
                <a:ea typeface="Century Gothic"/>
                <a:cs typeface="Century Gothic"/>
                <a:sym typeface="Century Gothic"/>
              </a:rPr>
              <a:t>Text-Dependent Questions: Pages 161–166 of </a:t>
            </a:r>
            <a:r>
              <a:rPr lang="en" sz="1800" b="1" i="1" dirty="0">
                <a:latin typeface="Century Gothic"/>
                <a:ea typeface="Century Gothic"/>
                <a:cs typeface="Century Gothic"/>
                <a:sym typeface="Century Gothic"/>
              </a:rPr>
              <a:t>The Omnivore’s Dilemma</a:t>
            </a:r>
            <a:r>
              <a:rPr lang="en" sz="1800" b="1" dirty="0">
                <a:latin typeface="Century Gothic"/>
                <a:ea typeface="Century Gothic"/>
                <a:cs typeface="Century Gothic"/>
                <a:sym typeface="Century Gothic"/>
              </a:rPr>
              <a:t> (answers for teacher reference</a:t>
            </a:r>
            <a:r>
              <a:rPr lang="en" sz="1800" b="1" dirty="0" smtClean="0">
                <a:latin typeface="Century Gothic"/>
                <a:ea typeface="Century Gothic"/>
                <a:cs typeface="Century Gothic"/>
                <a:sym typeface="Century Gothic"/>
              </a:rPr>
              <a:t>)</a:t>
            </a:r>
            <a:r>
              <a:rPr lang="en-US" sz="1800" b="1" dirty="0" smtClean="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70"/>
        <p:cNvGrpSpPr/>
        <p:nvPr/>
      </p:nvGrpSpPr>
      <p:grpSpPr>
        <a:xfrm>
          <a:off x="0" y="0"/>
          <a:ext cx="0" cy="0"/>
          <a:chOff x="0" y="0"/>
          <a:chExt cx="0" cy="0"/>
        </a:xfrm>
      </p:grpSpPr>
      <p:pic>
        <p:nvPicPr>
          <p:cNvPr id="171" name="Google Shape;171;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72" name="Google Shape;172;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73" name="Google Shape;173;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8</a:t>
            </a:r>
            <a:endParaRPr sz="3000" b="0" i="0" u="none" strike="noStrike" cap="none">
              <a:solidFill>
                <a:srgbClr val="404040"/>
              </a:solidFill>
              <a:latin typeface="Calibri"/>
              <a:ea typeface="Calibri"/>
              <a:cs typeface="Calibri"/>
              <a:sym typeface="Calibri"/>
            </a:endParaRPr>
          </a:p>
        </p:txBody>
      </p:sp>
      <p:pic>
        <p:nvPicPr>
          <p:cNvPr id="174" name="Google Shape;174;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75" name="Google Shape;175;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181" name="Google Shape;181;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In today’s lesson, you’ll begin the first of two lessons in which you’ll build background information on Michael Pollan’s local sustainable food chain in </a:t>
            </a:r>
            <a:r>
              <a:rPr lang="en" sz="1800" i="1">
                <a:latin typeface="Century Gothic"/>
                <a:ea typeface="Century Gothic"/>
                <a:cs typeface="Century Gothic"/>
                <a:sym typeface="Century Gothic"/>
              </a:rPr>
              <a:t>The Omnivore's Dilemma.</a:t>
            </a:r>
            <a:endParaRPr sz="1800" i="1">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a:latin typeface="Century Gothic"/>
                <a:ea typeface="Century Gothic"/>
                <a:cs typeface="Century Gothic"/>
                <a:sym typeface="Century Gothic"/>
              </a:rPr>
              <a:t>Here’s what you’ll do today: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Reread an excerpt of the text for the gist and unfamiliar vocabulary.</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Get a better understanding of the excerpt by answering text-dependent with your triad.</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Determine the claim that the author makes in this part of the text.</a:t>
            </a:r>
            <a:endParaRPr sz="18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Homework Responses</a:t>
            </a:r>
            <a:endParaRPr sz="3300" i="0" u="none" strike="noStrike" cap="none">
              <a:solidFill>
                <a:schemeClr val="dk1"/>
              </a:solidFill>
              <a:latin typeface="Century Gothic"/>
              <a:ea typeface="Century Gothic"/>
              <a:cs typeface="Century Gothic"/>
              <a:sym typeface="Century Gothic"/>
            </a:endParaRPr>
          </a:p>
        </p:txBody>
      </p:sp>
      <p:sp>
        <p:nvSpPr>
          <p:cNvPr id="187" name="Google Shape;187;p33"/>
          <p:cNvSpPr txBox="1">
            <a:spLocks noGrp="1"/>
          </p:cNvSpPr>
          <p:nvPr>
            <p:ph type="body" idx="1"/>
          </p:nvPr>
        </p:nvSpPr>
        <p:spPr>
          <a:xfrm>
            <a:off x="628650" y="1268050"/>
            <a:ext cx="39435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For homework, you read Chapter 14 and continued to add to your </a:t>
            </a:r>
            <a:r>
              <a:rPr lang="en" b="1">
                <a:latin typeface="Century Gothic"/>
                <a:ea typeface="Century Gothic"/>
                <a:cs typeface="Century Gothic"/>
                <a:sym typeface="Century Gothic"/>
              </a:rPr>
              <a:t>Food Chain graphic organizer</a:t>
            </a:r>
            <a:r>
              <a:rPr lang="en">
                <a:latin typeface="Century Gothic"/>
                <a:ea typeface="Century Gothic"/>
                <a:cs typeface="Century Gothic"/>
                <a:sym typeface="Century Gothic"/>
              </a:rPr>
              <a:t>.</a:t>
            </a: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Let’s share those additions.</a:t>
            </a:r>
            <a:endParaRPr>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p:txBody>
      </p:sp>
      <p:pic>
        <p:nvPicPr>
          <p:cNvPr id="188" name="Google Shape;188;p33"/>
          <p:cNvPicPr preferRelativeResize="0"/>
          <p:nvPr/>
        </p:nvPicPr>
        <p:blipFill>
          <a:blip r:embed="rId3">
            <a:alphaModFix/>
          </a:blip>
          <a:stretch>
            <a:fillRect/>
          </a:stretch>
        </p:blipFill>
        <p:spPr>
          <a:xfrm>
            <a:off x="5064220" y="1328477"/>
            <a:ext cx="3033658" cy="3263399"/>
          </a:xfrm>
          <a:prstGeom prst="rect">
            <a:avLst/>
          </a:prstGeom>
          <a:noFill/>
          <a:ln>
            <a:noFill/>
          </a:ln>
        </p:spPr>
      </p:pic>
      <p:pic>
        <p:nvPicPr>
          <p:cNvPr id="189" name="Google Shape;189;p33"/>
          <p:cNvPicPr preferRelativeResize="0"/>
          <p:nvPr/>
        </p:nvPicPr>
        <p:blipFill>
          <a:blip r:embed="rId4">
            <a:alphaModFix/>
          </a:blip>
          <a:stretch>
            <a:fillRect/>
          </a:stretch>
        </p:blipFill>
        <p:spPr>
          <a:xfrm>
            <a:off x="8459321" y="4421355"/>
            <a:ext cx="554050" cy="49344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195" name="Google Shape;195;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AutoNum type="arabicPeriod"/>
            </a:pPr>
            <a:r>
              <a:rPr lang="en" sz="2400" dirty="0">
                <a:latin typeface="Century Gothic"/>
                <a:ea typeface="Century Gothic"/>
                <a:cs typeface="Century Gothic"/>
                <a:sym typeface="Century Gothic"/>
              </a:rPr>
              <a:t>I can </a:t>
            </a:r>
            <a:r>
              <a:rPr lang="en" sz="2400" i="1" dirty="0">
                <a:latin typeface="Century Gothic"/>
                <a:ea typeface="Century Gothic"/>
                <a:cs typeface="Century Gothic"/>
                <a:sym typeface="Century Gothic"/>
              </a:rPr>
              <a:t>find the gist </a:t>
            </a:r>
            <a:r>
              <a:rPr lang="en" sz="2400" dirty="0">
                <a:latin typeface="Century Gothic"/>
                <a:ea typeface="Century Gothic"/>
                <a:cs typeface="Century Gothic"/>
                <a:sym typeface="Century Gothic"/>
              </a:rPr>
              <a:t>of pages 161–166 of The Omnivore’s </a:t>
            </a:r>
            <a:r>
              <a:rPr lang="en" sz="2400" dirty="0" smtClean="0">
                <a:latin typeface="Century Gothic"/>
                <a:ea typeface="Century Gothic"/>
                <a:cs typeface="Century Gothic"/>
                <a:sym typeface="Century Gothic"/>
              </a:rPr>
              <a:t>Dilemma.</a:t>
            </a:r>
            <a:endParaRPr lang="en" sz="2400" dirty="0">
              <a:latin typeface="Century Gothic"/>
              <a:ea typeface="Century Gothic"/>
              <a:cs typeface="Century Gothic"/>
              <a:sym typeface="Century Gothic"/>
            </a:endParaRPr>
          </a:p>
          <a:p>
            <a:pPr marL="457200" lvl="0" indent="-361950" algn="l" rtl="0">
              <a:spcBef>
                <a:spcPts val="800"/>
              </a:spcBef>
              <a:spcAft>
                <a:spcPts val="0"/>
              </a:spcAft>
              <a:buSzPts val="2100"/>
              <a:buAutoNum type="arabicPeriod"/>
            </a:pPr>
            <a:endParaRPr lang="en" sz="2400" dirty="0">
              <a:latin typeface="Century Gothic"/>
              <a:ea typeface="Century Gothic"/>
              <a:cs typeface="Century Gothic"/>
              <a:sym typeface="Century Gothic"/>
            </a:endParaRPr>
          </a:p>
          <a:p>
            <a:pPr marL="457200" lvl="0" indent="-361950" algn="l" rtl="0">
              <a:spcBef>
                <a:spcPts val="800"/>
              </a:spcBef>
              <a:spcAft>
                <a:spcPts val="0"/>
              </a:spcAft>
              <a:buSzPts val="2100"/>
              <a:buAutoNum type="arabicPeriod"/>
            </a:pPr>
            <a:r>
              <a:rPr lang="en" sz="2400" dirty="0" smtClean="0">
                <a:latin typeface="Century Gothic"/>
                <a:ea typeface="Century Gothic"/>
                <a:cs typeface="Century Gothic"/>
                <a:sym typeface="Century Gothic"/>
              </a:rPr>
              <a:t>I </a:t>
            </a:r>
            <a:r>
              <a:rPr lang="en" sz="2400" dirty="0">
                <a:latin typeface="Century Gothic"/>
                <a:ea typeface="Century Gothic"/>
                <a:cs typeface="Century Gothic"/>
                <a:sym typeface="Century Gothic"/>
              </a:rPr>
              <a:t>can</a:t>
            </a:r>
            <a:r>
              <a:rPr lang="en" sz="2400" i="1" dirty="0">
                <a:latin typeface="Century Gothic"/>
                <a:ea typeface="Century Gothic"/>
                <a:cs typeface="Century Gothic"/>
                <a:sym typeface="Century Gothic"/>
              </a:rPr>
              <a:t> read closely to answer questions </a:t>
            </a:r>
            <a:r>
              <a:rPr lang="en" sz="2400" dirty="0">
                <a:latin typeface="Century Gothic"/>
                <a:ea typeface="Century Gothic"/>
                <a:cs typeface="Century Gothic"/>
                <a:sym typeface="Century Gothic"/>
              </a:rPr>
              <a:t>about pages 161–166 of The Omnivore’s Dilemma.</a:t>
            </a:r>
            <a:r>
              <a:rPr lang="en" dirty="0"/>
              <a:t/>
            </a:r>
            <a:br>
              <a:rPr lang="en" dirty="0"/>
            </a:br>
            <a:endParaRPr dirty="0"/>
          </a:p>
        </p:txBody>
      </p:sp>
      <p:pic>
        <p:nvPicPr>
          <p:cNvPr id="196" name="Google Shape;196;p34"/>
          <p:cNvPicPr preferRelativeResize="0"/>
          <p:nvPr/>
        </p:nvPicPr>
        <p:blipFill>
          <a:blip r:embed="rId3">
            <a:alphaModFix/>
          </a:blip>
          <a:stretch>
            <a:fillRect/>
          </a:stretch>
        </p:blipFill>
        <p:spPr>
          <a:xfrm>
            <a:off x="8338458" y="4316666"/>
            <a:ext cx="685089" cy="56658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Read for the Gist and Unfamiliar Vocabulary</a:t>
            </a:r>
            <a:endParaRPr sz="2800">
              <a:latin typeface="Century Gothic"/>
              <a:ea typeface="Century Gothic"/>
              <a:cs typeface="Century Gothic"/>
              <a:sym typeface="Century Gothic"/>
            </a:endParaRPr>
          </a:p>
        </p:txBody>
      </p:sp>
      <p:sp>
        <p:nvSpPr>
          <p:cNvPr id="202" name="Google Shape;202;p35"/>
          <p:cNvSpPr txBox="1">
            <a:spLocks noGrp="1"/>
          </p:cNvSpPr>
          <p:nvPr>
            <p:ph type="body" idx="1"/>
          </p:nvPr>
        </p:nvSpPr>
        <p:spPr>
          <a:xfrm>
            <a:off x="628650" y="1369225"/>
            <a:ext cx="53391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Turn to page 5 of </a:t>
            </a:r>
            <a:r>
              <a:rPr lang="en" sz="2400" i="1">
                <a:latin typeface="Century Gothic"/>
                <a:ea typeface="Century Gothic"/>
                <a:cs typeface="Century Gothic"/>
                <a:sym typeface="Century Gothic"/>
              </a:rPr>
              <a:t>The Omnivore’s Dilemma </a:t>
            </a:r>
            <a:r>
              <a:rPr lang="en" sz="2400">
                <a:latin typeface="Century Gothic"/>
                <a:ea typeface="Century Gothic"/>
                <a:cs typeface="Century Gothic"/>
                <a:sym typeface="Century Gothic"/>
              </a:rPr>
              <a:t>and reread the description of the local sustainable food chain to refresh your memory.</a:t>
            </a:r>
            <a:endParaRPr sz="2400">
              <a:latin typeface="Century Gothic"/>
              <a:ea typeface="Century Gothic"/>
              <a:cs typeface="Century Gothic"/>
              <a:sym typeface="Century Gothic"/>
            </a:endParaRPr>
          </a:p>
          <a:p>
            <a:pPr marL="0" lvl="0" indent="0" algn="l" rtl="0">
              <a:spcBef>
                <a:spcPts val="800"/>
              </a:spcBef>
              <a:spcAft>
                <a:spcPts val="0"/>
              </a:spcAft>
              <a:buNone/>
            </a:pPr>
            <a:r>
              <a:rPr lang="en" sz="2400"/>
              <a:t/>
            </a:r>
            <a:br>
              <a:rPr lang="en" sz="2400"/>
            </a:br>
            <a:endParaRPr sz="2400"/>
          </a:p>
        </p:txBody>
      </p:sp>
      <p:pic>
        <p:nvPicPr>
          <p:cNvPr id="203" name="Google Shape;203;p35"/>
          <p:cNvPicPr preferRelativeResize="0"/>
          <p:nvPr/>
        </p:nvPicPr>
        <p:blipFill>
          <a:blip r:embed="rId3">
            <a:alphaModFix/>
          </a:blip>
          <a:stretch>
            <a:fillRect/>
          </a:stretch>
        </p:blipFill>
        <p:spPr>
          <a:xfrm>
            <a:off x="6220550" y="1406636"/>
            <a:ext cx="2149075" cy="31885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Read for the Gist and Unfamiliar Vocabulary</a:t>
            </a:r>
            <a:endParaRPr sz="2800">
              <a:latin typeface="Century Gothic"/>
              <a:ea typeface="Century Gothic"/>
              <a:cs typeface="Century Gothic"/>
              <a:sym typeface="Century Gothic"/>
            </a:endParaRPr>
          </a:p>
        </p:txBody>
      </p:sp>
      <p:sp>
        <p:nvSpPr>
          <p:cNvPr id="209" name="Google Shape;209;p36"/>
          <p:cNvSpPr txBox="1">
            <a:spLocks noGrp="1"/>
          </p:cNvSpPr>
          <p:nvPr>
            <p:ph type="body" idx="1"/>
          </p:nvPr>
        </p:nvSpPr>
        <p:spPr>
          <a:xfrm>
            <a:off x="270825" y="1369225"/>
            <a:ext cx="66846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Now you will work with a partner to reread page 161 up to “Letting Chickens be Chickens” on page 166.</a:t>
            </a: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000" dirty="0">
                <a:latin typeface="Century Gothic"/>
                <a:ea typeface="Century Gothic"/>
                <a:cs typeface="Century Gothic"/>
                <a:sym typeface="Century Gothic"/>
              </a:rPr>
              <a:t>As you read:</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write your annotations for the gist of each paragraph on sticky notes in the margin of the book. </a:t>
            </a:r>
            <a:endParaRPr sz="2000" dirty="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dirty="0">
                <a:latin typeface="Century Gothic"/>
                <a:ea typeface="Century Gothic"/>
                <a:cs typeface="Century Gothic"/>
                <a:sym typeface="Century Gothic"/>
              </a:rPr>
              <a:t>use your word-catchers to record any new vocabulary and definitions. </a:t>
            </a:r>
            <a:endParaRPr sz="2000" dirty="0">
              <a:latin typeface="Century Gothic"/>
              <a:ea typeface="Century Gothic"/>
              <a:cs typeface="Century Gothic"/>
              <a:sym typeface="Century Gothic"/>
            </a:endParaRPr>
          </a:p>
          <a:p>
            <a:pPr marL="0" lvl="0" indent="0" algn="l" rtl="0">
              <a:spcBef>
                <a:spcPts val="800"/>
              </a:spcBef>
              <a:spcAft>
                <a:spcPts val="0"/>
              </a:spcAft>
              <a:buNone/>
            </a:pPr>
            <a:r>
              <a:rPr lang="en" sz="2000" dirty="0"/>
              <a:t/>
            </a:r>
            <a:br>
              <a:rPr lang="en" sz="2000" dirty="0"/>
            </a:br>
            <a:endParaRPr sz="2000" dirty="0"/>
          </a:p>
        </p:txBody>
      </p:sp>
      <p:pic>
        <p:nvPicPr>
          <p:cNvPr id="210" name="Google Shape;210;p36"/>
          <p:cNvPicPr preferRelativeResize="0"/>
          <p:nvPr/>
        </p:nvPicPr>
        <p:blipFill>
          <a:blip r:embed="rId3">
            <a:alphaModFix/>
          </a:blip>
          <a:stretch>
            <a:fillRect/>
          </a:stretch>
        </p:blipFill>
        <p:spPr>
          <a:xfrm>
            <a:off x="7029950" y="1369231"/>
            <a:ext cx="1752600" cy="2600325"/>
          </a:xfrm>
          <a:prstGeom prst="rect">
            <a:avLst/>
          </a:prstGeom>
          <a:noFill/>
          <a:ln>
            <a:noFill/>
          </a:ln>
        </p:spPr>
      </p:pic>
      <p:pic>
        <p:nvPicPr>
          <p:cNvPr id="211" name="Google Shape;211;p36"/>
          <p:cNvPicPr preferRelativeResize="0"/>
          <p:nvPr/>
        </p:nvPicPr>
        <p:blipFill>
          <a:blip r:embed="rId4">
            <a:alphaModFix/>
          </a:blip>
          <a:stretch>
            <a:fillRect/>
          </a:stretch>
        </p:blipFill>
        <p:spPr>
          <a:xfrm>
            <a:off x="8447316" y="4408717"/>
            <a:ext cx="557904" cy="47497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FB9A5B4-59E8-421E-954C-75784FA8E94F}"/>
</file>

<file path=customXml/itemProps2.xml><?xml version="1.0" encoding="utf-8"?>
<ds:datastoreItem xmlns:ds="http://schemas.openxmlformats.org/officeDocument/2006/customXml" ds:itemID="{AB995B1A-92C1-4256-8816-B129620F04D6}"/>
</file>

<file path=customXml/itemProps3.xml><?xml version="1.0" encoding="utf-8"?>
<ds:datastoreItem xmlns:ds="http://schemas.openxmlformats.org/officeDocument/2006/customXml" ds:itemID="{391B9586-BD03-45C1-A22C-AF453A55584B}"/>
</file>

<file path=docProps/app.xml><?xml version="1.0" encoding="utf-8"?>
<Properties xmlns="http://schemas.openxmlformats.org/officeDocument/2006/extended-properties" xmlns:vt="http://schemas.openxmlformats.org/officeDocument/2006/docPropsVTypes">
  <TotalTime>10</TotalTime>
  <Words>1393</Words>
  <Application>Microsoft Macintosh PowerPoint</Application>
  <PresentationFormat>On-screen Show (16:9)</PresentationFormat>
  <Paragraphs>281</Paragraphs>
  <Slides>14</Slides>
  <Notes>14</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14</vt:i4>
      </vt:variant>
    </vt:vector>
  </HeadingPairs>
  <TitlesOfParts>
    <vt:vector size="20" baseType="lpstr">
      <vt:lpstr>Century Gothic</vt:lpstr>
      <vt:lpstr>Calibri</vt:lpstr>
      <vt:lpstr>Overlock</vt:lpstr>
      <vt:lpstr>Simple Light</vt:lpstr>
      <vt:lpstr>Office Theme</vt:lpstr>
      <vt:lpstr>Office Theme</vt:lpstr>
      <vt:lpstr>  Grade 8: Module 4: Unit 1: Lesson 8 Teacher slide, before teaching. </vt:lpstr>
      <vt:lpstr>  Grade 8: Module 4: Unit 1: Lesson 8 Teacher slide, before teaching. </vt:lpstr>
      <vt:lpstr>  Grade 8: Module 4: Unit 1: Lesson 8 Teacher slide, before teaching. </vt:lpstr>
      <vt:lpstr>Grade 8: Module 4:  Unit 1: Lesson 8</vt:lpstr>
      <vt:lpstr>Hello, Students!</vt:lpstr>
      <vt:lpstr>Let’s Share Homework Responses</vt:lpstr>
      <vt:lpstr>Let’s Review the Learning Targets</vt:lpstr>
      <vt:lpstr>Let’s Read for the Gist and Unfamiliar Vocabulary</vt:lpstr>
      <vt:lpstr>Let’s Read for the Gist and Unfamiliar Vocabulary</vt:lpstr>
      <vt:lpstr>Let’s Compare Gist Statements and Unfamiliar Vocabulary</vt:lpstr>
      <vt:lpstr>Let’s Better Understand the Text</vt:lpstr>
      <vt:lpstr>Let’s Identify the Author’s Claim</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8 Teacher slide, before teaching. </dc:title>
  <dc:creator>nbravo</dc:creator>
  <cp:lastModifiedBy>Alexander Specht</cp:lastModifiedBy>
  <cp:revision>4</cp:revision>
  <dcterms:modified xsi:type="dcterms:W3CDTF">2018-11-26T23:52:29Z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