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1.xml" ContentType="application/vnd.openxmlformats-officedocument.presentationml.notesSlid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3.xml" ContentType="application/vnd.openxmlformats-officedocument.presentationml.slideLayout+xml"/>
  <Override PartName="/ppt/slideLayouts/slideLayout19.xml" ContentType="application/vnd.openxmlformats-officedocument.presentationml.slideLayout+xml"/>
  <Override PartName="/ppt/slideLayouts/slideLayout25.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slideLayouts/slideLayout24.xml" ContentType="application/vnd.openxmlformats-officedocument.presentationml.slideLayout+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1293" autoAdjust="0"/>
  </p:normalViewPr>
  <p:slideViewPr>
    <p:cSldViewPr snapToGrid="0">
      <p:cViewPr varScale="1">
        <p:scale>
          <a:sx n="105" d="100"/>
          <a:sy n="105" d="100"/>
        </p:scale>
        <p:origin x="-1200" y="-112"/>
      </p:cViewPr>
      <p:guideLst>
        <p:guide orient="horz" pos="1620"/>
        <p:guide pos="2880"/>
      </p:guideLst>
    </p:cSldViewPr>
  </p:slideViewPr>
  <p:notesTextViewPr>
    <p:cViewPr>
      <p:scale>
        <a:sx n="1" d="1"/>
        <a:sy n="1" d="1"/>
      </p:scale>
      <p:origin x="0" y="2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1.xml"/><Relationship Id="rId12" Type="http://schemas.openxmlformats.org/officeDocument/2006/relationships/slide" Target="slides/slide10.xml"/><Relationship Id="rId17" Type="http://schemas.openxmlformats.org/officeDocument/2006/relationships/presProps" Target="presProps.xml"/><Relationship Id="rId7" Type="http://schemas.openxmlformats.org/officeDocument/2006/relationships/slide" Target="slides/slide5.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notesMaster" Target="notesMasters/notesMaster1.xml"/><Relationship Id="rId5" Type="http://schemas.openxmlformats.org/officeDocument/2006/relationships/slide" Target="slides/slide3.xml"/><Relationship Id="rId23"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theme" Target="theme/theme1.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1133352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176b88c6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4176b88c6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Agenda</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50-75 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1.Opening</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A. Mid-Unit 3 Assessment Feedback (5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B. Unpacking Learning Targets (5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2. Work Time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A. End of Unit 3 Assessment (30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B. Peer Critique (28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3. Closing and Assessment</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A. Group Work: Brainstorm Visuals (6 minutes)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4. Homework (2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A. Gather the props you have recorded on your index card for your final Readers Theater performance.</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B. Take home your script and practice reading your parts, considering the feedback given in the peer critique.</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176b88c6a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4176b88c6a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Small Groups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Peer Critique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pairings determined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provide feedback to their peers based on explicit criteria benefits both parties in clarifying the meaning of the learning target.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steps for the Peer Critique from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up two different student groups.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groups which one will perform first and which will be the audience first.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 audience that they are to give feedback using Row 1 of the rubric.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first groups to begin.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as needed as they perform and their peers give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first group has finished performing and the other group has finished writing feedback, invite the groups to switch so that the audience becomes the performers.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groups to hand over their feedback and to carefully read through each of the peer critiques they have been given from the other group so that they know how to improve for their final performance.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a few minutes within their group to discuss a plan for improving their final performance.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the steps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group performing should be following their Readers Theater script.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group acting as the audience should be providing appropriate feedback based on Row 1 of the rubric.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review their audience’s feedback and plan for improving their performance based on the comments.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176b88c6a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176b88c6a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6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Small Groups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Group Work: Brainstorm Visuals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consider props and visuals they can use to help their audience better understand their interpretation of the text. In choosing props and visuals, they have to make decisions like a director, based on the message they are trying to convey.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Groups may need multiple index cards to record prop assignments.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index cards to each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props and visuals can help an audience better understand their interpretation of the text and contribute to the audience’s understanding of characters, setting, problem, and/or mood. And, like directors, they need to make decisions about what types of props and/or visuals they want to use for the group performances of their group’s narrative script during the final performance task in the next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group members to decide who will be responsible for bringing in each prop for the final performance task in the next lesson and ask them to record that on their index card to take home.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discussing the question on the slide and suggesting appropriate props/visuals for their performance.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write any props that they are responsible for bringing to the performance on the index card to take home as a reminder.</a:t>
            </a: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Suggest that students determine a method of communicating with one another (phone, text message, etc.) to remind one another to bring props for the performance tomorrow.</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You might consider having some commonly used props/visuals on hand for students who forget theirs at home.</a:t>
            </a: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176b88c6a_0_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4176b88c6a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a:t>
            </a:r>
            <a:r>
              <a:rPr lang="en" sz="1200" b="1" dirty="0" smtClean="0">
                <a:solidFill>
                  <a:schemeClr val="dk1"/>
                </a:solidFill>
                <a:latin typeface="Calibri"/>
                <a:ea typeface="Calibri"/>
                <a:cs typeface="Calibri"/>
                <a:sym typeface="Calibri"/>
              </a:rPr>
              <a:t>Homework</a:t>
            </a:r>
            <a:endParaRPr lang="en-US" sz="1200" b="1"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their responsibilities for the performance in the next lesson.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Some groups may need additional time to practice, consider allowing this during the small group block.</a:t>
            </a:r>
            <a:endParaRPr sz="1200" dirty="0">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176b88c6a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176b88c6a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3 Assessment: Readers Theater Commentary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Row 1 of Readers Theater rubric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Index cards (several per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Lined paper (two pieces per student)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Theater Criteria anchor chart </a:t>
            </a:r>
            <a:r>
              <a:rPr lang="en" sz="1200" dirty="0">
                <a:solidFill>
                  <a:schemeClr val="dk1"/>
                </a:solidFill>
                <a:latin typeface="Calibri"/>
                <a:ea typeface="Calibri"/>
                <a:cs typeface="Calibri"/>
                <a:sym typeface="Calibri"/>
              </a:rPr>
              <a:t>(from Unit 2, Lesson 14)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Guidelines </a:t>
            </a:r>
            <a:r>
              <a:rPr lang="en" sz="1200" dirty="0">
                <a:solidFill>
                  <a:schemeClr val="dk1"/>
                </a:solidFill>
                <a:latin typeface="Calibri"/>
                <a:ea typeface="Calibri"/>
                <a:cs typeface="Calibri"/>
                <a:sym typeface="Calibri"/>
              </a:rPr>
              <a:t>(from Lesson 1;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Key Quotes anchor charts </a:t>
            </a:r>
            <a:r>
              <a:rPr lang="en" sz="1200" dirty="0">
                <a:solidFill>
                  <a:schemeClr val="dk1"/>
                </a:solidFill>
                <a:latin typeface="Calibri"/>
                <a:ea typeface="Calibri"/>
                <a:cs typeface="Calibri"/>
                <a:sym typeface="Calibri"/>
              </a:rPr>
              <a:t>(from Unit 2, Lesson 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Readers Theater Script (created in Lessons 1-3)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Venn Diagram: Similarities and Differences between the Readers Theater Script and </a:t>
            </a:r>
            <a:r>
              <a:rPr lang="en" sz="1200" b="1"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(Completed for homework in Lesson 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Copy each group script for each member of the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Key Quotes anchor charts </a:t>
            </a:r>
            <a:r>
              <a:rPr lang="en" sz="1200" dirty="0">
                <a:solidFill>
                  <a:schemeClr val="dk1"/>
                </a:solidFill>
                <a:latin typeface="Calibri"/>
                <a:ea typeface="Calibri"/>
                <a:cs typeface="Calibri"/>
                <a:sym typeface="Calibri"/>
              </a:rPr>
              <a:t>(from Unit 2, Lesson 8).</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Lined paper (two pieces per student) for the </a:t>
            </a:r>
            <a:r>
              <a:rPr lang="en" sz="1200" b="1" dirty="0">
                <a:solidFill>
                  <a:schemeClr val="dk1"/>
                </a:solidFill>
                <a:latin typeface="Calibri"/>
                <a:ea typeface="Calibri"/>
                <a:cs typeface="Calibri"/>
                <a:sym typeface="Calibri"/>
              </a:rPr>
              <a:t>End of Unit Assessment </a:t>
            </a:r>
            <a:r>
              <a:rPr lang="en" sz="1200" dirty="0">
                <a:solidFill>
                  <a:schemeClr val="dk1"/>
                </a:solidFill>
                <a:latin typeface="Calibri"/>
                <a:ea typeface="Calibri"/>
                <a:cs typeface="Calibri"/>
                <a:sym typeface="Calibri"/>
              </a:rPr>
              <a:t>(teacher provided if needed</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determining in advance the pairings for the Peer Critique in Work Time B.</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176b88c6a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176b88c6a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and provide feedback on the </a:t>
            </a:r>
            <a:r>
              <a:rPr lang="en" sz="1200" b="1" dirty="0">
                <a:solidFill>
                  <a:schemeClr val="dk1"/>
                </a:solidFill>
                <a:latin typeface="Calibri"/>
                <a:ea typeface="Calibri"/>
                <a:cs typeface="Calibri"/>
                <a:sym typeface="Calibri"/>
              </a:rPr>
              <a:t>Mid-Unit 3 Assessments </a:t>
            </a:r>
            <a:r>
              <a:rPr lang="en" sz="1200" dirty="0">
                <a:solidFill>
                  <a:schemeClr val="dk1"/>
                </a:solidFill>
                <a:latin typeface="Calibri"/>
                <a:ea typeface="Calibri"/>
                <a:cs typeface="Calibri"/>
                <a:sym typeface="Calibri"/>
              </a:rPr>
              <a:t>which you’ll return to students during this lesson.</a:t>
            </a:r>
            <a:endParaRPr sz="1200" dirty="0">
              <a:solidFill>
                <a:schemeClr val="dk1"/>
              </a:solidFill>
              <a:latin typeface="Calibri"/>
              <a:ea typeface="Calibri"/>
              <a:cs typeface="Calibri"/>
              <a:sym typeface="Calibri"/>
            </a:endParaRPr>
          </a:p>
          <a:p>
            <a:pPr marL="457200" lvl="0" indent="0" algn="l" rtl="0">
              <a:lnSpc>
                <a:spcPct val="90000"/>
              </a:lnSpc>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b535804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b5358043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176b88c6a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176b88c6a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dirty="0">
              <a:solidFill>
                <a:schemeClr val="dk1"/>
              </a:solidFill>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176b88c6a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176b88c6a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Mid-Unit 3 Assessment Feedback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the opportunity to review assessment feedback helps them understand where and how they need to improve next time.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Hand back the </a:t>
            </a:r>
            <a:r>
              <a:rPr lang="en" sz="1200" b="1" dirty="0">
                <a:solidFill>
                  <a:schemeClr val="dk1"/>
                </a:solidFill>
                <a:latin typeface="Calibri"/>
                <a:ea typeface="Calibri"/>
                <a:cs typeface="Calibri"/>
                <a:sym typeface="Calibri"/>
              </a:rPr>
              <a:t>Mid-Unit 3 Assessments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address students’ questions.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reviewing their Mi</a:t>
            </a:r>
            <a:r>
              <a:rPr lang="en" sz="1200" b="1" dirty="0">
                <a:solidFill>
                  <a:schemeClr val="dk1"/>
                </a:solidFill>
                <a:latin typeface="Calibri"/>
                <a:ea typeface="Calibri"/>
                <a:cs typeface="Calibri"/>
                <a:sym typeface="Calibri"/>
              </a:rPr>
              <a:t>d-Unit Assessment </a:t>
            </a:r>
            <a:r>
              <a:rPr lang="en" sz="1200" dirty="0">
                <a:solidFill>
                  <a:schemeClr val="dk1"/>
                </a:solidFill>
                <a:latin typeface="Calibri"/>
                <a:ea typeface="Calibri"/>
                <a:cs typeface="Calibri"/>
                <a:sym typeface="Calibri"/>
              </a:rPr>
              <a:t>and the feedback you have provided.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Follow up either immediately or later on in the lesson with students who indicate that they need help</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176b88c6a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176b88c6a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Unpacking Learning Target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class to read the learning targets along silently in their heads as you read them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does it mean by explaining how your script is a response to To Kill a Mockingbird?”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pair to respond.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diverges mean?”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pair to respond.</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it means </a:t>
            </a:r>
            <a:r>
              <a:rPr lang="en" sz="1200" b="0" dirty="0">
                <a:solidFill>
                  <a:schemeClr val="dk1"/>
                </a:solidFill>
                <a:latin typeface="Calibri"/>
                <a:ea typeface="Calibri"/>
                <a:cs typeface="Calibri"/>
                <a:sym typeface="Calibri"/>
              </a:rPr>
              <a:t>how the script communicates a particular idea from the novel.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explain that it means “is separate” or “differs from,” so in this context it refers to how the script is different from the novel and why.</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Clarify any language as needed.</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176b88c6a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4176b88c6a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25-30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End of Unit Assessment </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lang="en-US" sz="1200"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complete this assessment, students will need their Venn Diagram from Lesson 3, their copy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and their Readers Theater Script.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two sheets of lined paper to write their commentary. You may need to provide this for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“The idea of this Readers Theater is to communicate a key quote, outlining a theme in To Kill a Mockingbird, by choosing specific scenes in the book that communicate that key quote and turning them into scripts for Readers Theater. When presenting a Readers Theater, you need to be able to justify your choices to your audience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In </a:t>
            </a:r>
            <a:r>
              <a:rPr lang="en" sz="1200" i="1" dirty="0">
                <a:solidFill>
                  <a:schemeClr val="dk1"/>
                </a:solidFill>
                <a:latin typeface="Calibri"/>
                <a:ea typeface="Calibri"/>
                <a:cs typeface="Calibri"/>
                <a:sym typeface="Calibri"/>
              </a:rPr>
              <a:t>the </a:t>
            </a:r>
            <a:r>
              <a:rPr lang="en" sz="1200" b="1" i="1" dirty="0">
                <a:solidFill>
                  <a:schemeClr val="dk1"/>
                </a:solidFill>
                <a:latin typeface="Calibri"/>
                <a:ea typeface="Calibri"/>
                <a:cs typeface="Calibri"/>
                <a:sym typeface="Calibri"/>
              </a:rPr>
              <a:t>mid-unit assessment</a:t>
            </a:r>
            <a:r>
              <a:rPr lang="en" sz="1200" i="1" dirty="0">
                <a:solidFill>
                  <a:schemeClr val="dk1"/>
                </a:solidFill>
                <a:latin typeface="Calibri"/>
                <a:ea typeface="Calibri"/>
                <a:cs typeface="Calibri"/>
                <a:sym typeface="Calibri"/>
              </a:rPr>
              <a:t>, you explained why you made that scene selection and justified the scripting in reference to the key quote.”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3 Assessment: Readers Theater Commentary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title.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Think-Pair-Share: </a:t>
            </a:r>
            <a:r>
              <a:rPr lang="en" sz="1200" i="1" dirty="0">
                <a:solidFill>
                  <a:schemeClr val="dk1"/>
                </a:solidFill>
                <a:latin typeface="Calibri"/>
                <a:ea typeface="Calibri"/>
                <a:cs typeface="Calibri"/>
                <a:sym typeface="Calibri"/>
              </a:rPr>
              <a:t>“What is a commentary?”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class to read the prompt silently in their heads as you read it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from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lined paper (if needed) and tell students to begin writing their commentary.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end of unit assessments </a:t>
            </a:r>
            <a:r>
              <a:rPr lang="en" sz="1200" dirty="0">
                <a:solidFill>
                  <a:schemeClr val="dk1"/>
                </a:solidFill>
                <a:latin typeface="Calibri"/>
                <a:ea typeface="Calibri"/>
                <a:cs typeface="Calibri"/>
                <a:sym typeface="Calibri"/>
              </a:rPr>
              <a:t>at the end of the allotted time.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a commentary is </a:t>
            </a:r>
            <a:r>
              <a:rPr lang="en" sz="1200" b="0" dirty="0">
                <a:solidFill>
                  <a:schemeClr val="dk1"/>
                </a:solidFill>
                <a:latin typeface="Calibri"/>
                <a:ea typeface="Calibri"/>
                <a:cs typeface="Calibri"/>
                <a:sym typeface="Calibri"/>
              </a:rPr>
              <a:t>a kind of explanation of something that provides details about the choices made and why those choices were made.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silently and independently to complete their commentary.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need additional time to complete the assessment.</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176b88c6a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4176b88c6a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Peer Critique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Critiques simulate the experiences students will have in the workplace and help build a culture of achievement in your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to help them get more comfortable performing and to receive peer critique to help them improve their performances. To ensure that this is carried out productively without hurting anyone’s feelings, set clear expectations by reviewing the </a:t>
            </a:r>
            <a:r>
              <a:rPr lang="en" sz="1200" b="1" dirty="0">
                <a:solidFill>
                  <a:schemeClr val="dk1"/>
                </a:solidFill>
                <a:latin typeface="Calibri"/>
                <a:ea typeface="Calibri"/>
                <a:cs typeface="Calibri"/>
                <a:sym typeface="Calibri"/>
              </a:rPr>
              <a:t>Peer Critique Guidelines </a:t>
            </a:r>
            <a:r>
              <a:rPr lang="en" sz="1200" dirty="0">
                <a:solidFill>
                  <a:schemeClr val="dk1"/>
                </a:solidFill>
                <a:latin typeface="Calibri"/>
                <a:ea typeface="Calibri"/>
                <a:cs typeface="Calibri"/>
                <a:sym typeface="Calibri"/>
              </a:rPr>
              <a:t>beforehand.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Readers Theater Criteria anchor chart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Peer Critique Guidelines </a:t>
            </a:r>
            <a:r>
              <a:rPr lang="en" sz="1200" dirty="0">
                <a:solidFill>
                  <a:schemeClr val="dk1"/>
                </a:solidFill>
                <a:latin typeface="Calibri"/>
                <a:ea typeface="Calibri"/>
                <a:cs typeface="Calibri"/>
                <a:sym typeface="Calibri"/>
              </a:rPr>
              <a:t>posted in the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in Work Time B.</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back to the Performance column on the </a:t>
            </a:r>
            <a:r>
              <a:rPr lang="en" sz="1200" b="1" dirty="0">
                <a:solidFill>
                  <a:schemeClr val="dk1"/>
                </a:solidFill>
                <a:latin typeface="Calibri"/>
                <a:ea typeface="Calibri"/>
                <a:cs typeface="Calibri"/>
                <a:sym typeface="Calibri"/>
              </a:rPr>
              <a:t>Readers Theater Criteria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class to read the criteria again.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Row 1 of the </a:t>
            </a:r>
            <a:r>
              <a:rPr lang="en" sz="1200" b="1" dirty="0">
                <a:solidFill>
                  <a:schemeClr val="dk1"/>
                </a:solidFill>
                <a:latin typeface="Calibri"/>
                <a:ea typeface="Calibri"/>
                <a:cs typeface="Calibri"/>
                <a:sym typeface="Calibri"/>
              </a:rPr>
              <a:t>Readers Theater rubric </a:t>
            </a:r>
            <a:r>
              <a:rPr lang="en" sz="1200" dirty="0">
                <a:solidFill>
                  <a:schemeClr val="dk1"/>
                </a:solidFill>
                <a:latin typeface="Calibri"/>
                <a:ea typeface="Calibri"/>
                <a:cs typeface="Calibri"/>
                <a:sym typeface="Calibri"/>
              </a:rPr>
              <a:t>to each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this is one row of the rubric you will use to assess their final performance task and that they are going to use it to peer-critique the performance of another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couple of minutes to silently read it through.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peer critiquing must be done carefully because we want to be helpful to our peers so they can use our suggestions to improve their work. We don’t want to make them feel bad.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posted the </a:t>
            </a:r>
            <a:r>
              <a:rPr lang="en" sz="1200" b="1" dirty="0">
                <a:solidFill>
                  <a:schemeClr val="dk1"/>
                </a:solidFill>
                <a:latin typeface="Calibri"/>
                <a:ea typeface="Calibri"/>
                <a:cs typeface="Calibri"/>
                <a:sym typeface="Calibri"/>
              </a:rPr>
              <a:t>Peer Critique Guidelines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1.    </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Be </a:t>
            </a:r>
            <a:r>
              <a:rPr lang="en" sz="1200" i="1" dirty="0">
                <a:solidFill>
                  <a:schemeClr val="dk1"/>
                </a:solidFill>
                <a:latin typeface="Calibri"/>
                <a:ea typeface="Calibri"/>
                <a:cs typeface="Calibri"/>
                <a:sym typeface="Calibri"/>
              </a:rPr>
              <a:t>kind: Always treat others with dignity and respect. This means we never use words that are hurtful, including sarcasm</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i="1" dirty="0">
                <a:solidFill>
                  <a:schemeClr val="dk1"/>
                </a:solidFill>
                <a:latin typeface="Calibri"/>
                <a:ea typeface="Calibri"/>
                <a:cs typeface="Calibri"/>
                <a:sym typeface="Calibri"/>
              </a:rPr>
              <a:t>2.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Be specific: Focus on particular strengths and weaknesses, rather than making general comments like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It’s good</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or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 </a:t>
            </a:r>
            <a:r>
              <a:rPr lang="en" sz="1200" i="1" dirty="0">
                <a:solidFill>
                  <a:schemeClr val="dk1"/>
                </a:solidFill>
                <a:latin typeface="Calibri"/>
                <a:ea typeface="Calibri"/>
                <a:cs typeface="Calibri"/>
                <a:sym typeface="Calibri"/>
              </a:rPr>
              <a:t>like it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Provide insight into why it is good or what, specifically, you like about it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i="1" dirty="0">
                <a:solidFill>
                  <a:schemeClr val="dk1"/>
                </a:solidFill>
                <a:latin typeface="Calibri"/>
                <a:ea typeface="Calibri"/>
                <a:cs typeface="Calibri"/>
                <a:sym typeface="Calibri"/>
              </a:rPr>
              <a:t>3.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Be helpful: The goal is to positively contribute to the individual or the group, not to simply be heard. Echoing the thoughts of others or cleverly pointing out details that are irrelevant wastes time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i="1" dirty="0">
                <a:solidFill>
                  <a:schemeClr val="dk1"/>
                </a:solidFill>
                <a:latin typeface="Calibri"/>
                <a:ea typeface="Calibri"/>
                <a:cs typeface="Calibri"/>
                <a:sym typeface="Calibri"/>
              </a:rPr>
              <a:t>4.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Participate</a:t>
            </a:r>
            <a:r>
              <a:rPr lang="en" sz="1200" i="1" dirty="0">
                <a:solidFill>
                  <a:schemeClr val="dk1"/>
                </a:solidFill>
                <a:latin typeface="Calibri"/>
                <a:ea typeface="Calibri"/>
                <a:cs typeface="Calibri"/>
                <a:sym typeface="Calibri"/>
              </a:rPr>
              <a:t>: Peer critique is a process to support each other, and your feedback is valued</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criteria that they will be using to critique the group’s performance.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expectations for the Peer Critique based on the posted guidelines.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3</a:t>
            </a:r>
            <a:r>
              <a:rPr lang="en" sz="3400"/>
              <a:t>: Lesson </a:t>
            </a:r>
            <a:r>
              <a:rPr lang="en"/>
              <a:t>4</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040725"/>
            <a:ext cx="8520600" cy="36039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400" dirty="0">
                <a:solidFill>
                  <a:schemeClr val="dk1"/>
                </a:solidFill>
              </a:rPr>
              <a:t>This lesson will take approximately 50-75 minutes to complete. </a:t>
            </a:r>
            <a:endParaRPr sz="1400" dirty="0">
              <a:solidFill>
                <a:schemeClr val="dk1"/>
              </a:solidFill>
            </a:endParaRPr>
          </a:p>
          <a:p>
            <a:pPr marL="0" lvl="0" indent="0" algn="l" rtl="0">
              <a:spcBef>
                <a:spcPts val="800"/>
              </a:spcBef>
              <a:spcAft>
                <a:spcPts val="0"/>
              </a:spcAft>
              <a:buClr>
                <a:schemeClr val="dk1"/>
              </a:buClr>
              <a:buSzPts val="2400"/>
              <a:buFont typeface="Arial"/>
              <a:buNone/>
            </a:pPr>
            <a:endParaRPr sz="1200" dirty="0">
              <a:solidFill>
                <a:schemeClr val="dk1"/>
              </a:solidFill>
            </a:endParaRPr>
          </a:p>
          <a:p>
            <a:pPr marL="0" lvl="0" indent="0" algn="l" rtl="0">
              <a:spcBef>
                <a:spcPts val="800"/>
              </a:spcBef>
              <a:spcAft>
                <a:spcPts val="0"/>
              </a:spcAft>
              <a:buClr>
                <a:schemeClr val="dk1"/>
              </a:buClr>
              <a:buSzPts val="3200"/>
              <a:buFont typeface="Arial"/>
              <a:buNone/>
            </a:pPr>
            <a:r>
              <a:rPr lang="en" sz="1400" dirty="0">
                <a:solidFill>
                  <a:schemeClr val="dk1"/>
                </a:solidFill>
              </a:rPr>
              <a:t>The purpose of today’s lesson is to:</a:t>
            </a:r>
            <a:endParaRPr sz="1400" dirty="0">
              <a:solidFill>
                <a:schemeClr val="dk1"/>
              </a:solidFill>
            </a:endParaRPr>
          </a:p>
          <a:p>
            <a:pPr marL="457200" lvl="0" indent="-317500" algn="l" rtl="0">
              <a:spcBef>
                <a:spcPts val="800"/>
              </a:spcBef>
              <a:spcAft>
                <a:spcPts val="0"/>
              </a:spcAft>
              <a:buClr>
                <a:schemeClr val="dk1"/>
              </a:buClr>
              <a:buSzPts val="1400"/>
              <a:buChar char="•"/>
            </a:pPr>
            <a:r>
              <a:rPr lang="en" sz="1400" dirty="0">
                <a:solidFill>
                  <a:schemeClr val="dk1"/>
                </a:solidFill>
              </a:rPr>
              <a:t>Have students complete an on-demand </a:t>
            </a:r>
            <a:r>
              <a:rPr lang="en" sz="1400" b="1" dirty="0">
                <a:solidFill>
                  <a:schemeClr val="dk1"/>
                </a:solidFill>
              </a:rPr>
              <a:t>End of Unit Assessment </a:t>
            </a:r>
            <a:r>
              <a:rPr lang="en" sz="1400" dirty="0">
                <a:solidFill>
                  <a:schemeClr val="dk1"/>
                </a:solidFill>
              </a:rPr>
              <a:t>in which they will write a commentary to answer specific questions about the connections between their Readers Theater script and the novel </a:t>
            </a:r>
            <a:r>
              <a:rPr lang="en" sz="1400" i="1" dirty="0">
                <a:solidFill>
                  <a:schemeClr val="dk1"/>
                </a:solidFill>
              </a:rPr>
              <a:t>To Kill a Mockingbird</a:t>
            </a:r>
            <a:r>
              <a:rPr lang="en" sz="1400" dirty="0">
                <a:solidFill>
                  <a:schemeClr val="dk1"/>
                </a:solidFill>
              </a:rPr>
              <a:t>.</a:t>
            </a:r>
            <a:endParaRPr sz="1400" dirty="0">
              <a:solidFill>
                <a:schemeClr val="dk1"/>
              </a:solidFill>
            </a:endParaRPr>
          </a:p>
          <a:p>
            <a:pPr marL="457200" lvl="0" indent="-317500" algn="l" rtl="0">
              <a:spcBef>
                <a:spcPts val="0"/>
              </a:spcBef>
              <a:spcAft>
                <a:spcPts val="0"/>
              </a:spcAft>
              <a:buClr>
                <a:schemeClr val="dk1"/>
              </a:buClr>
              <a:buSzPts val="1400"/>
              <a:buChar char="•"/>
            </a:pPr>
            <a:r>
              <a:rPr lang="en" sz="1400" dirty="0">
                <a:solidFill>
                  <a:schemeClr val="dk1"/>
                </a:solidFill>
              </a:rPr>
              <a:t>Provide students an opportunity to practice in front of a group of peers to become more comfortable performing and to receive peer feedback to improve their performance before the final performance in Lesson 5. </a:t>
            </a:r>
            <a:br>
              <a:rPr lang="en" sz="1400" dirty="0">
                <a:solidFill>
                  <a:schemeClr val="dk1"/>
                </a:solidFill>
              </a:rPr>
            </a:br>
            <a:endParaRPr sz="1200" dirty="0">
              <a:solidFill>
                <a:schemeClr val="dk1"/>
              </a:solidFill>
            </a:endParaRPr>
          </a:p>
          <a:p>
            <a:pPr marL="0" lvl="0" indent="0" algn="l" rtl="0">
              <a:spcBef>
                <a:spcPts val="800"/>
              </a:spcBef>
              <a:spcAft>
                <a:spcPts val="0"/>
              </a:spcAft>
              <a:buClr>
                <a:schemeClr val="dk1"/>
              </a:buClr>
              <a:buSzPts val="3200"/>
              <a:buFont typeface="Arial"/>
              <a:buNone/>
            </a:pPr>
            <a:r>
              <a:rPr lang="en" sz="1400" dirty="0">
                <a:solidFill>
                  <a:schemeClr val="dk1"/>
                </a:solidFill>
              </a:rPr>
              <a:t>The Learning Targets for students today are:</a:t>
            </a:r>
            <a:endParaRPr sz="1400" dirty="0">
              <a:solidFill>
                <a:schemeClr val="dk1"/>
              </a:solidFill>
            </a:endParaRPr>
          </a:p>
          <a:p>
            <a:pPr marL="457200" lvl="0" indent="-317500" algn="l" rtl="0">
              <a:spcBef>
                <a:spcPts val="1000"/>
              </a:spcBef>
              <a:spcAft>
                <a:spcPts val="0"/>
              </a:spcAft>
              <a:buClr>
                <a:schemeClr val="dk1"/>
              </a:buClr>
              <a:buSzPts val="1400"/>
              <a:buAutoNum type="arabicPeriod"/>
            </a:pPr>
            <a:r>
              <a:rPr lang="en" sz="1400" dirty="0">
                <a:solidFill>
                  <a:schemeClr val="dk1"/>
                </a:solidFill>
              </a:rPr>
              <a:t>I can explain how our script is a response to </a:t>
            </a:r>
            <a:r>
              <a:rPr lang="en" sz="1400" i="1" dirty="0">
                <a:solidFill>
                  <a:schemeClr val="dk1"/>
                </a:solidFill>
              </a:rPr>
              <a:t>To Kill a Mockingbird</a:t>
            </a:r>
            <a:r>
              <a:rPr lang="en" sz="1400" dirty="0">
                <a:solidFill>
                  <a:schemeClr val="dk1"/>
                </a:solidFill>
              </a:rPr>
              <a:t>.</a:t>
            </a:r>
            <a:endParaRPr sz="1400" dirty="0">
              <a:solidFill>
                <a:schemeClr val="dk1"/>
              </a:solidFill>
            </a:endParaRPr>
          </a:p>
          <a:p>
            <a:pPr marL="457200" lvl="0" indent="-317500" algn="l" rtl="0">
              <a:spcBef>
                <a:spcPts val="0"/>
              </a:spcBef>
              <a:spcAft>
                <a:spcPts val="0"/>
              </a:spcAft>
              <a:buClr>
                <a:schemeClr val="dk1"/>
              </a:buClr>
              <a:buSzPts val="1400"/>
              <a:buAutoNum type="arabicPeriod"/>
            </a:pPr>
            <a:r>
              <a:rPr lang="en" sz="1400" dirty="0">
                <a:solidFill>
                  <a:schemeClr val="dk1"/>
                </a:solidFill>
              </a:rPr>
              <a:t>I can explain how our script connects to the novel and how it diverges from it and why.</a:t>
            </a:r>
            <a:endParaRPr sz="1400" dirty="0">
              <a:solidFill>
                <a:schemeClr val="dk1"/>
              </a:solidFill>
            </a:endParaRPr>
          </a:p>
          <a:p>
            <a:pPr marL="457200" lvl="0" indent="-317500" algn="l" rtl="0">
              <a:spcBef>
                <a:spcPts val="0"/>
              </a:spcBef>
              <a:spcAft>
                <a:spcPts val="0"/>
              </a:spcAft>
              <a:buClr>
                <a:schemeClr val="dk1"/>
              </a:buClr>
              <a:buSzPts val="1400"/>
              <a:buAutoNum type="arabicPeriod"/>
            </a:pPr>
            <a:r>
              <a:rPr lang="en" sz="1400" dirty="0">
                <a:solidFill>
                  <a:schemeClr val="dk1"/>
                </a:solidFill>
              </a:rPr>
              <a:t>I can use a rubric to provide kind, specific, and helpful feedback to my peers.</a:t>
            </a:r>
            <a:br>
              <a:rPr lang="en" sz="1400" dirty="0">
                <a:solidFill>
                  <a:schemeClr val="dk1"/>
                </a:solidFill>
              </a:rPr>
            </a:br>
            <a:r>
              <a:rPr lang="en" sz="1400" dirty="0">
                <a:solidFill>
                  <a:schemeClr val="dk1"/>
                </a:solidFill>
              </a:rPr>
              <a:t/>
            </a:r>
            <a:br>
              <a:rPr lang="en" sz="1400" dirty="0">
                <a:solidFill>
                  <a:schemeClr val="dk1"/>
                </a:solidFill>
              </a:rPr>
            </a:br>
            <a:endParaRPr sz="14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a:t>Let’s Peer Critique a Readers Theater Performance</a:t>
            </a:r>
            <a:endParaRPr sz="2600"/>
          </a:p>
        </p:txBody>
      </p:sp>
      <p:sp>
        <p:nvSpPr>
          <p:cNvPr id="252" name="Google Shape;252;p37"/>
          <p:cNvSpPr txBox="1">
            <a:spLocks noGrp="1"/>
          </p:cNvSpPr>
          <p:nvPr>
            <p:ph type="body" idx="1"/>
          </p:nvPr>
        </p:nvSpPr>
        <p:spPr>
          <a:xfrm>
            <a:off x="311700" y="1152475"/>
            <a:ext cx="8832300" cy="31386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200" dirty="0"/>
              <a:t>Group 1 performs their script</a:t>
            </a:r>
            <a:endParaRPr sz="2200" dirty="0"/>
          </a:p>
          <a:p>
            <a:pPr marL="457200" lvl="0" indent="-381000" algn="l" rtl="0">
              <a:spcBef>
                <a:spcPts val="0"/>
              </a:spcBef>
              <a:spcAft>
                <a:spcPts val="0"/>
              </a:spcAft>
              <a:buSzPts val="2400"/>
              <a:buAutoNum type="arabicPeriod"/>
            </a:pPr>
            <a:r>
              <a:rPr lang="en" sz="2200" dirty="0"/>
              <a:t>Group 2 watches and provides feedback on the rubric</a:t>
            </a:r>
            <a:endParaRPr sz="2200" dirty="0"/>
          </a:p>
          <a:p>
            <a:pPr marL="457200" lvl="0" indent="-381000" algn="l" rtl="0">
              <a:spcBef>
                <a:spcPts val="0"/>
              </a:spcBef>
              <a:spcAft>
                <a:spcPts val="0"/>
              </a:spcAft>
              <a:buSzPts val="2400"/>
              <a:buAutoNum type="arabicPeriod"/>
            </a:pPr>
            <a:r>
              <a:rPr lang="en" sz="2200" dirty="0"/>
              <a:t>Switch roles</a:t>
            </a:r>
            <a:endParaRPr sz="2200" dirty="0"/>
          </a:p>
          <a:p>
            <a:pPr marL="457200" lvl="0" indent="-381000" algn="l" rtl="0">
              <a:spcBef>
                <a:spcPts val="0"/>
              </a:spcBef>
              <a:spcAft>
                <a:spcPts val="0"/>
              </a:spcAft>
              <a:buSzPts val="2400"/>
              <a:buAutoNum type="arabicPeriod"/>
            </a:pPr>
            <a:r>
              <a:rPr lang="en" sz="2200" dirty="0"/>
              <a:t>Review your</a:t>
            </a:r>
            <a:endParaRPr sz="2200" dirty="0"/>
          </a:p>
          <a:p>
            <a:pPr marL="457200" lvl="0" indent="0" algn="l" rtl="0">
              <a:spcBef>
                <a:spcPts val="0"/>
              </a:spcBef>
              <a:spcAft>
                <a:spcPts val="0"/>
              </a:spcAft>
              <a:buNone/>
            </a:pPr>
            <a:r>
              <a:rPr lang="en" sz="2200" dirty="0"/>
              <a:t>feedback</a:t>
            </a:r>
            <a:endParaRPr sz="2200" dirty="0"/>
          </a:p>
        </p:txBody>
      </p:sp>
      <p:pic>
        <p:nvPicPr>
          <p:cNvPr id="253" name="Google Shape;253;p37"/>
          <p:cNvPicPr preferRelativeResize="0"/>
          <p:nvPr/>
        </p:nvPicPr>
        <p:blipFill>
          <a:blip r:embed="rId3">
            <a:alphaModFix/>
          </a:blip>
          <a:stretch>
            <a:fillRect/>
          </a:stretch>
        </p:blipFill>
        <p:spPr>
          <a:xfrm>
            <a:off x="2766819" y="2025261"/>
            <a:ext cx="5142269" cy="1981131"/>
          </a:xfrm>
          <a:prstGeom prst="rect">
            <a:avLst/>
          </a:prstGeom>
          <a:noFill/>
          <a:ln>
            <a:noFill/>
          </a:ln>
        </p:spPr>
      </p:pic>
      <p:pic>
        <p:nvPicPr>
          <p:cNvPr id="254" name="Google Shape;254;p37"/>
          <p:cNvPicPr preferRelativeResize="0"/>
          <p:nvPr/>
        </p:nvPicPr>
        <p:blipFill>
          <a:blip r:embed="rId4">
            <a:alphaModFix/>
          </a:blip>
          <a:stretch>
            <a:fillRect/>
          </a:stretch>
        </p:blipFill>
        <p:spPr>
          <a:xfrm>
            <a:off x="8359025" y="4212262"/>
            <a:ext cx="648825" cy="6488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a:t>Let’s Choose Props to Enhance Our Performance</a:t>
            </a:r>
            <a:endParaRPr sz="2600"/>
          </a:p>
        </p:txBody>
      </p:sp>
      <p:sp>
        <p:nvSpPr>
          <p:cNvPr id="260" name="Google Shape;260;p38"/>
          <p:cNvSpPr txBox="1">
            <a:spLocks noGrp="1"/>
          </p:cNvSpPr>
          <p:nvPr>
            <p:ph type="body" idx="1"/>
          </p:nvPr>
        </p:nvSpPr>
        <p:spPr>
          <a:xfrm>
            <a:off x="311700" y="960975"/>
            <a:ext cx="8520600" cy="3659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Discuss this question in your group:</a:t>
            </a:r>
            <a:br>
              <a:rPr lang="en"/>
            </a:br>
            <a:r>
              <a:rPr lang="en"/>
              <a:t/>
            </a:r>
            <a:br>
              <a:rPr lang="en"/>
            </a:br>
            <a:r>
              <a:rPr lang="en" i="1">
                <a:solidFill>
                  <a:schemeClr val="dk1"/>
                </a:solidFill>
              </a:rPr>
              <a:t>Which props or visuals will help our audience better understand our interpretation of the novel and the message we are trying to communicate through our script? How will they help?	</a:t>
            </a:r>
            <a:endParaRPr i="1">
              <a:solidFill>
                <a:schemeClr val="dk1"/>
              </a:solidFill>
            </a:endParaRPr>
          </a:p>
          <a:p>
            <a:pPr marL="0" lvl="0" indent="0" algn="l" rtl="0">
              <a:spcBef>
                <a:spcPts val="800"/>
              </a:spcBef>
              <a:spcAft>
                <a:spcPts val="0"/>
              </a:spcAft>
              <a:buNone/>
            </a:pPr>
            <a:endParaRPr sz="1400"/>
          </a:p>
          <a:p>
            <a:pPr marL="0" lvl="0" indent="0" algn="l" rtl="0">
              <a:spcBef>
                <a:spcPts val="800"/>
              </a:spcBef>
              <a:spcAft>
                <a:spcPts val="0"/>
              </a:spcAft>
              <a:buNone/>
            </a:pPr>
            <a:r>
              <a:rPr lang="en"/>
              <a:t>Think about the scenes in your script: </a:t>
            </a:r>
            <a:endParaRPr/>
          </a:p>
          <a:p>
            <a:pPr marL="457200" lvl="0" indent="-342900" algn="l" rtl="0">
              <a:spcBef>
                <a:spcPts val="800"/>
              </a:spcBef>
              <a:spcAft>
                <a:spcPts val="0"/>
              </a:spcAft>
              <a:buClr>
                <a:schemeClr val="dk1"/>
              </a:buClr>
              <a:buSzPts val="1800"/>
              <a:buFont typeface="Century Gothic"/>
              <a:buChar char="•"/>
            </a:pPr>
            <a:r>
              <a:rPr lang="en">
                <a:solidFill>
                  <a:schemeClr val="dk1"/>
                </a:solidFill>
              </a:rPr>
              <a:t>Where are your characters?</a:t>
            </a:r>
            <a:endParaRPr>
              <a:solidFill>
                <a:schemeClr val="dk1"/>
              </a:solidFill>
            </a:endParaRPr>
          </a:p>
          <a:p>
            <a:pPr marL="457200" lvl="0" indent="-342900" algn="l" rtl="0">
              <a:spcBef>
                <a:spcPts val="0"/>
              </a:spcBef>
              <a:spcAft>
                <a:spcPts val="0"/>
              </a:spcAft>
              <a:buClr>
                <a:schemeClr val="dk1"/>
              </a:buClr>
              <a:buSzPts val="1800"/>
              <a:buFont typeface="Century Gothic"/>
              <a:buChar char="•"/>
            </a:pPr>
            <a:r>
              <a:rPr lang="en">
                <a:solidFill>
                  <a:schemeClr val="dk1"/>
                </a:solidFill>
              </a:rPr>
              <a:t>What are they doing or wearing?</a:t>
            </a:r>
            <a:endParaRPr>
              <a:solidFill>
                <a:schemeClr val="dk1"/>
              </a:solidFill>
            </a:endParaRPr>
          </a:p>
          <a:p>
            <a:pPr marL="457200" lvl="0" indent="-342900" algn="l" rtl="0">
              <a:spcBef>
                <a:spcPts val="0"/>
              </a:spcBef>
              <a:spcAft>
                <a:spcPts val="0"/>
              </a:spcAft>
              <a:buClr>
                <a:schemeClr val="dk1"/>
              </a:buClr>
              <a:buSzPts val="1800"/>
              <a:buFont typeface="Century Gothic"/>
              <a:buChar char="•"/>
            </a:pPr>
            <a:r>
              <a:rPr lang="en">
                <a:solidFill>
                  <a:schemeClr val="dk1"/>
                </a:solidFill>
              </a:rPr>
              <a:t>What challenges are they facing?</a:t>
            </a:r>
            <a:endParaRPr>
              <a:solidFill>
                <a:schemeClr val="dk1"/>
              </a:solidFill>
            </a:endParaRPr>
          </a:p>
          <a:p>
            <a:pPr marL="0" lvl="0" indent="0" algn="l" rtl="0">
              <a:spcBef>
                <a:spcPts val="800"/>
              </a:spcBef>
              <a:spcAft>
                <a:spcPts val="0"/>
              </a:spcAft>
              <a:buNone/>
            </a:pPr>
            <a:endParaRPr/>
          </a:p>
          <a:p>
            <a:pPr marL="0" lvl="0" indent="0" algn="l" rtl="0">
              <a:spcBef>
                <a:spcPts val="800"/>
              </a:spcBef>
              <a:spcAft>
                <a:spcPts val="0"/>
              </a:spcAft>
              <a:buNone/>
            </a:pP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66" name="Google Shape;266;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Gather the props you have recorded on your index card for your final Readers Theater performance.</a:t>
            </a:r>
            <a:br>
              <a:rPr lang="en" sz="2400"/>
            </a:br>
            <a:endParaRPr sz="2400"/>
          </a:p>
          <a:p>
            <a:pPr marL="457200" lvl="0" indent="-381000" algn="l" rtl="0">
              <a:spcBef>
                <a:spcPts val="0"/>
              </a:spcBef>
              <a:spcAft>
                <a:spcPts val="0"/>
              </a:spcAft>
              <a:buSzPts val="2400"/>
              <a:buChar char="•"/>
            </a:pPr>
            <a:r>
              <a:rPr lang="en" sz="2400"/>
              <a:t>Take home your script and practice reading your parts, considering the feedback given in the peer critique.</a:t>
            </a:r>
            <a:br>
              <a:rPr lang="en" sz="2400"/>
            </a:br>
            <a:endParaRPr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 Lesson 4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4: </a:t>
            </a:r>
            <a:endParaRPr i="1" dirty="0">
              <a:solidFill>
                <a:schemeClr val="dk1"/>
              </a:solidFill>
            </a:endParaRPr>
          </a:p>
          <a:p>
            <a:pPr marL="0" lvl="0" indent="0" algn="l" rtl="0">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b="1" dirty="0">
                <a:solidFill>
                  <a:schemeClr val="dk1"/>
                </a:solidFill>
              </a:rPr>
              <a:t>End of Unit 3 Assessment: Readers Theater Commentary </a:t>
            </a:r>
            <a:r>
              <a:rPr lang="en" dirty="0">
                <a:solidFill>
                  <a:schemeClr val="dk1"/>
                </a:solidFill>
              </a:rPr>
              <a:t>(one per student)</a:t>
            </a:r>
            <a:endParaRPr dirty="0">
              <a:solidFill>
                <a:schemeClr val="dk1"/>
              </a:solidFill>
            </a:endParaRPr>
          </a:p>
          <a:p>
            <a:pPr marL="457200" lvl="0" indent="-361950" algn="l" rtl="0">
              <a:spcBef>
                <a:spcPts val="0"/>
              </a:spcBef>
              <a:spcAft>
                <a:spcPts val="0"/>
              </a:spcAft>
              <a:buClr>
                <a:schemeClr val="dk1"/>
              </a:buClr>
              <a:buSzPts val="2100"/>
              <a:buChar char="•"/>
            </a:pPr>
            <a:r>
              <a:rPr lang="en" b="1" dirty="0">
                <a:solidFill>
                  <a:schemeClr val="dk1"/>
                </a:solidFill>
              </a:rPr>
              <a:t>Row 1 of Readers Theater rubric </a:t>
            </a:r>
            <a:r>
              <a:rPr lang="en" dirty="0">
                <a:solidFill>
                  <a:schemeClr val="dk1"/>
                </a:solidFill>
              </a:rPr>
              <a:t>(one per student)</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Index cards (several per group)</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In advance: Copy each group script for each member of the group.</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4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4: </a:t>
            </a:r>
            <a:endParaRPr i="1" dirty="0">
              <a:solidFill>
                <a:schemeClr val="dk1"/>
              </a:solidFill>
            </a:endParaRPr>
          </a:p>
          <a:p>
            <a:pPr marL="0" lvl="0" indent="0" algn="l" rtl="0">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dirty="0">
                <a:solidFill>
                  <a:schemeClr val="dk1"/>
                </a:solidFill>
              </a:rPr>
              <a:t>Review and provide feedback on the </a:t>
            </a:r>
            <a:r>
              <a:rPr lang="en" b="1" dirty="0">
                <a:solidFill>
                  <a:schemeClr val="dk1"/>
                </a:solidFill>
              </a:rPr>
              <a:t>Mid-Unit 3 Assessments </a:t>
            </a:r>
            <a:r>
              <a:rPr lang="en" dirty="0">
                <a:solidFill>
                  <a:schemeClr val="dk1"/>
                </a:solidFill>
              </a:rPr>
              <a:t>which you’ll return to students during this lesson.</a:t>
            </a:r>
            <a:endParaRPr dirty="0">
              <a:solidFill>
                <a:schemeClr val="dk1"/>
              </a:solidFill>
            </a:endParaRPr>
          </a:p>
          <a:p>
            <a:pPr marL="457200" lvl="0" indent="0" algn="l" rtl="0">
              <a:spcBef>
                <a:spcPts val="10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3: Lesson 4</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906875"/>
            <a:ext cx="8520600" cy="34911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800" dirty="0"/>
              <a:t>In today’s lesson, you will write a commentary as part of the </a:t>
            </a:r>
            <a:r>
              <a:rPr lang="en" sz="1800" b="1" dirty="0"/>
              <a:t>End of Unit 3 Assessment</a:t>
            </a:r>
            <a:r>
              <a:rPr lang="en" sz="1800" dirty="0"/>
              <a:t>. You’ll also continue to prepare for the Readers Theater presentations, which will take place during tomorrow’s lesson, by practicing in front of your peers for feedback. </a:t>
            </a:r>
            <a:endParaRPr sz="1800" dirty="0"/>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do today:</a:t>
            </a:r>
            <a:endParaRPr sz="1800" dirty="0"/>
          </a:p>
          <a:p>
            <a:pPr marL="457200" lvl="0" indent="-342900" algn="l" rtl="0">
              <a:lnSpc>
                <a:spcPct val="100000"/>
              </a:lnSpc>
              <a:spcBef>
                <a:spcPts val="800"/>
              </a:spcBef>
              <a:spcAft>
                <a:spcPts val="0"/>
              </a:spcAft>
              <a:buSzPts val="1800"/>
              <a:buChar char="•"/>
            </a:pPr>
            <a:r>
              <a:rPr lang="en" sz="1800" dirty="0"/>
              <a:t>Write a commentary about the connections between your script and the novel</a:t>
            </a:r>
            <a:endParaRPr sz="1800" dirty="0"/>
          </a:p>
          <a:p>
            <a:pPr marL="457200" lvl="0" indent="-342900" algn="l" rtl="0">
              <a:lnSpc>
                <a:spcPct val="100000"/>
              </a:lnSpc>
              <a:spcBef>
                <a:spcPts val="0"/>
              </a:spcBef>
              <a:spcAft>
                <a:spcPts val="0"/>
              </a:spcAft>
              <a:buSzPts val="1800"/>
              <a:buChar char="•"/>
            </a:pPr>
            <a:r>
              <a:rPr lang="en" sz="1800" dirty="0"/>
              <a:t>Give and receive peer feedback on a Readers Theater performance</a:t>
            </a:r>
            <a:endParaRPr sz="1800" dirty="0"/>
          </a:p>
          <a:p>
            <a:pPr marL="457200" lvl="0" indent="-342900" algn="l" rtl="0">
              <a:lnSpc>
                <a:spcPct val="100000"/>
              </a:lnSpc>
              <a:spcBef>
                <a:spcPts val="0"/>
              </a:spcBef>
              <a:spcAft>
                <a:spcPts val="0"/>
              </a:spcAft>
              <a:buSzPts val="1800"/>
              <a:buChar char="•"/>
            </a:pPr>
            <a:r>
              <a:rPr lang="en" sz="1800" dirty="0"/>
              <a:t>Choose props and visuals for your presentation that will help the audience understand your interpretation of the text</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Feedback on the Mid-Unit Assessment</a:t>
            </a:r>
            <a:endParaRPr sz="3000"/>
          </a:p>
        </p:txBody>
      </p:sp>
      <p:sp>
        <p:nvSpPr>
          <p:cNvPr id="218" name="Google Shape;218;p33"/>
          <p:cNvSpPr txBox="1">
            <a:spLocks noGrp="1"/>
          </p:cNvSpPr>
          <p:nvPr>
            <p:ph type="body" idx="1"/>
          </p:nvPr>
        </p:nvSpPr>
        <p:spPr>
          <a:xfrm>
            <a:off x="179550" y="1350250"/>
            <a:ext cx="4187400" cy="2875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t>Silently read and review the </a:t>
            </a:r>
            <a:br>
              <a:rPr lang="en" sz="2000" dirty="0"/>
            </a:br>
            <a:r>
              <a:rPr lang="en" sz="2000" dirty="0"/>
              <a:t>feedback on your </a:t>
            </a:r>
            <a:r>
              <a:rPr lang="en" sz="2000" b="1" dirty="0"/>
              <a:t>Mid-Unit </a:t>
            </a:r>
            <a:br>
              <a:rPr lang="en" sz="2000" b="1" dirty="0"/>
            </a:br>
            <a:r>
              <a:rPr lang="en" sz="2000" b="1" dirty="0"/>
              <a:t>Assessment</a:t>
            </a:r>
            <a:r>
              <a:rPr lang="en" sz="2000" dirty="0"/>
              <a:t>.</a:t>
            </a:r>
            <a:endParaRPr sz="2000" dirty="0"/>
          </a:p>
          <a:p>
            <a:pPr marL="0" lvl="0" indent="0" algn="l" rtl="0">
              <a:spcBef>
                <a:spcPts val="800"/>
              </a:spcBef>
              <a:spcAft>
                <a:spcPts val="0"/>
              </a:spcAft>
              <a:buNone/>
            </a:pPr>
            <a:endParaRPr sz="2000" dirty="0"/>
          </a:p>
          <a:p>
            <a:pPr marL="0" lvl="0" indent="0" algn="l" rtl="0">
              <a:spcBef>
                <a:spcPts val="800"/>
              </a:spcBef>
              <a:spcAft>
                <a:spcPts val="0"/>
              </a:spcAft>
              <a:buNone/>
            </a:pPr>
            <a:r>
              <a:rPr lang="en" sz="2000" dirty="0"/>
              <a:t>If you have any questions about</a:t>
            </a:r>
            <a:br>
              <a:rPr lang="en" sz="2000" dirty="0"/>
            </a:br>
            <a:r>
              <a:rPr lang="en" sz="2000" dirty="0"/>
              <a:t>the assessment, write your name</a:t>
            </a:r>
            <a:br>
              <a:rPr lang="en" sz="2000" dirty="0"/>
            </a:br>
            <a:r>
              <a:rPr lang="en" sz="2000" dirty="0"/>
              <a:t>on the board.</a:t>
            </a:r>
            <a:endParaRPr sz="2000" dirty="0"/>
          </a:p>
        </p:txBody>
      </p:sp>
      <p:pic>
        <p:nvPicPr>
          <p:cNvPr id="219" name="Google Shape;219;p33"/>
          <p:cNvPicPr preferRelativeResize="0"/>
          <p:nvPr/>
        </p:nvPicPr>
        <p:blipFill>
          <a:blip r:embed="rId3">
            <a:alphaModFix/>
          </a:blip>
          <a:stretch>
            <a:fillRect/>
          </a:stretch>
        </p:blipFill>
        <p:spPr>
          <a:xfrm>
            <a:off x="4366949" y="1152476"/>
            <a:ext cx="4273675" cy="3410098"/>
          </a:xfrm>
          <a:prstGeom prst="rect">
            <a:avLst/>
          </a:prstGeom>
          <a:noFill/>
          <a:ln>
            <a:noFill/>
          </a:ln>
        </p:spPr>
      </p:pic>
      <p:sp>
        <p:nvSpPr>
          <p:cNvPr id="220" name="Google Shape;220;p33"/>
          <p:cNvSpPr txBox="1"/>
          <p:nvPr/>
        </p:nvSpPr>
        <p:spPr>
          <a:xfrm>
            <a:off x="4366949" y="1138325"/>
            <a:ext cx="4275826" cy="3490236"/>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Our Learning Targets</a:t>
            </a:r>
            <a:endParaRPr/>
          </a:p>
        </p:txBody>
      </p:sp>
      <p:sp>
        <p:nvSpPr>
          <p:cNvPr id="226" name="Google Shape;226;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55600" algn="l" rtl="0">
              <a:spcBef>
                <a:spcPts val="800"/>
              </a:spcBef>
              <a:spcAft>
                <a:spcPts val="0"/>
              </a:spcAft>
              <a:buSzPts val="2000"/>
              <a:buAutoNum type="arabicPeriod"/>
            </a:pPr>
            <a:r>
              <a:rPr lang="en" sz="2000" dirty="0"/>
              <a:t>I </a:t>
            </a:r>
            <a:r>
              <a:rPr lang="en" sz="2000" i="1" dirty="0"/>
              <a:t>can explain how our script is a response</a:t>
            </a:r>
            <a:r>
              <a:rPr lang="en" sz="2000" dirty="0"/>
              <a:t> to </a:t>
            </a:r>
            <a:r>
              <a:rPr lang="en" sz="2000" i="1" dirty="0"/>
              <a:t>To Kill a Mockingbird</a:t>
            </a:r>
            <a:r>
              <a:rPr lang="en" sz="2000" dirty="0"/>
              <a:t>.</a:t>
            </a:r>
            <a:br>
              <a:rPr lang="en" sz="2000" dirty="0"/>
            </a:br>
            <a:endParaRPr sz="2000" dirty="0"/>
          </a:p>
          <a:p>
            <a:pPr marL="457200" lvl="0" indent="-355600" algn="l" rtl="0">
              <a:spcBef>
                <a:spcPts val="0"/>
              </a:spcBef>
              <a:spcAft>
                <a:spcPts val="0"/>
              </a:spcAft>
              <a:buSzPts val="2000"/>
              <a:buAutoNum type="arabicPeriod"/>
            </a:pPr>
            <a:r>
              <a:rPr lang="en" sz="2000" dirty="0"/>
              <a:t>I </a:t>
            </a:r>
            <a:r>
              <a:rPr lang="en" sz="2000" i="1" dirty="0"/>
              <a:t>can explain how</a:t>
            </a:r>
            <a:r>
              <a:rPr lang="en" sz="2000" dirty="0"/>
              <a:t> our script connects to the novel and </a:t>
            </a:r>
            <a:r>
              <a:rPr lang="en" sz="2000" i="1" dirty="0"/>
              <a:t>how it diverges</a:t>
            </a:r>
            <a:r>
              <a:rPr lang="en" sz="2000" dirty="0"/>
              <a:t> from it and why.</a:t>
            </a:r>
            <a:br>
              <a:rPr lang="en" sz="2000" dirty="0"/>
            </a:br>
            <a:endParaRPr sz="2000" dirty="0"/>
          </a:p>
          <a:p>
            <a:pPr marL="457200" lvl="0" indent="-355600" algn="l" rtl="0">
              <a:spcBef>
                <a:spcPts val="0"/>
              </a:spcBef>
              <a:spcAft>
                <a:spcPts val="0"/>
              </a:spcAft>
              <a:buSzPts val="2000"/>
              <a:buAutoNum type="arabicPeriod"/>
            </a:pPr>
            <a:r>
              <a:rPr lang="en" sz="2000" dirty="0"/>
              <a:t>I </a:t>
            </a:r>
            <a:r>
              <a:rPr lang="en" sz="2000" i="1" dirty="0"/>
              <a:t>can use a rubric</a:t>
            </a:r>
            <a:r>
              <a:rPr lang="en" sz="2000" dirty="0"/>
              <a:t> to provide kind, specific, and helpful feedback to my peers.</a:t>
            </a:r>
            <a:br>
              <a:rPr lang="en" sz="2000" dirty="0"/>
            </a:br>
            <a:endParaRPr sz="2000" dirty="0"/>
          </a:p>
        </p:txBody>
      </p:sp>
      <p:pic>
        <p:nvPicPr>
          <p:cNvPr id="227" name="Google Shape;227;p34"/>
          <p:cNvPicPr preferRelativeResize="0"/>
          <p:nvPr/>
        </p:nvPicPr>
        <p:blipFill>
          <a:blip r:embed="rId3">
            <a:alphaModFix/>
          </a:blip>
          <a:stretch>
            <a:fillRect/>
          </a:stretch>
        </p:blipFill>
        <p:spPr>
          <a:xfrm>
            <a:off x="8524412" y="4282089"/>
            <a:ext cx="615775" cy="498050"/>
          </a:xfrm>
          <a:prstGeom prst="rect">
            <a:avLst/>
          </a:prstGeom>
          <a:noFill/>
          <a:ln>
            <a:noFill/>
          </a:ln>
        </p:spPr>
      </p:pic>
      <p:pic>
        <p:nvPicPr>
          <p:cNvPr id="228" name="Google Shape;228;p34"/>
          <p:cNvPicPr preferRelativeResize="0"/>
          <p:nvPr/>
        </p:nvPicPr>
        <p:blipFill>
          <a:blip r:embed="rId4">
            <a:alphaModFix/>
          </a:blip>
          <a:stretch>
            <a:fillRect/>
          </a:stretch>
        </p:blipFill>
        <p:spPr>
          <a:xfrm>
            <a:off x="7944712" y="4316425"/>
            <a:ext cx="579698"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382350" y="2776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Write a Commentary on Our Readers theater Script</a:t>
            </a:r>
            <a:endParaRPr sz="2400"/>
          </a:p>
        </p:txBody>
      </p:sp>
      <p:sp>
        <p:nvSpPr>
          <p:cNvPr id="234" name="Google Shape;234;p35"/>
          <p:cNvSpPr txBox="1">
            <a:spLocks noGrp="1"/>
          </p:cNvSpPr>
          <p:nvPr>
            <p:ph type="body" idx="1"/>
          </p:nvPr>
        </p:nvSpPr>
        <p:spPr>
          <a:xfrm>
            <a:off x="311700" y="3284400"/>
            <a:ext cx="8520600" cy="17196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a:t>As you work independently to complete the assessment, you will need</a:t>
            </a:r>
            <a:endParaRPr sz="1800"/>
          </a:p>
          <a:p>
            <a:pPr marL="457200" lvl="0" indent="-342900" algn="l" rtl="0">
              <a:spcBef>
                <a:spcPts val="800"/>
              </a:spcBef>
              <a:spcAft>
                <a:spcPts val="0"/>
              </a:spcAft>
              <a:buSzPts val="1800"/>
              <a:buChar char="•"/>
            </a:pPr>
            <a:r>
              <a:rPr lang="en" sz="1800"/>
              <a:t>Your </a:t>
            </a:r>
            <a:r>
              <a:rPr lang="en" sz="1800" i="1"/>
              <a:t>To Kill a Mockingbird</a:t>
            </a:r>
            <a:r>
              <a:rPr lang="en" sz="1800"/>
              <a:t> novel</a:t>
            </a:r>
            <a:endParaRPr sz="1800"/>
          </a:p>
          <a:p>
            <a:pPr marL="457200" lvl="0" indent="-342900" algn="l" rtl="0">
              <a:spcBef>
                <a:spcPts val="0"/>
              </a:spcBef>
              <a:spcAft>
                <a:spcPts val="0"/>
              </a:spcAft>
              <a:buSzPts val="1800"/>
              <a:buChar char="•"/>
            </a:pPr>
            <a:r>
              <a:rPr lang="en" sz="1800"/>
              <a:t>Venn Diagram from Lesson 3</a:t>
            </a:r>
            <a:endParaRPr sz="1800"/>
          </a:p>
          <a:p>
            <a:pPr marL="457200" lvl="0" indent="-342900" algn="l" rtl="0">
              <a:spcBef>
                <a:spcPts val="0"/>
              </a:spcBef>
              <a:spcAft>
                <a:spcPts val="0"/>
              </a:spcAft>
              <a:buSzPts val="1800"/>
              <a:buChar char="•"/>
            </a:pPr>
            <a:r>
              <a:rPr lang="en" sz="1800"/>
              <a:t>Your group’s Readers Theater script</a:t>
            </a:r>
            <a:endParaRPr sz="1800"/>
          </a:p>
          <a:p>
            <a:pPr marL="457200" lvl="0" indent="0" algn="l" rtl="0">
              <a:spcBef>
                <a:spcPts val="800"/>
              </a:spcBef>
              <a:spcAft>
                <a:spcPts val="0"/>
              </a:spcAft>
              <a:buNone/>
            </a:pPr>
            <a:endParaRPr sz="2400"/>
          </a:p>
          <a:p>
            <a:pPr marL="457200" lvl="0" indent="0" algn="l" rtl="0">
              <a:spcBef>
                <a:spcPts val="800"/>
              </a:spcBef>
              <a:spcAft>
                <a:spcPts val="0"/>
              </a:spcAft>
              <a:buNone/>
            </a:pPr>
            <a:endParaRPr sz="2400"/>
          </a:p>
          <a:p>
            <a:pPr marL="457200" lvl="0" indent="0" algn="l" rtl="0">
              <a:spcBef>
                <a:spcPts val="800"/>
              </a:spcBef>
              <a:spcAft>
                <a:spcPts val="0"/>
              </a:spcAft>
              <a:buNone/>
            </a:pPr>
            <a:endParaRPr sz="2400"/>
          </a:p>
          <a:p>
            <a:pPr marL="457200" lvl="0" indent="0" algn="l" rtl="0">
              <a:spcBef>
                <a:spcPts val="800"/>
              </a:spcBef>
              <a:spcAft>
                <a:spcPts val="0"/>
              </a:spcAft>
              <a:buNone/>
            </a:pPr>
            <a:endParaRPr sz="2400"/>
          </a:p>
          <a:p>
            <a:pPr marL="0" lvl="0" indent="0" algn="l" rtl="0">
              <a:spcBef>
                <a:spcPts val="800"/>
              </a:spcBef>
              <a:spcAft>
                <a:spcPts val="0"/>
              </a:spcAft>
              <a:buNone/>
            </a:pPr>
            <a:endParaRPr sz="2400"/>
          </a:p>
        </p:txBody>
      </p:sp>
      <p:pic>
        <p:nvPicPr>
          <p:cNvPr id="235" name="Google Shape;235;p35"/>
          <p:cNvPicPr preferRelativeResize="0"/>
          <p:nvPr/>
        </p:nvPicPr>
        <p:blipFill>
          <a:blip r:embed="rId3">
            <a:alphaModFix/>
          </a:blip>
          <a:stretch>
            <a:fillRect/>
          </a:stretch>
        </p:blipFill>
        <p:spPr>
          <a:xfrm>
            <a:off x="485075" y="954825"/>
            <a:ext cx="7226051" cy="2495385"/>
          </a:xfrm>
          <a:prstGeom prst="rect">
            <a:avLst/>
          </a:prstGeom>
          <a:noFill/>
          <a:ln>
            <a:noFill/>
          </a:ln>
        </p:spPr>
      </p:pic>
      <p:sp>
        <p:nvSpPr>
          <p:cNvPr id="236" name="Google Shape;236;p35"/>
          <p:cNvSpPr txBox="1"/>
          <p:nvPr/>
        </p:nvSpPr>
        <p:spPr>
          <a:xfrm>
            <a:off x="654318" y="954900"/>
            <a:ext cx="7617395" cy="2225025"/>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pic>
        <p:nvPicPr>
          <p:cNvPr id="237" name="Google Shape;237;p35"/>
          <p:cNvPicPr preferRelativeResize="0"/>
          <p:nvPr/>
        </p:nvPicPr>
        <p:blipFill>
          <a:blip r:embed="rId4">
            <a:alphaModFix/>
          </a:blip>
          <a:stretch>
            <a:fillRect/>
          </a:stretch>
        </p:blipFill>
        <p:spPr>
          <a:xfrm>
            <a:off x="8428100" y="4402204"/>
            <a:ext cx="579698" cy="498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Criteria for Our Peer Critique</a:t>
            </a:r>
            <a:endParaRPr sz="3000"/>
          </a:p>
        </p:txBody>
      </p:sp>
      <p:sp>
        <p:nvSpPr>
          <p:cNvPr id="243" name="Google Shape;243;p36"/>
          <p:cNvSpPr txBox="1">
            <a:spLocks noGrp="1"/>
          </p:cNvSpPr>
          <p:nvPr>
            <p:ph type="body" idx="1"/>
          </p:nvPr>
        </p:nvSpPr>
        <p:spPr>
          <a:xfrm>
            <a:off x="316650" y="1325050"/>
            <a:ext cx="8635800" cy="32868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Now, you’ll take turns practicing your performance and peer critiquing the performance of another group.</a:t>
            </a:r>
            <a:endParaRPr sz="2400"/>
          </a:p>
        </p:txBody>
      </p:sp>
      <p:pic>
        <p:nvPicPr>
          <p:cNvPr id="244" name="Google Shape;244;p36"/>
          <p:cNvPicPr preferRelativeResize="0"/>
          <p:nvPr/>
        </p:nvPicPr>
        <p:blipFill>
          <a:blip r:embed="rId3">
            <a:alphaModFix/>
          </a:blip>
          <a:stretch>
            <a:fillRect/>
          </a:stretch>
        </p:blipFill>
        <p:spPr>
          <a:xfrm>
            <a:off x="3577264" y="2361675"/>
            <a:ext cx="5431962" cy="2250050"/>
          </a:xfrm>
          <a:prstGeom prst="rect">
            <a:avLst/>
          </a:prstGeom>
          <a:noFill/>
          <a:ln>
            <a:noFill/>
          </a:ln>
        </p:spPr>
      </p:pic>
      <p:pic>
        <p:nvPicPr>
          <p:cNvPr id="245" name="Google Shape;245;p36"/>
          <p:cNvPicPr preferRelativeResize="0"/>
          <p:nvPr/>
        </p:nvPicPr>
        <p:blipFill>
          <a:blip r:embed="rId4">
            <a:alphaModFix/>
          </a:blip>
          <a:stretch>
            <a:fillRect/>
          </a:stretch>
        </p:blipFill>
        <p:spPr>
          <a:xfrm>
            <a:off x="311700" y="2231951"/>
            <a:ext cx="3111450" cy="2509500"/>
          </a:xfrm>
          <a:prstGeom prst="rect">
            <a:avLst/>
          </a:prstGeom>
          <a:noFill/>
          <a:ln>
            <a:noFill/>
          </a:ln>
        </p:spPr>
      </p:pic>
      <p:sp>
        <p:nvSpPr>
          <p:cNvPr id="246" name="Google Shape;246;p36"/>
          <p:cNvSpPr txBox="1"/>
          <p:nvPr/>
        </p:nvSpPr>
        <p:spPr>
          <a:xfrm>
            <a:off x="311625" y="2231950"/>
            <a:ext cx="3111600" cy="21690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DC42573-122D-4403-AFB1-8DC56477AA81}"/>
</file>

<file path=customXml/itemProps2.xml><?xml version="1.0" encoding="utf-8"?>
<ds:datastoreItem xmlns:ds="http://schemas.openxmlformats.org/officeDocument/2006/customXml" ds:itemID="{6BD245BF-45B4-4F05-AB55-90B1844F2ABA}"/>
</file>

<file path=customXml/itemProps3.xml><?xml version="1.0" encoding="utf-8"?>
<ds:datastoreItem xmlns:ds="http://schemas.openxmlformats.org/officeDocument/2006/customXml" ds:itemID="{D9B86D75-BB9A-403A-8F7A-0A706A56A2C3}"/>
</file>

<file path=docProps/app.xml><?xml version="1.0" encoding="utf-8"?>
<Properties xmlns="http://schemas.openxmlformats.org/officeDocument/2006/extended-properties" xmlns:vt="http://schemas.openxmlformats.org/officeDocument/2006/docPropsVTypes">
  <TotalTime>35</TotalTime>
  <Words>724</Words>
  <Application>Microsoft Macintosh PowerPoint</Application>
  <PresentationFormat>On-screen Show (16:9)</PresentationFormat>
  <Paragraphs>236</Paragraphs>
  <Slides>12</Slides>
  <Notes>12</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12</vt:i4>
      </vt:variant>
    </vt:vector>
  </HeadingPairs>
  <TitlesOfParts>
    <vt:vector size="15" baseType="lpstr">
      <vt:lpstr>Century Gothic</vt:lpstr>
      <vt:lpstr>Office Theme</vt:lpstr>
      <vt:lpstr>Office Theme</vt:lpstr>
      <vt:lpstr>Grade 8: Module 2: Unit 3: Lesson 4 Teacher slide, before teaching.</vt:lpstr>
      <vt:lpstr>Grade 8: Module 2: Unit : Lesson 4  Teacher slide, before teaching.</vt:lpstr>
      <vt:lpstr>Grade 8: Module 2: Unit 2: Lesson 4  Teacher slide, before teaching.</vt:lpstr>
      <vt:lpstr>Grade 8: Module 2:  Unit 3: Lesson 4</vt:lpstr>
      <vt:lpstr>Hello, Students!</vt:lpstr>
      <vt:lpstr>Let’s Review Feedback on the Mid-Unit Assessment</vt:lpstr>
      <vt:lpstr>Let’s Review Our Learning Targets</vt:lpstr>
      <vt:lpstr>Let’s Write a Commentary on Our Readers theater Script</vt:lpstr>
      <vt:lpstr>Let’s Review the Criteria for Our Peer Critique</vt:lpstr>
      <vt:lpstr>Let’s Peer Critique a Readers Theater Performance</vt:lpstr>
      <vt:lpstr>Let’s Choose Props to Enhance Our Performance</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3: Lesson 4 Teacher slide, before teaching.</dc:title>
  <cp:lastModifiedBy>Alexander Specht</cp:lastModifiedBy>
  <cp:revision>3</cp:revision>
  <dcterms:modified xsi:type="dcterms:W3CDTF">2018-09-25T03:07:22Z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