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1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Layouts/slideLayout1.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embeddedFontLst>
    <p:embeddedFont>
      <p:font typeface="Century Gothic" panose="020B0502020202020204" pitchFamily="34" charset="0"/>
      <p:regular r:id="rId20"/>
      <p:bold r:id="rId21"/>
      <p:italic r:id="rId22"/>
      <p:boldItalic r:id="rId23"/>
    </p:embeddedFont>
    <p:embeddedFont>
      <p:font typeface="Georgia" panose="02040502050405020303" pitchFamily="18" charset="0"/>
      <p:regular r:id="rId24"/>
      <p:bold r:id="rId25"/>
      <p:italic r:id="rId26"/>
      <p:boldItalic r:id="rId27"/>
    </p:embeddedFont>
    <p:embeddedFont>
      <p:font typeface="Calibri" panose="020F050202020403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9988CCC-5BD0-4432-A83D-34EB033C88FF}">
  <a:tblStyle styleId="{39988CCC-5BD0-4432-A83D-34EB033C88F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snapToGrid="0">
      <p:cViewPr varScale="1">
        <p:scale>
          <a:sx n="88" d="100"/>
          <a:sy n="88" d="100"/>
        </p:scale>
        <p:origin x="126"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customXml" Target="../customXml/item3.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commentAuthors" Target="commentAuthors.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7675284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4u1_all-block_110517_1.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4/unit-1/lesson-3"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are introduced to the topic, “Responding to Inequality: Ratifying the 19th Amendment,” and begin reading </a:t>
            </a:r>
            <a:r>
              <a:rPr lang="en" sz="1200" b="0" i="1" u="none" strike="noStrike" cap="none" dirty="0">
                <a:solidFill>
                  <a:srgbClr val="000000"/>
                </a:solidFill>
                <a:latin typeface="Calibri"/>
                <a:ea typeface="Calibri"/>
                <a:cs typeface="Calibri"/>
                <a:sym typeface="Calibri"/>
              </a:rPr>
              <a:t>The Hope Chest</a:t>
            </a:r>
            <a:r>
              <a:rPr lang="en" sz="1200" b="0" i="0" u="none" strike="noStrike" cap="none" dirty="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by Karen Schwabach. Students read chapters of this text in triads to practice reading fluency and greater independence. They analyze characters’ reactions to events in which human rights are compromised or violated because of race or gender, compare artwork inspired by the book, and answer questions about vocabulary.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chapter of </a:t>
            </a:r>
            <a:r>
              <a:rPr lang="en" sz="1200" b="0" i="1" u="none" strike="noStrike" cap="none" dirty="0">
                <a:solidFill>
                  <a:srgbClr val="000000"/>
                </a:solidFill>
                <a:latin typeface="Calibri"/>
                <a:ea typeface="Calibri"/>
                <a:cs typeface="Calibri"/>
                <a:sym typeface="Calibri"/>
              </a:rPr>
              <a:t>The Hope Chest</a:t>
            </a:r>
            <a:r>
              <a:rPr lang="en" sz="1200" b="0" i="0" u="none" strike="noStrike" cap="none" dirty="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and compare art inspired by the chapter to details in the text. They also read aloud a new excerpt for fluency.</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8911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27-</a:t>
            </a:r>
            <a:r>
              <a:rPr lang="en" sz="1200" b="1"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copies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r>
              <a:rPr lang="en" sz="1200" b="0" i="1" dirty="0">
                <a:latin typeface="Calibri"/>
                <a:ea typeface="Calibri"/>
                <a:cs typeface="Calibri"/>
                <a:sym typeface="Calibri"/>
              </a:rPr>
              <a:t> </a:t>
            </a:r>
            <a:r>
              <a:rPr lang="en" sz="1200" b="0" dirty="0">
                <a:latin typeface="Calibri"/>
                <a:ea typeface="Calibri"/>
                <a:cs typeface="Calibri"/>
                <a:sym typeface="Calibri"/>
              </a:rPr>
              <a:t>and </a:t>
            </a:r>
            <a:r>
              <a:rPr lang="en" sz="1200" dirty="0">
                <a:latin typeface="Calibri"/>
                <a:ea typeface="Calibri"/>
                <a:cs typeface="Calibri"/>
                <a:sym typeface="Calibri"/>
              </a:rPr>
              <a:t>review the process of reading in triads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will provide one star and one step to each member of their triad after the </a:t>
            </a:r>
            <a:r>
              <a:rPr lang="en" sz="1200" i="1" dirty="0">
                <a:latin typeface="Calibri"/>
                <a:ea typeface="Calibri"/>
                <a:cs typeface="Calibri"/>
                <a:sym typeface="Calibri"/>
              </a:rPr>
              <a:t>first </a:t>
            </a:r>
            <a:r>
              <a:rPr lang="en" sz="1200" dirty="0">
                <a:latin typeface="Calibri"/>
                <a:ea typeface="Calibri"/>
                <a:cs typeface="Calibri"/>
                <a:sym typeface="Calibri"/>
              </a:rPr>
              <a:t>page they read aloud. Review the </a:t>
            </a:r>
            <a:r>
              <a:rPr lang="en" sz="1200" b="1" dirty="0">
                <a:latin typeface="Calibri"/>
                <a:ea typeface="Calibri"/>
                <a:cs typeface="Calibri"/>
                <a:sym typeface="Calibri"/>
              </a:rPr>
              <a:t>Peer Critique anchor chart</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sticky notes </a:t>
            </a:r>
            <a:r>
              <a:rPr lang="en" sz="1200" dirty="0">
                <a:latin typeface="Calibri"/>
                <a:ea typeface="Calibri"/>
                <a:cs typeface="Calibri"/>
                <a:sym typeface="Calibri"/>
              </a:rPr>
              <a:t>and </a:t>
            </a:r>
            <a:r>
              <a:rPr lang="en" sz="1200" b="1" dirty="0">
                <a:latin typeface="Calibri"/>
                <a:ea typeface="Calibri"/>
                <a:cs typeface="Calibri"/>
                <a:sym typeface="Calibri"/>
              </a:rPr>
              <a:t>Reading Guide: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3</a:t>
            </a:r>
            <a:r>
              <a:rPr lang="en" sz="1200" dirty="0">
                <a:latin typeface="Calibri"/>
                <a:ea typeface="Calibri"/>
                <a:cs typeface="Calibri"/>
                <a:sym typeface="Calibri"/>
              </a:rPr>
              <a:t>. Tell students that once they have finished reading the chapter, they will silently reflect on what they read and then answer questions about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Post and review the following directions (directions appear on the student-facing slide):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Partner A reads the first page, while partners B and C look and listen for one star and one step.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Partner A stops reading at the end of the page. Partners B and C provide one star and one step each.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Repeat steps 1–2 with partner B reading and receiving feedback, and then partner C.</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Continue taking turns reading the chapter.</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2–3 minutes reflecting silently and writing, drawing, or thinking. Someone in the triad keep time.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participating respectfully within their triad to provide one star and one step.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(Fishbowl: Providing Feedback on Reading Fluency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students to begin reading, invite a confident triad to fishbowl the process of providing feedback, following each of the steps recorded on the board. Consider inviting students to use the last two pages of Chapter 3 to do so. This provides students with a model and minimizes confusion about the activity.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Continue to check in with triads and rearrange them as necessary to ensure the most supportive grouping.</a:t>
            </a:r>
            <a:endParaRPr sz="1200" dirty="0">
              <a:latin typeface="Calibri"/>
              <a:ea typeface="Calibri"/>
              <a:cs typeface="Calibri"/>
              <a:sym typeface="Calibri"/>
            </a:endParaRPr>
          </a:p>
        </p:txBody>
      </p:sp>
      <p:sp>
        <p:nvSpPr>
          <p:cNvPr id="155" name="Google Shape;15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50005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a:t>
            </a:r>
            <a:r>
              <a:rPr lang="en" sz="1200" b="1" dirty="0">
                <a:solidFill>
                  <a:schemeClr val="dk1"/>
                </a:solidFill>
                <a:latin typeface="Calibri"/>
                <a:ea typeface="Calibri"/>
                <a:cs typeface="Calibri"/>
                <a:sym typeface="Calibri"/>
              </a:rPr>
              <a:t>-15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together to use the text to answer the questions on your reading guide.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Check your answers.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clarifying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refer to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to record unfamiliar vocabulary in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read aloud, provide peer feedback, and answer the questions. Remind them to refer to the text to answer the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5 minutes remain, refocus whole group.</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cooperatively in their triads to read, provide feedback, answer the questions, and fill out the </a:t>
            </a:r>
            <a:r>
              <a:rPr lang="en" sz="1200" b="1" dirty="0">
                <a:solidFill>
                  <a:schemeClr val="dk1"/>
                </a:solidFill>
                <a:latin typeface="Calibri"/>
                <a:ea typeface="Calibri"/>
                <a:cs typeface="Calibri"/>
                <a:sym typeface="Calibri"/>
              </a:rPr>
              <a:t>Reading Guide:  </a:t>
            </a:r>
            <a:r>
              <a:rPr lang="en" sz="1200" b="1" i="1" dirty="0">
                <a:solidFill>
                  <a:schemeClr val="dk1"/>
                </a:solidFill>
                <a:latin typeface="Calibri"/>
                <a:ea typeface="Calibri"/>
                <a:cs typeface="Calibri"/>
                <a:sym typeface="Calibri"/>
              </a:rPr>
              <a:t>The Hope Chest, </a:t>
            </a:r>
            <a:r>
              <a:rPr lang="en" sz="1200" b="1" dirty="0">
                <a:solidFill>
                  <a:schemeClr val="dk1"/>
                </a:solidFill>
                <a:latin typeface="Calibri"/>
                <a:ea typeface="Calibri"/>
                <a:cs typeface="Calibri"/>
                <a:sym typeface="Calibri"/>
              </a:rPr>
              <a:t>Chapter 3.</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working memory: Invite them to first verbally share their answer to the question, then draw a line for each word they intend to write as they state their answer a second time. Remind students that this helps us organize our ideas for written expression.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3 </a:t>
            </a:r>
            <a:r>
              <a:rPr lang="en" sz="1200" b="0" dirty="0">
                <a:latin typeface="Calibri"/>
                <a:ea typeface="Calibri"/>
                <a:cs typeface="Calibri"/>
                <a:sym typeface="Calibri"/>
              </a:rPr>
              <a:t>of </a:t>
            </a:r>
            <a:r>
              <a:rPr lang="en" sz="1200" b="0" i="1" dirty="0">
                <a:latin typeface="Calibri"/>
                <a:ea typeface="Calibri"/>
                <a:cs typeface="Calibri"/>
                <a:sym typeface="Calibri"/>
              </a:rPr>
              <a:t>The Hope Chest </a:t>
            </a:r>
            <a:r>
              <a:rPr lang="en" sz="1200" b="0" dirty="0">
                <a:latin typeface="Calibri"/>
                <a:ea typeface="Calibri"/>
                <a:cs typeface="Calibri"/>
                <a:sym typeface="Calibri"/>
              </a:rPr>
              <a:t>in </a:t>
            </a:r>
            <a:r>
              <a:rPr lang="en" sz="1200" dirty="0">
                <a:latin typeface="Calibri"/>
                <a:ea typeface="Calibri"/>
                <a:cs typeface="Calibri"/>
                <a:sym typeface="Calibri"/>
              </a:rPr>
              <a:t>1 minute or less (with feedback) and then again in 30 seconds or less with a partner.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63" name="Google Shape;16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51519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a:t>
            </a:r>
            <a:r>
              <a:rPr lang="en" sz="1200" b="1" i="0" u="none" strike="noStrike" cap="none" dirty="0" smtClean="0">
                <a:solidFill>
                  <a:schemeClr val="dk1"/>
                </a:solidFill>
                <a:latin typeface="Calibri"/>
                <a:ea typeface="Calibri"/>
                <a:cs typeface="Calibri"/>
                <a:sym typeface="Calibri"/>
              </a:rPr>
              <a:t>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artwork on their reading guide and ask the corresponding questions. Encourage students to analyze the image deeply.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“Look at the use of open space in this picture. What does this help you understand about the New York City street that Violet tumbled onto?” </a:t>
            </a:r>
            <a:r>
              <a:rPr lang="en" sz="1200" b="1" dirty="0">
                <a:latin typeface="Calibri"/>
                <a:ea typeface="Calibri"/>
                <a:cs typeface="Calibri"/>
                <a:sym typeface="Calibri"/>
              </a:rPr>
              <a:t>(Responses will vary, but may include: There isn’t much open space, so it looks very busy—there are people, animals, and vehicles everywhere.)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Conversation Cue</a:t>
            </a:r>
            <a:r>
              <a:rPr lang="en" sz="1200" i="1" dirty="0">
                <a:latin typeface="Calibri"/>
                <a:ea typeface="Calibri"/>
                <a:cs typeface="Calibri"/>
                <a:sym typeface="Calibri"/>
              </a:rPr>
              <a:t>: “Who can explain why your classmate came up with that response?”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it help you to understand about how Violet may have felt about New York City when she first arrived?” </a:t>
            </a:r>
            <a:r>
              <a:rPr lang="en" sz="1200" b="1" dirty="0">
                <a:latin typeface="Calibri"/>
                <a:ea typeface="Calibri"/>
                <a:cs typeface="Calibri"/>
                <a:sym typeface="Calibri"/>
              </a:rPr>
              <a:t>(Responses will vary, but may include: overwhelmed, scared)</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revise their responses to the first two questions about the connections between the artwork and text accordingly. Refer to </a:t>
            </a:r>
            <a:r>
              <a:rPr lang="en" sz="1200" b="1" dirty="0">
                <a:latin typeface="Calibri"/>
                <a:ea typeface="Calibri"/>
                <a:cs typeface="Calibri"/>
                <a:sym typeface="Calibri"/>
              </a:rPr>
              <a:t>Reading Guide: </a:t>
            </a:r>
            <a:r>
              <a:rPr lang="en" sz="1200" b="1" i="1" dirty="0">
                <a:latin typeface="Calibri"/>
                <a:ea typeface="Calibri"/>
                <a:cs typeface="Calibri"/>
                <a:sym typeface="Calibri"/>
              </a:rPr>
              <a:t>The Hope Chest</a:t>
            </a:r>
            <a:r>
              <a:rPr lang="en" sz="1200" b="1" dirty="0">
                <a:latin typeface="Calibri"/>
                <a:ea typeface="Calibri"/>
                <a:cs typeface="Calibri"/>
                <a:sym typeface="Calibri"/>
              </a:rPr>
              <a:t>,Chapter 3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total participation techniques to select students to share their answers for each of the questions. Continue to refer to </a:t>
            </a:r>
            <a:r>
              <a:rPr lang="en" sz="1200" b="1" dirty="0">
                <a:latin typeface="Calibri"/>
                <a:ea typeface="Calibri"/>
                <a:cs typeface="Calibri"/>
                <a:sym typeface="Calibri"/>
              </a:rPr>
              <a:t>Reading Guide: </a:t>
            </a:r>
            <a:r>
              <a:rPr lang="en" sz="1200" b="1" i="1" dirty="0">
                <a:latin typeface="Calibri"/>
                <a:ea typeface="Calibri"/>
                <a:cs typeface="Calibri"/>
                <a:sym typeface="Calibri"/>
              </a:rPr>
              <a:t>The Hope Chest</a:t>
            </a:r>
            <a:r>
              <a:rPr lang="en" sz="1200" b="1" dirty="0">
                <a:latin typeface="Calibri"/>
                <a:ea typeface="Calibri"/>
                <a:cs typeface="Calibri"/>
                <a:sym typeface="Calibri"/>
              </a:rPr>
              <a:t>,</a:t>
            </a:r>
            <a:r>
              <a:rPr lang="en" sz="1200" b="1" i="1" dirty="0">
                <a:latin typeface="Calibri"/>
                <a:ea typeface="Calibri"/>
                <a:cs typeface="Calibri"/>
                <a:sym typeface="Calibri"/>
              </a:rPr>
              <a:t> </a:t>
            </a:r>
            <a:r>
              <a:rPr lang="en" sz="1200" b="1" dirty="0">
                <a:latin typeface="Calibri"/>
                <a:ea typeface="Calibri"/>
                <a:cs typeface="Calibri"/>
                <a:sym typeface="Calibri"/>
              </a:rPr>
              <a:t>Chapter 3 (example, for teacher reference)</a:t>
            </a:r>
            <a:r>
              <a:rPr lang="en" sz="1200" dirty="0">
                <a:latin typeface="Calibri"/>
                <a:ea typeface="Calibri"/>
                <a:cs typeface="Calibri"/>
                <a:sym typeface="Calibri"/>
              </a:rPr>
              <a:t>. Invite students to revise their answers. Spend sufficient time with the questions, making connections between the text and artwork inspired by the text.</a:t>
            </a:r>
            <a:endParaRPr sz="1200" dirty="0">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cooperatively in their triads to answer the questions and edit their responses to the questions in the </a:t>
            </a:r>
            <a:r>
              <a:rPr lang="en" sz="1200" b="1" dirty="0">
                <a:solidFill>
                  <a:schemeClr val="dk1"/>
                </a:solidFill>
                <a:latin typeface="Calibri"/>
                <a:ea typeface="Calibri"/>
                <a:cs typeface="Calibri"/>
                <a:sym typeface="Calibri"/>
              </a:rPr>
              <a:t>Reading Guide:  </a:t>
            </a:r>
            <a:r>
              <a:rPr lang="en" sz="1200" b="1" i="1" dirty="0">
                <a:solidFill>
                  <a:schemeClr val="dk1"/>
                </a:solidFill>
                <a:latin typeface="Calibri"/>
                <a:ea typeface="Calibri"/>
                <a:cs typeface="Calibri"/>
                <a:sym typeface="Calibri"/>
              </a:rPr>
              <a:t>The Hope Chest, </a:t>
            </a:r>
            <a:r>
              <a:rPr lang="en" sz="1200" b="1" dirty="0">
                <a:solidFill>
                  <a:schemeClr val="dk1"/>
                </a:solidFill>
                <a:latin typeface="Calibri"/>
                <a:ea typeface="Calibri"/>
                <a:cs typeface="Calibri"/>
                <a:sym typeface="Calibri"/>
              </a:rPr>
              <a:t>Chapter 3.</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working memory: Invite them to first verbally share their answer to the question, then draw a line for each word they intend to write as they state their answer a second time. Remind students that this helps us organize our ideas for written expression.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3 of </a:t>
            </a:r>
            <a:r>
              <a:rPr lang="en" sz="1200" b="0" i="1" dirty="0">
                <a:latin typeface="Calibri"/>
                <a:ea typeface="Calibri"/>
                <a:cs typeface="Calibri"/>
                <a:sym typeface="Calibri"/>
              </a:rPr>
              <a:t>The Hope Chest </a:t>
            </a:r>
            <a:r>
              <a:rPr lang="en" sz="1200" dirty="0">
                <a:latin typeface="Calibri"/>
                <a:ea typeface="Calibri"/>
                <a:cs typeface="Calibri"/>
                <a:sym typeface="Calibri"/>
              </a:rPr>
              <a:t>in 1 minute or less (with feedback) and then again in 30 seconds or less with a partner. </a:t>
            </a:r>
            <a:endParaRPr sz="1200" dirty="0">
              <a:latin typeface="Calibri"/>
              <a:ea typeface="Calibri"/>
              <a:cs typeface="Calibri"/>
              <a:sym typeface="Calibri"/>
            </a:endParaRPr>
          </a:p>
        </p:txBody>
      </p:sp>
      <p:sp>
        <p:nvSpPr>
          <p:cNvPr id="171" name="Google Shape;17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58234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provide kind, specific, and helpful feedback to peers about their reading fluency.”</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make connections between Chapter 3 of </a:t>
            </a:r>
            <a:r>
              <a:rPr lang="en" sz="1200" b="0" i="1" dirty="0">
                <a:solidFill>
                  <a:schemeClr val="dk1"/>
                </a:solidFill>
                <a:latin typeface="Calibri"/>
                <a:ea typeface="Calibri"/>
                <a:cs typeface="Calibri"/>
                <a:sym typeface="Calibri"/>
              </a:rPr>
              <a:t>The Hope Chest </a:t>
            </a:r>
            <a:r>
              <a:rPr lang="en" sz="1200" i="1" dirty="0">
                <a:solidFill>
                  <a:schemeClr val="dk1"/>
                </a:solidFill>
                <a:latin typeface="Calibri"/>
                <a:ea typeface="Calibri"/>
                <a:cs typeface="Calibri"/>
                <a:sym typeface="Calibri"/>
              </a:rPr>
              <a:t>and artwork inspired by the text.”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 and how well they showed respect, compassion, and empathy.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targets and their self-assessment of them.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8206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page 36 and invite the whole group to chorally read the part at the bottom of the page beginning with “It was a black girl …” and ending at “… two centuries in the past.” Focus students on the word </a:t>
            </a:r>
            <a:r>
              <a:rPr lang="en" sz="1200" i="1" dirty="0">
                <a:latin typeface="Calibri"/>
                <a:ea typeface="Calibri"/>
                <a:cs typeface="Calibri"/>
                <a:sym typeface="Calibri"/>
              </a:rPr>
              <a:t>colored</a:t>
            </a:r>
            <a:r>
              <a:rPr lang="en" sz="1200" dirty="0">
                <a:latin typeface="Calibri"/>
                <a:ea typeface="Calibri"/>
                <a:cs typeface="Calibri"/>
                <a:sym typeface="Calibri"/>
              </a:rPr>
              <a:t> and explain that this was a term used to describe African Americans when this book was set, so they will come upon it many times in this text. Emphasize that what Violet thinks is “nice” is not the case anymore and is considered insulting, and if necessary, discuss with students appropriate terminology, inviting, if they want to and feel comfortable doing so, African American students to express the terms they feel comfortable with.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to pages 266–267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and read aloud the pages from the beginning of page 266 to the end of 267 while students read along silently in their heads.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connections can you make between these excerpts of informational text and what you have read so far in The Hope Chest?” </a:t>
            </a:r>
            <a:r>
              <a:rPr lang="en" sz="1200" b="1" dirty="0">
                <a:latin typeface="Calibri"/>
                <a:ea typeface="Calibri"/>
                <a:cs typeface="Calibri"/>
                <a:sym typeface="Calibri"/>
              </a:rPr>
              <a:t>(In Chloe’s letters in Chapter 1, she describes how she was treating people with influenza, and in Chapter 2 Chloe talks about a reporter in the trenches during the war.)</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this informational text help you better understand The Hope Chest?” </a:t>
            </a:r>
            <a:r>
              <a:rPr lang="en" sz="1200" b="1" dirty="0">
                <a:latin typeface="Calibri"/>
                <a:ea typeface="Calibri"/>
                <a:cs typeface="Calibri"/>
                <a:sym typeface="Calibri"/>
              </a:rPr>
              <a:t>(Responses will vary, but may include: They now understand the war was happening in another place in the world and contributed to influenza.)</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Conversation Cue</a:t>
            </a:r>
            <a:r>
              <a:rPr lang="en" sz="1200" i="1" dirty="0">
                <a:latin typeface="Calibri"/>
                <a:ea typeface="Calibri"/>
                <a:cs typeface="Calibri"/>
                <a:sym typeface="Calibri"/>
              </a:rPr>
              <a:t>: “Who can tell us what your classmate said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and understanding about the discussion questions and sensitivity to the subject matter.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Provide discussion questions to students before they engage with the text through oral reading.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(Previewing Vocabulary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previewing unfamiliar vocabulary words with students before reading pages 266–267. Additionally, invite students to share synonyms of key words to support them in their comprehension of this informational text (example</a:t>
            </a:r>
            <a:r>
              <a:rPr lang="en" sz="1200" b="0" dirty="0">
                <a:latin typeface="Calibri"/>
                <a:ea typeface="Calibri"/>
                <a:cs typeface="Calibri"/>
                <a:sym typeface="Calibri"/>
              </a:rPr>
              <a:t>: influenza = flu; mild = not serious; mutated = changed).</a:t>
            </a:r>
            <a:endParaRPr sz="1200" b="0" dirty="0">
              <a:latin typeface="Calibri"/>
              <a:ea typeface="Calibri"/>
              <a:cs typeface="Calibri"/>
              <a:sym typeface="Calibri"/>
            </a:endParaRPr>
          </a:p>
        </p:txBody>
      </p:sp>
      <p:sp>
        <p:nvSpPr>
          <p:cNvPr id="187" name="Google Shape;18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5555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195" name="Google Shape;19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6625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Direct </a:t>
            </a:r>
            <a:r>
              <a:rPr lang="en" sz="1200" i="0" u="none" strike="noStrike" cap="none" dirty="0" smtClean="0">
                <a:solidFill>
                  <a:srgbClr val="000000"/>
                </a:solidFill>
                <a:latin typeface="Calibri"/>
                <a:ea typeface="Calibri"/>
                <a:cs typeface="Calibri"/>
                <a:sym typeface="Calibri"/>
              </a:rPr>
              <a:t>student</a:t>
            </a:r>
            <a:r>
              <a:rPr lang="en-US" sz="1200" i="0" u="none" strike="noStrike" cap="none" dirty="0" smtClean="0">
                <a:solidFill>
                  <a:srgbClr val="000000"/>
                </a:solidFill>
                <a:latin typeface="Calibri"/>
                <a:ea typeface="Calibri"/>
                <a:cs typeface="Calibri"/>
                <a:sym typeface="Calibri"/>
              </a:rPr>
              <a:t>s</a:t>
            </a:r>
            <a:r>
              <a:rPr lang="en" sz="1200" i="0" u="none" strike="noStrike" cap="none" dirty="0" smtClean="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p:txBody>
      </p:sp>
      <p:sp>
        <p:nvSpPr>
          <p:cNvPr id="202" name="Google Shape;20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9718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M4 U1: </a:t>
            </a:r>
            <a:r>
              <a:rPr lang="en" sz="1200" b="0" i="0" u="sng" strike="noStrike" cap="none" dirty="0">
                <a:solidFill>
                  <a:schemeClr val="hlink"/>
                </a:solidFill>
                <a:latin typeface="Calibri"/>
                <a:ea typeface="Calibri"/>
                <a:cs typeface="Calibri"/>
                <a:sym typeface="Calibri"/>
                <a:hlinkClick r:id="rId3"/>
              </a:rPr>
              <a:t>http://curriculum.eleducation.org/sites/default/files/g4m4u1_all-block_110517_1.pdf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10" name="Google Shape;210;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3107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Teacher </a:t>
            </a:r>
            <a:r>
              <a:rPr lang="en" sz="1200" b="0" i="0" u="none" strike="noStrike" cap="none" dirty="0">
                <a:solidFill>
                  <a:schemeClr val="dk1"/>
                </a:solidFill>
                <a:latin typeface="Calibri"/>
                <a:ea typeface="Calibri"/>
                <a:cs typeface="Calibri"/>
                <a:sym typeface="Calibri"/>
              </a:rPr>
              <a:t>Supporting Materials Document for this lesson can be found </a:t>
            </a:r>
            <a:r>
              <a:rPr lang="en" sz="1200" b="0" i="0" u="none" strike="noStrike" cap="none" dirty="0" smtClean="0">
                <a:solidFill>
                  <a:schemeClr val="dk1"/>
                </a:solidFill>
                <a:latin typeface="Calibri"/>
                <a:ea typeface="Calibri"/>
                <a:cs typeface="Calibri"/>
                <a:sym typeface="Calibri"/>
              </a:rPr>
              <a:t>here:</a:t>
            </a:r>
            <a:r>
              <a:rPr lang="en-US" sz="1200" b="0" i="0" u="none" strike="noStrike" cap="none" baseline="0" dirty="0" smtClean="0">
                <a:solidFill>
                  <a:schemeClr val="dk1"/>
                </a:solidFill>
                <a:latin typeface="Calibri"/>
                <a:ea typeface="Calibri"/>
                <a:cs typeface="Calibri"/>
                <a:sym typeface="Calibri"/>
              </a:rPr>
              <a:t> </a:t>
            </a:r>
            <a:r>
              <a:rPr lang="en" sz="1200" u="sng" dirty="0" smtClean="0">
                <a:solidFill>
                  <a:schemeClr val="hlink"/>
                </a:solidFill>
                <a:latin typeface="Calibri"/>
                <a:ea typeface="Calibri"/>
                <a:cs typeface="Calibri"/>
                <a:sym typeface="Calibri"/>
                <a:hlinkClick r:id="rId3"/>
              </a:rPr>
              <a:t>http</a:t>
            </a:r>
            <a:r>
              <a:rPr lang="en" sz="1200" u="sng" dirty="0">
                <a:solidFill>
                  <a:schemeClr val="hlink"/>
                </a:solidFill>
                <a:latin typeface="Calibri"/>
                <a:ea typeface="Calibri"/>
                <a:cs typeface="Calibri"/>
                <a:sym typeface="Calibri"/>
                <a:hlinkClick r:id="rId3"/>
              </a:rPr>
              <a:t>://curriculum.eleducation.org/curriculum/ela/grade-4/module-4/unit-1/lesson-3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 this lesson, students focus on working to become ethical people by showing respect when providing peer feedback—and empathy and compassion while reading and discussing the text.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Recall that the research reading that students complete for homework helps build both their vocabulary and knowledge pertaining to inequality and ratifying the 19th Amendment. This kind of reading continues over the course of the module.</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1821434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(two different colors; one of each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Guide: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3</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Guide: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3 (example, for teacher reference)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Guide 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(optional; for ELLs;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Questions We Can Ask during a Language Dive anchor chart</a:t>
            </a:r>
            <a:r>
              <a:rPr lang="en" sz="1200" dirty="0">
                <a:solidFill>
                  <a:schemeClr val="dk1"/>
                </a:solidFill>
                <a:latin typeface="Calibri"/>
                <a:ea typeface="Calibri"/>
                <a:cs typeface="Calibri"/>
                <a:sym typeface="Calibri"/>
              </a:rPr>
              <a:t> (begun in Module 3)</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Chunk Chart 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(optional;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Sentence Strip Chunks 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(optional; for ELLs; one to display)</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Note-catcher I:  </a:t>
            </a:r>
            <a:r>
              <a:rPr lang="en" sz="1200" b="1"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(optional; for ELLS; one per student and one to display)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1700"/>
              </a:spcBef>
              <a:spcAft>
                <a:spcPts val="0"/>
              </a:spcAft>
              <a:buClr>
                <a:srgbClr val="000000"/>
              </a:buClr>
              <a:buSzPts val="1200"/>
              <a:buFont typeface="Calibri"/>
              <a:buChar char="●"/>
            </a:pPr>
            <a:r>
              <a:rPr lang="en" sz="1200" dirty="0">
                <a:latin typeface="Calibri"/>
                <a:ea typeface="Calibri"/>
                <a:cs typeface="Calibri"/>
                <a:sym typeface="Calibri"/>
              </a:rPr>
              <a:t>Consider:  </a:t>
            </a:r>
            <a:r>
              <a:rPr lang="en-US" sz="1200" dirty="0" smtClean="0">
                <a:latin typeface="Calibri"/>
                <a:ea typeface="Calibri"/>
                <a:cs typeface="Calibri"/>
                <a:sym typeface="Calibri"/>
              </a:rPr>
              <a:t>Whether </a:t>
            </a:r>
            <a:r>
              <a:rPr lang="en" sz="1200" dirty="0" smtClean="0">
                <a:latin typeface="Calibri"/>
                <a:ea typeface="Calibri"/>
                <a:cs typeface="Calibri"/>
                <a:sym typeface="Calibri"/>
              </a:rPr>
              <a:t>any </a:t>
            </a:r>
            <a:r>
              <a:rPr lang="en" sz="1200" dirty="0">
                <a:latin typeface="Calibri"/>
                <a:ea typeface="Calibri"/>
                <a:cs typeface="Calibri"/>
                <a:sym typeface="Calibri"/>
              </a:rPr>
              <a:t>students may be sensitive to the issues that this chapter raises based on cultural background and family history. Consider explaining to families that students will be reading about and discussing inequality so that the families can appropriately prepare them.</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smtClean="0">
                <a:latin typeface="Calibri"/>
                <a:ea typeface="Calibri"/>
                <a:cs typeface="Calibri"/>
                <a:sym typeface="Calibri"/>
              </a:rPr>
              <a:t>(</a:t>
            </a:r>
            <a:r>
              <a:rPr lang="en" sz="1200" dirty="0">
                <a:latin typeface="Calibri"/>
                <a:ea typeface="Calibri"/>
                <a:cs typeface="Calibri"/>
                <a:sym typeface="Calibri"/>
              </a:rPr>
              <a:t>Optional</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Preview the </a:t>
            </a:r>
            <a:r>
              <a:rPr lang="en" sz="1200" b="1" dirty="0">
                <a:latin typeface="Calibri"/>
                <a:ea typeface="Calibri"/>
                <a:cs typeface="Calibri"/>
                <a:sym typeface="Calibri"/>
              </a:rPr>
              <a:t>Language Dive Guide</a:t>
            </a:r>
            <a:r>
              <a:rPr lang="en" sz="1200" dirty="0">
                <a:latin typeface="Calibri"/>
                <a:ea typeface="Calibri"/>
                <a:cs typeface="Calibri"/>
                <a:sym typeface="Calibri"/>
              </a:rPr>
              <a:t> and consider how to invite conversation among students to address the language goals suggested under each sentence strip chunk (see supporting materials). Select from the language goals provided to best meet your students’ needs.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622101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Triad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56857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 name="Google Shape;11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During Work Time A, challenge </a:t>
            </a:r>
            <a:r>
              <a:rPr lang="en" sz="1200" b="0" i="0" dirty="0">
                <a:solidFill>
                  <a:srgbClr val="444444"/>
                </a:solidFill>
                <a:latin typeface="Calibri"/>
                <a:ea typeface="Calibri"/>
                <a:cs typeface="Calibri"/>
                <a:sym typeface="Calibri"/>
              </a:rPr>
              <a:t>students to think of synonyms for </a:t>
            </a:r>
            <a:r>
              <a:rPr lang="en" sz="1200" b="0" i="1" dirty="0">
                <a:solidFill>
                  <a:srgbClr val="444444"/>
                </a:solidFill>
                <a:latin typeface="Calibri"/>
                <a:ea typeface="Calibri"/>
                <a:cs typeface="Calibri"/>
                <a:sym typeface="Calibri"/>
              </a:rPr>
              <a:t>busy</a:t>
            </a:r>
            <a:r>
              <a:rPr lang="en" sz="1200" b="0" i="0" dirty="0">
                <a:solidFill>
                  <a:srgbClr val="444444"/>
                </a:solidFill>
                <a:latin typeface="Calibri"/>
                <a:ea typeface="Calibri"/>
                <a:cs typeface="Calibri"/>
                <a:sym typeface="Calibri"/>
              </a:rPr>
              <a:t> that they could use to describe the artwork of the New York City street at night (active, bustling, hopping). Then invite them to think of antonyms for </a:t>
            </a:r>
            <a:r>
              <a:rPr lang="en" sz="1200" b="0" i="1" dirty="0">
                <a:solidFill>
                  <a:srgbClr val="444444"/>
                </a:solidFill>
                <a:latin typeface="Calibri"/>
                <a:ea typeface="Calibri"/>
                <a:cs typeface="Calibri"/>
                <a:sym typeface="Calibri"/>
              </a:rPr>
              <a:t>busy</a:t>
            </a:r>
            <a:r>
              <a:rPr lang="en" sz="1200" b="0" i="0" dirty="0">
                <a:solidFill>
                  <a:srgbClr val="444444"/>
                </a:solidFill>
                <a:latin typeface="Calibri"/>
                <a:ea typeface="Calibri"/>
                <a:cs typeface="Calibri"/>
                <a:sym typeface="Calibri"/>
              </a:rPr>
              <a:t> (inactive, idle). This will allow students to continue to build their knowledge and understanding of synonyms and antonyms, while also providing them with the opportunity to further visualize the setting of Chapter 3 of </a:t>
            </a:r>
            <a:r>
              <a:rPr lang="en" sz="1200" b="0" i="1" dirty="0">
                <a:solidFill>
                  <a:srgbClr val="444444"/>
                </a:solidFill>
                <a:latin typeface="Calibri"/>
                <a:ea typeface="Calibri"/>
                <a:cs typeface="Calibri"/>
                <a:sym typeface="Calibri"/>
              </a:rPr>
              <a:t>The Hope Chest</a:t>
            </a:r>
            <a:r>
              <a:rPr lang="en" sz="1200" b="0" i="0" dirty="0">
                <a:solidFill>
                  <a:srgbClr val="444444"/>
                </a:solidFill>
                <a:latin typeface="Calibri"/>
                <a:ea typeface="Calibri"/>
                <a:cs typeface="Calibri"/>
                <a:sym typeface="Calibri"/>
              </a:rPr>
              <a:t>.</a:t>
            </a:r>
            <a:endParaRPr sz="1200" b="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For heavier support:</a:t>
            </a:r>
            <a:endParaRPr sz="1200" b="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Arial"/>
              <a:buChar char="●"/>
            </a:pPr>
            <a:r>
              <a:rPr lang="en" sz="1200" b="0" i="0" u="none" strike="noStrike" cap="none" dirty="0">
                <a:latin typeface="Calibri"/>
                <a:ea typeface="Calibri"/>
                <a:cs typeface="Calibri"/>
                <a:sym typeface="Calibri"/>
              </a:rPr>
              <a:t> </a:t>
            </a:r>
            <a:r>
              <a:rPr lang="en" sz="1200" b="0" i="0" dirty="0">
                <a:latin typeface="Calibri"/>
                <a:ea typeface="Calibri"/>
                <a:cs typeface="Calibri"/>
                <a:sym typeface="Calibri"/>
              </a:rPr>
              <a:t>During Work Time A, consider providing sentence frames to support students in making connections between Chapter 3 of </a:t>
            </a:r>
            <a:r>
              <a:rPr lang="en" sz="1200" b="0" i="1" dirty="0">
                <a:latin typeface="Calibri"/>
                <a:ea typeface="Calibri"/>
                <a:cs typeface="Calibri"/>
                <a:sym typeface="Calibri"/>
              </a:rPr>
              <a:t>The Hope Chest </a:t>
            </a:r>
            <a:r>
              <a:rPr lang="en" sz="1200" b="0" i="0" dirty="0">
                <a:latin typeface="Calibri"/>
                <a:ea typeface="Calibri"/>
                <a:cs typeface="Calibri"/>
                <a:sym typeface="Calibri"/>
              </a:rPr>
              <a:t>and artwork inspired by the text, both orally and in writing on their reading guide. (Example: The artwork shows ___________. It reflects the description _________.)</a:t>
            </a:r>
            <a:endParaRPr sz="1200" b="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i="0" dirty="0">
                <a:latin typeface="Calibri"/>
                <a:ea typeface="Calibri"/>
                <a:cs typeface="Calibri"/>
                <a:sym typeface="Calibri"/>
              </a:rPr>
              <a:t>Consider reading Chapter 3 aloud to students before the lesson, and inviting students to practice reading aloud a section of the chapter that they can then be responsible for reading in their triads during Work Time A.</a:t>
            </a:r>
            <a:endParaRPr sz="1200" b="0" i="0" dirty="0">
              <a:latin typeface="Calibri"/>
              <a:ea typeface="Calibri"/>
              <a:cs typeface="Calibri"/>
              <a:sym typeface="Calibri"/>
            </a:endParaRPr>
          </a:p>
        </p:txBody>
      </p:sp>
    </p:spTree>
    <p:extLst>
      <p:ext uri="{BB962C8B-B14F-4D97-AF65-F5344CB8AC3E}">
        <p14:creationId xmlns:p14="http://schemas.microsoft.com/office/powerpoint/2010/main" val="60343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7" name="Google Shape;12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41141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 name="Google Shape;13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9582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3-5 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a:t>
            </a:r>
            <a:r>
              <a:rPr lang="en" sz="1200" i="0" u="none" strike="noStrike" cap="none" dirty="0">
                <a:latin typeface="Calibri"/>
                <a:ea typeface="Calibri"/>
                <a:cs typeface="Calibri"/>
                <a:sym typeface="Calibri"/>
              </a:rPr>
              <a:t>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provide kind, specific, and helpful feedback to peers about their reading fluency.”</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make connections between Chapter 3 of </a:t>
            </a:r>
            <a:r>
              <a:rPr lang="en" sz="1200" b="1" i="1" dirty="0">
                <a:latin typeface="Calibri"/>
                <a:ea typeface="Calibri"/>
                <a:cs typeface="Calibri"/>
                <a:sym typeface="Calibri"/>
              </a:rPr>
              <a:t>The Hope Chest </a:t>
            </a:r>
            <a:r>
              <a:rPr lang="en" sz="1200" b="1" i="0" dirty="0">
                <a:latin typeface="Calibri"/>
                <a:ea typeface="Calibri"/>
                <a:cs typeface="Calibri"/>
                <a:sym typeface="Calibri"/>
              </a:rPr>
              <a:t>and artwork inspired by the text.”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have seen similar learning targets in previous lessons in this module and in previous modules.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learning targets.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a:t>
            </a:r>
            <a:r>
              <a:rPr lang="en" sz="1200" dirty="0">
                <a:latin typeface="Calibri"/>
                <a:ea typeface="Calibri"/>
                <a:cs typeface="Calibri"/>
                <a:sym typeface="Calibri"/>
              </a:rPr>
              <a:t>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motivation: (Working on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 </a:t>
            </a:r>
            <a:endParaRPr sz="1200" dirty="0">
              <a:solidFill>
                <a:schemeClr val="dk1"/>
              </a:solidFill>
              <a:latin typeface="Calibri"/>
              <a:ea typeface="Calibri"/>
              <a:cs typeface="Calibri"/>
              <a:sym typeface="Calibri"/>
            </a:endParaRPr>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57095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read Chapters 1 and 2 in their reading triads, and that reading in a reading triad involves reading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in the next lesson they are going to read aloud a new excerpt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as </a:t>
            </a:r>
            <a:r>
              <a:rPr lang="en" sz="1200" dirty="0">
                <a:latin typeface="Calibri"/>
                <a:ea typeface="Calibri"/>
                <a:cs typeface="Calibri"/>
                <a:sym typeface="Calibri"/>
              </a:rPr>
              <a:t>part of their </a:t>
            </a:r>
            <a:r>
              <a:rPr lang="en" sz="1200" b="1" dirty="0">
                <a:latin typeface="Calibri"/>
                <a:ea typeface="Calibri"/>
                <a:cs typeface="Calibri"/>
                <a:sym typeface="Calibri"/>
              </a:rPr>
              <a:t>mid-unit assessment</a:t>
            </a:r>
            <a:r>
              <a:rPr lang="en" sz="1200" dirty="0">
                <a:latin typeface="Calibri"/>
                <a:ea typeface="Calibri"/>
                <a:cs typeface="Calibri"/>
                <a:sym typeface="Calibri"/>
              </a:rPr>
              <a:t>. To prepare for this, they are going to provide some peer feedback in their reading triads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Fluent Readers Do These Things anchor chart </a:t>
            </a:r>
            <a:r>
              <a:rPr lang="en" sz="1200" dirty="0">
                <a:latin typeface="Calibri"/>
                <a:ea typeface="Calibri"/>
                <a:cs typeface="Calibri"/>
                <a:sym typeface="Calibri"/>
              </a:rPr>
              <a:t>and use total participation techniques to select students to read aloud the criteria.</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they will be using these criteria when providing feedback to their peers.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invite them to read the habits of character on the chart to themselves. Remind students once again of the </a:t>
            </a:r>
            <a:r>
              <a:rPr lang="en" sz="1200" i="1" dirty="0">
                <a:latin typeface="Calibri"/>
                <a:ea typeface="Calibri"/>
                <a:cs typeface="Calibri"/>
                <a:sym typeface="Calibri"/>
              </a:rPr>
              <a:t>respect, 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habits and to practice them as they read more of the text in their reading triads in this lesson, and to provide peer feedback.</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and participation in the discussion about fluent readers and </a:t>
            </a:r>
            <a:r>
              <a:rPr lang="en" sz="1200" i="1" dirty="0">
                <a:solidFill>
                  <a:schemeClr val="dk1"/>
                </a:solidFill>
                <a:latin typeface="Calibri"/>
                <a:ea typeface="Calibri"/>
                <a:cs typeface="Calibri"/>
                <a:sym typeface="Calibri"/>
              </a:rPr>
              <a:t>respect, compassion</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empathy</a:t>
            </a:r>
            <a:r>
              <a:rPr lang="en" sz="1200"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
        <p:nvSpPr>
          <p:cNvPr id="148" name="Google Shape;14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65251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4/unit-1/lesson-3"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body" idx="1"/>
          </p:nvPr>
        </p:nvSpPr>
        <p:spPr>
          <a:xfrm>
            <a:off x="628650" y="1122423"/>
            <a:ext cx="8210550" cy="3710833"/>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300" b="0" i="0" u="none" strike="noStrike" cap="none" dirty="0">
                <a:solidFill>
                  <a:schemeClr val="dk1"/>
                </a:solidFill>
                <a:sym typeface="Century Gothic"/>
              </a:rPr>
              <a:t>This lesson will take approximately </a:t>
            </a:r>
            <a:r>
              <a:rPr lang="en" sz="1300" dirty="0"/>
              <a:t>60</a:t>
            </a:r>
            <a:r>
              <a:rPr lang="en" sz="1300" b="0" i="0" u="none" strike="noStrike" cap="none" dirty="0">
                <a:solidFill>
                  <a:schemeClr val="dk1"/>
                </a:solidFill>
                <a:sym typeface="Century Gothic"/>
              </a:rPr>
              <a:t>-</a:t>
            </a:r>
            <a:r>
              <a:rPr lang="en" sz="1300" dirty="0"/>
              <a:t>88</a:t>
            </a:r>
            <a:r>
              <a:rPr lang="en" sz="1300" b="0" i="0" u="none" strike="noStrike" cap="none" dirty="0">
                <a:solidFill>
                  <a:schemeClr val="dk1"/>
                </a:solidFill>
                <a:sym typeface="Century Gothic"/>
              </a:rPr>
              <a:t> minutes to complete. </a:t>
            </a:r>
            <a:endParaRPr sz="1300" b="0" i="0" u="none" strike="noStrike" cap="none" dirty="0">
              <a:solidFill>
                <a:schemeClr val="dk1"/>
              </a:solidFill>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300" b="0" i="0" u="none" strike="noStrike" cap="none" dirty="0">
                <a:solidFill>
                  <a:schemeClr val="dk1"/>
                </a:solidFill>
                <a:sym typeface="Century Gothic"/>
              </a:rPr>
              <a:t>The purpose of today’s lesson is to:</a:t>
            </a:r>
            <a:endParaRPr sz="1300" dirty="0">
              <a:solidFill>
                <a:srgbClr val="444444"/>
              </a:solidFill>
            </a:endParaRPr>
          </a:p>
          <a:p>
            <a:pPr marL="457200" lvl="0" indent="-304800" algn="l" rtl="0">
              <a:lnSpc>
                <a:spcPct val="100000"/>
              </a:lnSpc>
              <a:spcBef>
                <a:spcPts val="0"/>
              </a:spcBef>
              <a:spcAft>
                <a:spcPts val="0"/>
              </a:spcAft>
              <a:buClr>
                <a:srgbClr val="444444"/>
              </a:buClr>
              <a:buSzPts val="1200"/>
              <a:buFont typeface="Georgia"/>
              <a:buChar char="●"/>
            </a:pPr>
            <a:r>
              <a:rPr lang="en" sz="1300" dirty="0">
                <a:solidFill>
                  <a:schemeClr val="tx1"/>
                </a:solidFill>
              </a:rPr>
              <a:t>In Work Time A, students read Chapter 3 of </a:t>
            </a:r>
            <a:r>
              <a:rPr lang="en" sz="1300" i="1" dirty="0">
                <a:solidFill>
                  <a:schemeClr val="tx1"/>
                </a:solidFill>
              </a:rPr>
              <a:t>The Hope Chest </a:t>
            </a:r>
            <a:r>
              <a:rPr lang="en" sz="1300" dirty="0">
                <a:solidFill>
                  <a:schemeClr val="tx1"/>
                </a:solidFill>
              </a:rPr>
              <a:t>in reading triads and provide one another with peer feedback. They then work with their triads to answer questions about the text.</a:t>
            </a:r>
            <a:endParaRPr sz="1300" dirty="0">
              <a:solidFill>
                <a:schemeClr val="tx1"/>
              </a:solidFill>
            </a:endParaRPr>
          </a:p>
          <a:p>
            <a:pPr marL="457200" lvl="0" indent="-304800" algn="l" rtl="0">
              <a:lnSpc>
                <a:spcPct val="100000"/>
              </a:lnSpc>
              <a:spcBef>
                <a:spcPts val="0"/>
              </a:spcBef>
              <a:spcAft>
                <a:spcPts val="0"/>
              </a:spcAft>
              <a:buClr>
                <a:srgbClr val="444444"/>
              </a:buClr>
              <a:buSzPts val="1200"/>
              <a:buFont typeface="Century Gothic"/>
              <a:buChar char="●"/>
            </a:pPr>
            <a:r>
              <a:rPr lang="en" sz="1300" dirty="0">
                <a:solidFill>
                  <a:schemeClr val="tx1"/>
                </a:solidFill>
              </a:rPr>
              <a:t>In the Closing, students read some of the excerpts of informational text in the back of </a:t>
            </a:r>
            <a:r>
              <a:rPr lang="en" sz="1300" i="1" dirty="0">
                <a:solidFill>
                  <a:schemeClr val="tx1"/>
                </a:solidFill>
              </a:rPr>
              <a:t>The Hope Chest </a:t>
            </a:r>
            <a:r>
              <a:rPr lang="en" sz="1300" dirty="0">
                <a:solidFill>
                  <a:schemeClr val="tx1"/>
                </a:solidFill>
              </a:rPr>
              <a:t>and make connections between what was happening in real life and what is happening in the book. Part of this discussion is the use of the word </a:t>
            </a:r>
            <a:r>
              <a:rPr lang="en-US" sz="1300" dirty="0" smtClean="0">
                <a:solidFill>
                  <a:schemeClr val="tx1"/>
                </a:solidFill>
              </a:rPr>
              <a:t>‘</a:t>
            </a:r>
            <a:r>
              <a:rPr lang="en" sz="1300" i="1" dirty="0" smtClean="0">
                <a:solidFill>
                  <a:schemeClr val="tx1"/>
                </a:solidFill>
              </a:rPr>
              <a:t>colored</a:t>
            </a:r>
            <a:r>
              <a:rPr lang="en-US" sz="1300" i="1" dirty="0" smtClean="0">
                <a:solidFill>
                  <a:schemeClr val="tx1"/>
                </a:solidFill>
              </a:rPr>
              <a:t>’</a:t>
            </a:r>
            <a:r>
              <a:rPr lang="en" sz="1300" dirty="0" smtClean="0">
                <a:solidFill>
                  <a:schemeClr val="tx1"/>
                </a:solidFill>
              </a:rPr>
              <a:t> </a:t>
            </a:r>
            <a:r>
              <a:rPr lang="en" sz="1300" dirty="0">
                <a:solidFill>
                  <a:schemeClr val="tx1"/>
                </a:solidFill>
              </a:rPr>
              <a:t>in </a:t>
            </a:r>
            <a:r>
              <a:rPr lang="en" sz="1300" i="1" dirty="0">
                <a:solidFill>
                  <a:schemeClr val="tx1"/>
                </a:solidFill>
              </a:rPr>
              <a:t>The Hope Chest</a:t>
            </a:r>
            <a:r>
              <a:rPr lang="en" sz="1300" dirty="0">
                <a:solidFill>
                  <a:schemeClr val="tx1"/>
                </a:solidFill>
              </a:rPr>
              <a:t> to describe African American people. This can be a very sensitive issue to discuss, and depending on the population of the class, this may require more discussion than is allocated. If that is the case, consider not reading the informational text outlined, and instead extending the discussion. Continuously remind students of what respect, empathy, and compassion </a:t>
            </a:r>
            <a:r>
              <a:rPr lang="en" sz="1300" dirty="0" smtClean="0">
                <a:solidFill>
                  <a:schemeClr val="tx1"/>
                </a:solidFill>
              </a:rPr>
              <a:t>look </a:t>
            </a:r>
            <a:r>
              <a:rPr lang="en" sz="1300" dirty="0">
                <a:solidFill>
                  <a:schemeClr val="tx1"/>
                </a:solidFill>
              </a:rPr>
              <a:t>and </a:t>
            </a:r>
            <a:r>
              <a:rPr lang="en" sz="1300" dirty="0" smtClean="0">
                <a:solidFill>
                  <a:schemeClr val="tx1"/>
                </a:solidFill>
              </a:rPr>
              <a:t>sound </a:t>
            </a:r>
            <a:r>
              <a:rPr lang="en" sz="1300" dirty="0">
                <a:solidFill>
                  <a:schemeClr val="tx1"/>
                </a:solidFill>
              </a:rPr>
              <a:t>like on the </a:t>
            </a:r>
            <a:r>
              <a:rPr lang="en" sz="1300" b="1" dirty="0">
                <a:solidFill>
                  <a:schemeClr val="tx1"/>
                </a:solidFill>
              </a:rPr>
              <a:t>Working to Become Ethical People anchor chart</a:t>
            </a:r>
            <a:r>
              <a:rPr lang="en" sz="1300" dirty="0">
                <a:solidFill>
                  <a:schemeClr val="tx1"/>
                </a:solidFill>
              </a:rPr>
              <a:t>.</a:t>
            </a:r>
            <a:endParaRPr sz="1300" dirty="0">
              <a:solidFill>
                <a:schemeClr val="tx1"/>
              </a:solidFill>
            </a:endParaRPr>
          </a:p>
          <a:p>
            <a:pPr marL="0" marR="0" lvl="0" indent="0" algn="l" rtl="0">
              <a:lnSpc>
                <a:spcPct val="90000"/>
              </a:lnSpc>
              <a:spcBef>
                <a:spcPts val="0"/>
              </a:spcBef>
              <a:spcAft>
                <a:spcPts val="0"/>
              </a:spcAft>
              <a:buClr>
                <a:schemeClr val="dk1"/>
              </a:buClr>
              <a:buSzPts val="3200"/>
              <a:buFont typeface="Arial"/>
              <a:buNone/>
            </a:pPr>
            <a:endParaRPr lang="en" sz="1300" b="0" i="0" u="none" strike="noStrike" cap="none" dirty="0" smtClean="0">
              <a:solidFill>
                <a:schemeClr val="tx1"/>
              </a:solidFill>
              <a:sym typeface="Century Gothic"/>
            </a:endParaRPr>
          </a:p>
          <a:p>
            <a:pPr marL="0" marR="0" lvl="0" indent="0" algn="l" rtl="0">
              <a:lnSpc>
                <a:spcPct val="90000"/>
              </a:lnSpc>
              <a:spcBef>
                <a:spcPts val="0"/>
              </a:spcBef>
              <a:spcAft>
                <a:spcPts val="0"/>
              </a:spcAft>
              <a:buClr>
                <a:schemeClr val="dk1"/>
              </a:buClr>
              <a:buSzPts val="3200"/>
              <a:buFont typeface="Arial"/>
              <a:buNone/>
            </a:pPr>
            <a:r>
              <a:rPr lang="en" sz="1300" b="0" i="0" u="none" strike="noStrike" cap="none" dirty="0" smtClean="0">
                <a:solidFill>
                  <a:schemeClr val="tx1"/>
                </a:solidFill>
                <a:sym typeface="Century Gothic"/>
              </a:rPr>
              <a:t>The </a:t>
            </a:r>
            <a:r>
              <a:rPr lang="en" sz="1300" b="0" i="0" u="none" strike="noStrike" cap="none" dirty="0">
                <a:solidFill>
                  <a:schemeClr val="tx1"/>
                </a:solidFill>
                <a:sym typeface="Century Gothic"/>
              </a:rPr>
              <a:t>Learning Targets for students today are:</a:t>
            </a:r>
            <a:endParaRPr sz="1300" dirty="0">
              <a:solidFill>
                <a:schemeClr val="tx1"/>
              </a:solidFill>
            </a:endParaRPr>
          </a:p>
          <a:p>
            <a:pPr marL="457200" marR="0" lvl="0" indent="-317500" algn="l" rtl="0">
              <a:lnSpc>
                <a:spcPct val="90000"/>
              </a:lnSpc>
              <a:spcBef>
                <a:spcPts val="0"/>
              </a:spcBef>
              <a:spcAft>
                <a:spcPts val="0"/>
              </a:spcAft>
              <a:buClr>
                <a:srgbClr val="444444"/>
              </a:buClr>
              <a:buSzPts val="1400"/>
              <a:buAutoNum type="arabicPeriod"/>
            </a:pPr>
            <a:r>
              <a:rPr lang="en" sz="1300" dirty="0">
                <a:solidFill>
                  <a:schemeClr val="tx1"/>
                </a:solidFill>
              </a:rPr>
              <a:t>I can provide kind, specific, and helpful feedback to peers about their reading fluency. </a:t>
            </a:r>
            <a:endParaRPr sz="1300" b="1" dirty="0">
              <a:solidFill>
                <a:schemeClr val="tx1"/>
              </a:solidFill>
            </a:endParaRPr>
          </a:p>
          <a:p>
            <a:pPr marL="457200" marR="0" lvl="0" indent="-317500" algn="l" rtl="0">
              <a:lnSpc>
                <a:spcPct val="90000"/>
              </a:lnSpc>
              <a:spcBef>
                <a:spcPts val="0"/>
              </a:spcBef>
              <a:spcAft>
                <a:spcPts val="0"/>
              </a:spcAft>
              <a:buClr>
                <a:srgbClr val="444444"/>
              </a:buClr>
              <a:buSzPts val="1400"/>
              <a:buAutoNum type="arabicPeriod"/>
            </a:pPr>
            <a:r>
              <a:rPr lang="en" sz="1300" dirty="0">
                <a:solidFill>
                  <a:schemeClr val="tx1"/>
                </a:solidFill>
              </a:rPr>
              <a:t>I can make connections between Chapter 3 of </a:t>
            </a:r>
            <a:r>
              <a:rPr lang="en" sz="1300" i="1" dirty="0">
                <a:solidFill>
                  <a:schemeClr val="tx1"/>
                </a:solidFill>
              </a:rPr>
              <a:t>The Hope Chest</a:t>
            </a:r>
            <a:r>
              <a:rPr lang="en" sz="1300" dirty="0">
                <a:solidFill>
                  <a:schemeClr val="tx1"/>
                </a:solidFill>
              </a:rPr>
              <a:t> and artwork inspired by the text.</a:t>
            </a:r>
            <a:endParaRPr sz="1300" dirty="0">
              <a:solidFill>
                <a:schemeClr val="tx1"/>
              </a:solidFill>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
        <p:nvSpPr>
          <p:cNvPr id="91" name="Google Shape;9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1: Lesson </a:t>
            </a:r>
            <a:r>
              <a:rPr lang="en"/>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2"/>
          <p:cNvSpPr txBox="1">
            <a:spLocks noGrp="1"/>
          </p:cNvSpPr>
          <p:nvPr>
            <p:ph type="title"/>
          </p:nvPr>
        </p:nvSpPr>
        <p:spPr>
          <a:xfrm>
            <a:off x="4325225" y="273850"/>
            <a:ext cx="41901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i="1"/>
              <a:t>The Hope Chest, </a:t>
            </a:r>
            <a:r>
              <a:rPr lang="en" sz="3300"/>
              <a:t>Chapter 3</a:t>
            </a:r>
            <a:endParaRPr sz="3300" b="0" u="none" strike="noStrike" cap="none">
              <a:solidFill>
                <a:schemeClr val="dk1"/>
              </a:solidFill>
              <a:latin typeface="Century Gothic"/>
              <a:ea typeface="Century Gothic"/>
              <a:cs typeface="Century Gothic"/>
              <a:sym typeface="Century Gothic"/>
            </a:endParaRPr>
          </a:p>
        </p:txBody>
      </p:sp>
      <p:pic>
        <p:nvPicPr>
          <p:cNvPr id="158" name="Google Shape;158;p22"/>
          <p:cNvPicPr preferRelativeResize="0"/>
          <p:nvPr/>
        </p:nvPicPr>
        <p:blipFill rotWithShape="1">
          <a:blip r:embed="rId3">
            <a:alphaModFix/>
          </a:blip>
          <a:srcRect/>
          <a:stretch/>
        </p:blipFill>
        <p:spPr>
          <a:xfrm>
            <a:off x="432525" y="273850"/>
            <a:ext cx="3569977" cy="4377175"/>
          </a:xfrm>
          <a:prstGeom prst="rect">
            <a:avLst/>
          </a:prstGeom>
          <a:noFill/>
          <a:ln w="9525" cap="flat" cmpd="sng">
            <a:solidFill>
              <a:schemeClr val="dk2"/>
            </a:solidFill>
            <a:prstDash val="solid"/>
            <a:round/>
            <a:headEnd type="none" w="sm" len="sm"/>
            <a:tailEnd type="none" w="sm" len="sm"/>
          </a:ln>
        </p:spPr>
      </p:pic>
      <p:sp>
        <p:nvSpPr>
          <p:cNvPr id="159" name="Google Shape;159;p22"/>
          <p:cNvSpPr txBox="1"/>
          <p:nvPr/>
        </p:nvSpPr>
        <p:spPr>
          <a:xfrm>
            <a:off x="4205482" y="1313750"/>
            <a:ext cx="4130400" cy="31314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Partner A reads the first page, while partners B and C look and listen for one star and one step.</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Partner A stops reading at the end of the page.  Partners B and C provide one star and one step each.</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Repeat steps 1 - 2 with partner B reading and receiving feedback, and then partner C.</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Continue taking turns reading the chapter.</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Spend 2 - 3 minutes reflecting silently and writing, drawing, or thinking.  Someone in the triad keep time.</a:t>
            </a:r>
            <a:endParaRPr sz="1400" b="0" i="0" u="none" strike="noStrike" cap="none" dirty="0">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p:txBody>
      </p:sp>
      <p:pic>
        <p:nvPicPr>
          <p:cNvPr id="160" name="Google Shape;160;p22"/>
          <p:cNvPicPr preferRelativeResize="0"/>
          <p:nvPr/>
        </p:nvPicPr>
        <p:blipFill rotWithShape="1">
          <a:blip r:embed="rId4">
            <a:alphaModFix/>
          </a:blip>
          <a:srcRect/>
          <a:stretch/>
        </p:blipFill>
        <p:spPr>
          <a:xfrm>
            <a:off x="8493553" y="4387587"/>
            <a:ext cx="492382" cy="483332"/>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490100" y="143216"/>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i="1" dirty="0"/>
              <a:t>The Hope Chest</a:t>
            </a:r>
            <a:r>
              <a:rPr lang="en" sz="3300" dirty="0"/>
              <a:t>, Chapter 3</a:t>
            </a:r>
            <a:endParaRPr sz="3300" b="0" u="none" strike="noStrike" cap="none" dirty="0">
              <a:solidFill>
                <a:schemeClr val="dk1"/>
              </a:solidFill>
              <a:latin typeface="Century Gothic"/>
              <a:ea typeface="Century Gothic"/>
              <a:cs typeface="Century Gothic"/>
              <a:sym typeface="Century Gothic"/>
            </a:endParaRPr>
          </a:p>
        </p:txBody>
      </p:sp>
      <p:pic>
        <p:nvPicPr>
          <p:cNvPr id="166" name="Google Shape;166;p23"/>
          <p:cNvPicPr preferRelativeResize="0"/>
          <p:nvPr/>
        </p:nvPicPr>
        <p:blipFill rotWithShape="1">
          <a:blip r:embed="rId3">
            <a:alphaModFix/>
          </a:blip>
          <a:srcRect/>
          <a:stretch/>
        </p:blipFill>
        <p:spPr>
          <a:xfrm>
            <a:off x="490100" y="1056769"/>
            <a:ext cx="2840888" cy="3570657"/>
          </a:xfrm>
          <a:prstGeom prst="rect">
            <a:avLst/>
          </a:prstGeom>
          <a:noFill/>
          <a:ln w="9525" cap="flat" cmpd="sng">
            <a:solidFill>
              <a:schemeClr val="dk2"/>
            </a:solidFill>
            <a:prstDash val="solid"/>
            <a:round/>
            <a:headEnd type="none" w="sm" len="sm"/>
            <a:tailEnd type="none" w="sm" len="sm"/>
          </a:ln>
        </p:spPr>
      </p:pic>
      <p:sp>
        <p:nvSpPr>
          <p:cNvPr id="167" name="Google Shape;167;p23"/>
          <p:cNvSpPr txBox="1"/>
          <p:nvPr/>
        </p:nvSpPr>
        <p:spPr>
          <a:xfrm>
            <a:off x="3974525" y="1276950"/>
            <a:ext cx="3878400" cy="25896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Discuss the gist:  What is the chapter mostly about?</a:t>
            </a:r>
            <a:endParaRPr sz="16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Spend 2-3 minutes reflecting silently either writing, drawing, or thinking.  Someone in the triad take time.</a:t>
            </a:r>
            <a:endParaRPr sz="16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Work together to use the text to answer the questions on your reading guide.</a:t>
            </a:r>
            <a:endParaRPr sz="16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600" b="0" i="0" u="none" strike="noStrike" cap="none" dirty="0" smtClean="0">
                <a:solidFill>
                  <a:srgbClr val="000000"/>
                </a:solidFill>
                <a:latin typeface="Century Gothic"/>
                <a:ea typeface="Century Gothic"/>
                <a:cs typeface="Century Gothic"/>
                <a:sym typeface="Century Gothic"/>
              </a:rPr>
              <a:t>Read </a:t>
            </a:r>
            <a:r>
              <a:rPr lang="en" sz="1600" b="0" i="0" u="none" strike="noStrike" cap="none" dirty="0">
                <a:solidFill>
                  <a:srgbClr val="000000"/>
                </a:solidFill>
                <a:latin typeface="Century Gothic"/>
                <a:ea typeface="Century Gothic"/>
                <a:cs typeface="Century Gothic"/>
                <a:sym typeface="Century Gothic"/>
              </a:rPr>
              <a:t>and check your answers.</a:t>
            </a:r>
            <a:endParaRPr sz="1600" b="0" i="0" u="none" strike="noStrike" cap="none" dirty="0">
              <a:solidFill>
                <a:srgbClr val="000000"/>
              </a:solidFill>
              <a:latin typeface="Century Gothic"/>
              <a:ea typeface="Century Gothic"/>
              <a:cs typeface="Century Gothic"/>
              <a:sym typeface="Century Gothic"/>
            </a:endParaRPr>
          </a:p>
        </p:txBody>
      </p:sp>
      <p:pic>
        <p:nvPicPr>
          <p:cNvPr id="6" name="Google Shape;160;p22"/>
          <p:cNvPicPr preferRelativeResize="0"/>
          <p:nvPr/>
        </p:nvPicPr>
        <p:blipFill rotWithShape="1">
          <a:blip r:embed="rId4">
            <a:alphaModFix/>
          </a:blip>
          <a:srcRect/>
          <a:stretch/>
        </p:blipFill>
        <p:spPr>
          <a:xfrm>
            <a:off x="8493553" y="4387587"/>
            <a:ext cx="492382" cy="483332"/>
          </a:xfrm>
          <a:prstGeom prst="rect">
            <a:avLst/>
          </a:prstGeom>
          <a:noFill/>
          <a:ln>
            <a:noFill/>
          </a:ln>
        </p:spPr>
      </p:pic>
      <p:sp>
        <p:nvSpPr>
          <p:cNvPr id="2" name="Rectangle 1"/>
          <p:cNvSpPr/>
          <p:nvPr/>
        </p:nvSpPr>
        <p:spPr>
          <a:xfrm>
            <a:off x="1262743" y="3363686"/>
            <a:ext cx="1230086" cy="1306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4"/>
          <p:cNvSpPr txBox="1">
            <a:spLocks noGrp="1"/>
          </p:cNvSpPr>
          <p:nvPr>
            <p:ph type="title"/>
          </p:nvPr>
        </p:nvSpPr>
        <p:spPr>
          <a:xfrm>
            <a:off x="1039100" y="105000"/>
            <a:ext cx="7450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i="1"/>
              <a:t>The Hope Chest</a:t>
            </a:r>
            <a:r>
              <a:rPr lang="en" sz="3300"/>
              <a:t>, Chapter 3</a:t>
            </a:r>
            <a:endParaRPr sz="3300" b="0" u="none" strike="noStrike" cap="none">
              <a:solidFill>
                <a:schemeClr val="dk1"/>
              </a:solidFill>
              <a:latin typeface="Century Gothic"/>
              <a:ea typeface="Century Gothic"/>
              <a:cs typeface="Century Gothic"/>
              <a:sym typeface="Century Gothic"/>
            </a:endParaRPr>
          </a:p>
        </p:txBody>
      </p:sp>
      <p:sp>
        <p:nvSpPr>
          <p:cNvPr id="175" name="Google Shape;175;p24"/>
          <p:cNvSpPr txBox="1"/>
          <p:nvPr/>
        </p:nvSpPr>
        <p:spPr>
          <a:xfrm>
            <a:off x="4429125" y="1294024"/>
            <a:ext cx="3878400" cy="2450661"/>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ct val="1000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Look at the use of open space in this picture. What does this help you understand about the New York City street that Violet tumbled </a:t>
            </a:r>
            <a:r>
              <a:rPr lang="en" sz="1600" b="0" i="0" u="none" strike="noStrike" cap="none" dirty="0" smtClean="0">
                <a:solidFill>
                  <a:srgbClr val="000000"/>
                </a:solidFill>
                <a:latin typeface="Century Gothic"/>
                <a:ea typeface="Century Gothic"/>
                <a:cs typeface="Century Gothic"/>
                <a:sym typeface="Century Gothic"/>
              </a:rPr>
              <a:t>onto?</a:t>
            </a:r>
            <a:endParaRPr lang="en" sz="1600" dirty="0">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ct val="100000"/>
              <a:buFont typeface="Century Gothic"/>
              <a:buAutoNum type="arabicPeriod"/>
            </a:pPr>
            <a:r>
              <a:rPr lang="en" sz="1600" b="0" i="0" u="none" strike="noStrike" cap="none" dirty="0" smtClean="0">
                <a:solidFill>
                  <a:srgbClr val="000000"/>
                </a:solidFill>
                <a:latin typeface="Century Gothic"/>
                <a:ea typeface="Century Gothic"/>
                <a:cs typeface="Century Gothic"/>
                <a:sym typeface="Century Gothic"/>
              </a:rPr>
              <a:t>What </a:t>
            </a:r>
            <a:r>
              <a:rPr lang="en" sz="1600" b="0" i="0" u="none" strike="noStrike" cap="none" dirty="0">
                <a:solidFill>
                  <a:srgbClr val="000000"/>
                </a:solidFill>
                <a:latin typeface="Century Gothic"/>
                <a:ea typeface="Century Gothic"/>
                <a:cs typeface="Century Gothic"/>
                <a:sym typeface="Century Gothic"/>
              </a:rPr>
              <a:t>does it help you to understand about how Violet may have felt about New York City when she first arrived?</a:t>
            </a:r>
            <a:endParaRPr sz="1600" b="0" i="0" u="none" strike="noStrike" cap="none" dirty="0">
              <a:solidFill>
                <a:srgbClr val="000000"/>
              </a:solidFill>
              <a:latin typeface="Century Gothic"/>
              <a:ea typeface="Century Gothic"/>
              <a:cs typeface="Century Gothic"/>
              <a:sym typeface="Century Gothic"/>
            </a:endParaRPr>
          </a:p>
        </p:txBody>
      </p:sp>
      <p:pic>
        <p:nvPicPr>
          <p:cNvPr id="176" name="Google Shape;176;p24"/>
          <p:cNvPicPr preferRelativeResize="0"/>
          <p:nvPr/>
        </p:nvPicPr>
        <p:blipFill rotWithShape="1">
          <a:blip r:embed="rId3">
            <a:alphaModFix/>
          </a:blip>
          <a:srcRect/>
          <a:stretch/>
        </p:blipFill>
        <p:spPr>
          <a:xfrm>
            <a:off x="1282116" y="1099200"/>
            <a:ext cx="2504509" cy="3097375"/>
          </a:xfrm>
          <a:prstGeom prst="rect">
            <a:avLst/>
          </a:prstGeom>
          <a:noFill/>
          <a:ln w="9525" cap="flat" cmpd="sng">
            <a:solidFill>
              <a:schemeClr val="dk2"/>
            </a:solidFill>
            <a:prstDash val="solid"/>
            <a:round/>
            <a:headEnd type="none" w="sm" len="sm"/>
            <a:tailEnd type="none" w="sm" len="sm"/>
          </a:ln>
        </p:spPr>
      </p:pic>
      <p:pic>
        <p:nvPicPr>
          <p:cNvPr id="6" name="Google Shape;160;p22"/>
          <p:cNvPicPr preferRelativeResize="0"/>
          <p:nvPr/>
        </p:nvPicPr>
        <p:blipFill rotWithShape="1">
          <a:blip r:embed="rId4">
            <a:alphaModFix/>
          </a:blip>
          <a:srcRect/>
          <a:stretch/>
        </p:blipFill>
        <p:spPr>
          <a:xfrm>
            <a:off x="8493553" y="4387587"/>
            <a:ext cx="492382" cy="483332"/>
          </a:xfrm>
          <a:prstGeom prst="rect">
            <a:avLst/>
          </a:prstGeom>
          <a:noFill/>
          <a:ln>
            <a:noFill/>
          </a:ln>
        </p:spPr>
      </p:pic>
      <p:pic>
        <p:nvPicPr>
          <p:cNvPr id="3" name="Picture 2"/>
          <p:cNvPicPr>
            <a:picLocks noChangeAspect="1"/>
          </p:cNvPicPr>
          <p:nvPr/>
        </p:nvPicPr>
        <p:blipFill>
          <a:blip r:embed="rId5"/>
          <a:stretch>
            <a:fillRect/>
          </a:stretch>
        </p:blipFill>
        <p:spPr>
          <a:xfrm>
            <a:off x="1325660" y="4005941"/>
            <a:ext cx="2406269" cy="168861"/>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Targets</a:t>
            </a:r>
            <a:endParaRPr/>
          </a:p>
        </p:txBody>
      </p:sp>
      <p:sp>
        <p:nvSpPr>
          <p:cNvPr id="182" name="Google Shape;182;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lnSpc>
                <a:spcPct val="90000"/>
              </a:lnSpc>
              <a:spcBef>
                <a:spcPts val="0"/>
              </a:spcBef>
              <a:spcAft>
                <a:spcPts val="0"/>
              </a:spcAft>
              <a:buSzPts val="2100"/>
              <a:buAutoNum type="arabicPeriod"/>
            </a:pPr>
            <a:r>
              <a:rPr lang="en"/>
              <a:t>I can provide kind, specific, and helpful feedback to peers about their reading fluency.</a:t>
            </a:r>
            <a:endParaRPr/>
          </a:p>
          <a:p>
            <a:pPr marL="457200" lvl="0" indent="-361950" algn="l" rtl="0">
              <a:lnSpc>
                <a:spcPct val="90000"/>
              </a:lnSpc>
              <a:spcBef>
                <a:spcPts val="0"/>
              </a:spcBef>
              <a:spcAft>
                <a:spcPts val="0"/>
              </a:spcAft>
              <a:buSzPts val="2100"/>
              <a:buAutoNum type="arabicPeriod"/>
            </a:pPr>
            <a:r>
              <a:rPr lang="en"/>
              <a:t>I can make connections between Chapter 3 of </a:t>
            </a:r>
            <a:r>
              <a:rPr lang="en" i="1"/>
              <a:t>The Hope Chest</a:t>
            </a:r>
            <a:r>
              <a:rPr lang="en"/>
              <a:t> and artwork inspired by the text.</a:t>
            </a:r>
            <a:endParaRPr/>
          </a:p>
          <a:p>
            <a:pPr marL="139700" lvl="0" indent="0" algn="l" rtl="0">
              <a:lnSpc>
                <a:spcPct val="90000"/>
              </a:lnSpc>
              <a:spcBef>
                <a:spcPts val="0"/>
              </a:spcBef>
              <a:spcAft>
                <a:spcPts val="0"/>
              </a:spcAft>
              <a:buSzPts val="2100"/>
              <a:buNone/>
            </a:pPr>
            <a:endParaRPr/>
          </a:p>
          <a:p>
            <a:pPr marL="0" lvl="0" indent="0" algn="l" rtl="0">
              <a:lnSpc>
                <a:spcPct val="90000"/>
              </a:lnSpc>
              <a:spcBef>
                <a:spcPts val="800"/>
              </a:spcBef>
              <a:spcAft>
                <a:spcPts val="0"/>
              </a:spcAft>
              <a:buSzPts val="2100"/>
              <a:buNone/>
            </a:pPr>
            <a:endParaRPr/>
          </a:p>
        </p:txBody>
      </p:sp>
      <p:pic>
        <p:nvPicPr>
          <p:cNvPr id="183" name="Google Shape;183;p25"/>
          <p:cNvPicPr preferRelativeResize="0"/>
          <p:nvPr/>
        </p:nvPicPr>
        <p:blipFill rotWithShape="1">
          <a:blip r:embed="rId3">
            <a:alphaModFix/>
          </a:blip>
          <a:srcRect/>
          <a:stretch/>
        </p:blipFill>
        <p:spPr>
          <a:xfrm>
            <a:off x="8493578" y="4347900"/>
            <a:ext cx="525228" cy="548021"/>
          </a:xfrm>
          <a:prstGeom prst="rect">
            <a:avLst/>
          </a:prstGeom>
          <a:noFill/>
          <a:ln>
            <a:noFill/>
          </a:ln>
        </p:spPr>
      </p:pic>
      <p:pic>
        <p:nvPicPr>
          <p:cNvPr id="184" name="Google Shape;184;p25"/>
          <p:cNvPicPr preferRelativeResize="0"/>
          <p:nvPr/>
        </p:nvPicPr>
        <p:blipFill rotWithShape="1">
          <a:blip r:embed="rId4">
            <a:alphaModFix/>
          </a:blip>
          <a:srcRect/>
          <a:stretch/>
        </p:blipFill>
        <p:spPr>
          <a:xfrm>
            <a:off x="7903303" y="4368179"/>
            <a:ext cx="575850" cy="528880"/>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6"/>
          <p:cNvSpPr txBox="1">
            <a:spLocks noGrp="1"/>
          </p:cNvSpPr>
          <p:nvPr>
            <p:ph type="title"/>
          </p:nvPr>
        </p:nvSpPr>
        <p:spPr>
          <a:xfrm>
            <a:off x="4078425" y="273850"/>
            <a:ext cx="44370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Making Connections to Real-Life Events</a:t>
            </a:r>
            <a:endParaRPr sz="3300" b="0" i="0" u="none" strike="noStrike" cap="none">
              <a:solidFill>
                <a:schemeClr val="dk1"/>
              </a:solidFill>
              <a:latin typeface="Century Gothic"/>
              <a:ea typeface="Century Gothic"/>
              <a:cs typeface="Century Gothic"/>
              <a:sym typeface="Century Gothic"/>
            </a:endParaRPr>
          </a:p>
        </p:txBody>
      </p:sp>
      <p:pic>
        <p:nvPicPr>
          <p:cNvPr id="190" name="Google Shape;190;p26"/>
          <p:cNvPicPr preferRelativeResize="0"/>
          <p:nvPr/>
        </p:nvPicPr>
        <p:blipFill rotWithShape="1">
          <a:blip r:embed="rId3">
            <a:alphaModFix/>
          </a:blip>
          <a:srcRect/>
          <a:stretch/>
        </p:blipFill>
        <p:spPr>
          <a:xfrm>
            <a:off x="562850" y="355025"/>
            <a:ext cx="2952750" cy="4095750"/>
          </a:xfrm>
          <a:prstGeom prst="rect">
            <a:avLst/>
          </a:prstGeom>
          <a:noFill/>
          <a:ln>
            <a:noFill/>
          </a:ln>
        </p:spPr>
      </p:pic>
      <p:sp>
        <p:nvSpPr>
          <p:cNvPr id="191" name="Google Shape;191;p26"/>
          <p:cNvSpPr txBox="1"/>
          <p:nvPr/>
        </p:nvSpPr>
        <p:spPr>
          <a:xfrm>
            <a:off x="4130375" y="1636574"/>
            <a:ext cx="4039500" cy="2260511"/>
          </a:xfrm>
          <a:prstGeom prst="rect">
            <a:avLst/>
          </a:prstGeom>
          <a:noFill/>
          <a:ln>
            <a:noFill/>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ct val="1000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What connections can you make between these excerpts of </a:t>
            </a:r>
            <a:r>
              <a:rPr lang="en" sz="1600" b="0" i="0" u="none" strike="noStrike" cap="none" dirty="0" smtClean="0">
                <a:solidFill>
                  <a:srgbClr val="000000"/>
                </a:solidFill>
                <a:latin typeface="Century Gothic"/>
                <a:ea typeface="Century Gothic"/>
                <a:cs typeface="Century Gothic"/>
                <a:sym typeface="Century Gothic"/>
              </a:rPr>
              <a:t>information</a:t>
            </a:r>
            <a:r>
              <a:rPr lang="en-US" sz="1600" b="0" i="0" u="none" strike="noStrike" cap="none" dirty="0" smtClean="0">
                <a:solidFill>
                  <a:srgbClr val="000000"/>
                </a:solidFill>
                <a:latin typeface="Century Gothic"/>
                <a:ea typeface="Century Gothic"/>
                <a:cs typeface="Century Gothic"/>
                <a:sym typeface="Century Gothic"/>
              </a:rPr>
              <a:t>al</a:t>
            </a:r>
            <a:r>
              <a:rPr lang="en" sz="1600" b="0" i="0" u="none" strike="noStrike" cap="none" dirty="0" smtClean="0">
                <a:solidFill>
                  <a:srgbClr val="000000"/>
                </a:solidFill>
                <a:latin typeface="Century Gothic"/>
                <a:ea typeface="Century Gothic"/>
                <a:cs typeface="Century Gothic"/>
                <a:sym typeface="Century Gothic"/>
              </a:rPr>
              <a:t> </a:t>
            </a:r>
            <a:r>
              <a:rPr lang="en" sz="1600" b="0" i="0" u="none" strike="noStrike" cap="none" dirty="0">
                <a:solidFill>
                  <a:srgbClr val="000000"/>
                </a:solidFill>
                <a:latin typeface="Century Gothic"/>
                <a:ea typeface="Century Gothic"/>
                <a:cs typeface="Century Gothic"/>
                <a:sym typeface="Century Gothic"/>
              </a:rPr>
              <a:t>text and what you have read so far in </a:t>
            </a:r>
            <a:r>
              <a:rPr lang="en" sz="1600" b="0" i="1" u="none" strike="noStrike" cap="none" dirty="0">
                <a:solidFill>
                  <a:srgbClr val="000000"/>
                </a:solidFill>
                <a:latin typeface="Century Gothic"/>
                <a:ea typeface="Century Gothic"/>
                <a:cs typeface="Century Gothic"/>
                <a:sym typeface="Century Gothic"/>
              </a:rPr>
              <a:t>The Hope </a:t>
            </a:r>
            <a:r>
              <a:rPr lang="en" sz="1600" b="0" i="1" u="none" strike="noStrike" cap="none" dirty="0" smtClean="0">
                <a:solidFill>
                  <a:srgbClr val="000000"/>
                </a:solidFill>
                <a:latin typeface="Century Gothic"/>
                <a:ea typeface="Century Gothic"/>
                <a:cs typeface="Century Gothic"/>
                <a:sym typeface="Century Gothic"/>
              </a:rPr>
              <a:t>Chest?</a:t>
            </a:r>
            <a:endParaRPr lang="en" sz="1600" dirty="0">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ct val="100000"/>
              <a:buFont typeface="Century Gothic"/>
              <a:buAutoNum type="arabicPeriod"/>
            </a:pPr>
            <a:r>
              <a:rPr lang="en" sz="1600" b="0" i="0" u="none" strike="noStrike" cap="none" dirty="0" smtClean="0">
                <a:solidFill>
                  <a:srgbClr val="000000"/>
                </a:solidFill>
                <a:latin typeface="Century Gothic"/>
                <a:ea typeface="Century Gothic"/>
                <a:cs typeface="Century Gothic"/>
                <a:sym typeface="Century Gothic"/>
              </a:rPr>
              <a:t>How </a:t>
            </a:r>
            <a:r>
              <a:rPr lang="en" sz="1600" b="0" i="0" u="none" strike="noStrike" cap="none" dirty="0">
                <a:solidFill>
                  <a:srgbClr val="000000"/>
                </a:solidFill>
                <a:latin typeface="Century Gothic"/>
                <a:ea typeface="Century Gothic"/>
                <a:cs typeface="Century Gothic"/>
                <a:sym typeface="Century Gothic"/>
              </a:rPr>
              <a:t>does this </a:t>
            </a:r>
            <a:r>
              <a:rPr lang="en" sz="1600" b="0" i="0" u="none" strike="noStrike" cap="none" dirty="0" smtClean="0">
                <a:solidFill>
                  <a:srgbClr val="000000"/>
                </a:solidFill>
                <a:latin typeface="Century Gothic"/>
                <a:ea typeface="Century Gothic"/>
                <a:cs typeface="Century Gothic"/>
                <a:sym typeface="Century Gothic"/>
              </a:rPr>
              <a:t>information</a:t>
            </a:r>
            <a:r>
              <a:rPr lang="en-US" sz="1600" b="0" i="0" u="none" strike="noStrike" cap="none" dirty="0" smtClean="0">
                <a:solidFill>
                  <a:srgbClr val="000000"/>
                </a:solidFill>
                <a:latin typeface="Century Gothic"/>
                <a:ea typeface="Century Gothic"/>
                <a:cs typeface="Century Gothic"/>
                <a:sym typeface="Century Gothic"/>
              </a:rPr>
              <a:t>al</a:t>
            </a:r>
            <a:r>
              <a:rPr lang="en" sz="1600" b="0" i="0" u="none" strike="noStrike" cap="none" dirty="0" smtClean="0">
                <a:solidFill>
                  <a:srgbClr val="000000"/>
                </a:solidFill>
                <a:latin typeface="Century Gothic"/>
                <a:ea typeface="Century Gothic"/>
                <a:cs typeface="Century Gothic"/>
                <a:sym typeface="Century Gothic"/>
              </a:rPr>
              <a:t> </a:t>
            </a:r>
            <a:r>
              <a:rPr lang="en" sz="1600" b="0" i="0" u="none" strike="noStrike" cap="none" dirty="0">
                <a:solidFill>
                  <a:srgbClr val="000000"/>
                </a:solidFill>
                <a:latin typeface="Century Gothic"/>
                <a:ea typeface="Century Gothic"/>
                <a:cs typeface="Century Gothic"/>
                <a:sym typeface="Century Gothic"/>
              </a:rPr>
              <a:t>text help you better understand </a:t>
            </a:r>
            <a:r>
              <a:rPr lang="en" sz="1600" b="0" i="1" u="none" strike="noStrike" cap="none" dirty="0">
                <a:solidFill>
                  <a:srgbClr val="000000"/>
                </a:solidFill>
                <a:latin typeface="Century Gothic"/>
                <a:ea typeface="Century Gothic"/>
                <a:cs typeface="Century Gothic"/>
                <a:sym typeface="Century Gothic"/>
              </a:rPr>
              <a:t>The Hope Chest?</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600" b="0" i="0" u="none" strike="noStrike" cap="none" dirty="0">
              <a:solidFill>
                <a:srgbClr val="000000"/>
              </a:solidFill>
              <a:latin typeface="Century Gothic"/>
              <a:ea typeface="Century Gothic"/>
              <a:cs typeface="Century Gothic"/>
              <a:sym typeface="Century Gothic"/>
            </a:endParaRPr>
          </a:p>
        </p:txBody>
      </p:sp>
      <p:pic>
        <p:nvPicPr>
          <p:cNvPr id="6" name="Google Shape;160;p22"/>
          <p:cNvPicPr preferRelativeResize="0"/>
          <p:nvPr/>
        </p:nvPicPr>
        <p:blipFill rotWithShape="1">
          <a:blip r:embed="rId4">
            <a:alphaModFix/>
          </a:blip>
          <a:srcRect/>
          <a:stretch/>
        </p:blipFill>
        <p:spPr>
          <a:xfrm>
            <a:off x="8493553" y="4387587"/>
            <a:ext cx="492382" cy="48333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7"/>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198" name="Google Shape;198;p27"/>
          <p:cNvSpPr txBox="1"/>
          <p:nvPr/>
        </p:nvSpPr>
        <p:spPr>
          <a:xfrm>
            <a:off x="311700" y="1337825"/>
            <a:ext cx="4065600" cy="2893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Tx/>
              <a:buSzPct val="100000"/>
              <a:buFont typeface="+mj-lt"/>
              <a:buAutoNum type="alphaUcPeriod"/>
            </a:pPr>
            <a:r>
              <a:rPr lang="en" sz="1800" b="0" i="0" u="none" strike="noStrike" cap="none" dirty="0" smtClean="0">
                <a:solidFill>
                  <a:schemeClr val="tx1"/>
                </a:solidFill>
                <a:latin typeface="Century Gothic"/>
                <a:ea typeface="Century Gothic"/>
                <a:cs typeface="Century Gothic"/>
                <a:sym typeface="Century Gothic"/>
              </a:rPr>
              <a:t>Complete </a:t>
            </a:r>
            <a:r>
              <a:rPr lang="en" sz="1800" b="0" i="0" u="none" strike="noStrike" cap="none" dirty="0">
                <a:solidFill>
                  <a:schemeClr val="tx1"/>
                </a:solidFill>
                <a:latin typeface="Century Gothic"/>
                <a:ea typeface="Century Gothic"/>
                <a:cs typeface="Century Gothic"/>
                <a:sym typeface="Century Gothic"/>
              </a:rPr>
              <a:t>the </a:t>
            </a:r>
            <a:r>
              <a:rPr lang="en" sz="1800" b="1" i="0" u="none" strike="noStrike" cap="none" dirty="0">
                <a:solidFill>
                  <a:schemeClr val="tx1"/>
                </a:solidFill>
                <a:latin typeface="Century Gothic"/>
                <a:ea typeface="Century Gothic"/>
                <a:cs typeface="Century Gothic"/>
                <a:sym typeface="Century Gothic"/>
              </a:rPr>
              <a:t>Synonyms and Antonyms Practice II </a:t>
            </a:r>
            <a:r>
              <a:rPr lang="en" sz="1800" b="0" i="0" u="none" strike="noStrike" cap="none" dirty="0">
                <a:solidFill>
                  <a:schemeClr val="tx1"/>
                </a:solidFill>
                <a:latin typeface="Century Gothic"/>
                <a:ea typeface="Century Gothic"/>
                <a:cs typeface="Century Gothic"/>
                <a:sym typeface="Century Gothic"/>
              </a:rPr>
              <a:t>in your Unit 1 </a:t>
            </a:r>
            <a:r>
              <a:rPr lang="en" sz="1800" b="0" i="0" u="none" strike="noStrike" cap="none" dirty="0" smtClean="0">
                <a:solidFill>
                  <a:schemeClr val="tx1"/>
                </a:solidFill>
                <a:latin typeface="Century Gothic"/>
                <a:ea typeface="Century Gothic"/>
                <a:cs typeface="Century Gothic"/>
                <a:sym typeface="Century Gothic"/>
              </a:rPr>
              <a:t>Homework.</a:t>
            </a:r>
            <a:endParaRPr lang="en" sz="1800" dirty="0">
              <a:solidFill>
                <a:schemeClr val="tx1"/>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Tx/>
              <a:buSzPct val="100000"/>
              <a:buFont typeface="+mj-lt"/>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199" name="Google Shape;199;p27"/>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3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205" name="Google Shape;205;p28"/>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206" name="Google Shape;206;p28"/>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Century Gothic"/>
                <a:ea typeface="Century Gothic"/>
                <a:cs typeface="Century Gothic"/>
                <a:sym typeface="Century Gothic"/>
              </a:rPr>
              <a:t>Module 4: Journal Prompts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13" name="Google Shape;213;p29"/>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14" name="Google Shape;214;p29"/>
          <p:cNvGraphicFramePr/>
          <p:nvPr/>
        </p:nvGraphicFramePr>
        <p:xfrm>
          <a:off x="952500" y="2809725"/>
          <a:ext cx="7239000" cy="1859219"/>
        </p:xfrm>
        <a:graphic>
          <a:graphicData uri="http://schemas.openxmlformats.org/drawingml/2006/table">
            <a:tbl>
              <a:tblPr>
                <a:noFill/>
                <a:tableStyleId>{39988CCC-5BD0-4432-A83D-34EB033C88FF}</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i="0" u="none" strike="noStrike" cap="none" dirty="0" smtClean="0">
                <a:solidFill>
                  <a:schemeClr val="dk1"/>
                </a:solidFill>
                <a:latin typeface="Century Gothic"/>
                <a:ea typeface="Century Gothic"/>
                <a:cs typeface="Century Gothic"/>
                <a:sym typeface="Century Gothic"/>
              </a:rPr>
              <a:t>3: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06400" indent="-285750">
              <a:lnSpc>
                <a:spcPct val="200000"/>
              </a:lnSpc>
              <a:spcBef>
                <a:spcPts val="0"/>
              </a:spcBef>
              <a:buSzPts val="1700"/>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3</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7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 </a:t>
            </a:r>
            <a:endParaRPr lang="en" dirty="0"/>
          </a:p>
          <a:p>
            <a:pPr marL="406400" indent="-285750">
              <a:lnSpc>
                <a:spcPct val="100000"/>
              </a:lnSpc>
              <a:spcBef>
                <a:spcPts val="0"/>
              </a:spcBef>
              <a:buSzPts val="1700"/>
            </a:pPr>
            <a:r>
              <a:rPr lang="en" sz="1700" dirty="0" smtClean="0"/>
              <a:t>Reviewing </a:t>
            </a:r>
            <a:r>
              <a:rPr lang="en" sz="1700" dirty="0"/>
              <a:t>Learning Targets</a:t>
            </a:r>
            <a:endParaRPr sz="1700" dirty="0"/>
          </a:p>
          <a:p>
            <a:pPr marL="406400" marR="0" lvl="0" indent="-285750" algn="l" rtl="0">
              <a:lnSpc>
                <a:spcPct val="100000"/>
              </a:lnSpc>
              <a:spcBef>
                <a:spcPts val="0"/>
              </a:spcBef>
              <a:spcAft>
                <a:spcPts val="0"/>
              </a:spcAft>
              <a:buSzPts val="1700"/>
              <a:buChar char="•"/>
            </a:pPr>
            <a:r>
              <a:rPr lang="en" sz="1700" dirty="0"/>
              <a:t>Reviewing </a:t>
            </a:r>
            <a:r>
              <a:rPr lang="en" sz="1700" b="1" dirty="0"/>
              <a:t>Fluent Readers Do These Things Anchor Chart</a:t>
            </a:r>
            <a:endParaRPr sz="1700" b="1" dirty="0"/>
          </a:p>
          <a:p>
            <a:pPr marL="406400" marR="0" lvl="0" indent="-285750" algn="l" rtl="0">
              <a:lnSpc>
                <a:spcPct val="100000"/>
              </a:lnSpc>
              <a:spcBef>
                <a:spcPts val="0"/>
              </a:spcBef>
              <a:spcAft>
                <a:spcPts val="0"/>
              </a:spcAft>
              <a:buSzPts val="1700"/>
              <a:buChar char="•"/>
            </a:pPr>
            <a:r>
              <a:rPr lang="en" sz="1700" dirty="0"/>
              <a:t>Reading in Triads:  </a:t>
            </a:r>
            <a:r>
              <a:rPr lang="en" sz="1700" i="1" dirty="0"/>
              <a:t>The Hope Chest</a:t>
            </a:r>
            <a:r>
              <a:rPr lang="en" sz="1700" dirty="0"/>
              <a:t>, Chapter 3</a:t>
            </a:r>
            <a:endParaRPr sz="1700" dirty="0"/>
          </a:p>
          <a:p>
            <a:pPr marL="406400" marR="0" lvl="0" indent="-285750" algn="l" rtl="0">
              <a:lnSpc>
                <a:spcPct val="100000"/>
              </a:lnSpc>
              <a:spcBef>
                <a:spcPts val="0"/>
              </a:spcBef>
              <a:spcAft>
                <a:spcPts val="0"/>
              </a:spcAft>
              <a:buSzPts val="1700"/>
              <a:buChar char="•"/>
            </a:pPr>
            <a:r>
              <a:rPr lang="en" sz="1700" dirty="0"/>
              <a:t>Making Connections to Real-Life Events</a:t>
            </a:r>
            <a:endParaRPr sz="1700" dirty="0"/>
          </a:p>
          <a:p>
            <a:pPr marL="406400" marR="0" lvl="0" indent="-285750" algn="l" rtl="0">
              <a:lnSpc>
                <a:spcPct val="100000"/>
              </a:lnSpc>
              <a:spcBef>
                <a:spcPts val="0"/>
              </a:spcBef>
              <a:spcAft>
                <a:spcPts val="0"/>
              </a:spcAft>
              <a:buSzPts val="1700"/>
              <a:buChar char="•"/>
            </a:pPr>
            <a:r>
              <a:rPr lang="en" sz="1700" dirty="0"/>
              <a:t>Reviewing Homework.</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i="0" u="none" strike="noStrike" cap="none" dirty="0" smtClean="0">
                <a:solidFill>
                  <a:schemeClr val="dk1"/>
                </a:solidFill>
                <a:latin typeface="Century Gothic"/>
                <a:ea typeface="Century Gothic"/>
                <a:cs typeface="Century Gothic"/>
                <a:sym typeface="Century Gothic"/>
              </a:rPr>
              <a:t>3: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dirty="0">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dirty="0" smtClean="0"/>
              <a:t>3:</a:t>
            </a:r>
            <a:r>
              <a:rPr lang="en" sz="2400" b="1" i="0" u="none" strike="noStrike" cap="none" dirty="0" smtClean="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a:t>
            </a:r>
            <a:r>
              <a:rPr lang="en" sz="2400" dirty="0"/>
              <a:t>2</a:t>
            </a:r>
            <a:r>
              <a:rPr lang="en" sz="2400" b="0" i="0" u="none" strike="noStrike" cap="none" dirty="0">
                <a:solidFill>
                  <a:schemeClr val="dk1"/>
                </a:solidFill>
                <a:latin typeface="Century Gothic"/>
                <a:ea typeface="Century Gothic"/>
                <a:cs typeface="Century Gothic"/>
                <a:sym typeface="Century Gothic"/>
              </a:rPr>
              <a:t> protocols:  Tr</a:t>
            </a:r>
            <a:r>
              <a:rPr lang="en" sz="2400" dirty="0"/>
              <a:t>iad Talk and Thumb-O-Meter.</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7942650" y="4124790"/>
            <a:ext cx="572700" cy="572700"/>
          </a:xfrm>
          <a:prstGeom prst="rect">
            <a:avLst/>
          </a:prstGeom>
          <a:noFill/>
          <a:ln>
            <a:noFill/>
          </a:ln>
        </p:spPr>
      </p:pic>
      <p:pic>
        <p:nvPicPr>
          <p:cNvPr id="111" name="Google Shape;111;p16"/>
          <p:cNvPicPr preferRelativeResize="0"/>
          <p:nvPr/>
        </p:nvPicPr>
        <p:blipFill rotWithShape="1">
          <a:blip r:embed="rId4">
            <a:alphaModFix/>
          </a:blip>
          <a:srcRect/>
          <a:stretch/>
        </p:blipFill>
        <p:spPr>
          <a:xfrm>
            <a:off x="7036775" y="4091425"/>
            <a:ext cx="639450" cy="6394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7" name="Google Shape;117;p17"/>
          <p:cNvSpPr txBox="1">
            <a:spLocks noGrp="1"/>
          </p:cNvSpPr>
          <p:nvPr>
            <p:ph type="body" idx="1"/>
          </p:nvPr>
        </p:nvSpPr>
        <p:spPr>
          <a:xfrm>
            <a:off x="511124" y="1268044"/>
            <a:ext cx="8317189"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rPr>
              <a:t>Preparing for Lesson </a:t>
            </a:r>
            <a:r>
              <a:rPr lang="en" sz="1800" b="1" dirty="0"/>
              <a:t>3</a:t>
            </a:r>
            <a:r>
              <a:rPr lang="en" sz="1800" b="1" i="0" u="none" strike="noStrike" cap="none" dirty="0">
                <a:solidFill>
                  <a:schemeClr val="dk1"/>
                </a:solidFill>
              </a:rPr>
              <a:t>: </a:t>
            </a:r>
            <a:r>
              <a:rPr lang="en" sz="1800" i="0" u="none" strike="noStrike" cap="none" dirty="0">
                <a:solidFill>
                  <a:schemeClr val="dk1"/>
                </a:solidFill>
              </a:rPr>
              <a:t>Supports for Students Who Need It</a:t>
            </a:r>
            <a:endParaRPr sz="1800" i="0" u="none" strike="noStrike" cap="none" dirty="0">
              <a:solidFill>
                <a:schemeClr val="dk1"/>
              </a:solidFill>
            </a:endParaRPr>
          </a:p>
          <a:p>
            <a:pPr marL="0" marR="0" lvl="0" indent="0" algn="l" rtl="0">
              <a:lnSpc>
                <a:spcPct val="90000"/>
              </a:lnSpc>
              <a:spcBef>
                <a:spcPts val="0"/>
              </a:spcBef>
              <a:spcAft>
                <a:spcPts val="0"/>
              </a:spcAft>
              <a:buClr>
                <a:schemeClr val="dk1"/>
              </a:buClr>
              <a:buSzPts val="2100"/>
              <a:buFont typeface="Arial"/>
              <a:buNone/>
            </a:pPr>
            <a:endParaRPr sz="1200" i="0" u="none" strike="noStrike" cap="none" dirty="0">
              <a:solidFill>
                <a:schemeClr val="dk1"/>
              </a:solidFill>
            </a:endParaRPr>
          </a:p>
          <a:p>
            <a:pPr marL="234950" indent="-171450">
              <a:lnSpc>
                <a:spcPct val="100000"/>
              </a:lnSpc>
              <a:spcBef>
                <a:spcPts val="0"/>
              </a:spcBef>
              <a:buSzPts val="1200"/>
            </a:pPr>
            <a:r>
              <a:rPr lang="en" sz="1200" dirty="0">
                <a:solidFill>
                  <a:srgbClr val="444444"/>
                </a:solidFill>
              </a:rPr>
              <a:t>The basic design of this lesson supports students by following a similar routine as Lesson 2 of reading in triads and answering questions about a chapter of </a:t>
            </a:r>
            <a:r>
              <a:rPr lang="en" sz="1200" i="1" dirty="0">
                <a:solidFill>
                  <a:srgbClr val="444444"/>
                </a:solidFill>
              </a:rPr>
              <a:t>The Hope Chest</a:t>
            </a:r>
            <a:r>
              <a:rPr lang="en" sz="1200" dirty="0">
                <a:solidFill>
                  <a:srgbClr val="444444"/>
                </a:solidFill>
              </a:rPr>
              <a:t>,</a:t>
            </a:r>
            <a:r>
              <a:rPr lang="en" sz="1200" i="1" dirty="0">
                <a:solidFill>
                  <a:srgbClr val="444444"/>
                </a:solidFill>
              </a:rPr>
              <a:t> </a:t>
            </a:r>
            <a:r>
              <a:rPr lang="en" sz="1200" dirty="0">
                <a:solidFill>
                  <a:srgbClr val="444444"/>
                </a:solidFill>
              </a:rPr>
              <a:t>allowing the opportunity for students to receive peer feedback on reading fluency in preparation for the </a:t>
            </a:r>
            <a:r>
              <a:rPr lang="en" sz="1200" b="1" dirty="0">
                <a:solidFill>
                  <a:srgbClr val="444444"/>
                </a:solidFill>
              </a:rPr>
              <a:t>Mid-Unit 1 Assessment </a:t>
            </a:r>
            <a:r>
              <a:rPr lang="en" sz="1200" dirty="0">
                <a:solidFill>
                  <a:srgbClr val="444444"/>
                </a:solidFill>
              </a:rPr>
              <a:t>in the next lesson, and including artwork that provides a visual representation of some of the important details in the </a:t>
            </a:r>
            <a:r>
              <a:rPr lang="en" sz="1200" dirty="0" smtClean="0">
                <a:solidFill>
                  <a:srgbClr val="444444"/>
                </a:solidFill>
              </a:rPr>
              <a:t>text.</a:t>
            </a:r>
            <a:endParaRPr lang="en" sz="1200" dirty="0">
              <a:solidFill>
                <a:srgbClr val="444444"/>
              </a:solidFill>
            </a:endParaRPr>
          </a:p>
          <a:p>
            <a:pPr marL="234950" indent="-171450">
              <a:lnSpc>
                <a:spcPct val="100000"/>
              </a:lnSpc>
              <a:spcBef>
                <a:spcPts val="0"/>
              </a:spcBef>
              <a:buSzPts val="1200"/>
            </a:pPr>
            <a:r>
              <a:rPr lang="en" sz="1200" dirty="0" smtClean="0">
                <a:solidFill>
                  <a:srgbClr val="444444"/>
                </a:solidFill>
              </a:rPr>
              <a:t>Students </a:t>
            </a:r>
            <a:r>
              <a:rPr lang="en" sz="1200" dirty="0">
                <a:solidFill>
                  <a:srgbClr val="444444"/>
                </a:solidFill>
              </a:rPr>
              <a:t>may find it challenging to keep pace with the class and comprehend the large volume of text read in triads during Work Time A. They may also find it challenging to express the connections between Chapter 3 of </a:t>
            </a:r>
            <a:r>
              <a:rPr lang="en" sz="1200" i="1" dirty="0">
                <a:solidFill>
                  <a:srgbClr val="444444"/>
                </a:solidFill>
              </a:rPr>
              <a:t>The Hope Chest </a:t>
            </a:r>
            <a:r>
              <a:rPr lang="en" sz="1200" dirty="0">
                <a:solidFill>
                  <a:srgbClr val="444444"/>
                </a:solidFill>
              </a:rPr>
              <a:t>and the artwork inspired by the text. Consider previewing the chapter with students before the lesson, giving them the opportunity ahead of time to ask questions and clarify any vocabulary they do not </a:t>
            </a:r>
            <a:r>
              <a:rPr lang="en" sz="1200" dirty="0" smtClean="0">
                <a:solidFill>
                  <a:srgbClr val="444444"/>
                </a:solidFill>
              </a:rPr>
              <a:t>understand.</a:t>
            </a:r>
            <a:endParaRPr lang="en" sz="1200" dirty="0">
              <a:solidFill>
                <a:srgbClr val="444444"/>
              </a:solidFill>
            </a:endParaRPr>
          </a:p>
          <a:p>
            <a:pPr marL="234950" indent="-171450">
              <a:lnSpc>
                <a:spcPct val="100000"/>
              </a:lnSpc>
              <a:spcBef>
                <a:spcPts val="0"/>
              </a:spcBef>
              <a:buSzPts val="1200"/>
            </a:pPr>
            <a:r>
              <a:rPr lang="en" sz="1200" dirty="0" smtClean="0">
                <a:solidFill>
                  <a:srgbClr val="444444"/>
                </a:solidFill>
              </a:rPr>
              <a:t>In </a:t>
            </a:r>
            <a:r>
              <a:rPr lang="en" sz="1200" dirty="0">
                <a:solidFill>
                  <a:srgbClr val="444444"/>
                </a:solidFill>
              </a:rPr>
              <a:t>Work Time A, ELLs and students who may require more support may participate in an optional Language Dive that guides them through the meaning of a sentence from Chapter 3 of </a:t>
            </a:r>
            <a:r>
              <a:rPr lang="en" sz="1200" i="1" dirty="0">
                <a:solidFill>
                  <a:srgbClr val="444444"/>
                </a:solidFill>
              </a:rPr>
              <a:t>The Hope Chest</a:t>
            </a:r>
            <a:r>
              <a:rPr lang="en" sz="1200" dirty="0">
                <a:solidFill>
                  <a:srgbClr val="444444"/>
                </a:solidFill>
              </a:rPr>
              <a:t>.</a:t>
            </a:r>
            <a:r>
              <a:rPr lang="en" sz="1200" i="1" dirty="0">
                <a:solidFill>
                  <a:srgbClr val="444444"/>
                </a:solidFill>
              </a:rPr>
              <a:t> </a:t>
            </a:r>
            <a:r>
              <a:rPr lang="en" sz="1200" dirty="0">
                <a:solidFill>
                  <a:srgbClr val="444444"/>
                </a:solidFill>
              </a:rPr>
              <a:t>The focus of this Language Dive is on demonstrating understanding of figurative language and word relationships, and deepening their understanding of why people want to effect social change. Students then apply their understanding of the meaning and structure of this sentence when discussing the inequalities that Violet and Myrtle faced during this lesson, and when learning about idioms in future lessons. </a:t>
            </a:r>
            <a:endParaRPr sz="1200" b="0" i="0" u="none" strike="noStrike" cap="none" dirty="0">
              <a:solidFill>
                <a:schemeClr val="dk1"/>
              </a:solidFill>
              <a:latin typeface="Century Gothic"/>
              <a:ea typeface="Century Gothic"/>
              <a:cs typeface="Century Gothic"/>
              <a:sym typeface="Century Gothic"/>
            </a:endParaRPr>
          </a:p>
        </p:txBody>
      </p:sp>
      <p:sp>
        <p:nvSpPr>
          <p:cNvPr id="118" name="Google Shape;118;p17"/>
          <p:cNvSpPr txBox="1"/>
          <p:nvPr/>
        </p:nvSpPr>
        <p:spPr>
          <a:xfrm>
            <a:off x="339000" y="97007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8"/>
        <p:cNvGrpSpPr/>
        <p:nvPr/>
      </p:nvGrpSpPr>
      <p:grpSpPr>
        <a:xfrm>
          <a:off x="0" y="0"/>
          <a:ext cx="0" cy="0"/>
          <a:chOff x="0" y="0"/>
          <a:chExt cx="0" cy="0"/>
        </a:xfrm>
      </p:grpSpPr>
      <p:pic>
        <p:nvPicPr>
          <p:cNvPr id="129" name="Google Shape;12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0" name="Google Shape;13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1" name="Google Shape;131;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132" name="Google Shape;13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3" name="Google Shape;13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9" name="Google Shape;139;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t>Reviewing Learning Targets;</a:t>
            </a:r>
            <a:endParaRPr sz="2400" dirty="0"/>
          </a:p>
          <a:p>
            <a:pPr marL="457200" marR="0" lvl="0" indent="-381000" algn="l" rtl="0">
              <a:lnSpc>
                <a:spcPct val="100000"/>
              </a:lnSpc>
              <a:spcBef>
                <a:spcPts val="0"/>
              </a:spcBef>
              <a:spcAft>
                <a:spcPts val="0"/>
              </a:spcAft>
              <a:buSzPts val="2400"/>
              <a:buChar char="●"/>
            </a:pPr>
            <a:r>
              <a:rPr lang="en" sz="2400" dirty="0"/>
              <a:t>Reviewing </a:t>
            </a:r>
            <a:r>
              <a:rPr lang="en" sz="2400" b="1" dirty="0"/>
              <a:t>Fluency Readers Do These Things Anchor Chart</a:t>
            </a:r>
            <a:r>
              <a:rPr lang="en" sz="2400" dirty="0"/>
              <a:t>;</a:t>
            </a:r>
            <a:endParaRPr sz="2400" dirty="0"/>
          </a:p>
          <a:p>
            <a:pPr marL="457200" marR="0" lvl="0" indent="-381000" algn="l" rtl="0">
              <a:lnSpc>
                <a:spcPct val="100000"/>
              </a:lnSpc>
              <a:spcBef>
                <a:spcPts val="0"/>
              </a:spcBef>
              <a:spcAft>
                <a:spcPts val="0"/>
              </a:spcAft>
              <a:buSzPts val="2400"/>
              <a:buChar char="●"/>
            </a:pPr>
            <a:r>
              <a:rPr lang="en" sz="2400" dirty="0"/>
              <a:t>Reading in Triads:  </a:t>
            </a:r>
            <a:r>
              <a:rPr lang="en" sz="2400" i="1" dirty="0"/>
              <a:t>The Hope Chest</a:t>
            </a:r>
            <a:r>
              <a:rPr lang="en" sz="2400" dirty="0"/>
              <a:t>, Chapter 3;</a:t>
            </a:r>
            <a:endParaRPr sz="2400" dirty="0"/>
          </a:p>
          <a:p>
            <a:pPr marL="457200" marR="0" lvl="0" indent="-381000" algn="l" rtl="0">
              <a:lnSpc>
                <a:spcPct val="100000"/>
              </a:lnSpc>
              <a:spcBef>
                <a:spcPts val="0"/>
              </a:spcBef>
              <a:spcAft>
                <a:spcPts val="0"/>
              </a:spcAft>
              <a:buSzPts val="2400"/>
              <a:buChar char="●"/>
            </a:pPr>
            <a:r>
              <a:rPr lang="en" sz="2400" dirty="0"/>
              <a:t>Making Connections to Read-Life Events; and</a:t>
            </a:r>
            <a:endParaRPr sz="2400" dirty="0"/>
          </a:p>
          <a:p>
            <a:pPr marL="457200" marR="0" lvl="0" indent="-381000" algn="l" rtl="0">
              <a:lnSpc>
                <a:spcPct val="100000"/>
              </a:lnSpc>
              <a:spcBef>
                <a:spcPts val="0"/>
              </a:spcBef>
              <a:spcAft>
                <a:spcPts val="0"/>
              </a:spcAft>
              <a:buSzPts val="2400"/>
              <a:buChar char="●"/>
            </a:pPr>
            <a:r>
              <a:rPr lang="en" sz="2400" dirty="0"/>
              <a:t>Reviewing Homework.</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45" name="Google Shape;145;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90000"/>
              </a:lnSpc>
              <a:spcBef>
                <a:spcPts val="0"/>
              </a:spcBef>
              <a:spcAft>
                <a:spcPts val="0"/>
              </a:spcAft>
              <a:buClr>
                <a:schemeClr val="dk1"/>
              </a:buClr>
              <a:buSzPts val="2100"/>
              <a:buAutoNum type="arabicPeriod"/>
            </a:pPr>
            <a:r>
              <a:rPr lang="en"/>
              <a:t>I can provide kind, specific, and helpful feedback to peers about their reading fluency.</a:t>
            </a:r>
            <a:endParaRPr sz="2100" i="0" u="none" strike="noStrike" cap="none">
              <a:solidFill>
                <a:schemeClr val="dk1"/>
              </a:solidFill>
            </a:endParaRPr>
          </a:p>
          <a:p>
            <a:pPr marL="457200" marR="0" lvl="0" indent="-361950" algn="l" rtl="0">
              <a:lnSpc>
                <a:spcPct val="90000"/>
              </a:lnSpc>
              <a:spcBef>
                <a:spcPts val="0"/>
              </a:spcBef>
              <a:spcAft>
                <a:spcPts val="0"/>
              </a:spcAft>
              <a:buClr>
                <a:schemeClr val="dk1"/>
              </a:buClr>
              <a:buSzPts val="2100"/>
              <a:buAutoNum type="arabicPeriod"/>
            </a:pPr>
            <a:r>
              <a:rPr lang="en"/>
              <a:t>I can make connections between Chapter 3 of </a:t>
            </a:r>
            <a:r>
              <a:rPr lang="en" i="1"/>
              <a:t>The Hope Chest</a:t>
            </a:r>
            <a:r>
              <a:rPr lang="en"/>
              <a:t> and artwork inspired by the text.</a:t>
            </a:r>
            <a:endParaRPr sz="2100" u="none" strike="noStrike" cap="none">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dirty="0"/>
              <a:t>Reviewing </a:t>
            </a:r>
            <a:r>
              <a:rPr lang="en" sz="3300" b="1" dirty="0"/>
              <a:t>Fluent Readers Do These Things Anchor Chart</a:t>
            </a:r>
            <a:endParaRPr sz="3300" b="1" i="0" u="none" strike="noStrike" cap="none" dirty="0">
              <a:solidFill>
                <a:schemeClr val="dk1"/>
              </a:solidFill>
              <a:sym typeface="Century Gothic"/>
            </a:endParaRPr>
          </a:p>
        </p:txBody>
      </p:sp>
      <p:pic>
        <p:nvPicPr>
          <p:cNvPr id="151" name="Google Shape;151;p21"/>
          <p:cNvPicPr preferRelativeResize="0"/>
          <p:nvPr/>
        </p:nvPicPr>
        <p:blipFill rotWithShape="1">
          <a:blip r:embed="rId3">
            <a:alphaModFix/>
          </a:blip>
          <a:srcRect/>
          <a:stretch/>
        </p:blipFill>
        <p:spPr>
          <a:xfrm>
            <a:off x="695325" y="1268050"/>
            <a:ext cx="4038600" cy="3238500"/>
          </a:xfrm>
          <a:prstGeom prst="rect">
            <a:avLst/>
          </a:prstGeom>
          <a:noFill/>
          <a:ln w="9525" cap="flat" cmpd="sng">
            <a:solidFill>
              <a:schemeClr val="dk2"/>
            </a:solidFill>
            <a:prstDash val="solid"/>
            <a:round/>
            <a:headEnd type="none" w="sm" len="sm"/>
            <a:tailEnd type="none" w="sm" len="sm"/>
          </a:ln>
        </p:spPr>
      </p:pic>
      <p:pic>
        <p:nvPicPr>
          <p:cNvPr id="152" name="Google Shape;152;p21"/>
          <p:cNvPicPr preferRelativeResize="0"/>
          <p:nvPr/>
        </p:nvPicPr>
        <p:blipFill rotWithShape="1">
          <a:blip r:embed="rId4">
            <a:alphaModFix/>
          </a:blip>
          <a:srcRect/>
          <a:stretch/>
        </p:blipFill>
        <p:spPr>
          <a:xfrm>
            <a:off x="4985925" y="935894"/>
            <a:ext cx="3529425" cy="3570657"/>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2864E4-B42B-424C-9B63-851F07520E8C}"/>
</file>

<file path=customXml/itemProps2.xml><?xml version="1.0" encoding="utf-8"?>
<ds:datastoreItem xmlns:ds="http://schemas.openxmlformats.org/officeDocument/2006/customXml" ds:itemID="{5FA7A9B3-4CAC-4A2B-9BA7-EE57D98BAAF7}"/>
</file>

<file path=customXml/itemProps3.xml><?xml version="1.0" encoding="utf-8"?>
<ds:datastoreItem xmlns:ds="http://schemas.openxmlformats.org/officeDocument/2006/customXml" ds:itemID="{6062518C-A933-4774-8EB2-33354F35FB90}"/>
</file>

<file path=docProps/app.xml><?xml version="1.0" encoding="utf-8"?>
<Properties xmlns="http://schemas.openxmlformats.org/officeDocument/2006/extended-properties" xmlns:vt="http://schemas.openxmlformats.org/officeDocument/2006/docPropsVTypes">
  <TotalTime>29</TotalTime>
  <Words>4459</Words>
  <Application>Microsoft Office PowerPoint</Application>
  <PresentationFormat>On-screen Show (16:9)</PresentationFormat>
  <Paragraphs>337</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Century Gothic</vt:lpstr>
      <vt:lpstr>Georgia</vt:lpstr>
      <vt:lpstr>Arial</vt:lpstr>
      <vt:lpstr>Overlock</vt:lpstr>
      <vt:lpstr>Calibri</vt:lpstr>
      <vt:lpstr>Office Theme</vt:lpstr>
      <vt:lpstr>Grade 4: Module 4: Unit 1: Lesson 3 Teacher slide, before teaching.</vt:lpstr>
      <vt:lpstr>Grade 4: Module 4: Unit 1: Lesson 3 Teacher slide, before teaching.</vt:lpstr>
      <vt:lpstr>Grade 4: Module 4: Unit 1: Lesson 3 Teacher slide, before teaching.</vt:lpstr>
      <vt:lpstr>Grade 4: Module 4: Unit 1: Lesson 3 Teacher slide, before teaching.</vt:lpstr>
      <vt:lpstr>Grade 4: Module 4: Unit 1: Lesson 3 Teacher slide, before teaching.</vt:lpstr>
      <vt:lpstr>Grade 4: Module 4:  Unit 1: Lesson 3</vt:lpstr>
      <vt:lpstr>Hello, Students!</vt:lpstr>
      <vt:lpstr>Reviewing Learning Targets</vt:lpstr>
      <vt:lpstr>Reviewing Fluent Readers Do These Things Anchor Chart</vt:lpstr>
      <vt:lpstr>The Hope Chest, Chapter 3</vt:lpstr>
      <vt:lpstr>The Hope Chest, Chapter 3</vt:lpstr>
      <vt:lpstr>The Hope Chest, Chapter 3</vt:lpstr>
      <vt:lpstr>Reviewing the Learning Targets</vt:lpstr>
      <vt:lpstr>Making Connections to Real-Life Events</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1: Lesson 3 Teacher slide, before teaching.</dc:title>
  <dc:creator>nbravo</dc:creator>
  <cp:lastModifiedBy>Nicole Bravo</cp:lastModifiedBy>
  <cp:revision>10</cp:revision>
  <dcterms:modified xsi:type="dcterms:W3CDTF">2018-11-17T03:33:01Z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