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70" r:id="rId4"/>
    <p:sldMasterId id="2147483671" r:id="rId5"/>
  </p:sldMasterIdLst>
  <p:notesMasterIdLst>
    <p:notesMasterId r:id="rId23"/>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lexander Specht" initials="AH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0E7DBFCA-D836-429A-BAF0-3C67B5FF1DF4}">
  <a:tblStyle styleId="{0E7DBFCA-D836-429A-BAF0-3C67B5FF1DF4}"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65895" autoAdjust="0"/>
  </p:normalViewPr>
  <p:slideViewPr>
    <p:cSldViewPr snapToGrid="0">
      <p:cViewPr varScale="1">
        <p:scale>
          <a:sx n="95" d="100"/>
          <a:sy n="95" d="100"/>
        </p:scale>
        <p:origin x="2120" y="176"/>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commentAuthors" Target="commentAuthor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talie Ivey" userId="S::natalie.ivey@detroitk12.org::2c81a4b0-7596-4a42-b4da-e7aac4dfeff9" providerId="AD" clId="Web-{57FEB170-76FE-C574-0D92-4D785E231B58}"/>
    <pc:docChg chg="modSld">
      <pc:chgData name="Natalie Ivey" userId="S::natalie.ivey@detroitk12.org::2c81a4b0-7596-4a42-b4da-e7aac4dfeff9" providerId="AD" clId="Web-{57FEB170-76FE-C574-0D92-4D785E231B58}" dt="2019-03-22T11:38:47.174" v="3"/>
      <pc:docMkLst>
        <pc:docMk/>
      </pc:docMkLst>
      <pc:sldChg chg="delSp">
        <pc:chgData name="Natalie Ivey" userId="S::natalie.ivey@detroitk12.org::2c81a4b0-7596-4a42-b4da-e7aac4dfeff9" providerId="AD" clId="Web-{57FEB170-76FE-C574-0D92-4D785E231B58}" dt="2019-03-22T11:38:32.752" v="0"/>
        <pc:sldMkLst>
          <pc:docMk/>
          <pc:sldMk cId="0" sldId="259"/>
        </pc:sldMkLst>
        <pc:picChg chg="del">
          <ac:chgData name="Natalie Ivey" userId="S::natalie.ivey@detroitk12.org::2c81a4b0-7596-4a42-b4da-e7aac4dfeff9" providerId="AD" clId="Web-{57FEB170-76FE-C574-0D92-4D785E231B58}" dt="2019-03-22T11:38:32.752" v="0"/>
          <ac:picMkLst>
            <pc:docMk/>
            <pc:sldMk cId="0" sldId="259"/>
            <ac:picMk id="149" creationId="{00000000-0000-0000-0000-000000000000}"/>
          </ac:picMkLst>
        </pc:picChg>
      </pc:sldChg>
      <pc:sldChg chg="delSp">
        <pc:chgData name="Natalie Ivey" userId="S::natalie.ivey@detroitk12.org::2c81a4b0-7596-4a42-b4da-e7aac4dfeff9" providerId="AD" clId="Web-{57FEB170-76FE-C574-0D92-4D785E231B58}" dt="2019-03-22T11:38:37.908" v="1"/>
        <pc:sldMkLst>
          <pc:docMk/>
          <pc:sldMk cId="0" sldId="263"/>
        </pc:sldMkLst>
        <pc:picChg chg="del">
          <ac:chgData name="Natalie Ivey" userId="S::natalie.ivey@detroitk12.org::2c81a4b0-7596-4a42-b4da-e7aac4dfeff9" providerId="AD" clId="Web-{57FEB170-76FE-C574-0D92-4D785E231B58}" dt="2019-03-22T11:38:37.908" v="1"/>
          <ac:picMkLst>
            <pc:docMk/>
            <pc:sldMk cId="0" sldId="263"/>
            <ac:picMk id="176" creationId="{00000000-0000-0000-0000-000000000000}"/>
          </ac:picMkLst>
        </pc:picChg>
      </pc:sldChg>
      <pc:sldChg chg="delSp">
        <pc:chgData name="Natalie Ivey" userId="S::natalie.ivey@detroitk12.org::2c81a4b0-7596-4a42-b4da-e7aac4dfeff9" providerId="AD" clId="Web-{57FEB170-76FE-C574-0D92-4D785E231B58}" dt="2019-03-22T11:38:44.033" v="2"/>
        <pc:sldMkLst>
          <pc:docMk/>
          <pc:sldMk cId="0" sldId="265"/>
        </pc:sldMkLst>
        <pc:picChg chg="del">
          <ac:chgData name="Natalie Ivey" userId="S::natalie.ivey@detroitk12.org::2c81a4b0-7596-4a42-b4da-e7aac4dfeff9" providerId="AD" clId="Web-{57FEB170-76FE-C574-0D92-4D785E231B58}" dt="2019-03-22T11:38:44.033" v="2"/>
          <ac:picMkLst>
            <pc:docMk/>
            <pc:sldMk cId="0" sldId="265"/>
            <ac:picMk id="191" creationId="{00000000-0000-0000-0000-000000000000}"/>
          </ac:picMkLst>
        </pc:picChg>
      </pc:sldChg>
      <pc:sldChg chg="delSp">
        <pc:chgData name="Natalie Ivey" userId="S::natalie.ivey@detroitk12.org::2c81a4b0-7596-4a42-b4da-e7aac4dfeff9" providerId="AD" clId="Web-{57FEB170-76FE-C574-0D92-4D785E231B58}" dt="2019-03-22T11:38:47.174" v="3"/>
        <pc:sldMkLst>
          <pc:docMk/>
          <pc:sldMk cId="0" sldId="266"/>
        </pc:sldMkLst>
        <pc:picChg chg="del">
          <ac:chgData name="Natalie Ivey" userId="S::natalie.ivey@detroitk12.org::2c81a4b0-7596-4a42-b4da-e7aac4dfeff9" providerId="AD" clId="Web-{57FEB170-76FE-C574-0D92-4D785E231B58}" dt="2019-03-22T11:38:47.174" v="3"/>
          <ac:picMkLst>
            <pc:docMk/>
            <pc:sldMk cId="0" sldId="266"/>
            <ac:picMk id="199" creationId="{00000000-0000-0000-0000-000000000000}"/>
          </ac:picMkLst>
        </pc:picChg>
      </pc:sldChg>
    </pc:docChg>
  </pc:docChgLst>
  <pc:docChgLst>
    <pc:chgData name="Natalie Ivey" userId="S::natalie.ivey@detroitk12.org::2c81a4b0-7596-4a42-b4da-e7aac4dfeff9" providerId="AD" clId="Web-{4CB307C4-35BC-097B-5026-02E3850E4AC3}"/>
    <pc:docChg chg="modSld">
      <pc:chgData name="Natalie Ivey" userId="S::natalie.ivey@detroitk12.org::2c81a4b0-7596-4a42-b4da-e7aac4dfeff9" providerId="AD" clId="Web-{4CB307C4-35BC-097B-5026-02E3850E4AC3}" dt="2019-03-22T12:13:40.931" v="26" actId="20577"/>
      <pc:docMkLst>
        <pc:docMk/>
      </pc:docMkLst>
      <pc:sldChg chg="modSp">
        <pc:chgData name="Natalie Ivey" userId="S::natalie.ivey@detroitk12.org::2c81a4b0-7596-4a42-b4da-e7aac4dfeff9" providerId="AD" clId="Web-{4CB307C4-35BC-097B-5026-02E3850E4AC3}" dt="2019-03-22T12:13:40.931" v="26" actId="20577"/>
        <pc:sldMkLst>
          <pc:docMk/>
          <pc:sldMk cId="0" sldId="259"/>
        </pc:sldMkLst>
        <pc:spChg chg="mod">
          <ac:chgData name="Natalie Ivey" userId="S::natalie.ivey@detroitk12.org::2c81a4b0-7596-4a42-b4da-e7aac4dfeff9" providerId="AD" clId="Web-{4CB307C4-35BC-097B-5026-02E3850E4AC3}" dt="2019-03-22T12:13:40.931" v="26" actId="20577"/>
          <ac:spMkLst>
            <pc:docMk/>
            <pc:sldMk cId="0" sldId="259"/>
            <ac:spMk id="148" creationId="{00000000-0000-0000-0000-000000000000}"/>
          </ac:spMkLst>
        </pc:spChg>
      </pc:sldChg>
    </pc:docChg>
  </pc:docChgLst>
  <pc:docChgLst>
    <pc:chgData name="Natalie Ivey" userId="S::natalie.ivey@detroitk12.org::2c81a4b0-7596-4a42-b4da-e7aac4dfeff9" providerId="AD" clId="Web-{4D738E91-BBE7-425E-2C48-EE796941BAC9}"/>
    <pc:docChg chg="modSld">
      <pc:chgData name="Natalie Ivey" userId="S::natalie.ivey@detroitk12.org::2c81a4b0-7596-4a42-b4da-e7aac4dfeff9" providerId="AD" clId="Web-{4D738E91-BBE7-425E-2C48-EE796941BAC9}" dt="2019-03-23T15:29:44.757" v="404" actId="1076"/>
      <pc:docMkLst>
        <pc:docMk/>
      </pc:docMkLst>
      <pc:sldChg chg="addSp delSp modSp">
        <pc:chgData name="Natalie Ivey" userId="S::natalie.ivey@detroitk12.org::2c81a4b0-7596-4a42-b4da-e7aac4dfeff9" providerId="AD" clId="Web-{4D738E91-BBE7-425E-2C48-EE796941BAC9}" dt="2019-03-23T15:22:01.833" v="132" actId="20577"/>
        <pc:sldMkLst>
          <pc:docMk/>
          <pc:sldMk cId="0" sldId="257"/>
        </pc:sldMkLst>
        <pc:spChg chg="add del mod">
          <ac:chgData name="Natalie Ivey" userId="S::natalie.ivey@detroitk12.org::2c81a4b0-7596-4a42-b4da-e7aac4dfeff9" providerId="AD" clId="Web-{4D738E91-BBE7-425E-2C48-EE796941BAC9}" dt="2019-03-23T15:19:38.380" v="7"/>
          <ac:spMkLst>
            <pc:docMk/>
            <pc:sldMk cId="0" sldId="257"/>
            <ac:spMk id="4" creationId="{EE0D78DA-E7B5-4F8A-8783-CBD7453685B3}"/>
          </ac:spMkLst>
        </pc:spChg>
        <pc:spChg chg="add mod">
          <ac:chgData name="Natalie Ivey" userId="S::natalie.ivey@detroitk12.org::2c81a4b0-7596-4a42-b4da-e7aac4dfeff9" providerId="AD" clId="Web-{4D738E91-BBE7-425E-2C48-EE796941BAC9}" dt="2019-03-23T15:21:10.896" v="100" actId="14100"/>
          <ac:spMkLst>
            <pc:docMk/>
            <pc:sldMk cId="0" sldId="257"/>
            <ac:spMk id="5" creationId="{D78F81C6-7E1E-472C-9A80-E63ACF2D0D02}"/>
          </ac:spMkLst>
        </pc:spChg>
        <pc:spChg chg="add mod">
          <ac:chgData name="Natalie Ivey" userId="S::natalie.ivey@detroitk12.org::2c81a4b0-7596-4a42-b4da-e7aac4dfeff9" providerId="AD" clId="Web-{4D738E91-BBE7-425E-2C48-EE796941BAC9}" dt="2019-03-23T15:22:01.833" v="132" actId="20577"/>
          <ac:spMkLst>
            <pc:docMk/>
            <pc:sldMk cId="0" sldId="257"/>
            <ac:spMk id="6" creationId="{704A6582-8003-4059-80F5-CF0D918B51B6}"/>
          </ac:spMkLst>
        </pc:spChg>
        <pc:picChg chg="add mod">
          <ac:chgData name="Natalie Ivey" userId="S::natalie.ivey@detroitk12.org::2c81a4b0-7596-4a42-b4da-e7aac4dfeff9" providerId="AD" clId="Web-{4D738E91-BBE7-425E-2C48-EE796941BAC9}" dt="2019-03-23T15:19:27.411" v="4" actId="1076"/>
          <ac:picMkLst>
            <pc:docMk/>
            <pc:sldMk cId="0" sldId="257"/>
            <ac:picMk id="2" creationId="{58A46515-F0E1-410D-ADF5-8764D1A1CA12}"/>
          </ac:picMkLst>
        </pc:picChg>
      </pc:sldChg>
      <pc:sldChg chg="addSp modSp">
        <pc:chgData name="Natalie Ivey" userId="S::natalie.ivey@detroitk12.org::2c81a4b0-7596-4a42-b4da-e7aac4dfeff9" providerId="AD" clId="Web-{4D738E91-BBE7-425E-2C48-EE796941BAC9}" dt="2019-03-23T15:23:52.037" v="199" actId="1076"/>
        <pc:sldMkLst>
          <pc:docMk/>
          <pc:sldMk cId="0" sldId="259"/>
        </pc:sldMkLst>
        <pc:spChg chg="add mod">
          <ac:chgData name="Natalie Ivey" userId="S::natalie.ivey@detroitk12.org::2c81a4b0-7596-4a42-b4da-e7aac4dfeff9" providerId="AD" clId="Web-{4D738E91-BBE7-425E-2C48-EE796941BAC9}" dt="2019-03-23T15:23:27.240" v="159" actId="20577"/>
          <ac:spMkLst>
            <pc:docMk/>
            <pc:sldMk cId="0" sldId="259"/>
            <ac:spMk id="4" creationId="{FC6FBACE-BED1-40A2-B5F9-58AD2007406E}"/>
          </ac:spMkLst>
        </pc:spChg>
        <pc:spChg chg="add mod">
          <ac:chgData name="Natalie Ivey" userId="S::natalie.ivey@detroitk12.org::2c81a4b0-7596-4a42-b4da-e7aac4dfeff9" providerId="AD" clId="Web-{4D738E91-BBE7-425E-2C48-EE796941BAC9}" dt="2019-03-23T15:23:52.037" v="199" actId="1076"/>
          <ac:spMkLst>
            <pc:docMk/>
            <pc:sldMk cId="0" sldId="259"/>
            <ac:spMk id="5" creationId="{9D0D3809-D712-4D4C-BFB8-3AEEA390D92B}"/>
          </ac:spMkLst>
        </pc:spChg>
        <pc:spChg chg="mod">
          <ac:chgData name="Natalie Ivey" userId="S::natalie.ivey@detroitk12.org::2c81a4b0-7596-4a42-b4da-e7aac4dfeff9" providerId="AD" clId="Web-{4D738E91-BBE7-425E-2C48-EE796941BAC9}" dt="2019-03-23T15:22:33.006" v="134" actId="20577"/>
          <ac:spMkLst>
            <pc:docMk/>
            <pc:sldMk cId="0" sldId="259"/>
            <ac:spMk id="148" creationId="{00000000-0000-0000-0000-000000000000}"/>
          </ac:spMkLst>
        </pc:spChg>
        <pc:picChg chg="add mod">
          <ac:chgData name="Natalie Ivey" userId="S::natalie.ivey@detroitk12.org::2c81a4b0-7596-4a42-b4da-e7aac4dfeff9" providerId="AD" clId="Web-{4D738E91-BBE7-425E-2C48-EE796941BAC9}" dt="2019-03-23T15:22:58.130" v="140" actId="1076"/>
          <ac:picMkLst>
            <pc:docMk/>
            <pc:sldMk cId="0" sldId="259"/>
            <ac:picMk id="2" creationId="{CA289BCA-724B-4926-A94D-F12BB1E9E166}"/>
          </ac:picMkLst>
        </pc:picChg>
      </pc:sldChg>
      <pc:sldChg chg="addSp modSp">
        <pc:chgData name="Natalie Ivey" userId="S::natalie.ivey@detroitk12.org::2c81a4b0-7596-4a42-b4da-e7aac4dfeff9" providerId="AD" clId="Web-{4D738E91-BBE7-425E-2C48-EE796941BAC9}" dt="2019-03-23T15:26:08.943" v="271" actId="20577"/>
        <pc:sldMkLst>
          <pc:docMk/>
          <pc:sldMk cId="0" sldId="263"/>
        </pc:sldMkLst>
        <pc:spChg chg="add mod">
          <ac:chgData name="Natalie Ivey" userId="S::natalie.ivey@detroitk12.org::2c81a4b0-7596-4a42-b4da-e7aac4dfeff9" providerId="AD" clId="Web-{4D738E91-BBE7-425E-2C48-EE796941BAC9}" dt="2019-03-23T15:25:02.068" v="224" actId="20577"/>
          <ac:spMkLst>
            <pc:docMk/>
            <pc:sldMk cId="0" sldId="263"/>
            <ac:spMk id="4" creationId="{07AF8CCB-C597-4F07-9954-CFFB7CD54DF6}"/>
          </ac:spMkLst>
        </pc:spChg>
        <pc:spChg chg="add mod">
          <ac:chgData name="Natalie Ivey" userId="S::natalie.ivey@detroitk12.org::2c81a4b0-7596-4a42-b4da-e7aac4dfeff9" providerId="AD" clId="Web-{4D738E91-BBE7-425E-2C48-EE796941BAC9}" dt="2019-03-23T15:26:08.943" v="271" actId="20577"/>
          <ac:spMkLst>
            <pc:docMk/>
            <pc:sldMk cId="0" sldId="263"/>
            <ac:spMk id="5" creationId="{A72ED871-3809-45E4-9608-D7BD47BBA935}"/>
          </ac:spMkLst>
        </pc:spChg>
        <pc:picChg chg="add mod">
          <ac:chgData name="Natalie Ivey" userId="S::natalie.ivey@detroitk12.org::2c81a4b0-7596-4a42-b4da-e7aac4dfeff9" providerId="AD" clId="Web-{4D738E91-BBE7-425E-2C48-EE796941BAC9}" dt="2019-03-23T15:24:24.787" v="204" actId="1076"/>
          <ac:picMkLst>
            <pc:docMk/>
            <pc:sldMk cId="0" sldId="263"/>
            <ac:picMk id="2" creationId="{D7B49637-4A29-4E2E-95A6-E939B4CAA112}"/>
          </ac:picMkLst>
        </pc:picChg>
      </pc:sldChg>
      <pc:sldChg chg="addSp modSp">
        <pc:chgData name="Natalie Ivey" userId="S::natalie.ivey@detroitk12.org::2c81a4b0-7596-4a42-b4da-e7aac4dfeff9" providerId="AD" clId="Web-{4D738E91-BBE7-425E-2C48-EE796941BAC9}" dt="2019-03-23T15:27:56.162" v="335" actId="1076"/>
        <pc:sldMkLst>
          <pc:docMk/>
          <pc:sldMk cId="0" sldId="265"/>
        </pc:sldMkLst>
        <pc:spChg chg="add mod">
          <ac:chgData name="Natalie Ivey" userId="S::natalie.ivey@detroitk12.org::2c81a4b0-7596-4a42-b4da-e7aac4dfeff9" providerId="AD" clId="Web-{4D738E91-BBE7-425E-2C48-EE796941BAC9}" dt="2019-03-23T15:27:08.474" v="298" actId="20577"/>
          <ac:spMkLst>
            <pc:docMk/>
            <pc:sldMk cId="0" sldId="265"/>
            <ac:spMk id="4" creationId="{0E4190D7-55B1-4DBD-8F22-4B5209160F0D}"/>
          </ac:spMkLst>
        </pc:spChg>
        <pc:spChg chg="add mod">
          <ac:chgData name="Natalie Ivey" userId="S::natalie.ivey@detroitk12.org::2c81a4b0-7596-4a42-b4da-e7aac4dfeff9" providerId="AD" clId="Web-{4D738E91-BBE7-425E-2C48-EE796941BAC9}" dt="2019-03-23T15:27:56.162" v="335" actId="1076"/>
          <ac:spMkLst>
            <pc:docMk/>
            <pc:sldMk cId="0" sldId="265"/>
            <ac:spMk id="5" creationId="{108E74AA-2846-4037-BBC6-0D1374F40F44}"/>
          </ac:spMkLst>
        </pc:spChg>
        <pc:picChg chg="add mod">
          <ac:chgData name="Natalie Ivey" userId="S::natalie.ivey@detroitk12.org::2c81a4b0-7596-4a42-b4da-e7aac4dfeff9" providerId="AD" clId="Web-{4D738E91-BBE7-425E-2C48-EE796941BAC9}" dt="2019-03-23T15:27:13.381" v="301" actId="1076"/>
          <ac:picMkLst>
            <pc:docMk/>
            <pc:sldMk cId="0" sldId="265"/>
            <ac:picMk id="2" creationId="{E5F69624-D471-4026-84E6-0D8AF170D2EB}"/>
          </ac:picMkLst>
        </pc:picChg>
      </pc:sldChg>
      <pc:sldChg chg="addSp modSp">
        <pc:chgData name="Natalie Ivey" userId="S::natalie.ivey@detroitk12.org::2c81a4b0-7596-4a42-b4da-e7aac4dfeff9" providerId="AD" clId="Web-{4D738E91-BBE7-425E-2C48-EE796941BAC9}" dt="2019-03-23T15:29:44.757" v="404" actId="1076"/>
        <pc:sldMkLst>
          <pc:docMk/>
          <pc:sldMk cId="0" sldId="266"/>
        </pc:sldMkLst>
        <pc:spChg chg="add mod">
          <ac:chgData name="Natalie Ivey" userId="S::natalie.ivey@detroitk12.org::2c81a4b0-7596-4a42-b4da-e7aac4dfeff9" providerId="AD" clId="Web-{4D738E91-BBE7-425E-2C48-EE796941BAC9}" dt="2019-03-23T15:28:42.396" v="354" actId="20577"/>
          <ac:spMkLst>
            <pc:docMk/>
            <pc:sldMk cId="0" sldId="266"/>
            <ac:spMk id="4" creationId="{B77AA335-A6D2-4123-B893-525806AA94D8}"/>
          </ac:spMkLst>
        </pc:spChg>
        <pc:spChg chg="add mod">
          <ac:chgData name="Natalie Ivey" userId="S::natalie.ivey@detroitk12.org::2c81a4b0-7596-4a42-b4da-e7aac4dfeff9" providerId="AD" clId="Web-{4D738E91-BBE7-425E-2C48-EE796941BAC9}" dt="2019-03-23T15:29:44.757" v="404" actId="1076"/>
          <ac:spMkLst>
            <pc:docMk/>
            <pc:sldMk cId="0" sldId="266"/>
            <ac:spMk id="5" creationId="{3C45CA97-F35F-4E94-9483-F8AF38B81254}"/>
          </ac:spMkLst>
        </pc:spChg>
        <pc:picChg chg="add mod">
          <ac:chgData name="Natalie Ivey" userId="S::natalie.ivey@detroitk12.org::2c81a4b0-7596-4a42-b4da-e7aac4dfeff9" providerId="AD" clId="Web-{4D738E91-BBE7-425E-2C48-EE796941BAC9}" dt="2019-03-23T15:28:14.209" v="337" actId="1076"/>
          <ac:picMkLst>
            <pc:docMk/>
            <pc:sldMk cId="0" sldId="266"/>
            <ac:picMk id="2" creationId="{7FC8F2BF-F136-46E5-85E1-F7D4F1191E61}"/>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1151218417"/>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curriculum.eleducation.org/sites/default/files/g4m2u1_all-block_091417.pdf"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curriculum.eleducation.org/curriculum/ela/grade-4/module-2/unit-1/lesson-8" TargetMode="External"/><Relationship Id="rId2" Type="http://schemas.openxmlformats.org/officeDocument/2006/relationships/slide" Target="../slides/slide2.xml"/><Relationship Id="rId1" Type="http://schemas.openxmlformats.org/officeDocument/2006/relationships/notesMaster" Target="../notesMasters/notesMaster1.xml"/><Relationship Id="rId6" Type="http://schemas.openxmlformats.org/officeDocument/2006/relationships/hyperlink" Target="https://eleducation.org/resources/fifth-grade-writing-rubrics-and-checklists" TargetMode="External"/><Relationship Id="rId5" Type="http://schemas.openxmlformats.org/officeDocument/2006/relationships/hyperlink" Target="https://eleducation.org/resources/el-education-classroom-protocols" TargetMode="External"/><Relationship Id="rId4" Type="http://schemas.openxmlformats.org/officeDocument/2006/relationships/hyperlink" Target="http://curriculum.eleducation.org/curriculum/ela/grade-4/module-2/unit-1/lesson-7" TargetMode="Externa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curriculum.eleducation.org/curriculum/ela/grade-4/module-2/unit-1/lesson-8"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curriculum.eleducation.org/curriculum/ela/grade-4/module-2/unit-1/lesson-8"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eleducation.org/resources/general-protocols-and-strategies-from-management-in-the-active-classroom"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27" name="Google Shape;127;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rgbClr val="000000"/>
                </a:solidFill>
                <a:latin typeface="Calibri"/>
                <a:ea typeface="Calibri"/>
                <a:cs typeface="Calibri"/>
                <a:sym typeface="Calibri"/>
              </a:rPr>
              <a:t>In this lesson, students listen to new pages of </a:t>
            </a:r>
            <a:r>
              <a:rPr lang="en" sz="1200" i="1" u="none" strike="noStrike" cap="none" dirty="0">
                <a:solidFill>
                  <a:srgbClr val="000000"/>
                </a:solidFill>
                <a:latin typeface="Calibri"/>
                <a:ea typeface="Calibri"/>
                <a:cs typeface="Calibri"/>
                <a:sym typeface="Calibri"/>
              </a:rPr>
              <a:t>Venom</a:t>
            </a:r>
            <a:r>
              <a:rPr lang="en" sz="1200" i="0" u="none" strike="noStrike" cap="none" dirty="0">
                <a:solidFill>
                  <a:srgbClr val="000000"/>
                </a:solidFill>
                <a:latin typeface="Calibri"/>
                <a:ea typeface="Calibri"/>
                <a:cs typeface="Calibri"/>
                <a:sym typeface="Calibri"/>
              </a:rPr>
              <a:t> read aloud. They focus on interpreting a diagram from these pages and considering how it contributes to their understanding of the text . Then they repeat this process with a diagram from “Fight to Survive!”.</a:t>
            </a:r>
            <a:endParaRPr sz="120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174995099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8" name="Google Shape;188;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4-5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Whole Group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Teaching Notes: None.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mj-lt"/>
              <a:buAutoNum type="arabicPeriod"/>
            </a:pPr>
            <a:r>
              <a:rPr lang="en" sz="1200" b="0" i="0" u="none" strike="noStrike" cap="none" dirty="0">
                <a:solidFill>
                  <a:schemeClr val="dk1"/>
                </a:solidFill>
                <a:latin typeface="Calibri"/>
                <a:ea typeface="Calibri"/>
                <a:cs typeface="Calibri"/>
                <a:sym typeface="Calibri"/>
              </a:rPr>
              <a:t>Display pages 47–49 of </a:t>
            </a:r>
            <a:r>
              <a:rPr lang="en" sz="1200" b="0" i="1" u="none" strike="noStrike" cap="none" dirty="0">
                <a:solidFill>
                  <a:schemeClr val="dk1"/>
                </a:solidFill>
                <a:latin typeface="Calibri"/>
                <a:ea typeface="Calibri"/>
                <a:cs typeface="Calibri"/>
                <a:sym typeface="Calibri"/>
              </a:rPr>
              <a:t>Venom</a:t>
            </a:r>
            <a:r>
              <a:rPr lang="en" sz="1200" b="0" i="0" u="none" strike="noStrike" cap="none" dirty="0">
                <a:solidFill>
                  <a:schemeClr val="dk1"/>
                </a:solidFill>
                <a:latin typeface="Calibri"/>
                <a:ea typeface="Calibri"/>
                <a:cs typeface="Calibri"/>
                <a:sym typeface="Calibri"/>
              </a:rPr>
              <a:t> beginning at the quiz question at the bottom of page 47. Read these pages aloud as students follow along, reading silently in their heads.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are following along as the passage is being read aloud.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To aid in comprehension, as a pre-reading strategy, show students the headings, pictures, and captions on 47 - 49.  Ask:  </a:t>
            </a:r>
            <a:r>
              <a:rPr lang="en" sz="1200" b="0" i="1" u="none" strike="noStrike" cap="none" dirty="0">
                <a:solidFill>
                  <a:schemeClr val="dk1"/>
                </a:solidFill>
                <a:latin typeface="Calibri"/>
                <a:ea typeface="Calibri"/>
                <a:cs typeface="Calibri"/>
                <a:sym typeface="Calibri"/>
              </a:rPr>
              <a:t>“What did you think this section will be mostly about?”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Remind students that the words in the diagram are from a very old language called Latin. In English, science often uses Latin words.</a:t>
            </a: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11983139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4" name="Google Shape;194;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15</a:t>
            </a:r>
            <a:r>
              <a:rPr lang="en-US" sz="1200" b="1" i="0" u="none" strike="noStrike" cap="none" dirty="0">
                <a:solidFill>
                  <a:schemeClr val="dk1"/>
                </a:solidFill>
                <a:latin typeface="Calibri"/>
                <a:ea typeface="Calibri"/>
                <a:cs typeface="Calibri"/>
                <a:sym typeface="Calibri"/>
              </a:rPr>
              <a:t>-17</a:t>
            </a:r>
            <a:r>
              <a:rPr lang="en" sz="1200" b="1" i="0" u="none" strike="noStrike" cap="none" dirty="0">
                <a:solidFill>
                  <a:schemeClr val="dk1"/>
                </a:solidFill>
                <a:latin typeface="Calibri"/>
                <a:ea typeface="Calibri"/>
                <a:cs typeface="Calibri"/>
                <a:sym typeface="Calibri"/>
              </a:rPr>
              <a:t>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Partners/Groups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Teaching Notes: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Slide has animations so questions come in as you click.</a:t>
            </a:r>
            <a:endParaRPr sz="1200" b="0" i="0" u="none" strike="noStrike" cap="none"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Ask students to discuss with an elbow partner, then cold call students to share out:</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1" u="none" strike="noStrike" cap="none" dirty="0">
                <a:solidFill>
                  <a:schemeClr val="dk1"/>
                </a:solidFill>
                <a:latin typeface="Calibri"/>
                <a:ea typeface="Calibri"/>
                <a:cs typeface="Calibri"/>
                <a:sym typeface="Calibri"/>
              </a:rPr>
              <a:t>“What was the main idea or main ideas of the pages we just read aloud from Venom?” </a:t>
            </a:r>
            <a:r>
              <a:rPr lang="en" sz="1200" b="1" i="0" u="none" strike="noStrike" cap="none" dirty="0">
                <a:solidFill>
                  <a:schemeClr val="dk1"/>
                </a:solidFill>
                <a:latin typeface="Calibri"/>
                <a:ea typeface="Calibri"/>
                <a:cs typeface="Calibri"/>
                <a:sym typeface="Calibri"/>
              </a:rPr>
              <a:t>(Examples: 1) Scorpions inject venom or prevenom into prey with stingers on their tails. 2) Venom is for larger prey; prevenom is for smaller prey because it takes more protein and more energy to make.)</a:t>
            </a:r>
            <a:endParaRPr sz="1200" b="1"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Ask students to discuss with an elbow partner, then select volunteers to share out:</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1" u="none" strike="noStrike" cap="none" dirty="0">
                <a:solidFill>
                  <a:schemeClr val="dk1"/>
                </a:solidFill>
                <a:latin typeface="Calibri"/>
                <a:ea typeface="Calibri"/>
                <a:cs typeface="Calibri"/>
                <a:sym typeface="Calibri"/>
              </a:rPr>
              <a:t>“What supporting details did you hear to support the main idea?” </a:t>
            </a:r>
            <a:r>
              <a:rPr lang="en" sz="1200" b="1" i="0" u="none" strike="noStrike" cap="none" dirty="0">
                <a:solidFill>
                  <a:schemeClr val="dk1"/>
                </a:solidFill>
                <a:latin typeface="Calibri"/>
                <a:ea typeface="Calibri"/>
                <a:cs typeface="Calibri"/>
                <a:sym typeface="Calibri"/>
              </a:rPr>
              <a:t>(Examples: 1) They inject neurotoxic venom into their prey, as well as their enemies, with stingers on their rear ends. 2) Scorpions need venom to subdue larger, more dangerous prey or to escape from enemies that won’t leave them alone. 3) Prevenom has less protein and requires less energy to make. It works against smaller, non-threatening species and causes greater pain.”)</a:t>
            </a:r>
            <a:endParaRPr sz="1200" b="1"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Invite students to use the main idea and supporting details to orally paraphrase the text with an elbow partner. Ask for volunteers to share their paraphrasing.</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Focus students on the diagram on page 48.</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Ask students to discuss with an elbow partner, then use equity sticks to select students to share out:</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1" u="none" strike="noStrike" cap="none" dirty="0">
                <a:solidFill>
                  <a:schemeClr val="dk1"/>
                </a:solidFill>
                <a:latin typeface="Calibri"/>
                <a:ea typeface="Calibri"/>
                <a:cs typeface="Calibri"/>
                <a:sym typeface="Calibri"/>
              </a:rPr>
              <a:t>“What does this diagram tell you?” </a:t>
            </a:r>
            <a:r>
              <a:rPr lang="en" sz="1200" b="1" i="0" u="none" strike="noStrike" cap="none" dirty="0">
                <a:solidFill>
                  <a:schemeClr val="dk1"/>
                </a:solidFill>
                <a:latin typeface="Calibri"/>
                <a:ea typeface="Calibri"/>
                <a:cs typeface="Calibri"/>
                <a:sym typeface="Calibri"/>
              </a:rPr>
              <a:t>(The diagram labels the body parts of the scorpion.)</a:t>
            </a:r>
            <a:endParaRPr sz="1200" b="1"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Ask students to discuss with an elbow partner, then cold call students to share out:</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1" u="none" strike="noStrike" cap="none" dirty="0">
                <a:solidFill>
                  <a:schemeClr val="dk1"/>
                </a:solidFill>
                <a:latin typeface="Calibri"/>
                <a:ea typeface="Calibri"/>
                <a:cs typeface="Calibri"/>
                <a:sym typeface="Calibri"/>
              </a:rPr>
              <a:t>“How does this diagram help you to better understand the text?” </a:t>
            </a:r>
            <a:r>
              <a:rPr lang="en" sz="1200" b="1" i="0" u="none" strike="noStrike" cap="none" dirty="0">
                <a:solidFill>
                  <a:schemeClr val="dk1"/>
                </a:solidFill>
                <a:latin typeface="Calibri"/>
                <a:ea typeface="Calibri"/>
                <a:cs typeface="Calibri"/>
                <a:sym typeface="Calibri"/>
              </a:rPr>
              <a:t>(The text describes the different parts of the scorpion, but without the diagram it would be difficult to know what those parts look like and what a scorpion looks like. The diagram makes it clear.)</a:t>
            </a:r>
            <a:endParaRPr sz="1200" b="1"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Explain that when a diagram, graph, or other feature is present in a text, students should look at it carefully because it may provide additional information or help them understand the information presented in the text.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Ask the following questions and invite students to consider the text and the diagram when determining answers:</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1" u="none" strike="noStrike" cap="none" dirty="0">
                <a:solidFill>
                  <a:schemeClr val="dk1"/>
                </a:solidFill>
                <a:latin typeface="Calibri"/>
                <a:ea typeface="Calibri"/>
                <a:cs typeface="Calibri"/>
                <a:sym typeface="Calibri"/>
              </a:rPr>
              <a:t>“What is the name of the stinger at the end of the scorpion tail?” </a:t>
            </a:r>
            <a:r>
              <a:rPr lang="en" sz="1200" b="1" i="0" u="none" strike="noStrike" cap="none" dirty="0">
                <a:solidFill>
                  <a:schemeClr val="dk1"/>
                </a:solidFill>
                <a:latin typeface="Calibri"/>
                <a:ea typeface="Calibri"/>
                <a:cs typeface="Calibri"/>
                <a:sym typeface="Calibri"/>
              </a:rPr>
              <a:t>(aculeus)</a:t>
            </a:r>
            <a:endParaRPr sz="1200" b="1"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1" u="none" strike="noStrike" cap="none" dirty="0">
                <a:solidFill>
                  <a:schemeClr val="dk1"/>
                </a:solidFill>
                <a:latin typeface="Calibri"/>
                <a:ea typeface="Calibri"/>
                <a:cs typeface="Calibri"/>
                <a:sym typeface="Calibri"/>
              </a:rPr>
              <a:t>“In which part of the body are the venom glands found?” </a:t>
            </a:r>
            <a:r>
              <a:rPr lang="en" sz="1200" b="1" i="0" u="none" strike="noStrike" cap="none" dirty="0">
                <a:solidFill>
                  <a:schemeClr val="dk1"/>
                </a:solidFill>
                <a:latin typeface="Calibri"/>
                <a:ea typeface="Calibri"/>
                <a:cs typeface="Calibri"/>
                <a:sym typeface="Calibri"/>
              </a:rPr>
              <a:t>(telson)</a:t>
            </a:r>
            <a:endParaRPr sz="1200" b="1"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1" u="none" strike="noStrike" cap="none" dirty="0">
                <a:solidFill>
                  <a:schemeClr val="dk1"/>
                </a:solidFill>
                <a:latin typeface="Calibri"/>
                <a:ea typeface="Calibri"/>
                <a:cs typeface="Calibri"/>
                <a:sym typeface="Calibri"/>
              </a:rPr>
              <a:t>“What is the difference between the metasoma and the mesosoma?” </a:t>
            </a:r>
            <a:r>
              <a:rPr lang="en" sz="1200" b="1" i="0" u="none" strike="noStrike" cap="none" dirty="0">
                <a:solidFill>
                  <a:schemeClr val="dk1"/>
                </a:solidFill>
                <a:latin typeface="Calibri"/>
                <a:ea typeface="Calibri"/>
                <a:cs typeface="Calibri"/>
                <a:sym typeface="Calibri"/>
              </a:rPr>
              <a:t>(The metasoma is just the tail; the mesosoma is the main body.)</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 participation in classroom discussion.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Note the main ideas on an anchor chart during the discussion. Underneath the main ideas, note the supporting details. Consider using whatever visual may have been used on the </a:t>
            </a:r>
            <a:r>
              <a:rPr lang="en" sz="1200" b="1" i="0" u="none" strike="noStrike" cap="none" dirty="0">
                <a:solidFill>
                  <a:schemeClr val="dk1"/>
                </a:solidFill>
                <a:latin typeface="Calibri"/>
                <a:ea typeface="Calibri"/>
                <a:cs typeface="Calibri"/>
                <a:sym typeface="Calibri"/>
              </a:rPr>
              <a:t>Determining the Main Idea anchor chart</a:t>
            </a:r>
            <a:r>
              <a:rPr lang="en" sz="1200" b="0" i="0" u="none" strike="noStrike" cap="none" dirty="0">
                <a:solidFill>
                  <a:schemeClr val="dk1"/>
                </a:solidFill>
                <a:latin typeface="Calibri"/>
                <a:ea typeface="Calibri"/>
                <a:cs typeface="Calibri"/>
                <a:sym typeface="Calibri"/>
              </a:rPr>
              <a:t> in Lesson 5.</a:t>
            </a:r>
            <a:endParaRPr sz="1200" b="0" i="0" u="none" strike="noStrike" cap="none"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481979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2" name="Google Shape;202;p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15</a:t>
            </a:r>
            <a:r>
              <a:rPr lang="en-US" sz="1200" b="1" i="0" u="none" strike="noStrike" cap="none" dirty="0">
                <a:solidFill>
                  <a:schemeClr val="dk1"/>
                </a:solidFill>
                <a:latin typeface="Calibri"/>
                <a:ea typeface="Calibri"/>
                <a:cs typeface="Calibri"/>
                <a:sym typeface="Calibri"/>
              </a:rPr>
              <a:t>-17</a:t>
            </a:r>
            <a:r>
              <a:rPr lang="en" sz="1200" b="1" i="0" u="none" strike="noStrike" cap="none" dirty="0">
                <a:solidFill>
                  <a:schemeClr val="dk1"/>
                </a:solidFill>
                <a:latin typeface="Calibri"/>
                <a:ea typeface="Calibri"/>
                <a:cs typeface="Calibri"/>
                <a:sym typeface="Calibri"/>
              </a:rPr>
              <a:t>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Partners/Groups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Teaching Notes: None.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1"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Invite students to take out their </a:t>
            </a:r>
            <a:r>
              <a:rPr lang="en" sz="1200" b="1" i="0" u="none" strike="noStrike" cap="none" dirty="0">
                <a:solidFill>
                  <a:schemeClr val="dk1"/>
                </a:solidFill>
                <a:latin typeface="Calibri"/>
                <a:ea typeface="Calibri"/>
                <a:cs typeface="Calibri"/>
                <a:sym typeface="Calibri"/>
              </a:rPr>
              <a:t>“</a:t>
            </a:r>
            <a:r>
              <a:rPr lang="en" sz="1200" b="0" i="0" u="none" strike="noStrike" cap="none" dirty="0">
                <a:solidFill>
                  <a:schemeClr val="dk1"/>
                </a:solidFill>
                <a:latin typeface="Calibri"/>
                <a:ea typeface="Calibri"/>
                <a:cs typeface="Calibri"/>
                <a:sym typeface="Calibri"/>
              </a:rPr>
              <a:t>Fight to Survive!” texts.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Display and distribute </a:t>
            </a:r>
            <a:r>
              <a:rPr lang="en" sz="1200" b="1" i="0" u="none" strike="noStrike" cap="none" dirty="0">
                <a:solidFill>
                  <a:schemeClr val="dk1"/>
                </a:solidFill>
                <a:latin typeface="Calibri"/>
                <a:ea typeface="Calibri"/>
                <a:cs typeface="Calibri"/>
                <a:sym typeface="Calibri"/>
              </a:rPr>
              <a:t>“Fight to Survive!” Questions</a:t>
            </a:r>
            <a:r>
              <a:rPr lang="en" sz="1200" b="0" i="0" u="none" strike="noStrike" cap="none" dirty="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Read the questions aloud as students follow along on their own copies.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Tell students that they are going to work with a partner to use the text and diagram to answer the questions.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Pair students up and ask them to begin working.</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Circulate to support students as they answer the questions.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Refocus whole group and invite partners to pair up with another pair to share their answers. Invite students to revise their answers if they recognize that they answered incorrectly.</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are working with their partner and answering questions together as you circulate.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make revisions as necessary.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Consider offering selected passages to specific groups based on the readiness and needs of the group.  This provides an opportunity for students to read a complex text within the fourth-grade level span but differentiates the length of the text, not the complexity.</a:t>
            </a: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61220353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10" name="Google Shape;210;p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a:t>
            </a:r>
            <a:r>
              <a:rPr lang="en-US" sz="1200" b="1" i="0" u="none" strike="noStrike" cap="none" dirty="0">
                <a:solidFill>
                  <a:schemeClr val="dk1"/>
                </a:solidFill>
                <a:latin typeface="Calibri"/>
                <a:ea typeface="Calibri"/>
                <a:cs typeface="Calibri"/>
                <a:sym typeface="Calibri"/>
              </a:rPr>
              <a:t>18-</a:t>
            </a:r>
            <a:r>
              <a:rPr lang="en" sz="1200" b="1" i="0" u="none" strike="noStrike" cap="none" dirty="0">
                <a:solidFill>
                  <a:schemeClr val="dk1"/>
                </a:solidFill>
                <a:latin typeface="Calibri"/>
                <a:ea typeface="Calibri"/>
                <a:cs typeface="Calibri"/>
                <a:sym typeface="Calibri"/>
              </a:rPr>
              <a:t> 20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Partners/Groups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Teaching Notes: None.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1"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Invite students to work with their assigned partner from Work Time B. Focus students on the word </a:t>
            </a:r>
            <a:r>
              <a:rPr lang="en" sz="1200" b="0" i="1" u="none" strike="noStrike" cap="none" dirty="0">
                <a:solidFill>
                  <a:schemeClr val="dk1"/>
                </a:solidFill>
                <a:latin typeface="Calibri"/>
                <a:ea typeface="Calibri"/>
                <a:cs typeface="Calibri"/>
                <a:sym typeface="Calibri"/>
              </a:rPr>
              <a:t>ability</a:t>
            </a:r>
            <a:r>
              <a:rPr lang="en" sz="1200" b="0" i="0" u="none" strike="noStrike" cap="none" dirty="0">
                <a:solidFill>
                  <a:schemeClr val="dk1"/>
                </a:solidFill>
                <a:latin typeface="Calibri"/>
                <a:ea typeface="Calibri"/>
                <a:cs typeface="Calibri"/>
                <a:sym typeface="Calibri"/>
              </a:rPr>
              <a:t>. Say it aloud and invite students to say it aloud too.</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Remind students that one strategy for determining the meaning of unfamiliar words is to use affixes and suffixes. Ask them to discuss with their partner, then select volunteers to share out:</a:t>
            </a:r>
            <a:endParaRPr sz="1200" b="0" i="0"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1" u="none" strike="noStrike" cap="none" dirty="0">
                <a:solidFill>
                  <a:schemeClr val="dk1"/>
                </a:solidFill>
                <a:latin typeface="Calibri"/>
                <a:ea typeface="Calibri"/>
                <a:cs typeface="Calibri"/>
                <a:sym typeface="Calibri"/>
              </a:rPr>
              <a:t>“What word do you think might be the root of this word?” </a:t>
            </a:r>
            <a:r>
              <a:rPr lang="en" sz="1200" b="1" i="0" u="none" strike="noStrike" cap="none" dirty="0">
                <a:solidFill>
                  <a:schemeClr val="dk1"/>
                </a:solidFill>
                <a:latin typeface="Calibri"/>
                <a:ea typeface="Calibri"/>
                <a:cs typeface="Calibri"/>
                <a:sym typeface="Calibri"/>
              </a:rPr>
              <a:t>(able)</a:t>
            </a:r>
            <a:endParaRPr sz="1200" b="1" i="0"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1" u="none" strike="noStrike" cap="none" dirty="0">
                <a:solidFill>
                  <a:schemeClr val="dk1"/>
                </a:solidFill>
                <a:latin typeface="Calibri"/>
                <a:ea typeface="Calibri"/>
                <a:cs typeface="Calibri"/>
                <a:sym typeface="Calibri"/>
              </a:rPr>
              <a:t>“What is the affix on this word? Is it a prefix at the beginning or a suffix at the end? </a:t>
            </a:r>
            <a:r>
              <a:rPr lang="en" sz="1200" b="1" i="0" u="none" strike="noStrike" cap="none" dirty="0">
                <a:solidFill>
                  <a:schemeClr val="dk1"/>
                </a:solidFill>
                <a:latin typeface="Calibri"/>
                <a:ea typeface="Calibri"/>
                <a:cs typeface="Calibri"/>
                <a:sym typeface="Calibri"/>
              </a:rPr>
              <a:t>(suffix, -ity)</a:t>
            </a:r>
            <a:endParaRPr sz="1200" b="1" i="0"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1" u="none" strike="noStrike" cap="none" dirty="0">
                <a:solidFill>
                  <a:schemeClr val="dk1"/>
                </a:solidFill>
                <a:latin typeface="Calibri"/>
                <a:ea typeface="Calibri"/>
                <a:cs typeface="Calibri"/>
                <a:sym typeface="Calibri"/>
              </a:rPr>
              <a:t>“What other words do you know that have this suffix?” </a:t>
            </a:r>
            <a:r>
              <a:rPr lang="en" sz="1200" b="1" i="0" u="none" strike="noStrike" cap="none" dirty="0">
                <a:solidFill>
                  <a:schemeClr val="dk1"/>
                </a:solidFill>
                <a:latin typeface="Calibri"/>
                <a:ea typeface="Calibri"/>
                <a:cs typeface="Calibri"/>
                <a:sym typeface="Calibri"/>
              </a:rPr>
              <a:t>(Examples: activity, maturity, responsibility. Record on the board.)</a:t>
            </a:r>
            <a:endParaRPr sz="1200" b="1" i="0"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1" u="none" strike="noStrike" cap="none" dirty="0">
                <a:solidFill>
                  <a:schemeClr val="dk1"/>
                </a:solidFill>
                <a:latin typeface="Calibri"/>
                <a:ea typeface="Calibri"/>
                <a:cs typeface="Calibri"/>
                <a:sym typeface="Calibri"/>
              </a:rPr>
              <a:t>“How does the -ity change those words? What is the root? How does adding -ity change the root active? How does -ity change the root mature?” </a:t>
            </a:r>
            <a:r>
              <a:rPr lang="en" sz="1200" b="1" i="0" u="none" strike="noStrike" cap="none" dirty="0">
                <a:solidFill>
                  <a:schemeClr val="dk1"/>
                </a:solidFill>
                <a:latin typeface="Calibri"/>
                <a:ea typeface="Calibri"/>
                <a:cs typeface="Calibri"/>
                <a:sym typeface="Calibri"/>
              </a:rPr>
              <a:t>(It tells you the state.)</a:t>
            </a:r>
            <a:endParaRPr sz="1200" b="1"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If productive, cue students to clarify the conversation by confirming what they mean, and to listen carefully and seek to understand:</a:t>
            </a:r>
            <a:endParaRPr sz="1200" b="0" i="0"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1" u="none" strike="noStrike" cap="none" dirty="0">
                <a:solidFill>
                  <a:schemeClr val="dk1"/>
                </a:solidFill>
                <a:latin typeface="Calibri"/>
                <a:ea typeface="Calibri"/>
                <a:cs typeface="Calibri"/>
                <a:sym typeface="Calibri"/>
              </a:rPr>
              <a:t>“So, do you mean _____?” </a:t>
            </a:r>
            <a:r>
              <a:rPr lang="en" sz="1200" b="1" i="0" u="none" strike="noStrike" cap="none" dirty="0">
                <a:solidFill>
                  <a:schemeClr val="dk1"/>
                </a:solidFill>
                <a:latin typeface="Calibri"/>
                <a:ea typeface="Calibri"/>
                <a:cs typeface="Calibri"/>
                <a:sym typeface="Calibri"/>
              </a:rPr>
              <a:t>(Responses will vary.)</a:t>
            </a:r>
            <a:endParaRPr sz="1200" b="1" i="0"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1" u="none" strike="noStrike" cap="none" dirty="0">
                <a:solidFill>
                  <a:schemeClr val="dk1"/>
                </a:solidFill>
                <a:latin typeface="Calibri"/>
                <a:ea typeface="Calibri"/>
                <a:cs typeface="Calibri"/>
                <a:sym typeface="Calibri"/>
              </a:rPr>
              <a:t>“Who can tell us what your classmate said in your own words?” </a:t>
            </a:r>
            <a:r>
              <a:rPr lang="en" sz="1200" b="1" i="0" u="none" strike="noStrike" cap="none" dirty="0">
                <a:solidFill>
                  <a:schemeClr val="dk1"/>
                </a:solidFill>
                <a:latin typeface="Calibri"/>
                <a:ea typeface="Calibri"/>
                <a:cs typeface="Calibri"/>
                <a:sym typeface="Calibri"/>
              </a:rPr>
              <a:t>(Responses will vary.)</a:t>
            </a:r>
            <a:endParaRPr sz="1200" b="1"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Invite students to refer to their </a:t>
            </a:r>
            <a:r>
              <a:rPr lang="en" sz="1200" b="1" i="0" u="none" strike="noStrike" cap="none" dirty="0">
                <a:solidFill>
                  <a:schemeClr val="dk1"/>
                </a:solidFill>
                <a:latin typeface="Calibri"/>
                <a:ea typeface="Calibri"/>
                <a:cs typeface="Calibri"/>
                <a:sym typeface="Calibri"/>
              </a:rPr>
              <a:t>Affix List</a:t>
            </a:r>
            <a:r>
              <a:rPr lang="en" sz="1200" b="0" i="0" u="none" strike="noStrike" cap="none" dirty="0">
                <a:solidFill>
                  <a:schemeClr val="dk1"/>
                </a:solidFill>
                <a:latin typeface="Calibri"/>
                <a:ea typeface="Calibri"/>
                <a:cs typeface="Calibri"/>
                <a:sym typeface="Calibri"/>
              </a:rPr>
              <a:t> to determine the meaning of </a:t>
            </a:r>
            <a:r>
              <a:rPr lang="en" sz="1200" b="0" i="1" u="none" strike="noStrike" cap="none" dirty="0">
                <a:solidFill>
                  <a:schemeClr val="dk1"/>
                </a:solidFill>
                <a:latin typeface="Calibri"/>
                <a:ea typeface="Calibri"/>
                <a:cs typeface="Calibri"/>
                <a:sym typeface="Calibri"/>
              </a:rPr>
              <a:t>-ity</a:t>
            </a:r>
            <a:r>
              <a:rPr lang="en" sz="1200" b="0" i="0" u="none" strike="noStrike" cap="none" dirty="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Tell students that </a:t>
            </a:r>
            <a:r>
              <a:rPr lang="en" sz="1200" b="0" i="1" u="none" strike="noStrike" cap="none" dirty="0">
                <a:solidFill>
                  <a:schemeClr val="dk1"/>
                </a:solidFill>
                <a:latin typeface="Calibri"/>
                <a:ea typeface="Calibri"/>
                <a:cs typeface="Calibri"/>
                <a:sym typeface="Calibri"/>
              </a:rPr>
              <a:t>-ity</a:t>
            </a:r>
            <a:r>
              <a:rPr lang="en" sz="1200" b="0" i="0" u="none" strike="noStrike" cap="none" dirty="0">
                <a:solidFill>
                  <a:schemeClr val="dk1"/>
                </a:solidFill>
                <a:latin typeface="Calibri"/>
                <a:ea typeface="Calibri"/>
                <a:cs typeface="Calibri"/>
                <a:sym typeface="Calibri"/>
              </a:rPr>
              <a:t> is Latin and remind them that Latin is an old language that was spoken in Europe a long time ago.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Display and distribute an </a:t>
            </a:r>
            <a:r>
              <a:rPr lang="en" sz="1200" b="1" i="0" u="none" strike="noStrike" cap="none" dirty="0">
                <a:solidFill>
                  <a:schemeClr val="dk1"/>
                </a:solidFill>
                <a:latin typeface="Calibri"/>
                <a:ea typeface="Calibri"/>
                <a:cs typeface="Calibri"/>
                <a:sym typeface="Calibri"/>
              </a:rPr>
              <a:t>Affix Word Glossary -ity</a:t>
            </a:r>
            <a:r>
              <a:rPr lang="en" sz="1200" b="0" i="0" u="none" strike="noStrike" cap="none" dirty="0">
                <a:solidFill>
                  <a:schemeClr val="dk1"/>
                </a:solidFill>
                <a:latin typeface="Calibri"/>
                <a:ea typeface="Calibri"/>
                <a:cs typeface="Calibri"/>
                <a:sym typeface="Calibri"/>
              </a:rPr>
              <a:t> (found in Student Workbook) for this module. Remind students that they completed one of these in Module 1. Review what should be recorded in each column of the glossary using the word </a:t>
            </a:r>
            <a:r>
              <a:rPr lang="en" sz="1200" b="0" i="1" u="none" strike="noStrike" cap="none" dirty="0">
                <a:solidFill>
                  <a:schemeClr val="dk1"/>
                </a:solidFill>
                <a:latin typeface="Calibri"/>
                <a:ea typeface="Calibri"/>
                <a:cs typeface="Calibri"/>
                <a:sym typeface="Calibri"/>
              </a:rPr>
              <a:t>ability</a:t>
            </a:r>
            <a:r>
              <a:rPr lang="en" sz="1200" b="0" i="0" u="none" strike="noStrike" cap="none" dirty="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Invite students to work with their partner to find, underline, and try to determine the meaning of all of the words with the suffix </a:t>
            </a:r>
            <a:r>
              <a:rPr lang="en" sz="1200" b="0" i="1" u="none" strike="noStrike" cap="none" dirty="0">
                <a:solidFill>
                  <a:schemeClr val="dk1"/>
                </a:solidFill>
                <a:latin typeface="Calibri"/>
                <a:ea typeface="Calibri"/>
                <a:cs typeface="Calibri"/>
                <a:sym typeface="Calibri"/>
              </a:rPr>
              <a:t>-ity</a:t>
            </a:r>
            <a:r>
              <a:rPr lang="en" sz="1200" b="0" i="0" u="none" strike="noStrike" cap="none" dirty="0">
                <a:solidFill>
                  <a:schemeClr val="dk1"/>
                </a:solidFill>
                <a:latin typeface="Calibri"/>
                <a:ea typeface="Calibri"/>
                <a:cs typeface="Calibri"/>
                <a:sym typeface="Calibri"/>
              </a:rPr>
              <a:t> in their “Fight to Survive!” text. Remind them to record these words on their </a:t>
            </a:r>
            <a:r>
              <a:rPr lang="en" sz="1200" b="1" i="0" u="none" strike="noStrike" cap="none" dirty="0">
                <a:solidFill>
                  <a:schemeClr val="dk1"/>
                </a:solidFill>
                <a:latin typeface="Calibri"/>
                <a:ea typeface="Calibri"/>
                <a:cs typeface="Calibri"/>
                <a:sym typeface="Calibri"/>
              </a:rPr>
              <a:t>Affix Word Glossary -ity</a:t>
            </a:r>
            <a:r>
              <a:rPr lang="en" sz="1200" b="0" i="0" u="none" strike="noStrike" cap="none" dirty="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Refocus the group and invite students to share out. Listen for them to share </a:t>
            </a:r>
            <a:r>
              <a:rPr lang="en" sz="1200" b="0" i="1" u="none" strike="noStrike" cap="none" dirty="0">
                <a:solidFill>
                  <a:schemeClr val="dk1"/>
                </a:solidFill>
                <a:latin typeface="Calibri"/>
                <a:ea typeface="Calibri"/>
                <a:cs typeface="Calibri"/>
                <a:sym typeface="Calibri"/>
              </a:rPr>
              <a:t>ability</a:t>
            </a:r>
            <a:r>
              <a:rPr lang="en" sz="1200" b="0" i="0" u="none" strike="noStrike" cap="none" dirty="0">
                <a:solidFill>
                  <a:schemeClr val="dk1"/>
                </a:solidFill>
                <a:latin typeface="Calibri"/>
                <a:ea typeface="Calibri"/>
                <a:cs typeface="Calibri"/>
                <a:sym typeface="Calibri"/>
              </a:rPr>
              <a:t>, </a:t>
            </a:r>
            <a:r>
              <a:rPr lang="en" sz="1200" b="0" i="1" u="none" strike="noStrike" cap="none" dirty="0">
                <a:solidFill>
                  <a:schemeClr val="dk1"/>
                </a:solidFill>
                <a:latin typeface="Calibri"/>
                <a:ea typeface="Calibri"/>
                <a:cs typeface="Calibri"/>
                <a:sym typeface="Calibri"/>
              </a:rPr>
              <a:t>toxicity</a:t>
            </a:r>
            <a:r>
              <a:rPr lang="en" sz="1200" b="0" i="0" u="none" strike="noStrike" cap="none" dirty="0">
                <a:solidFill>
                  <a:schemeClr val="dk1"/>
                </a:solidFill>
                <a:latin typeface="Calibri"/>
                <a:ea typeface="Calibri"/>
                <a:cs typeface="Calibri"/>
                <a:sym typeface="Calibri"/>
              </a:rPr>
              <a:t>, </a:t>
            </a:r>
            <a:r>
              <a:rPr lang="en" sz="1200" b="0" i="1" u="none" strike="noStrike" cap="none" dirty="0">
                <a:solidFill>
                  <a:schemeClr val="dk1"/>
                </a:solidFill>
                <a:latin typeface="Calibri"/>
                <a:ea typeface="Calibri"/>
                <a:cs typeface="Calibri"/>
                <a:sym typeface="Calibri"/>
              </a:rPr>
              <a:t>responsibility</a:t>
            </a:r>
            <a:r>
              <a:rPr lang="en" sz="1200" b="0" i="0" u="none" strike="noStrike" cap="none" dirty="0">
                <a:solidFill>
                  <a:schemeClr val="dk1"/>
                </a:solidFill>
                <a:latin typeface="Calibri"/>
                <a:ea typeface="Calibri"/>
                <a:cs typeface="Calibri"/>
                <a:sym typeface="Calibri"/>
              </a:rPr>
              <a:t>, and </a:t>
            </a:r>
            <a:r>
              <a:rPr lang="en" sz="1200" b="0" i="1" u="none" strike="noStrike" cap="none" dirty="0">
                <a:solidFill>
                  <a:schemeClr val="dk1"/>
                </a:solidFill>
                <a:latin typeface="Calibri"/>
                <a:ea typeface="Calibri"/>
                <a:cs typeface="Calibri"/>
                <a:sym typeface="Calibri"/>
              </a:rPr>
              <a:t>community</a:t>
            </a:r>
            <a:r>
              <a:rPr lang="en" sz="1200" b="0" i="0" u="none" strike="noStrike" cap="none" dirty="0">
                <a:solidFill>
                  <a:schemeClr val="dk1"/>
                </a:solidFill>
                <a:latin typeface="Calibri"/>
                <a:ea typeface="Calibri"/>
                <a:cs typeface="Calibri"/>
                <a:sym typeface="Calibri"/>
              </a:rPr>
              <a:t> and to be able to break up the words into the root and the suffix, as they should have done on their glossary. Refer to the </a:t>
            </a:r>
            <a:r>
              <a:rPr lang="en" sz="1200" b="1" i="0" u="none" strike="noStrike" cap="none" dirty="0">
                <a:solidFill>
                  <a:schemeClr val="dk1"/>
                </a:solidFill>
                <a:latin typeface="Calibri"/>
                <a:ea typeface="Calibri"/>
                <a:cs typeface="Calibri"/>
                <a:sym typeface="Calibri"/>
              </a:rPr>
              <a:t>Affix Word Glossary -ity (answers, for teacher reference)</a:t>
            </a:r>
            <a:r>
              <a:rPr lang="en" sz="1200" b="0" i="0" u="none" strike="noStrike" cap="none" dirty="0">
                <a:solidFill>
                  <a:schemeClr val="dk1"/>
                </a:solidFill>
                <a:latin typeface="Calibri"/>
                <a:ea typeface="Calibri"/>
                <a:cs typeface="Calibri"/>
                <a:sym typeface="Calibri"/>
              </a:rPr>
              <a:t>. Add any new words to the </a:t>
            </a:r>
            <a:r>
              <a:rPr lang="en" sz="1200" b="1" i="0" u="none" strike="noStrike" cap="none" dirty="0">
                <a:solidFill>
                  <a:schemeClr val="dk1"/>
                </a:solidFill>
                <a:latin typeface="Calibri"/>
                <a:ea typeface="Calibri"/>
                <a:cs typeface="Calibri"/>
                <a:sym typeface="Calibri"/>
              </a:rPr>
              <a:t>academic</a:t>
            </a:r>
            <a:r>
              <a:rPr lang="en" sz="1200" b="0" i="0" u="none" strike="noStrike" cap="none" dirty="0">
                <a:solidFill>
                  <a:schemeClr val="dk1"/>
                </a:solidFill>
                <a:latin typeface="Calibri"/>
                <a:ea typeface="Calibri"/>
                <a:cs typeface="Calibri"/>
                <a:sym typeface="Calibri"/>
              </a:rPr>
              <a:t> and </a:t>
            </a:r>
            <a:r>
              <a:rPr lang="en" sz="1200" b="1" i="0" u="none" strike="noStrike" cap="none" dirty="0">
                <a:solidFill>
                  <a:schemeClr val="dk1"/>
                </a:solidFill>
                <a:latin typeface="Calibri"/>
                <a:ea typeface="Calibri"/>
                <a:cs typeface="Calibri"/>
                <a:sym typeface="Calibri"/>
              </a:rPr>
              <a:t>domain-specific word walls</a:t>
            </a:r>
            <a:r>
              <a:rPr lang="en" sz="1200" b="0" i="0" u="none" strike="noStrike" cap="none" dirty="0">
                <a:solidFill>
                  <a:schemeClr val="dk1"/>
                </a:solidFill>
                <a:latin typeface="Calibri"/>
                <a:ea typeface="Calibri"/>
                <a:cs typeface="Calibri"/>
                <a:sym typeface="Calibri"/>
              </a:rPr>
              <a:t> and invite students to add translations in native languages.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 participation in classroom discussion.</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use their Affix list to determine meaning.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Encourage students to add a Context column and include the phrase the word is used in (collocation). Example: </a:t>
            </a:r>
            <a:r>
              <a:rPr lang="en" sz="1200" b="0" i="1" u="none" strike="noStrike" cap="none" dirty="0">
                <a:solidFill>
                  <a:schemeClr val="dk1"/>
                </a:solidFill>
                <a:latin typeface="Calibri"/>
                <a:ea typeface="Calibri"/>
                <a:cs typeface="Calibri"/>
                <a:sym typeface="Calibri"/>
              </a:rPr>
              <a:t>take primary </a:t>
            </a:r>
            <a:r>
              <a:rPr lang="en" sz="1200" i="1" u="none" strike="noStrike" cap="none" dirty="0">
                <a:solidFill>
                  <a:schemeClr val="dk1"/>
                </a:solidFill>
                <a:latin typeface="Calibri"/>
                <a:ea typeface="Calibri"/>
                <a:cs typeface="Calibri"/>
                <a:sym typeface="Calibri"/>
              </a:rPr>
              <a:t>responsibility</a:t>
            </a:r>
            <a:r>
              <a:rPr lang="en" sz="1200" b="0" i="1" u="none" strike="noStrike" cap="none" dirty="0">
                <a:solidFill>
                  <a:schemeClr val="dk1"/>
                </a:solidFill>
                <a:latin typeface="Calibri"/>
                <a:ea typeface="Calibri"/>
                <a:cs typeface="Calibri"/>
                <a:sym typeface="Calibri"/>
              </a:rPr>
              <a:t> for</a:t>
            </a:r>
            <a:r>
              <a:rPr lang="en" sz="1200" b="0" i="0" u="none" strike="noStrike" cap="none" dirty="0">
                <a:solidFill>
                  <a:schemeClr val="dk1"/>
                </a:solidFill>
                <a:latin typeface="Calibri"/>
                <a:ea typeface="Calibri"/>
                <a:cs typeface="Calibri"/>
                <a:sym typeface="Calibri"/>
              </a:rPr>
              <a:t>. Recording words in context or as part of familiar groupings can help students recall the meaning of the words more easily.</a:t>
            </a: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18983834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6"/>
        <p:cNvGrpSpPr/>
        <p:nvPr/>
      </p:nvGrpSpPr>
      <p:grpSpPr>
        <a:xfrm>
          <a:off x="0" y="0"/>
          <a:ext cx="0" cy="0"/>
          <a:chOff x="0" y="0"/>
          <a:chExt cx="0" cy="0"/>
        </a:xfrm>
      </p:grpSpPr>
      <p:sp>
        <p:nvSpPr>
          <p:cNvPr id="217" name="Google Shape;217;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18" name="Google Shape;218;p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a:solidFill>
                  <a:schemeClr val="dk1"/>
                </a:solidFill>
                <a:latin typeface="Calibri"/>
                <a:ea typeface="Calibri"/>
                <a:cs typeface="Calibri"/>
                <a:sym typeface="Calibri"/>
              </a:rPr>
              <a:t>Suggested slide pacing: 2-3 minutes </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a:solidFill>
                  <a:schemeClr val="dk1"/>
                </a:solidFill>
                <a:latin typeface="Calibri"/>
                <a:ea typeface="Calibri"/>
                <a:cs typeface="Calibri"/>
                <a:sym typeface="Calibri"/>
              </a:rPr>
              <a:t>Grouping: Independent</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a:solidFill>
                  <a:schemeClr val="dk1"/>
                </a:solidFill>
                <a:latin typeface="Calibri"/>
                <a:ea typeface="Calibri"/>
                <a:cs typeface="Calibri"/>
                <a:sym typeface="Calibri"/>
              </a:rPr>
              <a:t>Teaching Notes: </a:t>
            </a:r>
            <a:r>
              <a:rPr lang="en" sz="1200">
                <a:solidFill>
                  <a:schemeClr val="dk1"/>
                </a:solidFill>
                <a:latin typeface="Calibri"/>
                <a:ea typeface="Calibri"/>
                <a:cs typeface="Calibri"/>
                <a:sym typeface="Calibri"/>
              </a:rPr>
              <a:t> </a:t>
            </a:r>
            <a:r>
              <a:rPr lang="en" sz="1200" b="0" i="0" u="none" strike="noStrike" cap="none">
                <a:solidFill>
                  <a:schemeClr val="dk1"/>
                </a:solidFill>
                <a:latin typeface="Calibri"/>
                <a:ea typeface="Calibri"/>
                <a:cs typeface="Calibri"/>
                <a:sym typeface="Calibri"/>
              </a:rPr>
              <a:t>None.</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a:solidFill>
                  <a:schemeClr val="dk1"/>
                </a:solidFill>
                <a:latin typeface="Calibri"/>
                <a:ea typeface="Calibri"/>
                <a:cs typeface="Calibri"/>
                <a:sym typeface="Calibri"/>
              </a:rPr>
              <a:t>Teacher Actions:</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a:solidFill>
                  <a:schemeClr val="dk1"/>
                </a:solidFill>
                <a:latin typeface="Calibri"/>
                <a:ea typeface="Calibri"/>
                <a:cs typeface="Calibri"/>
                <a:sym typeface="Calibri"/>
              </a:rPr>
              <a:t>Focus students on the learning targets.</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Arial"/>
              <a:buAutoNum type="arabicPeriod"/>
            </a:pPr>
            <a:r>
              <a:rPr lang="en" sz="1200" b="0" i="0" u="none" strike="noStrike" cap="none">
                <a:solidFill>
                  <a:schemeClr val="dk1"/>
                </a:solidFill>
                <a:latin typeface="Calibri"/>
                <a:ea typeface="Calibri"/>
                <a:cs typeface="Calibri"/>
                <a:sym typeface="Calibri"/>
              </a:rPr>
              <a:t>Read each one aloud, pausing after each to use a checking for understanding protocol for students to reflect on their comfort level with or show how close they are to meeting each target. (use the</a:t>
            </a:r>
            <a:r>
              <a:rPr lang="en" sz="1200" b="1" i="0" u="none" strike="noStrike" cap="none">
                <a:solidFill>
                  <a:schemeClr val="dk1"/>
                </a:solidFill>
                <a:latin typeface="Calibri"/>
                <a:ea typeface="Calibri"/>
                <a:cs typeface="Calibri"/>
                <a:sym typeface="Calibri"/>
              </a:rPr>
              <a:t> </a:t>
            </a:r>
            <a:r>
              <a:rPr lang="en" sz="1200" b="0" i="0" u="none" strike="noStrike" cap="none">
                <a:solidFill>
                  <a:schemeClr val="dk1"/>
                </a:solidFill>
                <a:latin typeface="Calibri"/>
                <a:ea typeface="Calibri"/>
                <a:cs typeface="Calibri"/>
                <a:sym typeface="Calibri"/>
              </a:rPr>
              <a:t>Thumb-O-Meter, or a similar protocol)</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a:solidFill>
                  <a:schemeClr val="dk1"/>
                </a:solidFill>
                <a:latin typeface="Calibri"/>
                <a:ea typeface="Calibri"/>
                <a:cs typeface="Calibri"/>
                <a:sym typeface="Calibri"/>
              </a:rPr>
              <a:t>Repeat, inviting students to self-assess against how well they persevered in this lesson.</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a:solidFill>
                  <a:schemeClr val="dk1"/>
                </a:solidFill>
                <a:latin typeface="Calibri"/>
                <a:ea typeface="Calibri"/>
                <a:cs typeface="Calibri"/>
                <a:sym typeface="Calibri"/>
              </a:rPr>
              <a:t>Student Look-fors/Listen-fors:</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Make note of students who may need additional support with each of the learning targets moving forward. </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a:solidFill>
                  <a:schemeClr val="dk1"/>
                </a:solidFill>
                <a:latin typeface="Calibri"/>
                <a:ea typeface="Calibri"/>
                <a:cs typeface="Calibri"/>
                <a:sym typeface="Calibri"/>
              </a:rPr>
              <a:t>Support for Any Students Who Need It: None. </a:t>
            </a:r>
            <a:endParaRPr sz="1200" b="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420809639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26" name="Google Shape;226;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rgbClr val="000000"/>
                </a:solidFill>
                <a:latin typeface="Calibri"/>
                <a:ea typeface="Calibri"/>
                <a:cs typeface="Calibri"/>
                <a:sym typeface="Calibri"/>
              </a:rPr>
              <a:t>Grouping: Whole Group</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Teaching Notes: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Ensure that students have a system for recording homework assignments (journal, notebook, agenda, etc.) and a text to complete the assignment.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rgbClr val="000000"/>
                </a:solidFill>
                <a:latin typeface="Calibri"/>
                <a:ea typeface="Calibri"/>
                <a:cs typeface="Calibri"/>
                <a:sym typeface="Calibri"/>
              </a:rPr>
              <a:t>Vocabulary directions are in Student Workbooks in the section entitled “Homework Resources (for families)</a:t>
            </a:r>
            <a:r>
              <a:rPr lang="en-US" sz="1200" b="0" i="0" u="none" strike="noStrike" cap="none" dirty="0">
                <a:solidFill>
                  <a:srgbClr val="000000"/>
                </a:solidFill>
                <a:latin typeface="Calibri"/>
                <a:ea typeface="Calibri"/>
                <a:cs typeface="Calibri"/>
                <a:sym typeface="Calibri"/>
              </a:rPr>
              <a:t>.</a:t>
            </a:r>
            <a:r>
              <a:rPr lang="en" sz="1200" b="0" i="0" u="none" strike="noStrike" cap="none" dirty="0">
                <a:solidFill>
                  <a:srgbClr val="000000"/>
                </a:solidFill>
                <a:latin typeface="Calibri"/>
                <a:ea typeface="Calibri"/>
                <a:cs typeface="Calibri"/>
                <a:sym typeface="Calibri"/>
              </a:rPr>
              <a: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Teacher Actions: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Refocus whole group.  Read homework assignment aloud and ask students if they have any questions about the assignments.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Student Look-fors/Listen-fors: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Students record assignments and have materials needed to complete it.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Support for Any Students Who Need It: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all homework assignments in this unit, read the prompts aloud. Students can discuss and respond to prompts orally, either with you, a partner, family member, or student from Grades 4 or 6, or record an audio response. If students have trouble writing sentences, they can begin by writing words. Consider providing a sentence starter or inviting students who need lighter support to provide sentence starters.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390140238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p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33" name="Google Shape;233;p1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rgbClr val="000000"/>
                </a:solidFill>
                <a:latin typeface="Calibri"/>
                <a:ea typeface="Calibri"/>
                <a:cs typeface="Calibri"/>
                <a:sym typeface="Calibri"/>
              </a:rPr>
              <a:t>Grouping: Whole Group</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Teaching Notes: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Ensure that students have a system for recording homework assignments (journal, notebook, agenda, etc.) and a text to complete the assignment.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Teacher Actions: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Refocus whole group.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Ask students to take out their Independent Reading Journals.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Read homework assignment aloud and ask students if they have any questions about the assignments.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rgbClr val="000000"/>
                </a:solidFill>
                <a:latin typeface="Calibri"/>
                <a:ea typeface="Calibri"/>
                <a:cs typeface="Calibri"/>
                <a:sym typeface="Calibri"/>
              </a:rPr>
              <a:t>Direct student to select a prompt and write it in the front of their Independent Reading Journal.</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Student Look-fors/Listen-fors: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Students record assignments and have materials needed to complete it.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Support for Any Students Who Need It: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all homework assignments in this unit, read the prompts aloud and rephrase them. Students can discuss and respond to prompts orally, either with you, a partner, family member, or student from Grades 5 or 6, or record an audio response. If students have trouble writing sentences, they can begin by writing words. Consider providing a sentence starter or inviting students who need lighter support to provide sentence starters.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330965231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p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0" name="Google Shape;240;p1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0" i="0" u="none" strike="noStrike" cap="none">
                <a:solidFill>
                  <a:schemeClr val="dk1"/>
                </a:solidFill>
                <a:latin typeface="Calibri"/>
                <a:ea typeface="Calibri"/>
                <a:cs typeface="Calibri"/>
                <a:sym typeface="Calibri"/>
              </a:rPr>
              <a:t>Teaching Notes:</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This slide can be customized with the group assignments for ALL block for today’s lesson</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The focus on ALL block in Module 1 is on building fluency and allowing time for independent reading. </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Refer to the ALL Block Teacher Guide and Supporting Materials document found here: </a:t>
            </a:r>
            <a:endParaRPr sz="1200" b="0" i="0" u="none" strike="noStrike" cap="none">
              <a:solidFill>
                <a:schemeClr val="dk1"/>
              </a:solidFill>
              <a:latin typeface="Calibri"/>
              <a:ea typeface="Calibri"/>
              <a:cs typeface="Calibri"/>
              <a:sym typeface="Calibri"/>
            </a:endParaRPr>
          </a:p>
          <a:p>
            <a:pPr marL="457200" marR="0" lvl="0" indent="0" algn="l" rtl="0">
              <a:lnSpc>
                <a:spcPct val="144000"/>
              </a:lnSpc>
              <a:spcBef>
                <a:spcPts val="0"/>
              </a:spcBef>
              <a:spcAft>
                <a:spcPts val="0"/>
              </a:spcAft>
              <a:buClr>
                <a:srgbClr val="000000"/>
              </a:buClr>
              <a:buSzPts val="1100"/>
              <a:buFont typeface="Arial"/>
              <a:buNone/>
            </a:pPr>
            <a:r>
              <a:rPr lang="en" sz="1200" b="0" i="0" u="sng" strike="noStrike" cap="none">
                <a:solidFill>
                  <a:schemeClr val="hlink"/>
                </a:solidFill>
                <a:latin typeface="Calibri"/>
                <a:ea typeface="Calibri"/>
                <a:cs typeface="Calibri"/>
                <a:sym typeface="Calibri"/>
                <a:hlinkClick r:id="rId3"/>
              </a:rPr>
              <a:t>http://curriculum.eleducation.org/sites/default/files/g4m2u1_all-block_091417.pdf</a:t>
            </a:r>
            <a:endParaRPr sz="1200" b="0" i="0" u="sng" strike="noStrike" cap="none">
              <a:solidFill>
                <a:schemeClr val="hlink"/>
              </a:solidFill>
              <a:latin typeface="Calibri"/>
              <a:ea typeface="Calibri"/>
              <a:cs typeface="Calibri"/>
              <a:sym typeface="Calibri"/>
              <a:hlinkClick r:id="rId3"/>
            </a:endParaRPr>
          </a:p>
          <a:p>
            <a:pPr marL="0" marR="0" lvl="0" indent="0" algn="l" rtl="0">
              <a:lnSpc>
                <a:spcPct val="115000"/>
              </a:lnSpc>
              <a:spcBef>
                <a:spcPts val="0"/>
              </a:spcBef>
              <a:spcAft>
                <a:spcPts val="0"/>
              </a:spcAft>
              <a:buClr>
                <a:schemeClr val="dk1"/>
              </a:buClr>
              <a:buSzPts val="1100"/>
              <a:buFont typeface="Arial"/>
              <a:buNone/>
            </a:pPr>
            <a:endParaRPr sz="1200" b="0" i="0" u="sng" strike="noStrike" cap="none">
              <a:solidFill>
                <a:schemeClr val="hlink"/>
              </a:solidFill>
              <a:latin typeface="Calibri"/>
              <a:ea typeface="Calibri"/>
              <a:cs typeface="Calibri"/>
              <a:sym typeface="Calibri"/>
              <a:hlinkClick r:id="rId3"/>
            </a:endParaRPr>
          </a:p>
          <a:p>
            <a:pPr marL="457200" marR="0" lvl="0" indent="0" algn="l" rtl="0">
              <a:lnSpc>
                <a:spcPct val="100000"/>
              </a:lnSpc>
              <a:spcBef>
                <a:spcPts val="0"/>
              </a:spcBef>
              <a:spcAft>
                <a:spcPts val="0"/>
              </a:spcAft>
              <a:buClr>
                <a:schemeClr val="dk1"/>
              </a:buClr>
              <a:buSzPts val="1100"/>
              <a:buFont typeface="Arial"/>
              <a:buNone/>
            </a:pPr>
            <a:endParaRPr sz="1200" b="0" i="0" u="sng" strike="noStrike" cap="none">
              <a:solidFill>
                <a:schemeClr val="hlink"/>
              </a:solidFill>
              <a:latin typeface="Calibri"/>
              <a:ea typeface="Calibri"/>
              <a:cs typeface="Calibri"/>
              <a:sym typeface="Calibri"/>
              <a:hlinkClick r:id="rId3"/>
            </a:endParaRPr>
          </a:p>
          <a:p>
            <a:pPr marL="457200" marR="0" lvl="0" indent="0" algn="l" rtl="0">
              <a:lnSpc>
                <a:spcPct val="100000"/>
              </a:lnSpc>
              <a:spcBef>
                <a:spcPts val="0"/>
              </a:spcBef>
              <a:spcAft>
                <a:spcPts val="0"/>
              </a:spcAft>
              <a:buClr>
                <a:schemeClr val="dk1"/>
              </a:buClr>
              <a:buSzPts val="1100"/>
              <a:buFont typeface="Arial"/>
              <a:buNone/>
            </a:pPr>
            <a:endParaRPr sz="1200" b="0" i="0" u="sng" strike="noStrike" cap="none">
              <a:solidFill>
                <a:schemeClr val="hlink"/>
              </a:solidFill>
              <a:latin typeface="Calibri"/>
              <a:ea typeface="Calibri"/>
              <a:cs typeface="Calibri"/>
              <a:sym typeface="Calibri"/>
              <a:hlinkClick r:id="rId3"/>
            </a:endParaRPr>
          </a:p>
          <a:p>
            <a:pPr marL="457200" marR="0" lvl="0" indent="0" algn="l" rtl="0">
              <a:lnSpc>
                <a:spcPct val="100000"/>
              </a:lnSpc>
              <a:spcBef>
                <a:spcPts val="0"/>
              </a:spcBef>
              <a:spcAft>
                <a:spcPts val="0"/>
              </a:spcAft>
              <a:buClr>
                <a:srgbClr val="000000"/>
              </a:buClr>
              <a:buSzPts val="1100"/>
              <a:buFont typeface="Arial"/>
              <a:buNone/>
            </a:pPr>
            <a:endParaRPr sz="1200" b="0" i="0" u="none" strike="noStrike" cap="none">
              <a:solidFill>
                <a:schemeClr val="dk1"/>
              </a:solidFill>
              <a:latin typeface="Calibri"/>
              <a:ea typeface="Calibri"/>
              <a:cs typeface="Calibri"/>
              <a:sym typeface="Calibri"/>
            </a:endParaRPr>
          </a:p>
        </p:txBody>
      </p:sp>
      <p:sp>
        <p:nvSpPr>
          <p:cNvPr id="241" name="Google Shape;241;p1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608437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3" name="Google Shape;133;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2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In the first half of Unit 1, students focused on determining the main idea, explaining how it is supported by details, and paraphrasing. In the second half of the unit, they continue to work on</a:t>
            </a:r>
            <a:r>
              <a:rPr lang="en-US" sz="1200" b="0" i="0" u="none" strike="noStrike" cap="none" dirty="0">
                <a:solidFill>
                  <a:schemeClr val="dk1"/>
                </a:solidFill>
                <a:latin typeface="Calibri"/>
                <a:ea typeface="Calibri"/>
                <a:cs typeface="Calibri"/>
                <a:sym typeface="Calibri"/>
              </a:rPr>
              <a:t> this</a:t>
            </a:r>
            <a:r>
              <a:rPr lang="en" sz="1200" b="0" i="0" u="none" strike="noStrike" cap="none" dirty="0">
                <a:solidFill>
                  <a:schemeClr val="dk1"/>
                </a:solidFill>
                <a:latin typeface="Calibri"/>
                <a:ea typeface="Calibri"/>
                <a:cs typeface="Calibri"/>
                <a:sym typeface="Calibri"/>
              </a:rPr>
              <a:t>, now adding in the new layer of using the main idea and supporting details to write a summary of a text.</a:t>
            </a:r>
            <a:endParaRPr sz="1200" b="0" i="0" u="none" strike="noStrike" cap="none" dirty="0">
              <a:solidFill>
                <a:schemeClr val="dk1"/>
              </a:solidFill>
              <a:latin typeface="Calibri"/>
              <a:ea typeface="Calibri"/>
              <a:cs typeface="Calibri"/>
              <a:sym typeface="Calibri"/>
            </a:endParaRPr>
          </a:p>
          <a:p>
            <a:pPr marL="0" marR="0" lvl="0" indent="0" algn="l" rtl="0">
              <a:lnSpc>
                <a:spcPct val="12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Students continue to identify the main idea and supporting details and to orally paraphrase the text, as they have done previously in this unit. This oral paraphrasing will support them in writing summaries in the next lesson. The research reading students complete for homework helps to build both their vocabulary and knowledge pertaining to animals and specifically animal defense mechanisms. By participating in this volume of reading over a span of time, students will develop a wide base of knowledge about the world and the words that help to describe and make sense of it.</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In this lesson, the habit of character focus is working to become effective learners. The characteristic they are reminded of in this lesson is persevere as students examine and interpret diagrams in two new texts.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Additional Teacher Resources: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Teacher Supporting Materials Document for this lesson can be found by  here:</a:t>
            </a:r>
            <a:endParaRPr sz="1200" b="0" i="0" u="none" strike="noStrike" cap="none"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Clr>
                <a:schemeClr val="dk1"/>
              </a:buClr>
              <a:buSzPts val="1100"/>
              <a:buFont typeface="Arial"/>
              <a:buNone/>
            </a:pPr>
            <a:r>
              <a:rPr lang="en" sz="1200" b="0" i="0" u="sng" strike="noStrike" cap="none" dirty="0">
                <a:solidFill>
                  <a:schemeClr val="hlink"/>
                </a:solidFill>
                <a:latin typeface="Calibri"/>
                <a:ea typeface="Calibri"/>
                <a:cs typeface="Calibri"/>
                <a:sym typeface="Calibri"/>
                <a:hlinkClick r:id="rId3"/>
              </a:rPr>
              <a:t>http://curriculum.eleducation.org/curriculum/ela/grade-4/module-2/unit-1/lesson-8</a:t>
            </a:r>
            <a:endParaRPr sz="1200" b="0" i="0" u="sng" strike="noStrike" cap="none" dirty="0">
              <a:solidFill>
                <a:schemeClr val="hlink"/>
              </a:solidFill>
              <a:latin typeface="Calibri"/>
              <a:ea typeface="Calibri"/>
              <a:cs typeface="Calibri"/>
              <a:sym typeface="Calibri"/>
              <a:hlinkClick r:id="rId4"/>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Protocols descriptions can be found here:</a:t>
            </a:r>
            <a:r>
              <a:rPr lang="en" sz="1200" b="0" i="0" u="none" strike="noStrike" cap="none" dirty="0">
                <a:solidFill>
                  <a:schemeClr val="hlink"/>
                </a:solidFill>
                <a:uFill>
                  <a:noFill/>
                </a:uFill>
                <a:latin typeface="Calibri"/>
                <a:ea typeface="Calibri"/>
                <a:cs typeface="Calibri"/>
                <a:sym typeface="Calibri"/>
                <a:hlinkClick r:id="rId5"/>
              </a:rPr>
              <a:t> </a:t>
            </a:r>
            <a:r>
              <a:rPr lang="en" sz="1200" b="0" i="0" u="sng" strike="noStrike" cap="none" dirty="0">
                <a:solidFill>
                  <a:schemeClr val="hlink"/>
                </a:solidFill>
                <a:latin typeface="Calibri"/>
                <a:ea typeface="Calibri"/>
                <a:cs typeface="Calibri"/>
                <a:sym typeface="Calibri"/>
                <a:hlinkClick r:id="rId5"/>
              </a:rPr>
              <a:t>https://eleducation.org/resources/el-education-classroom-protocols</a:t>
            </a:r>
            <a:endParaRPr sz="1200" b="0" i="0" u="sng" strike="noStrike" cap="none" dirty="0">
              <a:solidFill>
                <a:schemeClr val="hlink"/>
              </a:solidFill>
              <a:latin typeface="Calibri"/>
              <a:ea typeface="Calibri"/>
              <a:cs typeface="Calibri"/>
              <a:sym typeface="Calibri"/>
              <a:hlinkClick r:id="rId5"/>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Rubrics and checklists for writing can be found here:</a:t>
            </a:r>
            <a:r>
              <a:rPr lang="en" sz="1200" b="0" i="0" u="none" strike="noStrike" cap="none" dirty="0">
                <a:solidFill>
                  <a:schemeClr val="hlink"/>
                </a:solidFill>
                <a:uFill>
                  <a:noFill/>
                </a:uFill>
                <a:latin typeface="Calibri"/>
                <a:ea typeface="Calibri"/>
                <a:cs typeface="Calibri"/>
                <a:sym typeface="Calibri"/>
                <a:hlinkClick r:id="rId6"/>
              </a:rPr>
              <a:t> </a:t>
            </a:r>
            <a:r>
              <a:rPr lang="en" sz="1200" b="0" i="0" u="sng" strike="noStrike" cap="none" dirty="0">
                <a:solidFill>
                  <a:schemeClr val="hlink"/>
                </a:solidFill>
                <a:latin typeface="Calibri"/>
                <a:ea typeface="Calibri"/>
                <a:cs typeface="Calibri"/>
                <a:sym typeface="Calibri"/>
                <a:hlinkClick r:id="rId6"/>
              </a:rPr>
              <a:t>https://eleducation.org/resources/fifth-grade-writing-rubrics-and-checklists</a:t>
            </a:r>
            <a:endParaRPr sz="1200" b="0" i="0" u="sng" strike="noStrike" cap="none" dirty="0">
              <a:solidFill>
                <a:schemeClr val="hlink"/>
              </a:solidFill>
              <a:latin typeface="Calibri"/>
              <a:ea typeface="Calibri"/>
              <a:cs typeface="Calibri"/>
              <a:sym typeface="Calibri"/>
              <a:hlinkClick r:id="rId6"/>
            </a:endParaRPr>
          </a:p>
          <a:p>
            <a:pPr marL="0" marR="0" lvl="0" indent="0" algn="l" rtl="0">
              <a:lnSpc>
                <a:spcPct val="100000"/>
              </a:lnSpc>
              <a:spcBef>
                <a:spcPts val="0"/>
              </a:spcBef>
              <a:spcAft>
                <a:spcPts val="0"/>
              </a:spcAft>
              <a:buClr>
                <a:schemeClr val="dk1"/>
              </a:buClr>
              <a:buSzPts val="1100"/>
              <a:buFont typeface="Arial"/>
              <a:buNone/>
            </a:pPr>
            <a:endParaRPr sz="1200" b="0" i="0" u="sng" strike="noStrike" cap="none" dirty="0">
              <a:solidFill>
                <a:schemeClr val="hlink"/>
              </a:solidFill>
              <a:latin typeface="Calibri"/>
              <a:ea typeface="Calibri"/>
              <a:cs typeface="Calibri"/>
              <a:sym typeface="Calibri"/>
              <a:hlinkClick r:id="rId6"/>
            </a:endParaRPr>
          </a:p>
          <a:p>
            <a:pPr marL="0" marR="0" lvl="0" indent="0" algn="l" rtl="0">
              <a:lnSpc>
                <a:spcPct val="100000"/>
              </a:lnSpc>
              <a:spcBef>
                <a:spcPts val="0"/>
              </a:spcBef>
              <a:spcAft>
                <a:spcPts val="0"/>
              </a:spcAft>
              <a:buClr>
                <a:schemeClr val="dk1"/>
              </a:buClr>
              <a:buSzPts val="1100"/>
              <a:buFont typeface="Arial"/>
              <a:buNone/>
            </a:pPr>
            <a:endParaRPr sz="1200" b="0" i="0" u="sng" strike="noStrike" cap="none" dirty="0">
              <a:solidFill>
                <a:schemeClr val="hlink"/>
              </a:solidFill>
              <a:latin typeface="Calibri"/>
              <a:ea typeface="Calibri"/>
              <a:cs typeface="Calibri"/>
              <a:sym typeface="Calibri"/>
              <a:hlinkClick r:id="rId6"/>
            </a:endParaRPr>
          </a:p>
          <a:p>
            <a:pPr marL="0" marR="0" lvl="0" indent="0" algn="l" rtl="0">
              <a:lnSpc>
                <a:spcPct val="100000"/>
              </a:lnSpc>
              <a:spcBef>
                <a:spcPts val="0"/>
              </a:spcBef>
              <a:spcAft>
                <a:spcPts val="0"/>
              </a:spcAft>
              <a:buClr>
                <a:schemeClr val="dk1"/>
              </a:buClr>
              <a:buSzPts val="1100"/>
              <a:buFont typeface="Arial"/>
              <a:buNone/>
            </a:pPr>
            <a:endParaRPr sz="1200" b="0" i="0" u="sng" strike="noStrike" cap="none" dirty="0">
              <a:solidFill>
                <a:schemeClr val="hlink"/>
              </a:solidFill>
              <a:latin typeface="Calibri"/>
              <a:ea typeface="Calibri"/>
              <a:cs typeface="Calibri"/>
              <a:sym typeface="Calibri"/>
              <a:hlinkClick r:id="rId6"/>
            </a:endParaRPr>
          </a:p>
          <a:p>
            <a:pPr marL="0" marR="0" lvl="0" indent="0" algn="l" rtl="0">
              <a:lnSpc>
                <a:spcPct val="100000"/>
              </a:lnSpc>
              <a:spcBef>
                <a:spcPts val="0"/>
              </a:spcBef>
              <a:spcAft>
                <a:spcPts val="0"/>
              </a:spcAft>
              <a:buClr>
                <a:schemeClr val="dk1"/>
              </a:buClr>
              <a:buSzPts val="1100"/>
              <a:buFont typeface="Arial"/>
              <a:buNone/>
            </a:pPr>
            <a:endParaRPr sz="1200" b="0" i="0" u="sng" strike="noStrike" cap="none" dirty="0">
              <a:solidFill>
                <a:schemeClr val="hlink"/>
              </a:solidFill>
              <a:latin typeface="Calibri"/>
              <a:ea typeface="Calibri"/>
              <a:cs typeface="Calibri"/>
              <a:sym typeface="Calibri"/>
              <a:hlinkClick r:id="rId6"/>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26829131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9" name="Google Shape;139;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Materials and resources can be viewed and downloaded at </a:t>
            </a:r>
            <a:r>
              <a:rPr lang="en" sz="1200" b="0" i="0" u="sng" strike="noStrike" cap="none" dirty="0">
                <a:solidFill>
                  <a:schemeClr val="hlink"/>
                </a:solidFill>
                <a:latin typeface="Calibri"/>
                <a:ea typeface="Calibri"/>
                <a:cs typeface="Calibri"/>
                <a:sym typeface="Calibri"/>
                <a:hlinkClick r:id="rId3"/>
              </a:rPr>
              <a:t>http://curriculum.eleducation.org/curriculum/ela/grade-4/module-2/unit-1/lesson-8</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New Materials to Prepare in Advance: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Pages 47–49 of </a:t>
            </a:r>
            <a:r>
              <a:rPr lang="en" sz="1200" b="0" i="1" u="none" strike="noStrike" cap="none" dirty="0">
                <a:solidFill>
                  <a:schemeClr val="dk1"/>
                </a:solidFill>
                <a:latin typeface="Calibri"/>
                <a:ea typeface="Calibri"/>
                <a:cs typeface="Calibri"/>
                <a:sym typeface="Calibri"/>
              </a:rPr>
              <a:t>Venom</a:t>
            </a:r>
            <a:r>
              <a:rPr lang="en" sz="1200" b="0" i="0" u="none" strike="noStrike" cap="none" dirty="0">
                <a:solidFill>
                  <a:schemeClr val="dk1"/>
                </a:solidFill>
                <a:latin typeface="Calibri"/>
                <a:ea typeface="Calibri"/>
                <a:cs typeface="Calibri"/>
                <a:sym typeface="Calibri"/>
              </a:rPr>
              <a:t> (one to display)</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“Fight to Survive!” Questions</a:t>
            </a:r>
            <a:r>
              <a:rPr lang="en" sz="1200" b="0" i="0" u="none" strike="noStrike" cap="none" dirty="0">
                <a:solidFill>
                  <a:schemeClr val="dk1"/>
                </a:solidFill>
                <a:latin typeface="Calibri"/>
                <a:ea typeface="Calibri"/>
                <a:cs typeface="Calibri"/>
                <a:sym typeface="Calibri"/>
              </a:rPr>
              <a:t> (one per student and one to display, found in Student Workbook)</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Affix Word Glossary -ity</a:t>
            </a:r>
            <a:r>
              <a:rPr lang="en" sz="1200" b="0" i="0" u="none" strike="noStrike" cap="none" dirty="0">
                <a:solidFill>
                  <a:schemeClr val="dk1"/>
                </a:solidFill>
                <a:latin typeface="Calibri"/>
                <a:ea typeface="Calibri"/>
                <a:cs typeface="Calibri"/>
                <a:sym typeface="Calibri"/>
              </a:rPr>
              <a:t> (one per student and one to display, found in Student Workbook)</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Affix Word Glossary -ity</a:t>
            </a:r>
            <a:r>
              <a:rPr lang="en" sz="1200" b="0" i="0" u="none" strike="noStrike" cap="none" dirty="0">
                <a:solidFill>
                  <a:schemeClr val="dk1"/>
                </a:solidFill>
                <a:latin typeface="Calibri"/>
                <a:ea typeface="Calibri"/>
                <a:cs typeface="Calibri"/>
                <a:sym typeface="Calibri"/>
              </a:rPr>
              <a:t> (answers, for teacher reference, found in Teacher Supporting Materials manual)</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1"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Materials to Gather from Previous Lessons: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Equity sticks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Working to Become Effective Learners anchor chart</a:t>
            </a:r>
            <a:r>
              <a:rPr lang="en" sz="1200" b="0" i="0" u="none" strike="noStrike" cap="none" dirty="0">
                <a:solidFill>
                  <a:schemeClr val="dk1"/>
                </a:solidFill>
                <a:latin typeface="Calibri"/>
                <a:ea typeface="Calibri"/>
                <a:cs typeface="Calibri"/>
                <a:sym typeface="Calibri"/>
              </a:rPr>
              <a:t> (from Module 1)</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“Fight to Survive!” (from Lesson 7; one per student and one to display)</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Affix List</a:t>
            </a:r>
            <a:r>
              <a:rPr lang="en" sz="1200" b="0" i="0" u="none" strike="noStrike" cap="none" dirty="0">
                <a:solidFill>
                  <a:schemeClr val="dk1"/>
                </a:solidFill>
                <a:latin typeface="Calibri"/>
                <a:ea typeface="Calibri"/>
                <a:cs typeface="Calibri"/>
                <a:sym typeface="Calibri"/>
              </a:rPr>
              <a:t> (one per student; distributed in Module 1)</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Academic Word Wall</a:t>
            </a:r>
            <a:r>
              <a:rPr lang="en" sz="1200" b="0" i="0" u="none" strike="noStrike" cap="none" dirty="0">
                <a:solidFill>
                  <a:schemeClr val="dk1"/>
                </a:solidFill>
                <a:latin typeface="Calibri"/>
                <a:ea typeface="Calibri"/>
                <a:cs typeface="Calibri"/>
                <a:sym typeface="Calibri"/>
              </a:rPr>
              <a:t> (begun in Module 1)</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Domain-Specific Word Wall</a:t>
            </a:r>
            <a:r>
              <a:rPr lang="en" sz="1200" b="0" i="0" u="none" strike="noStrike" cap="none" dirty="0">
                <a:solidFill>
                  <a:schemeClr val="dk1"/>
                </a:solidFill>
                <a:latin typeface="Calibri"/>
                <a:ea typeface="Calibri"/>
                <a:cs typeface="Calibri"/>
                <a:sym typeface="Calibri"/>
              </a:rPr>
              <a:t> (begun in Lesson 2)</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Prepare classroom systems for active learning:</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Strategically pair students to answer the “Fight to Survive!” Questions. For example, consider pairing a more able reader with a struggling reader.</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Post: Learning targets.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894623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45" name="Google Shape;145;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i="0" u="none" strike="noStrike" cap="none">
                <a:solidFill>
                  <a:schemeClr val="dk1"/>
                </a:solidFill>
                <a:latin typeface="Calibri"/>
                <a:ea typeface="Calibri"/>
                <a:cs typeface="Calibri"/>
                <a:sym typeface="Calibri"/>
              </a:rPr>
              <a:t>Materials and resources can be viewed and downloaded at </a:t>
            </a:r>
            <a:r>
              <a:rPr lang="en" sz="1200" i="0" u="sng" strike="noStrike" cap="none">
                <a:solidFill>
                  <a:schemeClr val="hlink"/>
                </a:solidFill>
                <a:latin typeface="Calibri"/>
                <a:ea typeface="Calibri"/>
                <a:cs typeface="Calibri"/>
                <a:sym typeface="Calibri"/>
                <a:hlinkClick r:id="rId3"/>
              </a:rPr>
              <a:t>http://curriculum.eleducation.org/curriculum/ela/grade-4/module-2/unit-1/lesson-8</a:t>
            </a:r>
            <a:endParaRPr sz="120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417295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p:cNvGrpSpPr/>
        <p:nvPr/>
      </p:nvGrpSpPr>
      <p:grpSpPr>
        <a:xfrm>
          <a:off x="0" y="0"/>
          <a:ext cx="0" cy="0"/>
          <a:chOff x="0" y="0"/>
          <a:chExt cx="0" cy="0"/>
        </a:xfrm>
      </p:grpSpPr>
      <p:sp>
        <p:nvSpPr>
          <p:cNvPr id="151" name="Google Shape;151;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52" name="Google Shape;152;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0" i="0" u="none" strike="noStrike" cap="none">
                <a:solidFill>
                  <a:schemeClr val="dk1"/>
                </a:solidFill>
                <a:latin typeface="Calibri"/>
                <a:ea typeface="Calibri"/>
                <a:cs typeface="Calibri"/>
                <a:sym typeface="Calibri"/>
              </a:rPr>
              <a:t>Review these protocols before teaching. They are all (introduced) (used) in this lesson:</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Turn and Talk</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Thumb-O-Meter</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Equity Sticks</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sng" strike="noStrike" cap="none">
                <a:solidFill>
                  <a:schemeClr val="hlink"/>
                </a:solidFill>
                <a:latin typeface="Calibri"/>
                <a:ea typeface="Calibri"/>
                <a:cs typeface="Calibri"/>
                <a:sym typeface="Calibri"/>
                <a:hlinkClick r:id="rId3"/>
              </a:rPr>
              <a:t>https://eleducation.org/resources/general-protocols-and-strategies-from-management-in-the-active-classroom</a:t>
            </a:r>
            <a:r>
              <a:rPr lang="en" sz="1200" b="0" i="0" u="none" strike="noStrike" cap="none">
                <a:solidFill>
                  <a:schemeClr val="dk1"/>
                </a:solidFill>
                <a:latin typeface="Calibri"/>
                <a:ea typeface="Calibri"/>
                <a:cs typeface="Calibri"/>
                <a:sym typeface="Calibri"/>
              </a:rPr>
              <a:t>) </a:t>
            </a:r>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445791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p:cNvGrpSpPr/>
        <p:nvPr/>
      </p:nvGrpSpPr>
      <p:grpSpPr>
        <a:xfrm>
          <a:off x="0" y="0"/>
          <a:ext cx="0" cy="0"/>
          <a:chOff x="0" y="0"/>
          <a:chExt cx="0" cy="0"/>
        </a:xfrm>
      </p:grpSpPr>
      <p:sp>
        <p:nvSpPr>
          <p:cNvPr id="160" name="Google Shape;160;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61" name="Google Shape;161;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0" i="0" u="none" strike="noStrike" cap="none">
                <a:solidFill>
                  <a:schemeClr val="dk1"/>
                </a:solidFill>
                <a:latin typeface="Calibri"/>
                <a:ea typeface="Calibri"/>
                <a:cs typeface="Calibri"/>
                <a:sym typeface="Calibri"/>
              </a:rPr>
              <a:t>Additional Support Considerations: </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Students may need support understanding the meaning of the suffix </a:t>
            </a:r>
            <a:r>
              <a:rPr lang="en" sz="1200" b="0" i="1" u="none" strike="noStrike" cap="none">
                <a:solidFill>
                  <a:schemeClr val="dk1"/>
                </a:solidFill>
                <a:latin typeface="Calibri"/>
                <a:ea typeface="Calibri"/>
                <a:cs typeface="Calibri"/>
                <a:sym typeface="Calibri"/>
              </a:rPr>
              <a:t>-ity</a:t>
            </a:r>
            <a:r>
              <a:rPr lang="en" sz="1200" b="0" i="0" u="none" strike="noStrike" cap="none">
                <a:solidFill>
                  <a:schemeClr val="dk1"/>
                </a:solidFill>
                <a:latin typeface="Calibri"/>
                <a:ea typeface="Calibri"/>
                <a:cs typeface="Calibri"/>
                <a:sym typeface="Calibri"/>
              </a:rPr>
              <a:t>, as it is a difficult one to describe. Consider using plenty of familiar examples so that students can begin to understand the meaning by looking at how </a:t>
            </a:r>
            <a:r>
              <a:rPr lang="en" sz="1200" b="0" i="1" u="none" strike="noStrike" cap="none">
                <a:solidFill>
                  <a:schemeClr val="dk1"/>
                </a:solidFill>
                <a:latin typeface="Calibri"/>
                <a:ea typeface="Calibri"/>
                <a:cs typeface="Calibri"/>
                <a:sym typeface="Calibri"/>
              </a:rPr>
              <a:t>-ity</a:t>
            </a:r>
            <a:r>
              <a:rPr lang="en" sz="1200" b="0" i="0" u="none" strike="noStrike" cap="none">
                <a:solidFill>
                  <a:schemeClr val="dk1"/>
                </a:solidFill>
                <a:latin typeface="Calibri"/>
                <a:ea typeface="Calibri"/>
                <a:cs typeface="Calibri"/>
                <a:sym typeface="Calibri"/>
              </a:rPr>
              <a:t> changes familiar words.</a:t>
            </a:r>
            <a:endParaRPr sz="1200" b="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12866436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
        <p:cNvGrpSpPr/>
        <p:nvPr/>
      </p:nvGrpSpPr>
      <p:grpSpPr>
        <a:xfrm>
          <a:off x="0" y="0"/>
          <a:ext cx="0" cy="0"/>
          <a:chOff x="0" y="0"/>
          <a:chExt cx="0" cy="0"/>
        </a:xfrm>
      </p:grpSpPr>
      <p:sp>
        <p:nvSpPr>
          <p:cNvPr id="166" name="Google Shape;166;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67" name="Google Shape;167;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200" b="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42017112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Google Shape;171;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2" name="Google Shape;172;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dirty="0">
                <a:latin typeface="Calibri" panose="020F0502020204030204" pitchFamily="34" charset="0"/>
                <a:sym typeface="Calibri"/>
              </a:rPr>
              <a:t>Grouping: Whole Group </a:t>
            </a:r>
            <a:endParaRPr sz="1200" b="1" dirty="0">
              <a:latin typeface="Calibri" panose="020F0502020204030204" pitchFamily="34" charset="0"/>
              <a:sym typeface="Calibri"/>
            </a:endParaRPr>
          </a:p>
          <a:p>
            <a:pPr marL="0" marR="0" lvl="0" indent="0" algn="l" rtl="0">
              <a:lnSpc>
                <a:spcPct val="100000"/>
              </a:lnSpc>
              <a:spcBef>
                <a:spcPts val="0"/>
              </a:spcBef>
              <a:spcAft>
                <a:spcPts val="0"/>
              </a:spcAft>
              <a:buClr>
                <a:srgbClr val="000000"/>
              </a:buClr>
              <a:buSzPts val="1100"/>
              <a:buFont typeface="Arial"/>
              <a:buNone/>
            </a:pPr>
            <a:endParaRPr sz="1200" dirty="0">
              <a:latin typeface="Calibri" panose="020F0502020204030204" pitchFamily="34" charset="0"/>
              <a:sym typeface="Calibri"/>
            </a:endParaRPr>
          </a:p>
          <a:p>
            <a:pPr marL="0" marR="0" lvl="0" indent="0" algn="l" rtl="0">
              <a:lnSpc>
                <a:spcPct val="100000"/>
              </a:lnSpc>
              <a:spcBef>
                <a:spcPts val="0"/>
              </a:spcBef>
              <a:spcAft>
                <a:spcPts val="0"/>
              </a:spcAft>
              <a:buClr>
                <a:srgbClr val="000000"/>
              </a:buClr>
              <a:buSzPts val="1100"/>
              <a:buFont typeface="Arial"/>
              <a:buNone/>
            </a:pPr>
            <a:r>
              <a:rPr lang="en" sz="1200" dirty="0">
                <a:latin typeface="Calibri" panose="020F0502020204030204" pitchFamily="34" charset="0"/>
                <a:sym typeface="Calibri"/>
              </a:rPr>
              <a:t>Teaching Notes: None.</a:t>
            </a:r>
            <a:endParaRPr sz="1200" dirty="0">
              <a:latin typeface="Calibri" panose="020F0502020204030204" pitchFamily="34" charset="0"/>
              <a:sym typeface="Calibri"/>
            </a:endParaRPr>
          </a:p>
          <a:p>
            <a:pPr marL="0" marR="0" lvl="0" indent="0" algn="l" rtl="0">
              <a:lnSpc>
                <a:spcPct val="100000"/>
              </a:lnSpc>
              <a:spcBef>
                <a:spcPts val="0"/>
              </a:spcBef>
              <a:spcAft>
                <a:spcPts val="0"/>
              </a:spcAft>
              <a:buClr>
                <a:srgbClr val="000000"/>
              </a:buClr>
              <a:buSzPts val="1100"/>
              <a:buFont typeface="Arial"/>
              <a:buNone/>
            </a:pPr>
            <a:endParaRPr sz="1200" dirty="0">
              <a:latin typeface="Calibri" panose="020F0502020204030204" pitchFamily="34" charset="0"/>
              <a:sym typeface="Calibri"/>
            </a:endParaRPr>
          </a:p>
          <a:p>
            <a:pPr marL="0" marR="0" lvl="0" indent="0" algn="l" rtl="0">
              <a:lnSpc>
                <a:spcPct val="100000"/>
              </a:lnSpc>
              <a:spcBef>
                <a:spcPts val="0"/>
              </a:spcBef>
              <a:spcAft>
                <a:spcPts val="0"/>
              </a:spcAft>
              <a:buClr>
                <a:srgbClr val="000000"/>
              </a:buClr>
              <a:buSzPts val="1100"/>
              <a:buFont typeface="Arial"/>
              <a:buNone/>
            </a:pPr>
            <a:r>
              <a:rPr lang="en" sz="1200" dirty="0">
                <a:latin typeface="Calibri" panose="020F0502020204030204" pitchFamily="34" charset="0"/>
                <a:sym typeface="Calibri"/>
              </a:rPr>
              <a:t>Teacher Actions:</a:t>
            </a:r>
            <a:endParaRPr sz="1200" dirty="0">
              <a:latin typeface="Calibri" panose="020F0502020204030204" pitchFamily="34" charset="0"/>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Review the slide with the students and build excitement.</a:t>
            </a:r>
            <a:endParaRPr sz="1200" dirty="0">
              <a:latin typeface="Calibri" panose="020F0502020204030204" pitchFamily="34" charset="0"/>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Read aloud the agenda on the slide or have a fluent student read it aloud. </a:t>
            </a:r>
            <a:endParaRPr sz="1200" dirty="0">
              <a:latin typeface="Calibri" panose="020F0502020204030204" pitchFamily="34" charset="0"/>
              <a:sym typeface="Calibri"/>
            </a:endParaRPr>
          </a:p>
          <a:p>
            <a:pPr marL="0" marR="0" lvl="0" indent="0" algn="l" rtl="0">
              <a:lnSpc>
                <a:spcPct val="100000"/>
              </a:lnSpc>
              <a:spcBef>
                <a:spcPts val="0"/>
              </a:spcBef>
              <a:spcAft>
                <a:spcPts val="0"/>
              </a:spcAft>
              <a:buClr>
                <a:srgbClr val="000000"/>
              </a:buClr>
              <a:buSzPts val="1100"/>
              <a:buFont typeface="Arial"/>
              <a:buNone/>
            </a:pPr>
            <a:endParaRPr sz="1200" dirty="0">
              <a:latin typeface="Calibri" panose="020F0502020204030204" pitchFamily="34" charset="0"/>
              <a:sym typeface="Calibri"/>
            </a:endParaRPr>
          </a:p>
          <a:p>
            <a:pPr marL="0" marR="0" lvl="0" indent="0" algn="l" rtl="0">
              <a:lnSpc>
                <a:spcPct val="100000"/>
              </a:lnSpc>
              <a:spcBef>
                <a:spcPts val="0"/>
              </a:spcBef>
              <a:spcAft>
                <a:spcPts val="0"/>
              </a:spcAft>
              <a:buClr>
                <a:srgbClr val="000000"/>
              </a:buClr>
              <a:buSzPts val="1100"/>
              <a:buFont typeface="Arial"/>
              <a:buNone/>
            </a:pPr>
            <a:r>
              <a:rPr lang="en" sz="1200" dirty="0">
                <a:latin typeface="Calibri" panose="020F0502020204030204" pitchFamily="34" charset="0"/>
                <a:sym typeface="Calibri"/>
              </a:rPr>
              <a:t>Student Look-fors/Listen-fors:</a:t>
            </a:r>
            <a:endParaRPr sz="1200" dirty="0">
              <a:latin typeface="Calibri" panose="020F0502020204030204" pitchFamily="34" charset="0"/>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Students listen as the agenda is read aloud. </a:t>
            </a:r>
            <a:endParaRPr sz="1200" dirty="0">
              <a:latin typeface="Calibri" panose="020F0502020204030204" pitchFamily="34" charset="0"/>
              <a:sym typeface="Calibri"/>
            </a:endParaRPr>
          </a:p>
          <a:p>
            <a:pPr marL="0" marR="0" lvl="0" indent="0" algn="l" rtl="0">
              <a:lnSpc>
                <a:spcPct val="100000"/>
              </a:lnSpc>
              <a:spcBef>
                <a:spcPts val="0"/>
              </a:spcBef>
              <a:spcAft>
                <a:spcPts val="0"/>
              </a:spcAft>
              <a:buClr>
                <a:srgbClr val="000000"/>
              </a:buClr>
              <a:buSzPts val="1100"/>
              <a:buFont typeface="Arial"/>
              <a:buNone/>
            </a:pPr>
            <a:endParaRPr sz="1200" dirty="0">
              <a:latin typeface="Calibri" panose="020F0502020204030204" pitchFamily="34" charset="0"/>
              <a:sym typeface="Calibri"/>
            </a:endParaRPr>
          </a:p>
          <a:p>
            <a:pPr marL="0" marR="0" lvl="0" indent="0" algn="l" rtl="0">
              <a:lnSpc>
                <a:spcPct val="100000"/>
              </a:lnSpc>
              <a:spcBef>
                <a:spcPts val="0"/>
              </a:spcBef>
              <a:spcAft>
                <a:spcPts val="0"/>
              </a:spcAft>
              <a:buClr>
                <a:srgbClr val="000000"/>
              </a:buClr>
              <a:buSzPts val="1100"/>
              <a:buFont typeface="Arial"/>
              <a:buNone/>
            </a:pPr>
            <a:r>
              <a:rPr lang="en" sz="1200" dirty="0">
                <a:latin typeface="Calibri" panose="020F0502020204030204" pitchFamily="34" charset="0"/>
                <a:sym typeface="Calibri"/>
              </a:rPr>
              <a:t>Supports for Students Who Need It:  None.</a:t>
            </a:r>
            <a:endParaRPr sz="1200" dirty="0">
              <a:latin typeface="Calibri" panose="020F0502020204030204" pitchFamily="34" charset="0"/>
              <a:sym typeface="Calibri"/>
            </a:endParaRPr>
          </a:p>
        </p:txBody>
      </p:sp>
    </p:spTree>
    <p:extLst>
      <p:ext uri="{BB962C8B-B14F-4D97-AF65-F5344CB8AC3E}">
        <p14:creationId xmlns:p14="http://schemas.microsoft.com/office/powerpoint/2010/main" val="7033805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Google Shape;178;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9" name="Google Shape;179;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5</a:t>
            </a:r>
            <a:r>
              <a:rPr lang="en-US" sz="1200" b="1" i="0" u="none" strike="noStrike" cap="none" dirty="0">
                <a:solidFill>
                  <a:schemeClr val="dk1"/>
                </a:solidFill>
                <a:latin typeface="Calibri"/>
                <a:ea typeface="Calibri"/>
                <a:cs typeface="Calibri"/>
                <a:sym typeface="Calibri"/>
              </a:rPr>
              <a:t>-7</a:t>
            </a:r>
            <a:r>
              <a:rPr lang="en" sz="1200" b="1" i="0" u="none" strike="noStrike" cap="none" dirty="0">
                <a:solidFill>
                  <a:schemeClr val="dk1"/>
                </a:solidFill>
                <a:latin typeface="Calibri"/>
                <a:ea typeface="Calibri"/>
                <a:cs typeface="Calibri"/>
                <a:sym typeface="Calibri"/>
              </a:rPr>
              <a:t>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Whole Group/Partners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Teaching Notes: None.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Direct students’ attention to the posted learning targets and ask for volunteers to read them aloud: </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“I can interpret a diagram in a text and use it to help me understand the text.”</a:t>
            </a:r>
            <a:endParaRPr sz="1200" b="1" i="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“I can find the meanings of unfamiliar words by using affixes and roots.”</a:t>
            </a:r>
            <a:endParaRPr sz="1200" b="1" i="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Focus students on the underlined word </a:t>
            </a:r>
            <a:r>
              <a:rPr lang="en" sz="1200" b="0" i="1" u="none" strike="noStrike" cap="none" dirty="0">
                <a:solidFill>
                  <a:schemeClr val="dk1"/>
                </a:solidFill>
                <a:latin typeface="Calibri"/>
                <a:ea typeface="Calibri"/>
                <a:cs typeface="Calibri"/>
                <a:sym typeface="Calibri"/>
              </a:rPr>
              <a:t>interpret</a:t>
            </a:r>
            <a:r>
              <a:rPr lang="en" sz="1200" b="0" i="0" u="none" strike="noStrike" cap="none" dirty="0">
                <a:solidFill>
                  <a:schemeClr val="dk1"/>
                </a:solidFill>
                <a:latin typeface="Calibri"/>
                <a:ea typeface="Calibri"/>
                <a:cs typeface="Calibri"/>
                <a:sym typeface="Calibri"/>
              </a:rPr>
              <a:t> in the first target and ask students to discuss with an elbow partner. Use</a:t>
            </a:r>
            <a:r>
              <a:rPr lang="en" sz="1200" b="1" i="0" u="none" strike="noStrike" cap="none" dirty="0">
                <a:solidFill>
                  <a:schemeClr val="dk1"/>
                </a:solidFill>
                <a:latin typeface="Calibri"/>
                <a:ea typeface="Calibri"/>
                <a:cs typeface="Calibri"/>
                <a:sym typeface="Calibri"/>
              </a:rPr>
              <a:t> </a:t>
            </a:r>
            <a:r>
              <a:rPr lang="en" sz="1200" b="0" i="0" u="none" strike="noStrike" cap="none" dirty="0">
                <a:solidFill>
                  <a:schemeClr val="dk1"/>
                </a:solidFill>
                <a:latin typeface="Calibri"/>
                <a:ea typeface="Calibri"/>
                <a:cs typeface="Calibri"/>
                <a:sym typeface="Calibri"/>
              </a:rPr>
              <a:t>equity sticks to select students to share out:</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1" u="none" strike="noStrike" cap="none" dirty="0">
                <a:solidFill>
                  <a:schemeClr val="dk1"/>
                </a:solidFill>
                <a:latin typeface="Calibri"/>
                <a:ea typeface="Calibri"/>
                <a:cs typeface="Calibri"/>
                <a:sym typeface="Calibri"/>
              </a:rPr>
              <a:t>“What does interpret mean?” </a:t>
            </a:r>
            <a:r>
              <a:rPr lang="en" sz="1200" b="1" i="0" u="none" strike="noStrike" cap="none" dirty="0">
                <a:solidFill>
                  <a:schemeClr val="dk1"/>
                </a:solidFill>
                <a:latin typeface="Calibri"/>
                <a:ea typeface="Calibri"/>
                <a:cs typeface="Calibri"/>
                <a:sym typeface="Calibri"/>
              </a:rPr>
              <a:t>(figure out the information being presented and what it means)</a:t>
            </a:r>
            <a:endParaRPr sz="1200" b="1"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Focus students on the </a:t>
            </a:r>
            <a:r>
              <a:rPr lang="en" sz="1200" b="1" i="0" u="none" strike="noStrike" cap="none" dirty="0">
                <a:solidFill>
                  <a:schemeClr val="dk1"/>
                </a:solidFill>
                <a:latin typeface="Calibri"/>
                <a:ea typeface="Calibri"/>
                <a:cs typeface="Calibri"/>
                <a:sym typeface="Calibri"/>
              </a:rPr>
              <a:t>Working to Become Effective Learners anchor chart</a:t>
            </a:r>
            <a:r>
              <a:rPr lang="en" sz="1200" b="0" i="0" u="none" strike="noStrike" cap="none" dirty="0">
                <a:solidFill>
                  <a:schemeClr val="dk1"/>
                </a:solidFill>
                <a:latin typeface="Calibri"/>
                <a:ea typeface="Calibri"/>
                <a:cs typeface="Calibri"/>
                <a:sym typeface="Calibri"/>
              </a:rPr>
              <a:t>, specifically </a:t>
            </a:r>
            <a:r>
              <a:rPr lang="en" sz="1200" b="0" i="1" u="none" strike="noStrike" cap="none" dirty="0">
                <a:solidFill>
                  <a:schemeClr val="dk1"/>
                </a:solidFill>
                <a:latin typeface="Calibri"/>
                <a:ea typeface="Calibri"/>
                <a:cs typeface="Calibri"/>
                <a:sym typeface="Calibri"/>
              </a:rPr>
              <a:t>persevere</a:t>
            </a:r>
            <a:r>
              <a:rPr lang="en" sz="1200" b="0" i="0" u="none" strike="noStrike" cap="none" dirty="0">
                <a:solidFill>
                  <a:schemeClr val="dk1"/>
                </a:solidFill>
                <a:latin typeface="Calibri"/>
                <a:ea typeface="Calibri"/>
                <a:cs typeface="Calibri"/>
                <a:sym typeface="Calibri"/>
              </a:rPr>
              <a:t>. Remind students that as they will be working to figure out the information presented in the diagrams in the texts they read today, they will need to persevere.</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Focus students on the words </a:t>
            </a:r>
            <a:r>
              <a:rPr lang="en" sz="1200" b="0" i="1" u="none" strike="noStrike" cap="none" dirty="0">
                <a:solidFill>
                  <a:schemeClr val="dk1"/>
                </a:solidFill>
                <a:latin typeface="Calibri"/>
                <a:ea typeface="Calibri"/>
                <a:cs typeface="Calibri"/>
                <a:sym typeface="Calibri"/>
              </a:rPr>
              <a:t>affixes</a:t>
            </a:r>
            <a:r>
              <a:rPr lang="en" sz="1200" b="0" i="0" u="none" strike="noStrike" cap="none" dirty="0">
                <a:solidFill>
                  <a:schemeClr val="dk1"/>
                </a:solidFill>
                <a:latin typeface="Calibri"/>
                <a:ea typeface="Calibri"/>
                <a:cs typeface="Calibri"/>
                <a:sym typeface="Calibri"/>
              </a:rPr>
              <a:t> and </a:t>
            </a:r>
            <a:r>
              <a:rPr lang="en" sz="1200" b="0" i="1" u="none" strike="noStrike" cap="none" dirty="0">
                <a:solidFill>
                  <a:schemeClr val="dk1"/>
                </a:solidFill>
                <a:latin typeface="Calibri"/>
                <a:ea typeface="Calibri"/>
                <a:cs typeface="Calibri"/>
                <a:sym typeface="Calibri"/>
              </a:rPr>
              <a:t>roots</a:t>
            </a:r>
            <a:r>
              <a:rPr lang="en" sz="1200" b="0" i="0" u="none" strike="noStrike" cap="none" dirty="0">
                <a:solidFill>
                  <a:schemeClr val="dk1"/>
                </a:solidFill>
                <a:latin typeface="Calibri"/>
                <a:ea typeface="Calibri"/>
                <a:cs typeface="Calibri"/>
                <a:sym typeface="Calibri"/>
              </a:rPr>
              <a:t> in the second target and ask them to discuss with an elbow partner. Select volunteers to share their ideas with the whole group:</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1" u="none" strike="noStrike" cap="none" dirty="0">
                <a:solidFill>
                  <a:schemeClr val="dk1"/>
                </a:solidFill>
                <a:latin typeface="Calibri"/>
                <a:ea typeface="Calibri"/>
                <a:cs typeface="Calibri"/>
                <a:sym typeface="Calibri"/>
              </a:rPr>
              <a:t>“What is an affix? What is a root?” </a:t>
            </a:r>
            <a:r>
              <a:rPr lang="en" sz="1200" b="1" i="0" u="none" strike="noStrike" cap="none" dirty="0">
                <a:solidFill>
                  <a:schemeClr val="dk1"/>
                </a:solidFill>
                <a:latin typeface="Calibri"/>
                <a:ea typeface="Calibri"/>
                <a:cs typeface="Calibri"/>
                <a:sym typeface="Calibri"/>
              </a:rPr>
              <a:t>(An affix is letters added to the beginning or end of a word, and a root is the main part of a word. It tells us what the word is all about.)</a:t>
            </a:r>
            <a:endParaRPr sz="1200" b="1"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Record any new vocabulary on the </a:t>
            </a:r>
            <a:r>
              <a:rPr lang="en" sz="1200" b="1" i="0" u="none" strike="noStrike" cap="none" dirty="0">
                <a:solidFill>
                  <a:schemeClr val="dk1"/>
                </a:solidFill>
                <a:latin typeface="Calibri"/>
                <a:ea typeface="Calibri"/>
                <a:cs typeface="Calibri"/>
                <a:sym typeface="Calibri"/>
              </a:rPr>
              <a:t>Academic Word Wall</a:t>
            </a:r>
            <a:r>
              <a:rPr lang="en" sz="1200" b="0" i="0" u="none" strike="noStrike" cap="none" dirty="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228600" marR="0" lvl="0" indent="-15240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respond to the questions being asked during the Teacher Actions section.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  None.</a:t>
            </a: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25580450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9"/>
        <p:cNvGrpSpPr/>
        <p:nvPr/>
      </p:nvGrpSpPr>
      <p:grpSpPr>
        <a:xfrm>
          <a:off x="0" y="0"/>
          <a:ext cx="0" cy="0"/>
          <a:chOff x="0" y="0"/>
          <a:chExt cx="0" cy="0"/>
        </a:xfrm>
      </p:grpSpPr>
      <p:sp>
        <p:nvSpPr>
          <p:cNvPr id="10" name="Google Shape;10;p2"/>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400"/>
              <a:buFont typeface="Century Gothic"/>
              <a:buNone/>
              <a:defRPr sz="3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11" name="Google Shape;11;p2"/>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marR="0" lvl="0" indent="-342900" algn="l" rtl="0">
              <a:lnSpc>
                <a:spcPct val="100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12" name="Google Shape;12;p2"/>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a:noFill/>
          <a:ln>
            <a:noFill/>
          </a:ln>
        </p:spPr>
        <p:txBody>
          <a:bodyPr spcFirstLastPara="1" wrap="square" lIns="91425" tIns="91425" rIns="91425" bIns="91425" anchor="b" anchorCtr="0"/>
          <a:lstStyle>
            <a:lvl1pPr marR="0" lvl="0" algn="ctr" rtl="0">
              <a:lnSpc>
                <a:spcPct val="100000"/>
              </a:lnSpc>
              <a:spcBef>
                <a:spcPts val="0"/>
              </a:spcBef>
              <a:spcAft>
                <a:spcPts val="0"/>
              </a:spcAft>
              <a:buClr>
                <a:schemeClr val="dk1"/>
              </a:buClr>
              <a:buSzPts val="12000"/>
              <a:buFont typeface="Century Gothic"/>
              <a:buNone/>
              <a:defRPr sz="120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9pPr>
          </a:lstStyle>
          <a:p>
            <a:r>
              <a:t>xx%</a:t>
            </a:r>
          </a:p>
        </p:txBody>
      </p:sp>
      <p:sp>
        <p:nvSpPr>
          <p:cNvPr id="46" name="Google Shape;46;p11"/>
          <p:cNvSpPr txBox="1">
            <a:spLocks noGrp="1"/>
          </p:cNvSpPr>
          <p:nvPr>
            <p:ph type="body" idx="1"/>
          </p:nvPr>
        </p:nvSpPr>
        <p:spPr>
          <a:xfrm>
            <a:off x="311700" y="3152225"/>
            <a:ext cx="8520600" cy="1300800"/>
          </a:xfrm>
          <a:prstGeom prst="rect">
            <a:avLst/>
          </a:prstGeom>
          <a:noFill/>
          <a:ln>
            <a:noFill/>
          </a:ln>
        </p:spPr>
        <p:txBody>
          <a:bodyPr spcFirstLastPara="1" wrap="square" lIns="91425" tIns="91425" rIns="91425" bIns="91425" anchor="t" anchorCtr="0"/>
          <a:lstStyle>
            <a:lvl1pPr marL="457200" marR="0" lvl="0" indent="-342900" algn="ctr" rtl="0">
              <a:lnSpc>
                <a:spcPct val="115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ctr" rtl="0">
              <a:lnSpc>
                <a:spcPct val="115000"/>
              </a:lnSpc>
              <a:spcBef>
                <a:spcPts val="1600"/>
              </a:spcBef>
              <a:spcAft>
                <a:spcPts val="160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56"/>
        <p:cNvGrpSpPr/>
        <p:nvPr/>
      </p:nvGrpSpPr>
      <p:grpSpPr>
        <a:xfrm>
          <a:off x="0" y="0"/>
          <a:ext cx="0" cy="0"/>
          <a:chOff x="0" y="0"/>
          <a:chExt cx="0" cy="0"/>
        </a:xfrm>
      </p:grpSpPr>
      <p:sp>
        <p:nvSpPr>
          <p:cNvPr id="57" name="Google Shape;57;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8" name="Google Shape;58;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9" name="Google Shape;59;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0" name="Google Shape;60;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1" name="Google Shape;61;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62"/>
        <p:cNvGrpSpPr/>
        <p:nvPr/>
      </p:nvGrpSpPr>
      <p:grpSpPr>
        <a:xfrm>
          <a:off x="0" y="0"/>
          <a:ext cx="0" cy="0"/>
          <a:chOff x="0" y="0"/>
          <a:chExt cx="0" cy="0"/>
        </a:xfrm>
      </p:grpSpPr>
      <p:sp>
        <p:nvSpPr>
          <p:cNvPr id="63" name="Google Shape;63;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64" name="Google Shape;64;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5" name="Google Shape;65;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7" name="Google Shape;67;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68"/>
        <p:cNvGrpSpPr/>
        <p:nvPr/>
      </p:nvGrpSpPr>
      <p:grpSpPr>
        <a:xfrm>
          <a:off x="0" y="0"/>
          <a:ext cx="0" cy="0"/>
          <a:chOff x="0" y="0"/>
          <a:chExt cx="0" cy="0"/>
        </a:xfrm>
      </p:grpSpPr>
      <p:sp>
        <p:nvSpPr>
          <p:cNvPr id="69" name="Google Shape;69;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0" name="Google Shape;70;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1" name="Google Shape;7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74"/>
        <p:cNvGrpSpPr/>
        <p:nvPr/>
      </p:nvGrpSpPr>
      <p:grpSpPr>
        <a:xfrm>
          <a:off x="0" y="0"/>
          <a:ext cx="0" cy="0"/>
          <a:chOff x="0" y="0"/>
          <a:chExt cx="0" cy="0"/>
        </a:xfrm>
      </p:grpSpPr>
      <p:sp>
        <p:nvSpPr>
          <p:cNvPr id="75" name="Google Shape;75;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6" name="Google Shape;76;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8" name="Google Shape;78;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0" name="Google Shape;80;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1"/>
        <p:cNvGrpSpPr/>
        <p:nvPr/>
      </p:nvGrpSpPr>
      <p:grpSpPr>
        <a:xfrm>
          <a:off x="0" y="0"/>
          <a:ext cx="0" cy="0"/>
          <a:chOff x="0" y="0"/>
          <a:chExt cx="0" cy="0"/>
        </a:xfrm>
      </p:grpSpPr>
      <p:sp>
        <p:nvSpPr>
          <p:cNvPr id="82" name="Google Shape;82;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3" name="Google Shape;83;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84" name="Google Shape;84;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5" name="Google Shape;85;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86" name="Google Shape;86;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7" name="Google Shape;87;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8" name="Google Shape;88;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9" name="Google Shape;89;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0"/>
        <p:cNvGrpSpPr/>
        <p:nvPr/>
      </p:nvGrpSpPr>
      <p:grpSpPr>
        <a:xfrm>
          <a:off x="0" y="0"/>
          <a:ext cx="0" cy="0"/>
          <a:chOff x="0" y="0"/>
          <a:chExt cx="0" cy="0"/>
        </a:xfrm>
      </p:grpSpPr>
      <p:sp>
        <p:nvSpPr>
          <p:cNvPr id="91" name="Google Shape;91;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92" name="Google Shape;92;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3" name="Google Shape;93;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95"/>
        <p:cNvGrpSpPr/>
        <p:nvPr/>
      </p:nvGrpSpPr>
      <p:grpSpPr>
        <a:xfrm>
          <a:off x="0" y="0"/>
          <a:ext cx="0" cy="0"/>
          <a:chOff x="0" y="0"/>
          <a:chExt cx="0" cy="0"/>
        </a:xfrm>
      </p:grpSpPr>
      <p:sp>
        <p:nvSpPr>
          <p:cNvPr id="96" name="Google Shape;96;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7" name="Google Shape;97;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8" name="Google Shape;98;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99"/>
        <p:cNvGrpSpPr/>
        <p:nvPr/>
      </p:nvGrpSpPr>
      <p:grpSpPr>
        <a:xfrm>
          <a:off x="0" y="0"/>
          <a:ext cx="0" cy="0"/>
          <a:chOff x="0" y="0"/>
          <a:chExt cx="0" cy="0"/>
        </a:xfrm>
      </p:grpSpPr>
      <p:sp>
        <p:nvSpPr>
          <p:cNvPr id="100" name="Google Shape;100;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1" name="Google Shape;101;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2" name="Google Shape;102;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3" name="Google Shape;103;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5" name="Google Shape;105;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15" name="Google Shape;15;p3"/>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16" name="Google Shape;16;p3"/>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17" name="Google Shape;17;p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06"/>
        <p:cNvGrpSpPr/>
        <p:nvPr/>
      </p:nvGrpSpPr>
      <p:grpSpPr>
        <a:xfrm>
          <a:off x="0" y="0"/>
          <a:ext cx="0" cy="0"/>
          <a:chOff x="0" y="0"/>
          <a:chExt cx="0" cy="0"/>
        </a:xfrm>
      </p:grpSpPr>
      <p:sp>
        <p:nvSpPr>
          <p:cNvPr id="107" name="Google Shape;107;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8" name="Google Shape;108;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09" name="Google Shape;109;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0" name="Google Shape;110;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3"/>
        <p:cNvGrpSpPr/>
        <p:nvPr/>
      </p:nvGrpSpPr>
      <p:grpSpPr>
        <a:xfrm>
          <a:off x="0" y="0"/>
          <a:ext cx="0" cy="0"/>
          <a:chOff x="0" y="0"/>
          <a:chExt cx="0" cy="0"/>
        </a:xfrm>
      </p:grpSpPr>
      <p:sp>
        <p:nvSpPr>
          <p:cNvPr id="114" name="Google Shape;114;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15" name="Google Shape;115;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16" name="Google Shape;116;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19"/>
        <p:cNvGrpSpPr/>
        <p:nvPr/>
      </p:nvGrpSpPr>
      <p:grpSpPr>
        <a:xfrm>
          <a:off x="0" y="0"/>
          <a:ext cx="0" cy="0"/>
          <a:chOff x="0" y="0"/>
          <a:chExt cx="0" cy="0"/>
        </a:xfrm>
      </p:grpSpPr>
      <p:sp>
        <p:nvSpPr>
          <p:cNvPr id="120" name="Google Shape;120;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21" name="Google Shape;121;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8"/>
        <p:cNvGrpSpPr/>
        <p:nvPr/>
      </p:nvGrpSpPr>
      <p:grpSpPr>
        <a:xfrm>
          <a:off x="0" y="0"/>
          <a:ext cx="0" cy="0"/>
          <a:chOff x="0" y="0"/>
          <a:chExt cx="0" cy="0"/>
        </a:xfrm>
      </p:grpSpPr>
      <p:sp>
        <p:nvSpPr>
          <p:cNvPr id="19" name="Google Shape;19;p4"/>
          <p:cNvSpPr txBox="1">
            <a:spLocks noGrp="1"/>
          </p:cNvSpPr>
          <p:nvPr>
            <p:ph type="ctrTitle"/>
          </p:nvPr>
        </p:nvSpPr>
        <p:spPr>
          <a:xfrm>
            <a:off x="311708" y="744575"/>
            <a:ext cx="8520600" cy="2052600"/>
          </a:xfrm>
          <a:prstGeom prst="rect">
            <a:avLst/>
          </a:prstGeom>
          <a:noFill/>
          <a:ln>
            <a:noFill/>
          </a:ln>
        </p:spPr>
        <p:txBody>
          <a:bodyPr spcFirstLastPara="1" wrap="square" lIns="91425" tIns="91425" rIns="91425" bIns="91425" anchor="b" anchorCtr="0"/>
          <a:lstStyle>
            <a:lvl1pPr marR="0" lvl="0" algn="ctr" rtl="0">
              <a:lnSpc>
                <a:spcPct val="100000"/>
              </a:lnSpc>
              <a:spcBef>
                <a:spcPts val="0"/>
              </a:spcBef>
              <a:spcAft>
                <a:spcPts val="0"/>
              </a:spcAft>
              <a:buClr>
                <a:schemeClr val="dk1"/>
              </a:buClr>
              <a:buSzPts val="5200"/>
              <a:buFont typeface="Century Gothic"/>
              <a:buNone/>
              <a:defRPr sz="52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9pPr>
          </a:lstStyle>
          <a:p>
            <a:endParaRPr/>
          </a:p>
        </p:txBody>
      </p:sp>
      <p:sp>
        <p:nvSpPr>
          <p:cNvPr id="20" name="Google Shape;20;p4"/>
          <p:cNvSpPr txBox="1">
            <a:spLocks noGrp="1"/>
          </p:cNvSpPr>
          <p:nvPr>
            <p:ph type="subTitle" idx="1"/>
          </p:nvPr>
        </p:nvSpPr>
        <p:spPr>
          <a:xfrm>
            <a:off x="311700" y="2834125"/>
            <a:ext cx="8520600" cy="792600"/>
          </a:xfrm>
          <a:prstGeom prst="rect">
            <a:avLst/>
          </a:prstGeom>
          <a:noFill/>
          <a:ln>
            <a:noFill/>
          </a:ln>
        </p:spPr>
        <p:txBody>
          <a:bodyPr spcFirstLastPara="1" wrap="square" lIns="91425" tIns="91425" rIns="91425" bIns="91425" anchor="t" anchorCtr="0"/>
          <a:lstStyle>
            <a:lvl1pPr marR="0" lvl="0"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1pPr>
            <a:lvl2pPr marR="0" lvl="1"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2pPr>
            <a:lvl3pPr marR="0" lvl="2"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3pPr>
            <a:lvl4pPr marR="0" lvl="3"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4pPr>
            <a:lvl5pPr marR="0" lvl="4"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5pPr>
            <a:lvl6pPr marR="0" lvl="5"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6pPr>
            <a:lvl7pPr marR="0" lvl="6"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7pPr>
            <a:lvl8pPr marR="0" lvl="7"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8pPr>
            <a:lvl9pPr marR="0" lvl="8"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9pPr>
          </a:lstStyle>
          <a:p>
            <a:endParaRPr/>
          </a:p>
        </p:txBody>
      </p:sp>
      <p:sp>
        <p:nvSpPr>
          <p:cNvPr id="21" name="Google Shape;21;p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2"/>
        <p:cNvGrpSpPr/>
        <p:nvPr/>
      </p:nvGrpSpPr>
      <p:grpSpPr>
        <a:xfrm>
          <a:off x="0" y="0"/>
          <a:ext cx="0" cy="0"/>
          <a:chOff x="0" y="0"/>
          <a:chExt cx="0" cy="0"/>
        </a:xfrm>
      </p:grpSpPr>
      <p:sp>
        <p:nvSpPr>
          <p:cNvPr id="23" name="Google Shape;23;p5"/>
          <p:cNvSpPr txBox="1">
            <a:spLocks noGrp="1"/>
          </p:cNvSpPr>
          <p:nvPr>
            <p:ph type="title"/>
          </p:nvPr>
        </p:nvSpPr>
        <p:spPr>
          <a:xfrm>
            <a:off x="311700" y="2150850"/>
            <a:ext cx="8520600" cy="841800"/>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9pPr>
          </a:lstStyle>
          <a:p>
            <a:endParaRPr/>
          </a:p>
        </p:txBody>
      </p:sp>
      <p:sp>
        <p:nvSpPr>
          <p:cNvPr id="24" name="Google Shape;24;p5"/>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a:noFill/>
          <a:ln>
            <a:noFill/>
          </a:ln>
        </p:spPr>
        <p:txBody>
          <a:bodyPr spcFirstLastPara="1" wrap="square" lIns="91425" tIns="91425" rIns="91425" bIns="91425" anchor="b" anchorCtr="0"/>
          <a:lstStyle>
            <a:lvl1pPr marR="0" lvl="0" algn="l" rtl="0">
              <a:lnSpc>
                <a:spcPct val="100000"/>
              </a:lnSpc>
              <a:spcBef>
                <a:spcPts val="0"/>
              </a:spcBef>
              <a:spcAft>
                <a:spcPts val="0"/>
              </a:spcAft>
              <a:buClr>
                <a:schemeClr val="dk1"/>
              </a:buClr>
              <a:buSzPts val="2400"/>
              <a:buFont typeface="Century Gothic"/>
              <a:buNone/>
              <a:defRPr sz="2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9pPr>
          </a:lstStyle>
          <a:p>
            <a:endParaRPr/>
          </a:p>
        </p:txBody>
      </p:sp>
      <p:sp>
        <p:nvSpPr>
          <p:cNvPr id="30" name="Google Shape;30;p7"/>
          <p:cNvSpPr txBox="1">
            <a:spLocks noGrp="1"/>
          </p:cNvSpPr>
          <p:nvPr>
            <p:ph type="body" idx="1"/>
          </p:nvPr>
        </p:nvSpPr>
        <p:spPr>
          <a:xfrm>
            <a:off x="311700" y="1389600"/>
            <a:ext cx="2808000" cy="3179400"/>
          </a:xfrm>
          <a:prstGeom prst="rect">
            <a:avLst/>
          </a:prstGeom>
          <a:noFill/>
          <a:ln>
            <a:noFill/>
          </a:ln>
        </p:spPr>
        <p:txBody>
          <a:bodyPr spcFirstLastPara="1" wrap="square" lIns="91425" tIns="91425" rIns="91425" bIns="91425" anchor="t" anchorCtr="0"/>
          <a:lstStyle>
            <a:lvl1pPr marL="457200" marR="0" lvl="0" indent="-304800" algn="l" rtl="0">
              <a:lnSpc>
                <a:spcPct val="115000"/>
              </a:lnSpc>
              <a:spcBef>
                <a:spcPts val="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31" name="Google Shape;31;p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chemeClr val="dk1"/>
              </a:buClr>
              <a:buSzPts val="4800"/>
              <a:buFont typeface="Century Gothic"/>
              <a:buNone/>
              <a:defRPr sz="48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9pPr>
          </a:lstStyle>
          <a:p>
            <a:endParaRPr/>
          </a:p>
        </p:txBody>
      </p:sp>
      <p:sp>
        <p:nvSpPr>
          <p:cNvPr id="34" name="Google Shape;34;p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7" name="Google Shape;37;p9"/>
          <p:cNvSpPr txBox="1">
            <a:spLocks noGrp="1"/>
          </p:cNvSpPr>
          <p:nvPr>
            <p:ph type="title"/>
          </p:nvPr>
        </p:nvSpPr>
        <p:spPr>
          <a:xfrm>
            <a:off x="265500" y="1233175"/>
            <a:ext cx="4045200" cy="1482300"/>
          </a:xfrm>
          <a:prstGeom prst="rect">
            <a:avLst/>
          </a:prstGeom>
          <a:noFill/>
          <a:ln>
            <a:noFill/>
          </a:ln>
        </p:spPr>
        <p:txBody>
          <a:bodyPr spcFirstLastPara="1" wrap="square" lIns="91425" tIns="91425" rIns="91425" bIns="91425" anchor="b" anchorCtr="0"/>
          <a:lstStyle>
            <a:lvl1pPr marR="0" lvl="0" algn="ctr" rtl="0">
              <a:lnSpc>
                <a:spcPct val="100000"/>
              </a:lnSpc>
              <a:spcBef>
                <a:spcPts val="0"/>
              </a:spcBef>
              <a:spcAft>
                <a:spcPts val="0"/>
              </a:spcAft>
              <a:buClr>
                <a:schemeClr val="dk1"/>
              </a:buClr>
              <a:buSzPts val="4200"/>
              <a:buFont typeface="Century Gothic"/>
              <a:buNone/>
              <a:defRPr sz="42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9pPr>
          </a:lstStyle>
          <a:p>
            <a:endParaRPr/>
          </a:p>
        </p:txBody>
      </p:sp>
      <p:sp>
        <p:nvSpPr>
          <p:cNvPr id="38" name="Google Shape;38;p9"/>
          <p:cNvSpPr txBox="1">
            <a:spLocks noGrp="1"/>
          </p:cNvSpPr>
          <p:nvPr>
            <p:ph type="subTitle" idx="1"/>
          </p:nvPr>
        </p:nvSpPr>
        <p:spPr>
          <a:xfrm>
            <a:off x="265500" y="2803075"/>
            <a:ext cx="4045200" cy="1235100"/>
          </a:xfrm>
          <a:prstGeom prst="rect">
            <a:avLst/>
          </a:prstGeom>
          <a:noFill/>
          <a:ln>
            <a:noFill/>
          </a:ln>
        </p:spPr>
        <p:txBody>
          <a:bodyPr spcFirstLastPara="1" wrap="square" lIns="91425" tIns="91425" rIns="91425" bIns="91425" anchor="t" anchorCtr="0"/>
          <a:lstStyle>
            <a:lvl1pPr marR="0" lvl="0"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1pPr>
            <a:lvl2pPr marR="0" lvl="1"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2pPr>
            <a:lvl3pPr marR="0" lvl="2"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3pPr>
            <a:lvl4pPr marR="0" lvl="3"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4pPr>
            <a:lvl5pPr marR="0" lvl="4"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5pPr>
            <a:lvl6pPr marR="0" lvl="5"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6pPr>
            <a:lvl7pPr marR="0" lvl="6"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7pPr>
            <a:lvl8pPr marR="0" lvl="7"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8pPr>
            <a:lvl9pPr marR="0" lvl="8"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9pPr>
          </a:lstStyle>
          <a:p>
            <a:endParaRPr/>
          </a:p>
        </p:txBody>
      </p:sp>
      <p:sp>
        <p:nvSpPr>
          <p:cNvPr id="39" name="Google Shape;39;p9"/>
          <p:cNvSpPr txBox="1">
            <a:spLocks noGrp="1"/>
          </p:cNvSpPr>
          <p:nvPr>
            <p:ph type="body" idx="2"/>
          </p:nvPr>
        </p:nvSpPr>
        <p:spPr>
          <a:xfrm>
            <a:off x="4939500" y="724075"/>
            <a:ext cx="3837000" cy="3695100"/>
          </a:xfrm>
          <a:prstGeom prst="rect">
            <a:avLst/>
          </a:prstGeom>
          <a:noFill/>
          <a:ln>
            <a:noFill/>
          </a:ln>
        </p:spPr>
        <p:txBody>
          <a:bodyPr spcFirstLastPara="1" wrap="square" lIns="91425" tIns="91425" rIns="91425" bIns="91425" anchor="ctr" anchorCtr="0"/>
          <a:lstStyle>
            <a:lvl1pPr marL="457200" marR="0" lvl="0" indent="-342900" algn="l" rtl="0">
              <a:lnSpc>
                <a:spcPct val="115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l" rtl="0">
              <a:lnSpc>
                <a:spcPct val="115000"/>
              </a:lnSpc>
              <a:spcBef>
                <a:spcPts val="1600"/>
              </a:spcBef>
              <a:spcAft>
                <a:spcPts val="160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a:noFill/>
          <a:ln>
            <a:noFill/>
          </a:ln>
        </p:spPr>
        <p:txBody>
          <a:bodyPr spcFirstLastPara="1" wrap="square" lIns="91425" tIns="91425" rIns="91425" bIns="91425" anchor="ctr" anchorCtr="0"/>
          <a:lstStyle>
            <a:lvl1pPr marL="457200" marR="0" lvl="0" indent="-228600" algn="l" rtl="0">
              <a:lnSpc>
                <a:spcPct val="100000"/>
              </a:lnSpc>
              <a:spcBef>
                <a:spcPts val="0"/>
              </a:spcBef>
              <a:spcAft>
                <a:spcPts val="0"/>
              </a:spcAft>
              <a:buClr>
                <a:srgbClr val="000000"/>
              </a:buClr>
              <a:buSzPts val="1800"/>
              <a:buFont typeface="Century Gothic"/>
              <a:buNone/>
              <a:defRPr sz="1800" b="0" i="0" u="none" strike="noStrike" cap="none">
                <a:solidFill>
                  <a:srgbClr val="000000"/>
                </a:solidFill>
                <a:latin typeface="Century Gothic"/>
                <a:ea typeface="Century Gothic"/>
                <a:cs typeface="Century Gothic"/>
                <a:sym typeface="Century Gothic"/>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3.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marR="0" lvl="0" indent="-342900" algn="l" rtl="0">
              <a:lnSpc>
                <a:spcPct val="115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l" rtl="0">
              <a:lnSpc>
                <a:spcPct val="115000"/>
              </a:lnSpc>
              <a:spcBef>
                <a:spcPts val="1600"/>
              </a:spcBef>
              <a:spcAft>
                <a:spcPts val="160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pic>
        <p:nvPicPr>
          <p:cNvPr id="5" name="Picture 4">
            <a:extLst>
              <a:ext uri="{FF2B5EF4-FFF2-40B4-BE49-F238E27FC236}">
                <a16:creationId xmlns:a16="http://schemas.microsoft.com/office/drawing/2014/main" id="{7F49B9B5-41E8-4B3C-BA53-E7F3C0F187DA}"/>
              </a:ext>
            </a:extLst>
          </p:cNvPr>
          <p:cNvPicPr>
            <a:picLocks noChangeAspect="1"/>
          </p:cNvPicPr>
          <p:nvPr userDrawn="1"/>
        </p:nvPicPr>
        <p:blipFill>
          <a:blip r:embed="rId13"/>
          <a:stretch>
            <a:fillRect/>
          </a:stretch>
        </p:blipFill>
        <p:spPr>
          <a:xfrm>
            <a:off x="8365808" y="4953549"/>
            <a:ext cx="762000" cy="174706"/>
          </a:xfrm>
          <a:prstGeom prst="rect">
            <a:avLst/>
          </a:prstGeom>
        </p:spPr>
      </p:pic>
      <p:pic>
        <p:nvPicPr>
          <p:cNvPr id="9" name="Picture 8">
            <a:extLst>
              <a:ext uri="{FF2B5EF4-FFF2-40B4-BE49-F238E27FC236}">
                <a16:creationId xmlns:a16="http://schemas.microsoft.com/office/drawing/2014/main" id="{AC1C5932-33DF-4555-AEB4-F5B25874A1B7}"/>
              </a:ext>
            </a:extLst>
          </p:cNvPr>
          <p:cNvPicPr>
            <a:picLocks noChangeAspect="1"/>
          </p:cNvPicPr>
          <p:nvPr userDrawn="1"/>
        </p:nvPicPr>
        <p:blipFill>
          <a:blip r:embed="rId14"/>
          <a:stretch>
            <a:fillRect/>
          </a:stretch>
        </p:blipFill>
        <p:spPr>
          <a:xfrm>
            <a:off x="3942079" y="4568874"/>
            <a:ext cx="1083733" cy="574625"/>
          </a:xfrm>
          <a:prstGeom prst="rect">
            <a:avLst/>
          </a:prstGeom>
        </p:spPr>
      </p:pic>
      <p:pic>
        <p:nvPicPr>
          <p:cNvPr id="10" name="Picture 9">
            <a:extLst>
              <a:ext uri="{FF2B5EF4-FFF2-40B4-BE49-F238E27FC236}">
                <a16:creationId xmlns:a16="http://schemas.microsoft.com/office/drawing/2014/main" id="{EC3768C1-EE11-4C5A-8763-D2679C707948}"/>
              </a:ext>
            </a:extLst>
          </p:cNvPr>
          <p:cNvPicPr>
            <a:picLocks noChangeAspect="1"/>
          </p:cNvPicPr>
          <p:nvPr userDrawn="1"/>
        </p:nvPicPr>
        <p:blipFill>
          <a:blip r:embed="rId15"/>
          <a:stretch>
            <a:fillRect/>
          </a:stretch>
        </p:blipFill>
        <p:spPr>
          <a:xfrm>
            <a:off x="0" y="4568873"/>
            <a:ext cx="1207113" cy="572700"/>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pic>
        <p:nvPicPr>
          <p:cNvPr id="7" name="Picture 6">
            <a:extLst>
              <a:ext uri="{FF2B5EF4-FFF2-40B4-BE49-F238E27FC236}">
                <a16:creationId xmlns:a16="http://schemas.microsoft.com/office/drawing/2014/main" id="{7F49B9B5-41E8-4B3C-BA53-E7F3C0F187DA}"/>
              </a:ext>
            </a:extLst>
          </p:cNvPr>
          <p:cNvPicPr>
            <a:picLocks noChangeAspect="1"/>
          </p:cNvPicPr>
          <p:nvPr userDrawn="1"/>
        </p:nvPicPr>
        <p:blipFill>
          <a:blip r:embed="rId13"/>
          <a:stretch>
            <a:fillRect/>
          </a:stretch>
        </p:blipFill>
        <p:spPr>
          <a:xfrm>
            <a:off x="8365808" y="4953549"/>
            <a:ext cx="762000" cy="174706"/>
          </a:xfrm>
          <a:prstGeom prst="rect">
            <a:avLst/>
          </a:prstGeom>
        </p:spPr>
      </p:pic>
      <p:pic>
        <p:nvPicPr>
          <p:cNvPr id="8" name="Picture 7">
            <a:extLst>
              <a:ext uri="{FF2B5EF4-FFF2-40B4-BE49-F238E27FC236}">
                <a16:creationId xmlns:a16="http://schemas.microsoft.com/office/drawing/2014/main" id="{AC1C5932-33DF-4555-AEB4-F5B25874A1B7}"/>
              </a:ext>
            </a:extLst>
          </p:cNvPr>
          <p:cNvPicPr>
            <a:picLocks noChangeAspect="1"/>
          </p:cNvPicPr>
          <p:nvPr userDrawn="1"/>
        </p:nvPicPr>
        <p:blipFill>
          <a:blip r:embed="rId14"/>
          <a:stretch>
            <a:fillRect/>
          </a:stretch>
        </p:blipFill>
        <p:spPr>
          <a:xfrm>
            <a:off x="3942079" y="4568874"/>
            <a:ext cx="1083733" cy="574625"/>
          </a:xfrm>
          <a:prstGeom prst="rect">
            <a:avLst/>
          </a:prstGeom>
        </p:spPr>
      </p:pic>
      <p:pic>
        <p:nvPicPr>
          <p:cNvPr id="9" name="Picture 8">
            <a:extLst>
              <a:ext uri="{FF2B5EF4-FFF2-40B4-BE49-F238E27FC236}">
                <a16:creationId xmlns:a16="http://schemas.microsoft.com/office/drawing/2014/main" id="{EC3768C1-EE11-4C5A-8763-D2679C707948}"/>
              </a:ext>
            </a:extLst>
          </p:cNvPr>
          <p:cNvPicPr>
            <a:picLocks noChangeAspect="1"/>
          </p:cNvPicPr>
          <p:nvPr userDrawn="1"/>
        </p:nvPicPr>
        <p:blipFill>
          <a:blip r:embed="rId15"/>
          <a:stretch>
            <a:fillRect/>
          </a:stretch>
        </p:blipFill>
        <p:spPr>
          <a:xfrm>
            <a:off x="0" y="4568873"/>
            <a:ext cx="1207113" cy="572700"/>
          </a:xfrm>
          <a:prstGeom prst="rect">
            <a:avLst/>
          </a:prstGeom>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12.jpg"/></Relationships>
</file>

<file path=ppt/slides/_rels/slide13.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hyperlink" Target="http://curriculum.eleducation.org/curriculum/ela/grade-4/module-2/unit-1/lesson-8" TargetMode="External"/><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Google Shape;129;p25"/>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2: Unit 1: Lesson 8</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p:txBody>
      </p:sp>
      <p:sp>
        <p:nvSpPr>
          <p:cNvPr id="130" name="Google Shape;130;p25"/>
          <p:cNvSpPr txBox="1">
            <a:spLocks noGrp="1"/>
          </p:cNvSpPr>
          <p:nvPr>
            <p:ph type="body" idx="1"/>
          </p:nvPr>
        </p:nvSpPr>
        <p:spPr>
          <a:xfrm>
            <a:off x="311700" y="1399775"/>
            <a:ext cx="8520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1100"/>
              <a:buFont typeface="Arial"/>
              <a:buNone/>
            </a:pPr>
            <a:r>
              <a:rPr lang="en" sz="1600" b="0" i="0" u="none" strike="noStrike" cap="none">
                <a:solidFill>
                  <a:schemeClr val="dk1"/>
                </a:solidFill>
                <a:latin typeface="Century Gothic"/>
                <a:ea typeface="Century Gothic"/>
                <a:cs typeface="Century Gothic"/>
                <a:sym typeface="Century Gothic"/>
              </a:rPr>
              <a:t>This lesson will take approximately 60 minutes to complete. </a:t>
            </a:r>
            <a:endParaRPr sz="16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400"/>
              <a:buFont typeface="Arial"/>
              <a:buNone/>
            </a:pPr>
            <a:endParaRPr sz="16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Arial"/>
              <a:buNone/>
            </a:pPr>
            <a:r>
              <a:rPr lang="en" sz="1600" b="0" i="0" u="none" strike="noStrike" cap="none">
                <a:solidFill>
                  <a:schemeClr val="dk1"/>
                </a:solidFill>
                <a:latin typeface="Century Gothic"/>
                <a:ea typeface="Century Gothic"/>
                <a:cs typeface="Century Gothic"/>
                <a:sym typeface="Century Gothic"/>
              </a:rPr>
              <a:t>The purpose of today’s lesson is to:</a:t>
            </a:r>
            <a:endParaRPr sz="1600" b="0" i="0" u="none" strike="noStrike" cap="none">
              <a:solidFill>
                <a:schemeClr val="dk1"/>
              </a:solidFill>
              <a:latin typeface="Century Gothic"/>
              <a:ea typeface="Century Gothic"/>
              <a:cs typeface="Century Gothic"/>
              <a:sym typeface="Century Gothic"/>
            </a:endParaRPr>
          </a:p>
          <a:p>
            <a:pPr marL="457200" marR="0" lvl="0" indent="-330200" algn="l" rtl="0">
              <a:lnSpc>
                <a:spcPct val="90000"/>
              </a:lnSpc>
              <a:spcBef>
                <a:spcPts val="0"/>
              </a:spcBef>
              <a:spcAft>
                <a:spcPts val="0"/>
              </a:spcAft>
              <a:buClr>
                <a:schemeClr val="dk1"/>
              </a:buClr>
              <a:buSzPts val="1600"/>
              <a:buFont typeface="Century Gothic"/>
              <a:buChar char="●"/>
            </a:pPr>
            <a:r>
              <a:rPr lang="en" sz="1600" b="0" i="0" u="none" strike="noStrike" cap="none">
                <a:solidFill>
                  <a:schemeClr val="dk1"/>
                </a:solidFill>
                <a:latin typeface="Century Gothic"/>
                <a:ea typeface="Century Gothic"/>
                <a:cs typeface="Century Gothic"/>
                <a:sym typeface="Century Gothic"/>
              </a:rPr>
              <a:t>Have students listen to new pages of </a:t>
            </a:r>
            <a:r>
              <a:rPr lang="en" sz="1600" b="0" i="1" u="none" strike="noStrike" cap="none">
                <a:solidFill>
                  <a:schemeClr val="dk1"/>
                </a:solidFill>
                <a:latin typeface="Century Gothic"/>
                <a:ea typeface="Century Gothic"/>
                <a:cs typeface="Century Gothic"/>
                <a:sym typeface="Century Gothic"/>
              </a:rPr>
              <a:t>Venom</a:t>
            </a:r>
            <a:r>
              <a:rPr lang="en" sz="1600" b="0" i="0" u="none" strike="noStrike" cap="none">
                <a:solidFill>
                  <a:schemeClr val="dk1"/>
                </a:solidFill>
                <a:latin typeface="Century Gothic"/>
                <a:ea typeface="Century Gothic"/>
                <a:cs typeface="Century Gothic"/>
                <a:sym typeface="Century Gothic"/>
              </a:rPr>
              <a:t> read aloud and focus on interpreting a diagram from these pages while considering how it contributes to their understanding of the text. </a:t>
            </a:r>
            <a:endParaRPr sz="1600" b="0" i="0" u="none" strike="noStrike" cap="none">
              <a:solidFill>
                <a:schemeClr val="dk1"/>
              </a:solidFill>
              <a:latin typeface="Century Gothic"/>
              <a:ea typeface="Century Gothic"/>
              <a:cs typeface="Century Gothic"/>
              <a:sym typeface="Century Gothic"/>
            </a:endParaRPr>
          </a:p>
          <a:p>
            <a:pPr marL="457200" marR="0" lvl="0" indent="-330200" algn="l" rtl="0">
              <a:lnSpc>
                <a:spcPct val="90000"/>
              </a:lnSpc>
              <a:spcBef>
                <a:spcPts val="0"/>
              </a:spcBef>
              <a:spcAft>
                <a:spcPts val="0"/>
              </a:spcAft>
              <a:buClr>
                <a:schemeClr val="dk1"/>
              </a:buClr>
              <a:buSzPts val="1600"/>
              <a:buFont typeface="Century Gothic"/>
              <a:buChar char="●"/>
            </a:pPr>
            <a:r>
              <a:rPr lang="en" sz="1600" b="0" i="0" u="none" strike="noStrike" cap="none">
                <a:solidFill>
                  <a:schemeClr val="dk1"/>
                </a:solidFill>
                <a:latin typeface="Century Gothic"/>
                <a:ea typeface="Century Gothic"/>
                <a:cs typeface="Century Gothic"/>
                <a:sym typeface="Century Gothic"/>
              </a:rPr>
              <a:t>Guide students to dig deeper into using affixes and roots to help determine the meaning of unfamiliar words by analyzing an excerpt of a text. </a:t>
            </a:r>
            <a:endParaRPr sz="1600" b="0" i="1" u="none" strike="noStrike" cap="none">
              <a:solidFill>
                <a:schemeClr val="dk1"/>
              </a:solidFill>
              <a:latin typeface="Century Gothic"/>
              <a:ea typeface="Century Gothic"/>
              <a:cs typeface="Century Gothic"/>
              <a:sym typeface="Century Gothic"/>
            </a:endParaRPr>
          </a:p>
          <a:p>
            <a:pPr marL="628650" marR="0" lvl="1" indent="-95250" algn="l" rtl="0">
              <a:lnSpc>
                <a:spcPct val="90000"/>
              </a:lnSpc>
              <a:spcBef>
                <a:spcPts val="0"/>
              </a:spcBef>
              <a:spcAft>
                <a:spcPts val="0"/>
              </a:spcAft>
              <a:buClr>
                <a:schemeClr val="dk1"/>
              </a:buClr>
              <a:buSzPts val="1200"/>
              <a:buFont typeface="Arial"/>
              <a:buNone/>
            </a:pPr>
            <a:endParaRPr sz="16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Arial"/>
              <a:buNone/>
            </a:pPr>
            <a:r>
              <a:rPr lang="en" sz="1600" b="0" i="0" u="none" strike="noStrike" cap="none">
                <a:solidFill>
                  <a:schemeClr val="dk1"/>
                </a:solidFill>
                <a:latin typeface="Century Gothic"/>
                <a:ea typeface="Century Gothic"/>
                <a:cs typeface="Century Gothic"/>
                <a:sym typeface="Century Gothic"/>
              </a:rPr>
              <a:t>The Learning Targets for students today are:</a:t>
            </a:r>
            <a:endParaRPr sz="1600" b="0" i="0" u="none" strike="noStrike" cap="none">
              <a:solidFill>
                <a:schemeClr val="dk1"/>
              </a:solidFill>
              <a:latin typeface="Century Gothic"/>
              <a:ea typeface="Century Gothic"/>
              <a:cs typeface="Century Gothic"/>
              <a:sym typeface="Century Gothic"/>
            </a:endParaRPr>
          </a:p>
          <a:p>
            <a:pPr marL="457200" marR="0" lvl="0" indent="-330200" algn="l" rtl="0">
              <a:lnSpc>
                <a:spcPct val="90000"/>
              </a:lnSpc>
              <a:spcBef>
                <a:spcPts val="1000"/>
              </a:spcBef>
              <a:spcAft>
                <a:spcPts val="0"/>
              </a:spcAft>
              <a:buClr>
                <a:schemeClr val="dk1"/>
              </a:buClr>
              <a:buSzPts val="1600"/>
              <a:buFont typeface="Century Gothic"/>
              <a:buAutoNum type="arabicPeriod"/>
            </a:pPr>
            <a:r>
              <a:rPr lang="en" sz="1600" b="0" i="0" u="none" strike="noStrike" cap="none">
                <a:solidFill>
                  <a:schemeClr val="dk1"/>
                </a:solidFill>
                <a:latin typeface="Century Gothic"/>
                <a:ea typeface="Century Gothic"/>
                <a:cs typeface="Century Gothic"/>
                <a:sym typeface="Century Gothic"/>
              </a:rPr>
              <a:t>I can interpret a diagram in a text and use it to help me understand the text. </a:t>
            </a:r>
            <a:endParaRPr sz="1600" b="0" i="0" u="none" strike="noStrike" cap="none">
              <a:solidFill>
                <a:schemeClr val="dk1"/>
              </a:solidFill>
              <a:latin typeface="Century Gothic"/>
              <a:ea typeface="Century Gothic"/>
              <a:cs typeface="Century Gothic"/>
              <a:sym typeface="Century Gothic"/>
            </a:endParaRPr>
          </a:p>
          <a:p>
            <a:pPr marL="457200" marR="0" lvl="0" indent="-330200" algn="l" rtl="0">
              <a:lnSpc>
                <a:spcPct val="90000"/>
              </a:lnSpc>
              <a:spcBef>
                <a:spcPts val="0"/>
              </a:spcBef>
              <a:spcAft>
                <a:spcPts val="0"/>
              </a:spcAft>
              <a:buClr>
                <a:schemeClr val="dk1"/>
              </a:buClr>
              <a:buSzPts val="1600"/>
              <a:buFont typeface="Century Gothic"/>
              <a:buAutoNum type="arabicPeriod"/>
            </a:pPr>
            <a:r>
              <a:rPr lang="en" sz="1600" b="0" i="0" u="none" strike="noStrike" cap="none">
                <a:solidFill>
                  <a:schemeClr val="dk1"/>
                </a:solidFill>
                <a:latin typeface="Century Gothic"/>
                <a:ea typeface="Century Gothic"/>
                <a:cs typeface="Century Gothic"/>
                <a:sym typeface="Century Gothic"/>
              </a:rPr>
              <a:t>I can find the meanings of unfamiliar words by using affixes and roots.</a:t>
            </a:r>
            <a:endParaRPr sz="1600" b="0" i="0" u="none" strike="noStrike" cap="none">
              <a:solidFill>
                <a:schemeClr val="dk1"/>
              </a:solidFill>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sp>
        <p:nvSpPr>
          <p:cNvPr id="190" name="Google Shape;190;p34"/>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2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Reading Aloud: pages 47-49 of </a:t>
            </a:r>
            <a:r>
              <a:rPr lang="en" sz="3400" b="0" i="1" u="none" strike="noStrike" cap="none">
                <a:solidFill>
                  <a:schemeClr val="dk1"/>
                </a:solidFill>
                <a:latin typeface="Century Gothic"/>
                <a:ea typeface="Century Gothic"/>
                <a:cs typeface="Century Gothic"/>
                <a:sym typeface="Century Gothic"/>
              </a:rPr>
              <a:t>Venom</a:t>
            </a:r>
            <a:endParaRPr sz="3400" b="0" i="1" u="none" strike="noStrike" cap="none">
              <a:solidFill>
                <a:schemeClr val="dk1"/>
              </a:solidFill>
              <a:latin typeface="Century Gothic"/>
              <a:ea typeface="Century Gothic"/>
              <a:cs typeface="Century Gothic"/>
              <a:sym typeface="Century Gothic"/>
            </a:endParaRPr>
          </a:p>
          <a:p>
            <a:pPr marL="0" marR="0" lvl="0" indent="0" algn="l" rtl="0">
              <a:lnSpc>
                <a:spcPct val="115000"/>
              </a:lnSpc>
              <a:spcBef>
                <a:spcPts val="0"/>
              </a:spcBef>
              <a:spcAft>
                <a:spcPts val="0"/>
              </a:spcAft>
              <a:buClr>
                <a:schemeClr val="dk1"/>
              </a:buClr>
              <a:buSzPts val="1100"/>
              <a:buFont typeface="Arial"/>
              <a:buNone/>
            </a:pPr>
            <a:endParaRPr sz="3400" b="0" i="1"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3400"/>
              <a:buFont typeface="Century Gothic"/>
              <a:buNone/>
            </a:pPr>
            <a:endParaRPr sz="3400" b="0" i="0" u="none" strike="noStrike" cap="none">
              <a:solidFill>
                <a:schemeClr val="dk1"/>
              </a:solidFill>
              <a:latin typeface="Century Gothic"/>
              <a:ea typeface="Century Gothic"/>
              <a:cs typeface="Century Gothic"/>
              <a:sym typeface="Century Gothic"/>
            </a:endParaRPr>
          </a:p>
        </p:txBody>
      </p:sp>
      <p:pic>
        <p:nvPicPr>
          <p:cNvPr id="2" name="Picture 2" descr="A close up of a logo&#10;&#10;Description generated with high confidence">
            <a:extLst>
              <a:ext uri="{FF2B5EF4-FFF2-40B4-BE49-F238E27FC236}">
                <a16:creationId xmlns:a16="http://schemas.microsoft.com/office/drawing/2014/main" id="{E5F69624-D471-4026-84E6-0D8AF170D2EB}"/>
              </a:ext>
            </a:extLst>
          </p:cNvPr>
          <p:cNvPicPr>
            <a:picLocks noChangeAspect="1"/>
          </p:cNvPicPr>
          <p:nvPr/>
        </p:nvPicPr>
        <p:blipFill>
          <a:blip r:embed="rId3"/>
          <a:stretch>
            <a:fillRect/>
          </a:stretch>
        </p:blipFill>
        <p:spPr>
          <a:xfrm rot="-60000">
            <a:off x="2516962" y="2173898"/>
            <a:ext cx="4109830" cy="1781406"/>
          </a:xfrm>
          <a:prstGeom prst="rect">
            <a:avLst/>
          </a:prstGeom>
        </p:spPr>
      </p:pic>
      <p:sp>
        <p:nvSpPr>
          <p:cNvPr id="4" name="TextBox 3">
            <a:extLst>
              <a:ext uri="{FF2B5EF4-FFF2-40B4-BE49-F238E27FC236}">
                <a16:creationId xmlns:a16="http://schemas.microsoft.com/office/drawing/2014/main" id="{0E4190D7-55B1-4DBD-8F22-4B5209160F0D}"/>
              </a:ext>
            </a:extLst>
          </p:cNvPr>
          <p:cNvSpPr txBox="1"/>
          <p:nvPr/>
        </p:nvSpPr>
        <p:spPr>
          <a:xfrm>
            <a:off x="3175552" y="2757280"/>
            <a:ext cx="1111527" cy="400110"/>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b="1" i="1" dirty="0"/>
              <a:t>Venom</a:t>
            </a:r>
            <a:endParaRPr lang="en-US" sz="2000"/>
          </a:p>
        </p:txBody>
      </p:sp>
      <p:sp>
        <p:nvSpPr>
          <p:cNvPr id="5" name="TextBox 4">
            <a:extLst>
              <a:ext uri="{FF2B5EF4-FFF2-40B4-BE49-F238E27FC236}">
                <a16:creationId xmlns:a16="http://schemas.microsoft.com/office/drawing/2014/main" id="{108E74AA-2846-4037-BBC6-0D1374F40F44}"/>
              </a:ext>
            </a:extLst>
          </p:cNvPr>
          <p:cNvSpPr txBox="1"/>
          <p:nvPr/>
        </p:nvSpPr>
        <p:spPr>
          <a:xfrm>
            <a:off x="4254362" y="2585416"/>
            <a:ext cx="1881809" cy="523220"/>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b="1" dirty="0"/>
              <a:t>by:</a:t>
            </a:r>
            <a:endParaRPr lang="en-US" dirty="0"/>
          </a:p>
          <a:p>
            <a:pPr algn="ctr"/>
            <a:r>
              <a:rPr lang="en-US" b="1" dirty="0"/>
              <a:t>Marilyn Singer</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sp>
        <p:nvSpPr>
          <p:cNvPr id="196" name="Google Shape;196;p35"/>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3400" b="0" i="0" u="none" strike="noStrike" cap="none">
                <a:solidFill>
                  <a:schemeClr val="dk1"/>
                </a:solidFill>
                <a:latin typeface="Century Gothic"/>
                <a:ea typeface="Century Gothic"/>
                <a:cs typeface="Century Gothic"/>
                <a:sym typeface="Century Gothic"/>
              </a:rPr>
              <a:t>Interpreting a Diagram</a:t>
            </a:r>
            <a:r>
              <a:rPr lang="en" sz="3400" b="0" i="1" u="none" strike="noStrike" cap="none">
                <a:solidFill>
                  <a:schemeClr val="dk1"/>
                </a:solidFill>
                <a:latin typeface="Century Gothic"/>
                <a:ea typeface="Century Gothic"/>
                <a:cs typeface="Century Gothic"/>
                <a:sym typeface="Century Gothic"/>
              </a:rPr>
              <a:t> (</a:t>
            </a:r>
            <a:r>
              <a:rPr lang="en" sz="3400" b="0" i="0" u="none" strike="noStrike" cap="none">
                <a:solidFill>
                  <a:schemeClr val="dk1"/>
                </a:solidFill>
                <a:latin typeface="Century Gothic"/>
                <a:ea typeface="Century Gothic"/>
                <a:cs typeface="Century Gothic"/>
                <a:sym typeface="Century Gothic"/>
              </a:rPr>
              <a:t>from</a:t>
            </a:r>
            <a:r>
              <a:rPr lang="en" sz="3400" b="0" i="1" u="none" strike="noStrike" cap="none">
                <a:solidFill>
                  <a:schemeClr val="dk1"/>
                </a:solidFill>
                <a:latin typeface="Century Gothic"/>
                <a:ea typeface="Century Gothic"/>
                <a:cs typeface="Century Gothic"/>
                <a:sym typeface="Century Gothic"/>
              </a:rPr>
              <a:t> Venom)</a:t>
            </a:r>
            <a:endParaRPr sz="3400" b="0" i="1" u="none" strike="noStrike" cap="none">
              <a:solidFill>
                <a:schemeClr val="dk1"/>
              </a:solidFill>
              <a:latin typeface="Century Gothic"/>
              <a:ea typeface="Century Gothic"/>
              <a:cs typeface="Century Gothic"/>
              <a:sym typeface="Century Gothic"/>
            </a:endParaRPr>
          </a:p>
        </p:txBody>
      </p:sp>
      <p:sp>
        <p:nvSpPr>
          <p:cNvPr id="197" name="Google Shape;197;p35"/>
          <p:cNvSpPr txBox="1">
            <a:spLocks noGrp="1"/>
          </p:cNvSpPr>
          <p:nvPr>
            <p:ph type="body" idx="1"/>
          </p:nvPr>
        </p:nvSpPr>
        <p:spPr>
          <a:xfrm>
            <a:off x="3803300" y="1002000"/>
            <a:ext cx="5119500" cy="3989100"/>
          </a:xfrm>
          <a:prstGeom prst="rect">
            <a:avLst/>
          </a:prstGeom>
          <a:noFill/>
          <a:ln>
            <a:noFill/>
          </a:ln>
        </p:spPr>
        <p:txBody>
          <a:bodyPr spcFirstLastPara="1" wrap="square" lIns="91425" tIns="91425" rIns="91425" bIns="91425" anchor="t" anchorCtr="0">
            <a:noAutofit/>
          </a:bodyPr>
          <a:lstStyle/>
          <a:p>
            <a:pPr marL="457200" marR="0" lvl="0" indent="-342900" algn="l" rtl="0">
              <a:lnSpc>
                <a:spcPct val="100000"/>
              </a:lnSpc>
              <a:spcBef>
                <a:spcPts val="0"/>
              </a:spcBef>
              <a:spcAft>
                <a:spcPts val="0"/>
              </a:spcAft>
              <a:buClr>
                <a:schemeClr val="dk1"/>
              </a:buClr>
              <a:buSzPts val="1800"/>
              <a:buFont typeface="Century Gothic"/>
              <a:buAutoNum type="arabicPeriod"/>
            </a:pPr>
            <a:r>
              <a:rPr lang="en" sz="1800" b="0" i="0" u="none" strike="noStrike" cap="none">
                <a:solidFill>
                  <a:schemeClr val="dk1"/>
                </a:solidFill>
                <a:latin typeface="Century Gothic"/>
                <a:ea typeface="Century Gothic"/>
                <a:cs typeface="Century Gothic"/>
                <a:sym typeface="Century Gothic"/>
              </a:rPr>
              <a:t>What was the main idea or main ideas of the pages we just read aloud?</a:t>
            </a:r>
            <a:endParaRPr sz="1800" b="0" i="0" u="none" strike="noStrike" cap="none">
              <a:solidFill>
                <a:schemeClr val="dk1"/>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dk1"/>
              </a:buClr>
              <a:buSzPts val="1800"/>
              <a:buFont typeface="Century Gothic"/>
              <a:buAutoNum type="arabicPeriod"/>
            </a:pPr>
            <a:r>
              <a:rPr lang="en" sz="1800" b="0" i="0" u="none" strike="noStrike" cap="none">
                <a:solidFill>
                  <a:schemeClr val="dk1"/>
                </a:solidFill>
                <a:latin typeface="Century Gothic"/>
                <a:ea typeface="Century Gothic"/>
                <a:cs typeface="Century Gothic"/>
                <a:sym typeface="Century Gothic"/>
              </a:rPr>
              <a:t>What supporting details did you hear to support the main idea?</a:t>
            </a:r>
            <a:endParaRPr sz="1800" b="0" i="0" u="none" strike="noStrike" cap="none">
              <a:solidFill>
                <a:schemeClr val="dk1"/>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dk1"/>
              </a:buClr>
              <a:buSzPts val="1800"/>
              <a:buFont typeface="Century Gothic"/>
              <a:buAutoNum type="arabicPeriod"/>
            </a:pPr>
            <a:r>
              <a:rPr lang="en" sz="1800" b="0" i="0" u="none" strike="noStrike" cap="none">
                <a:solidFill>
                  <a:schemeClr val="dk1"/>
                </a:solidFill>
                <a:latin typeface="Century Gothic"/>
                <a:ea typeface="Century Gothic"/>
                <a:cs typeface="Century Gothic"/>
                <a:sym typeface="Century Gothic"/>
              </a:rPr>
              <a:t>What does the diagram tell you?</a:t>
            </a:r>
            <a:endParaRPr sz="1800" b="0" i="0" u="none" strike="noStrike" cap="none">
              <a:solidFill>
                <a:schemeClr val="dk1"/>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dk1"/>
              </a:buClr>
              <a:buSzPts val="1800"/>
              <a:buFont typeface="Century Gothic"/>
              <a:buAutoNum type="arabicPeriod"/>
            </a:pPr>
            <a:r>
              <a:rPr lang="en" sz="1800" b="0" i="0" u="none" strike="noStrike" cap="none">
                <a:solidFill>
                  <a:schemeClr val="dk1"/>
                </a:solidFill>
                <a:latin typeface="Century Gothic"/>
                <a:ea typeface="Century Gothic"/>
                <a:cs typeface="Century Gothic"/>
                <a:sym typeface="Century Gothic"/>
              </a:rPr>
              <a:t>How does this diagram help you to better understand the text?</a:t>
            </a:r>
            <a:endParaRPr sz="1800" b="0" i="0" u="none" strike="noStrike" cap="none">
              <a:solidFill>
                <a:schemeClr val="dk1"/>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dk1"/>
              </a:buClr>
              <a:buSzPts val="1800"/>
              <a:buFont typeface="Century Gothic"/>
              <a:buAutoNum type="arabicPeriod"/>
            </a:pPr>
            <a:r>
              <a:rPr lang="en" sz="1800" b="0" i="0" u="none" strike="noStrike" cap="none">
                <a:solidFill>
                  <a:schemeClr val="dk1"/>
                </a:solidFill>
                <a:latin typeface="Century Gothic"/>
                <a:ea typeface="Century Gothic"/>
                <a:cs typeface="Century Gothic"/>
                <a:sym typeface="Century Gothic"/>
              </a:rPr>
              <a:t>What is the name of the stinger at the end of the scorpion tail?</a:t>
            </a:r>
            <a:endParaRPr sz="1800" b="0" i="0" u="none" strike="noStrike" cap="none">
              <a:solidFill>
                <a:schemeClr val="dk1"/>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dk1"/>
              </a:buClr>
              <a:buSzPts val="1800"/>
              <a:buFont typeface="Century Gothic"/>
              <a:buAutoNum type="arabicPeriod"/>
            </a:pPr>
            <a:r>
              <a:rPr lang="en" sz="1800" b="0" i="0" u="none" strike="noStrike" cap="none">
                <a:solidFill>
                  <a:schemeClr val="dk1"/>
                </a:solidFill>
                <a:latin typeface="Century Gothic"/>
                <a:ea typeface="Century Gothic"/>
                <a:cs typeface="Century Gothic"/>
                <a:sym typeface="Century Gothic"/>
              </a:rPr>
              <a:t>In which part of the body are the venom glands found?</a:t>
            </a:r>
            <a:endParaRPr sz="1800" b="0" i="0" u="none" strike="noStrike" cap="none">
              <a:solidFill>
                <a:schemeClr val="dk1"/>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dk1"/>
              </a:buClr>
              <a:buSzPts val="1800"/>
              <a:buFont typeface="Century Gothic"/>
              <a:buAutoNum type="arabicPeriod"/>
            </a:pPr>
            <a:r>
              <a:rPr lang="en" sz="1800" b="0" i="0" u="none" strike="noStrike" cap="none">
                <a:solidFill>
                  <a:schemeClr val="dk1"/>
                </a:solidFill>
                <a:latin typeface="Century Gothic"/>
                <a:ea typeface="Century Gothic"/>
                <a:cs typeface="Century Gothic"/>
                <a:sym typeface="Century Gothic"/>
              </a:rPr>
              <a:t>What is the difference between the metsoma and the mesosoma?</a:t>
            </a:r>
            <a:endParaRPr sz="1800" b="0" i="0" u="none" strike="noStrike" cap="none">
              <a:solidFill>
                <a:schemeClr val="dk1"/>
              </a:solidFill>
              <a:latin typeface="Century Gothic"/>
              <a:ea typeface="Century Gothic"/>
              <a:cs typeface="Century Gothic"/>
              <a:sym typeface="Century Gothic"/>
            </a:endParaRPr>
          </a:p>
          <a:p>
            <a:pPr marL="457200" marR="0" lvl="0" indent="0" algn="l" rtl="0">
              <a:lnSpc>
                <a:spcPct val="100000"/>
              </a:lnSpc>
              <a:spcBef>
                <a:spcPts val="0"/>
              </a:spcBef>
              <a:spcAft>
                <a:spcPts val="0"/>
              </a:spcAft>
              <a:buClr>
                <a:srgbClr val="000000"/>
              </a:buClr>
              <a:buSzPts val="1800"/>
              <a:buFont typeface="Century Gothic"/>
              <a:buNone/>
            </a:pPr>
            <a:endParaRPr sz="1800" b="0" i="0" u="none" strike="noStrike" cap="none">
              <a:solidFill>
                <a:schemeClr val="dk1"/>
              </a:solidFill>
              <a:latin typeface="Century Gothic"/>
              <a:ea typeface="Century Gothic"/>
              <a:cs typeface="Century Gothic"/>
              <a:sym typeface="Century Gothic"/>
            </a:endParaRPr>
          </a:p>
        </p:txBody>
      </p:sp>
      <p:pic>
        <p:nvPicPr>
          <p:cNvPr id="198" name="Google Shape;198;p35"/>
          <p:cNvPicPr preferRelativeResize="0"/>
          <p:nvPr/>
        </p:nvPicPr>
        <p:blipFill rotWithShape="1">
          <a:blip r:embed="rId3">
            <a:alphaModFix/>
          </a:blip>
          <a:srcRect/>
          <a:stretch/>
        </p:blipFill>
        <p:spPr>
          <a:xfrm>
            <a:off x="8350100" y="4418400"/>
            <a:ext cx="572700" cy="572700"/>
          </a:xfrm>
          <a:prstGeom prst="rect">
            <a:avLst/>
          </a:prstGeom>
          <a:noFill/>
          <a:ln>
            <a:noFill/>
          </a:ln>
        </p:spPr>
      </p:pic>
      <p:pic>
        <p:nvPicPr>
          <p:cNvPr id="2" name="Picture 2" descr="A close up of a logo&#10;&#10;Description generated with high confidence">
            <a:extLst>
              <a:ext uri="{FF2B5EF4-FFF2-40B4-BE49-F238E27FC236}">
                <a16:creationId xmlns:a16="http://schemas.microsoft.com/office/drawing/2014/main" id="{7FC8F2BF-F136-46E5-85E1-F7D4F1191E61}"/>
              </a:ext>
            </a:extLst>
          </p:cNvPr>
          <p:cNvPicPr>
            <a:picLocks noChangeAspect="1"/>
          </p:cNvPicPr>
          <p:nvPr/>
        </p:nvPicPr>
        <p:blipFill>
          <a:blip r:embed="rId4"/>
          <a:stretch>
            <a:fillRect/>
          </a:stretch>
        </p:blipFill>
        <p:spPr>
          <a:xfrm>
            <a:off x="467139" y="1834274"/>
            <a:ext cx="2743200" cy="1292733"/>
          </a:xfrm>
          <a:prstGeom prst="rect">
            <a:avLst/>
          </a:prstGeom>
        </p:spPr>
      </p:pic>
      <p:sp>
        <p:nvSpPr>
          <p:cNvPr id="4" name="TextBox 3">
            <a:extLst>
              <a:ext uri="{FF2B5EF4-FFF2-40B4-BE49-F238E27FC236}">
                <a16:creationId xmlns:a16="http://schemas.microsoft.com/office/drawing/2014/main" id="{B77AA335-A6D2-4123-B893-525806AA94D8}"/>
              </a:ext>
            </a:extLst>
          </p:cNvPr>
          <p:cNvSpPr txBox="1"/>
          <p:nvPr/>
        </p:nvSpPr>
        <p:spPr>
          <a:xfrm>
            <a:off x="-120926" y="2293454"/>
            <a:ext cx="2743200" cy="338554"/>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600" b="1" i="1" dirty="0"/>
              <a:t>Venom</a:t>
            </a:r>
            <a:endParaRPr lang="en-US" sz="1600"/>
          </a:p>
        </p:txBody>
      </p:sp>
      <p:sp>
        <p:nvSpPr>
          <p:cNvPr id="5" name="TextBox 4">
            <a:extLst>
              <a:ext uri="{FF2B5EF4-FFF2-40B4-BE49-F238E27FC236}">
                <a16:creationId xmlns:a16="http://schemas.microsoft.com/office/drawing/2014/main" id="{3C45CA97-F35F-4E94-9483-F8AF38B81254}"/>
              </a:ext>
            </a:extLst>
          </p:cNvPr>
          <p:cNvSpPr txBox="1"/>
          <p:nvPr/>
        </p:nvSpPr>
        <p:spPr>
          <a:xfrm>
            <a:off x="941319" y="2204416"/>
            <a:ext cx="2743200" cy="400110"/>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000" b="1" dirty="0"/>
              <a:t>by:</a:t>
            </a:r>
            <a:endParaRPr lang="en-US" sz="1000"/>
          </a:p>
          <a:p>
            <a:pPr algn="ctr"/>
            <a:r>
              <a:rPr lang="en-US" sz="1000" b="1" dirty="0"/>
              <a:t>Marilyn Singer</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97">
                                            <p:txEl>
                                              <p:pRg st="0" end="0"/>
                                            </p:txEl>
                                          </p:spTgt>
                                        </p:tgtEl>
                                        <p:attrNameLst>
                                          <p:attrName>style.visibility</p:attrName>
                                        </p:attrNameLst>
                                      </p:cBhvr>
                                      <p:to>
                                        <p:strVal val="visible"/>
                                      </p:to>
                                    </p:set>
                                    <p:animEffect transition="in" filter="fade">
                                      <p:cBhvr>
                                        <p:cTn id="7" dur="1000"/>
                                        <p:tgtEl>
                                          <p:spTgt spid="19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97">
                                            <p:txEl>
                                              <p:pRg st="1" end="1"/>
                                            </p:txEl>
                                          </p:spTgt>
                                        </p:tgtEl>
                                        <p:attrNameLst>
                                          <p:attrName>style.visibility</p:attrName>
                                        </p:attrNameLst>
                                      </p:cBhvr>
                                      <p:to>
                                        <p:strVal val="visible"/>
                                      </p:to>
                                    </p:set>
                                    <p:animEffect transition="in" filter="fade">
                                      <p:cBhvr>
                                        <p:cTn id="12" dur="1000"/>
                                        <p:tgtEl>
                                          <p:spTgt spid="19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97">
                                            <p:txEl>
                                              <p:pRg st="2" end="2"/>
                                            </p:txEl>
                                          </p:spTgt>
                                        </p:tgtEl>
                                        <p:attrNameLst>
                                          <p:attrName>style.visibility</p:attrName>
                                        </p:attrNameLst>
                                      </p:cBhvr>
                                      <p:to>
                                        <p:strVal val="visible"/>
                                      </p:to>
                                    </p:set>
                                    <p:animEffect transition="in" filter="fade">
                                      <p:cBhvr>
                                        <p:cTn id="17" dur="1000"/>
                                        <p:tgtEl>
                                          <p:spTgt spid="19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97">
                                            <p:txEl>
                                              <p:pRg st="3" end="3"/>
                                            </p:txEl>
                                          </p:spTgt>
                                        </p:tgtEl>
                                        <p:attrNameLst>
                                          <p:attrName>style.visibility</p:attrName>
                                        </p:attrNameLst>
                                      </p:cBhvr>
                                      <p:to>
                                        <p:strVal val="visible"/>
                                      </p:to>
                                    </p:set>
                                    <p:animEffect transition="in" filter="fade">
                                      <p:cBhvr>
                                        <p:cTn id="22" dur="1000"/>
                                        <p:tgtEl>
                                          <p:spTgt spid="19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97">
                                            <p:txEl>
                                              <p:pRg st="4" end="4"/>
                                            </p:txEl>
                                          </p:spTgt>
                                        </p:tgtEl>
                                        <p:attrNameLst>
                                          <p:attrName>style.visibility</p:attrName>
                                        </p:attrNameLst>
                                      </p:cBhvr>
                                      <p:to>
                                        <p:strVal val="visible"/>
                                      </p:to>
                                    </p:set>
                                    <p:animEffect transition="in" filter="fade">
                                      <p:cBhvr>
                                        <p:cTn id="27" dur="1000"/>
                                        <p:tgtEl>
                                          <p:spTgt spid="197">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97">
                                            <p:txEl>
                                              <p:pRg st="5" end="5"/>
                                            </p:txEl>
                                          </p:spTgt>
                                        </p:tgtEl>
                                        <p:attrNameLst>
                                          <p:attrName>style.visibility</p:attrName>
                                        </p:attrNameLst>
                                      </p:cBhvr>
                                      <p:to>
                                        <p:strVal val="visible"/>
                                      </p:to>
                                    </p:set>
                                    <p:animEffect transition="in" filter="fade">
                                      <p:cBhvr>
                                        <p:cTn id="32" dur="1000"/>
                                        <p:tgtEl>
                                          <p:spTgt spid="197">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97">
                                            <p:txEl>
                                              <p:pRg st="6" end="6"/>
                                            </p:txEl>
                                          </p:spTgt>
                                        </p:tgtEl>
                                        <p:attrNameLst>
                                          <p:attrName>style.visibility</p:attrName>
                                        </p:attrNameLst>
                                      </p:cBhvr>
                                      <p:to>
                                        <p:strVal val="visible"/>
                                      </p:to>
                                    </p:set>
                                    <p:animEffect transition="in" filter="fade">
                                      <p:cBhvr>
                                        <p:cTn id="37" dur="1000"/>
                                        <p:tgtEl>
                                          <p:spTgt spid="197">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197">
                                            <p:txEl>
                                              <p:pRg st="7" end="7"/>
                                            </p:txEl>
                                          </p:spTgt>
                                        </p:tgtEl>
                                        <p:attrNameLst>
                                          <p:attrName>style.visibility</p:attrName>
                                        </p:attrNameLst>
                                      </p:cBhvr>
                                      <p:to>
                                        <p:strVal val="visible"/>
                                      </p:to>
                                    </p:set>
                                    <p:animEffect transition="in" filter="fade">
                                      <p:cBhvr>
                                        <p:cTn id="42" dur="1000"/>
                                        <p:tgtEl>
                                          <p:spTgt spid="197">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03"/>
        <p:cNvGrpSpPr/>
        <p:nvPr/>
      </p:nvGrpSpPr>
      <p:grpSpPr>
        <a:xfrm>
          <a:off x="0" y="0"/>
          <a:ext cx="0" cy="0"/>
          <a:chOff x="0" y="0"/>
          <a:chExt cx="0" cy="0"/>
        </a:xfrm>
      </p:grpSpPr>
      <p:sp>
        <p:nvSpPr>
          <p:cNvPr id="204" name="Google Shape;204;p36"/>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3000" b="0" i="0" u="none" strike="noStrike" cap="none">
                <a:solidFill>
                  <a:schemeClr val="dk1"/>
                </a:solidFill>
                <a:latin typeface="Century Gothic"/>
                <a:ea typeface="Century Gothic"/>
                <a:cs typeface="Century Gothic"/>
                <a:sym typeface="Century Gothic"/>
              </a:rPr>
              <a:t>Interpreting the diagram in “Fight to Survive”</a:t>
            </a:r>
            <a:endParaRPr sz="3000" b="0" i="0" u="none" strike="noStrike" cap="none">
              <a:solidFill>
                <a:schemeClr val="dk1"/>
              </a:solidFill>
              <a:latin typeface="Century Gothic"/>
              <a:ea typeface="Century Gothic"/>
              <a:cs typeface="Century Gothic"/>
              <a:sym typeface="Century Gothic"/>
            </a:endParaRPr>
          </a:p>
        </p:txBody>
      </p:sp>
      <p:pic>
        <p:nvPicPr>
          <p:cNvPr id="206" name="Google Shape;206;p36"/>
          <p:cNvPicPr preferRelativeResize="0"/>
          <p:nvPr/>
        </p:nvPicPr>
        <p:blipFill rotWithShape="1">
          <a:blip r:embed="rId3">
            <a:alphaModFix/>
          </a:blip>
          <a:srcRect/>
          <a:stretch/>
        </p:blipFill>
        <p:spPr>
          <a:xfrm>
            <a:off x="140625" y="1177000"/>
            <a:ext cx="4343133" cy="3154376"/>
          </a:xfrm>
          <a:prstGeom prst="rect">
            <a:avLst/>
          </a:prstGeom>
          <a:noFill/>
          <a:ln>
            <a:noFill/>
          </a:ln>
        </p:spPr>
      </p:pic>
      <p:pic>
        <p:nvPicPr>
          <p:cNvPr id="207" name="Google Shape;207;p36"/>
          <p:cNvPicPr preferRelativeResize="0"/>
          <p:nvPr/>
        </p:nvPicPr>
        <p:blipFill rotWithShape="1">
          <a:blip r:embed="rId4">
            <a:alphaModFix/>
          </a:blip>
          <a:srcRect/>
          <a:stretch/>
        </p:blipFill>
        <p:spPr>
          <a:xfrm>
            <a:off x="4362475" y="1716341"/>
            <a:ext cx="4781523" cy="2615035"/>
          </a:xfrm>
          <a:prstGeom prst="rect">
            <a:avLst/>
          </a:prstGeom>
          <a:noFill/>
          <a:ln>
            <a:noFill/>
          </a:ln>
        </p:spPr>
      </p:pic>
      <p:pic>
        <p:nvPicPr>
          <p:cNvPr id="6" name="Google Shape;198;p35"/>
          <p:cNvPicPr preferRelativeResize="0"/>
          <p:nvPr/>
        </p:nvPicPr>
        <p:blipFill rotWithShape="1">
          <a:blip r:embed="rId5">
            <a:alphaModFix/>
          </a:blip>
          <a:srcRect/>
          <a:stretch/>
        </p:blipFill>
        <p:spPr>
          <a:xfrm>
            <a:off x="8259600" y="4331376"/>
            <a:ext cx="572700" cy="5727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11"/>
        <p:cNvGrpSpPr/>
        <p:nvPr/>
      </p:nvGrpSpPr>
      <p:grpSpPr>
        <a:xfrm>
          <a:off x="0" y="0"/>
          <a:ext cx="0" cy="0"/>
          <a:chOff x="0" y="0"/>
          <a:chExt cx="0" cy="0"/>
        </a:xfrm>
      </p:grpSpPr>
      <p:sp>
        <p:nvSpPr>
          <p:cNvPr id="212" name="Google Shape;212;p37"/>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3000" b="0" i="0" u="none" strike="noStrike" cap="none">
                <a:solidFill>
                  <a:schemeClr val="dk1"/>
                </a:solidFill>
                <a:latin typeface="Century Gothic"/>
                <a:ea typeface="Century Gothic"/>
                <a:cs typeface="Century Gothic"/>
                <a:sym typeface="Century Gothic"/>
              </a:rPr>
              <a:t>Using Affixes &amp; Roots to Determine Meaning</a:t>
            </a:r>
            <a:endParaRPr sz="3000" b="0" i="0" u="none" strike="noStrike" cap="none">
              <a:solidFill>
                <a:schemeClr val="dk1"/>
              </a:solidFill>
              <a:latin typeface="Century Gothic"/>
              <a:ea typeface="Century Gothic"/>
              <a:cs typeface="Century Gothic"/>
              <a:sym typeface="Century Gothic"/>
            </a:endParaRPr>
          </a:p>
        </p:txBody>
      </p:sp>
      <p:sp>
        <p:nvSpPr>
          <p:cNvPr id="213" name="Google Shape;213;p37"/>
          <p:cNvSpPr txBox="1">
            <a:spLocks noGrp="1"/>
          </p:cNvSpPr>
          <p:nvPr>
            <p:ph type="body" idx="1"/>
          </p:nvPr>
        </p:nvSpPr>
        <p:spPr>
          <a:xfrm>
            <a:off x="3257700" y="1152475"/>
            <a:ext cx="5574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Century Gothic"/>
              <a:buNone/>
            </a:pPr>
            <a:r>
              <a:rPr lang="en" sz="1800" b="0" i="0" u="none" strike="noStrike" cap="none">
                <a:solidFill>
                  <a:schemeClr val="dk1"/>
                </a:solidFill>
                <a:latin typeface="Century Gothic"/>
                <a:ea typeface="Century Gothic"/>
                <a:cs typeface="Century Gothic"/>
                <a:sym typeface="Century Gothic"/>
              </a:rPr>
              <a:t> </a:t>
            </a:r>
            <a:r>
              <a:rPr lang="en" sz="2200" b="0" i="0" u="none" strike="noStrike" cap="none">
                <a:solidFill>
                  <a:schemeClr val="dk1"/>
                </a:solidFill>
                <a:latin typeface="Century Gothic"/>
                <a:ea typeface="Century Gothic"/>
                <a:cs typeface="Century Gothic"/>
                <a:sym typeface="Century Gothic"/>
              </a:rPr>
              <a:t>Let’s consider the word </a:t>
            </a:r>
            <a:r>
              <a:rPr lang="en" sz="2200" b="0" i="1" u="none" strike="noStrike" cap="none">
                <a:solidFill>
                  <a:schemeClr val="dk1"/>
                </a:solidFill>
                <a:latin typeface="Century Gothic"/>
                <a:ea typeface="Century Gothic"/>
                <a:cs typeface="Century Gothic"/>
                <a:sym typeface="Century Gothic"/>
              </a:rPr>
              <a:t>ability</a:t>
            </a:r>
            <a:r>
              <a:rPr lang="en" sz="2200" b="0" i="0" u="none" strike="noStrike" cap="none">
                <a:solidFill>
                  <a:schemeClr val="dk1"/>
                </a:solidFill>
                <a:latin typeface="Century Gothic"/>
                <a:ea typeface="Century Gothic"/>
                <a:cs typeface="Century Gothic"/>
                <a:sym typeface="Century Gothic"/>
              </a:rPr>
              <a:t>...</a:t>
            </a:r>
            <a:endParaRPr sz="2200" b="0" i="0" u="none" strike="noStrike" cap="none">
              <a:solidFill>
                <a:schemeClr val="dk1"/>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dk1"/>
              </a:buClr>
              <a:buSzPts val="1800"/>
              <a:buFont typeface="Century Gothic"/>
              <a:buAutoNum type="arabicPeriod"/>
            </a:pPr>
            <a:r>
              <a:rPr lang="en" sz="1800" b="0" i="0" u="none" strike="noStrike" cap="none">
                <a:solidFill>
                  <a:schemeClr val="dk1"/>
                </a:solidFill>
                <a:latin typeface="Century Gothic"/>
                <a:ea typeface="Century Gothic"/>
                <a:cs typeface="Century Gothic"/>
                <a:sym typeface="Century Gothic"/>
              </a:rPr>
              <a:t>What word do you think might be the root of this?</a:t>
            </a:r>
            <a:endParaRPr sz="1800" b="0" i="0" u="none" strike="noStrike" cap="none">
              <a:solidFill>
                <a:schemeClr val="dk1"/>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dk1"/>
              </a:buClr>
              <a:buSzPts val="1800"/>
              <a:buFont typeface="Century Gothic"/>
              <a:buAutoNum type="arabicPeriod"/>
            </a:pPr>
            <a:r>
              <a:rPr lang="en" sz="1800" b="0" i="0" u="none" strike="noStrike" cap="none">
                <a:solidFill>
                  <a:schemeClr val="dk1"/>
                </a:solidFill>
                <a:latin typeface="Century Gothic"/>
                <a:ea typeface="Century Gothic"/>
                <a:cs typeface="Century Gothic"/>
                <a:sym typeface="Century Gothic"/>
              </a:rPr>
              <a:t>What is the affix on this word?Is it a prefix at the beginning or a suffix at the end?</a:t>
            </a:r>
            <a:endParaRPr sz="1800" b="0" i="0" u="none" strike="noStrike" cap="none">
              <a:solidFill>
                <a:schemeClr val="dk1"/>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dk1"/>
              </a:buClr>
              <a:buSzPts val="1800"/>
              <a:buFont typeface="Century Gothic"/>
              <a:buAutoNum type="arabicPeriod"/>
            </a:pPr>
            <a:r>
              <a:rPr lang="en" sz="1800" b="0" i="0" u="none" strike="noStrike" cap="none">
                <a:solidFill>
                  <a:schemeClr val="dk1"/>
                </a:solidFill>
                <a:latin typeface="Century Gothic"/>
                <a:ea typeface="Century Gothic"/>
                <a:cs typeface="Century Gothic"/>
                <a:sym typeface="Century Gothic"/>
              </a:rPr>
              <a:t>What other words do you know that have this suffix?</a:t>
            </a:r>
            <a:endParaRPr sz="1800" b="0" i="0" u="none" strike="noStrike" cap="none">
              <a:solidFill>
                <a:schemeClr val="dk1"/>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dk1"/>
              </a:buClr>
              <a:buSzPts val="1800"/>
              <a:buFont typeface="Century Gothic"/>
              <a:buAutoNum type="arabicPeriod"/>
            </a:pPr>
            <a:r>
              <a:rPr lang="en" sz="1800" b="0" i="0" u="none" strike="noStrike" cap="none">
                <a:solidFill>
                  <a:schemeClr val="dk1"/>
                </a:solidFill>
                <a:latin typeface="Century Gothic"/>
                <a:ea typeface="Century Gothic"/>
                <a:cs typeface="Century Gothic"/>
                <a:sym typeface="Century Gothic"/>
              </a:rPr>
              <a:t>How does the </a:t>
            </a:r>
            <a:r>
              <a:rPr lang="en" sz="1800" b="0" i="1" u="none" strike="noStrike" cap="none">
                <a:solidFill>
                  <a:schemeClr val="dk1"/>
                </a:solidFill>
                <a:latin typeface="Century Gothic"/>
                <a:ea typeface="Century Gothic"/>
                <a:cs typeface="Century Gothic"/>
                <a:sym typeface="Century Gothic"/>
              </a:rPr>
              <a:t>-ity </a:t>
            </a:r>
            <a:r>
              <a:rPr lang="en" sz="1800" b="0" i="0" u="none" strike="noStrike" cap="none">
                <a:solidFill>
                  <a:schemeClr val="dk1"/>
                </a:solidFill>
                <a:latin typeface="Century Gothic"/>
                <a:ea typeface="Century Gothic"/>
                <a:cs typeface="Century Gothic"/>
                <a:sym typeface="Century Gothic"/>
              </a:rPr>
              <a:t>change those words? What is the root? How does adding</a:t>
            </a:r>
            <a:r>
              <a:rPr lang="en" sz="1800" b="0" i="1" u="none" strike="noStrike" cap="none">
                <a:solidFill>
                  <a:schemeClr val="dk1"/>
                </a:solidFill>
                <a:latin typeface="Century Gothic"/>
                <a:ea typeface="Century Gothic"/>
                <a:cs typeface="Century Gothic"/>
                <a:sym typeface="Century Gothic"/>
              </a:rPr>
              <a:t> -ity </a:t>
            </a:r>
            <a:r>
              <a:rPr lang="en" sz="1800" b="0" i="0" u="none" strike="noStrike" cap="none">
                <a:solidFill>
                  <a:schemeClr val="dk1"/>
                </a:solidFill>
                <a:latin typeface="Century Gothic"/>
                <a:ea typeface="Century Gothic"/>
                <a:cs typeface="Century Gothic"/>
                <a:sym typeface="Century Gothic"/>
              </a:rPr>
              <a:t>change the root </a:t>
            </a:r>
            <a:r>
              <a:rPr lang="en" sz="1800" b="0" i="1" u="none" strike="noStrike" cap="none">
                <a:solidFill>
                  <a:schemeClr val="dk1"/>
                </a:solidFill>
                <a:latin typeface="Century Gothic"/>
                <a:ea typeface="Century Gothic"/>
                <a:cs typeface="Century Gothic"/>
                <a:sym typeface="Century Gothic"/>
              </a:rPr>
              <a:t>active</a:t>
            </a:r>
            <a:r>
              <a:rPr lang="en" sz="1800" b="0" i="0" u="none" strike="noStrike" cap="none">
                <a:solidFill>
                  <a:schemeClr val="dk1"/>
                </a:solidFill>
                <a:latin typeface="Century Gothic"/>
                <a:ea typeface="Century Gothic"/>
                <a:cs typeface="Century Gothic"/>
                <a:sym typeface="Century Gothic"/>
              </a:rPr>
              <a:t>? How does </a:t>
            </a:r>
            <a:r>
              <a:rPr lang="en" sz="1800" b="0" i="1" u="none" strike="noStrike" cap="none">
                <a:solidFill>
                  <a:schemeClr val="dk1"/>
                </a:solidFill>
                <a:latin typeface="Century Gothic"/>
                <a:ea typeface="Century Gothic"/>
                <a:cs typeface="Century Gothic"/>
                <a:sym typeface="Century Gothic"/>
              </a:rPr>
              <a:t>-ity</a:t>
            </a:r>
            <a:r>
              <a:rPr lang="en" sz="1800" b="0" i="0" u="none" strike="noStrike" cap="none">
                <a:solidFill>
                  <a:schemeClr val="dk1"/>
                </a:solidFill>
                <a:latin typeface="Century Gothic"/>
                <a:ea typeface="Century Gothic"/>
                <a:cs typeface="Century Gothic"/>
                <a:sym typeface="Century Gothic"/>
              </a:rPr>
              <a:t> change the root </a:t>
            </a:r>
            <a:r>
              <a:rPr lang="en" sz="1800" b="0" i="1" u="none" strike="noStrike" cap="none">
                <a:solidFill>
                  <a:schemeClr val="dk1"/>
                </a:solidFill>
                <a:latin typeface="Century Gothic"/>
                <a:ea typeface="Century Gothic"/>
                <a:cs typeface="Century Gothic"/>
                <a:sym typeface="Century Gothic"/>
              </a:rPr>
              <a:t>mature</a:t>
            </a:r>
            <a:r>
              <a:rPr lang="en" sz="1800" b="0" i="0" u="none" strike="noStrike" cap="none">
                <a:solidFill>
                  <a:schemeClr val="dk1"/>
                </a:solidFill>
                <a:latin typeface="Century Gothic"/>
                <a:ea typeface="Century Gothic"/>
                <a:cs typeface="Century Gothic"/>
                <a:sym typeface="Century Gothic"/>
              </a:rPr>
              <a:t>?</a:t>
            </a:r>
            <a:endParaRPr sz="1800" b="0" i="0" u="none" strike="noStrike" cap="none">
              <a:solidFill>
                <a:schemeClr val="dk1"/>
              </a:solidFill>
              <a:latin typeface="Century Gothic"/>
              <a:ea typeface="Century Gothic"/>
              <a:cs typeface="Century Gothic"/>
              <a:sym typeface="Century Gothic"/>
            </a:endParaRPr>
          </a:p>
        </p:txBody>
      </p:sp>
      <p:pic>
        <p:nvPicPr>
          <p:cNvPr id="215" name="Google Shape;215;p37"/>
          <p:cNvPicPr preferRelativeResize="0"/>
          <p:nvPr/>
        </p:nvPicPr>
        <p:blipFill rotWithShape="1">
          <a:blip r:embed="rId3">
            <a:alphaModFix/>
          </a:blip>
          <a:srcRect/>
          <a:stretch/>
        </p:blipFill>
        <p:spPr>
          <a:xfrm>
            <a:off x="0" y="1152474"/>
            <a:ext cx="3319148" cy="2800961"/>
          </a:xfrm>
          <a:prstGeom prst="rect">
            <a:avLst/>
          </a:prstGeom>
          <a:noFill/>
          <a:ln>
            <a:noFill/>
          </a:ln>
        </p:spPr>
      </p:pic>
      <p:pic>
        <p:nvPicPr>
          <p:cNvPr id="6" name="Google Shape;198;p35"/>
          <p:cNvPicPr preferRelativeResize="0"/>
          <p:nvPr/>
        </p:nvPicPr>
        <p:blipFill rotWithShape="1">
          <a:blip r:embed="rId4">
            <a:alphaModFix/>
          </a:blip>
          <a:srcRect/>
          <a:stretch/>
        </p:blipFill>
        <p:spPr>
          <a:xfrm>
            <a:off x="8259600" y="4282525"/>
            <a:ext cx="572700" cy="57270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13">
                                            <p:txEl>
                                              <p:pRg st="0" end="0"/>
                                            </p:txEl>
                                          </p:spTgt>
                                        </p:tgtEl>
                                        <p:attrNameLst>
                                          <p:attrName>style.visibility</p:attrName>
                                        </p:attrNameLst>
                                      </p:cBhvr>
                                      <p:to>
                                        <p:strVal val="visible"/>
                                      </p:to>
                                    </p:set>
                                    <p:animEffect transition="in" filter="fade">
                                      <p:cBhvr>
                                        <p:cTn id="7" dur="1000"/>
                                        <p:tgtEl>
                                          <p:spTgt spid="21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13">
                                            <p:txEl>
                                              <p:pRg st="1" end="1"/>
                                            </p:txEl>
                                          </p:spTgt>
                                        </p:tgtEl>
                                        <p:attrNameLst>
                                          <p:attrName>style.visibility</p:attrName>
                                        </p:attrNameLst>
                                      </p:cBhvr>
                                      <p:to>
                                        <p:strVal val="visible"/>
                                      </p:to>
                                    </p:set>
                                    <p:animEffect transition="in" filter="fade">
                                      <p:cBhvr>
                                        <p:cTn id="12" dur="1000"/>
                                        <p:tgtEl>
                                          <p:spTgt spid="21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13">
                                            <p:txEl>
                                              <p:pRg st="2" end="2"/>
                                            </p:txEl>
                                          </p:spTgt>
                                        </p:tgtEl>
                                        <p:attrNameLst>
                                          <p:attrName>style.visibility</p:attrName>
                                        </p:attrNameLst>
                                      </p:cBhvr>
                                      <p:to>
                                        <p:strVal val="visible"/>
                                      </p:to>
                                    </p:set>
                                    <p:animEffect transition="in" filter="fade">
                                      <p:cBhvr>
                                        <p:cTn id="17" dur="1000"/>
                                        <p:tgtEl>
                                          <p:spTgt spid="21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13">
                                            <p:txEl>
                                              <p:pRg st="3" end="3"/>
                                            </p:txEl>
                                          </p:spTgt>
                                        </p:tgtEl>
                                        <p:attrNameLst>
                                          <p:attrName>style.visibility</p:attrName>
                                        </p:attrNameLst>
                                      </p:cBhvr>
                                      <p:to>
                                        <p:strVal val="visible"/>
                                      </p:to>
                                    </p:set>
                                    <p:animEffect transition="in" filter="fade">
                                      <p:cBhvr>
                                        <p:cTn id="22" dur="1000"/>
                                        <p:tgtEl>
                                          <p:spTgt spid="21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13">
                                            <p:txEl>
                                              <p:pRg st="4" end="4"/>
                                            </p:txEl>
                                          </p:spTgt>
                                        </p:tgtEl>
                                        <p:attrNameLst>
                                          <p:attrName>style.visibility</p:attrName>
                                        </p:attrNameLst>
                                      </p:cBhvr>
                                      <p:to>
                                        <p:strVal val="visible"/>
                                      </p:to>
                                    </p:set>
                                    <p:animEffect transition="in" filter="fade">
                                      <p:cBhvr>
                                        <p:cTn id="27" dur="1000"/>
                                        <p:tgtEl>
                                          <p:spTgt spid="21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19"/>
        <p:cNvGrpSpPr/>
        <p:nvPr/>
      </p:nvGrpSpPr>
      <p:grpSpPr>
        <a:xfrm>
          <a:off x="0" y="0"/>
          <a:ext cx="0" cy="0"/>
          <a:chOff x="0" y="0"/>
          <a:chExt cx="0" cy="0"/>
        </a:xfrm>
      </p:grpSpPr>
      <p:sp>
        <p:nvSpPr>
          <p:cNvPr id="220" name="Google Shape;220;p38"/>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3400" b="0" i="0" u="none" strike="noStrike" cap="none">
                <a:solidFill>
                  <a:schemeClr val="dk1"/>
                </a:solidFill>
                <a:latin typeface="Century Gothic"/>
                <a:ea typeface="Century Gothic"/>
                <a:cs typeface="Century Gothic"/>
                <a:sym typeface="Century Gothic"/>
              </a:rPr>
              <a:t>Reflect on our Learning Targets</a:t>
            </a:r>
            <a:endParaRPr sz="3400" b="0" i="0" u="none" strike="noStrike" cap="none">
              <a:solidFill>
                <a:schemeClr val="dk1"/>
              </a:solidFill>
              <a:latin typeface="Century Gothic"/>
              <a:ea typeface="Century Gothic"/>
              <a:cs typeface="Century Gothic"/>
              <a:sym typeface="Century Gothic"/>
            </a:endParaRPr>
          </a:p>
        </p:txBody>
      </p:sp>
      <p:sp>
        <p:nvSpPr>
          <p:cNvPr id="221" name="Google Shape;221;p38"/>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457200" marR="0" lvl="0" indent="-419100" algn="l" rtl="0">
              <a:lnSpc>
                <a:spcPct val="90000"/>
              </a:lnSpc>
              <a:spcBef>
                <a:spcPts val="1000"/>
              </a:spcBef>
              <a:spcAft>
                <a:spcPts val="0"/>
              </a:spcAft>
              <a:buClr>
                <a:schemeClr val="dk1"/>
              </a:buClr>
              <a:buSzPts val="3000"/>
              <a:buFont typeface="Century Gothic"/>
              <a:buAutoNum type="arabicPeriod"/>
            </a:pPr>
            <a:r>
              <a:rPr lang="en" sz="3000" b="0" i="0" u="none" strike="noStrike" cap="none" dirty="0">
                <a:solidFill>
                  <a:schemeClr val="dk1"/>
                </a:solidFill>
                <a:latin typeface="Century Gothic"/>
                <a:ea typeface="Century Gothic"/>
                <a:cs typeface="Century Gothic"/>
                <a:sym typeface="Century Gothic"/>
              </a:rPr>
              <a:t>I can interpret a diagram in a text and use it to help me understand the text. </a:t>
            </a:r>
            <a:endParaRPr lang="en" sz="3000" dirty="0">
              <a:solidFill>
                <a:schemeClr val="dk1"/>
              </a:solidFill>
            </a:endParaRPr>
          </a:p>
          <a:p>
            <a:pPr marL="457200" marR="0" lvl="0" indent="-419100" algn="l" rtl="0">
              <a:lnSpc>
                <a:spcPct val="90000"/>
              </a:lnSpc>
              <a:spcBef>
                <a:spcPts val="1000"/>
              </a:spcBef>
              <a:spcAft>
                <a:spcPts val="0"/>
              </a:spcAft>
              <a:buClr>
                <a:schemeClr val="dk1"/>
              </a:buClr>
              <a:buSzPts val="3000"/>
              <a:buFont typeface="Century Gothic"/>
              <a:buAutoNum type="arabicPeriod"/>
            </a:pPr>
            <a:endParaRPr lang="en" sz="3000" b="0" i="0" u="none" strike="noStrike" cap="none" dirty="0">
              <a:solidFill>
                <a:schemeClr val="dk1"/>
              </a:solidFill>
              <a:latin typeface="Century Gothic"/>
              <a:ea typeface="Century Gothic"/>
              <a:cs typeface="Century Gothic"/>
              <a:sym typeface="Century Gothic"/>
            </a:endParaRPr>
          </a:p>
          <a:p>
            <a:pPr marL="457200" marR="0" lvl="0" indent="-419100" algn="l" rtl="0">
              <a:lnSpc>
                <a:spcPct val="90000"/>
              </a:lnSpc>
              <a:spcBef>
                <a:spcPts val="1000"/>
              </a:spcBef>
              <a:spcAft>
                <a:spcPts val="0"/>
              </a:spcAft>
              <a:buClr>
                <a:schemeClr val="dk1"/>
              </a:buClr>
              <a:buSzPts val="3000"/>
              <a:buFont typeface="Century Gothic"/>
              <a:buAutoNum type="arabicPeriod"/>
            </a:pPr>
            <a:r>
              <a:rPr lang="en" sz="3000" b="0" i="0" u="none" strike="noStrike" cap="none" dirty="0">
                <a:solidFill>
                  <a:schemeClr val="dk1"/>
                </a:solidFill>
                <a:latin typeface="Century Gothic"/>
                <a:ea typeface="Century Gothic"/>
                <a:cs typeface="Century Gothic"/>
                <a:sym typeface="Century Gothic"/>
              </a:rPr>
              <a:t>I can find the meanings of unfamiliar words by using affixes and roots.</a:t>
            </a:r>
            <a:endParaRPr sz="3000" b="0" i="0" u="none" strike="noStrike" cap="none" dirty="0">
              <a:solidFill>
                <a:schemeClr val="dk1"/>
              </a:solidFill>
              <a:latin typeface="Century Gothic"/>
              <a:ea typeface="Century Gothic"/>
              <a:cs typeface="Century Gothic"/>
              <a:sym typeface="Century Gothic"/>
            </a:endParaRPr>
          </a:p>
          <a:p>
            <a:pPr marL="457200" marR="0" lvl="0" indent="0" algn="l" rtl="0">
              <a:lnSpc>
                <a:spcPct val="100000"/>
              </a:lnSpc>
              <a:spcBef>
                <a:spcPts val="0"/>
              </a:spcBef>
              <a:spcAft>
                <a:spcPts val="0"/>
              </a:spcAft>
              <a:buClr>
                <a:srgbClr val="000000"/>
              </a:buClr>
              <a:buSzPts val="1800"/>
              <a:buFont typeface="Century Gothic"/>
              <a:buNone/>
            </a:pPr>
            <a:endParaRPr sz="3000" b="0" i="0" u="none" strike="noStrike" cap="none" dirty="0">
              <a:solidFill>
                <a:srgbClr val="000000"/>
              </a:solidFill>
              <a:latin typeface="Century Gothic"/>
              <a:ea typeface="Century Gothic"/>
              <a:cs typeface="Century Gothic"/>
              <a:sym typeface="Century Gothic"/>
            </a:endParaRPr>
          </a:p>
        </p:txBody>
      </p:sp>
      <p:pic>
        <p:nvPicPr>
          <p:cNvPr id="222" name="Google Shape;222;p38"/>
          <p:cNvPicPr preferRelativeResize="0"/>
          <p:nvPr/>
        </p:nvPicPr>
        <p:blipFill rotWithShape="1">
          <a:blip r:embed="rId3">
            <a:alphaModFix/>
          </a:blip>
          <a:srcRect/>
          <a:stretch/>
        </p:blipFill>
        <p:spPr>
          <a:xfrm>
            <a:off x="8442192" y="4317925"/>
            <a:ext cx="519783" cy="506900"/>
          </a:xfrm>
          <a:prstGeom prst="rect">
            <a:avLst/>
          </a:prstGeom>
          <a:noFill/>
          <a:ln>
            <a:noFill/>
          </a:ln>
        </p:spPr>
      </p:pic>
      <p:pic>
        <p:nvPicPr>
          <p:cNvPr id="223" name="Google Shape;223;p38"/>
          <p:cNvPicPr preferRelativeResize="0"/>
          <p:nvPr/>
        </p:nvPicPr>
        <p:blipFill rotWithShape="1">
          <a:blip r:embed="rId4">
            <a:alphaModFix/>
          </a:blip>
          <a:srcRect/>
          <a:stretch/>
        </p:blipFill>
        <p:spPr>
          <a:xfrm>
            <a:off x="7645296" y="4317925"/>
            <a:ext cx="667221" cy="50190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27"/>
        <p:cNvGrpSpPr/>
        <p:nvPr/>
      </p:nvGrpSpPr>
      <p:grpSpPr>
        <a:xfrm>
          <a:off x="0" y="0"/>
          <a:ext cx="0" cy="0"/>
          <a:chOff x="0" y="0"/>
          <a:chExt cx="0" cy="0"/>
        </a:xfrm>
      </p:grpSpPr>
      <p:sp>
        <p:nvSpPr>
          <p:cNvPr id="228" name="Google Shape;228;p39"/>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600"/>
              <a:buFont typeface="Century Gothic"/>
              <a:buNone/>
            </a:pPr>
            <a:r>
              <a:rPr lang="en" sz="3600" b="0" i="0" u="none" strike="noStrike" cap="none">
                <a:solidFill>
                  <a:schemeClr val="dk1"/>
                </a:solidFill>
                <a:latin typeface="Century Gothic"/>
                <a:ea typeface="Century Gothic"/>
                <a:cs typeface="Century Gothic"/>
                <a:sym typeface="Century Gothic"/>
              </a:rPr>
              <a:t>Homework</a:t>
            </a:r>
            <a:endParaRPr sz="3600" b="0" i="0" u="none" strike="noStrike" cap="none">
              <a:solidFill>
                <a:schemeClr val="dk1"/>
              </a:solidFill>
              <a:latin typeface="Century Gothic"/>
              <a:ea typeface="Century Gothic"/>
              <a:cs typeface="Century Gothic"/>
              <a:sym typeface="Century Gothic"/>
            </a:endParaRPr>
          </a:p>
        </p:txBody>
      </p:sp>
      <p:sp>
        <p:nvSpPr>
          <p:cNvPr id="229" name="Google Shape;229;p39"/>
          <p:cNvSpPr txBox="1">
            <a:spLocks noGrp="1"/>
          </p:cNvSpPr>
          <p:nvPr>
            <p:ph type="body" idx="1"/>
          </p:nvPr>
        </p:nvSpPr>
        <p:spPr>
          <a:xfrm>
            <a:off x="128100" y="1115680"/>
            <a:ext cx="4260300" cy="3318300"/>
          </a:xfrm>
          <a:prstGeom prst="rect">
            <a:avLst/>
          </a:prstGeom>
          <a:noFill/>
          <a:ln>
            <a:noFill/>
          </a:ln>
        </p:spPr>
        <p:txBody>
          <a:bodyPr spcFirstLastPara="1" wrap="square" lIns="91425" tIns="91425" rIns="91425" bIns="91425" anchor="t" anchorCtr="0">
            <a:noAutofit/>
          </a:bodyPr>
          <a:lstStyle/>
          <a:p>
            <a:pPr marL="457200" marR="0" lvl="0" indent="-368300" algn="l" rtl="0">
              <a:lnSpc>
                <a:spcPct val="100000"/>
              </a:lnSpc>
              <a:spcBef>
                <a:spcPts val="0"/>
              </a:spcBef>
              <a:spcAft>
                <a:spcPts val="0"/>
              </a:spcAft>
              <a:buClr>
                <a:srgbClr val="000000"/>
              </a:buClr>
              <a:buSzPts val="2200"/>
              <a:buFont typeface="Century Gothic"/>
              <a:buAutoNum type="arabicPeriod"/>
            </a:pPr>
            <a:r>
              <a:rPr lang="en" sz="2200" b="0" i="0" u="none" strike="noStrike" cap="none" dirty="0">
                <a:solidFill>
                  <a:schemeClr val="dk1"/>
                </a:solidFill>
                <a:latin typeface="Century Gothic"/>
                <a:ea typeface="Century Gothic"/>
                <a:cs typeface="Century Gothic"/>
                <a:sym typeface="Century Gothic"/>
              </a:rPr>
              <a:t>Choose one of the Affixes Practice sheets from the homework resources for this unit.</a:t>
            </a:r>
            <a:endParaRPr lang="en" sz="2200" dirty="0">
              <a:solidFill>
                <a:schemeClr val="dk1"/>
              </a:solidFill>
            </a:endParaRPr>
          </a:p>
          <a:p>
            <a:pPr marL="457200" marR="0" lvl="0" indent="-368300" algn="l" rtl="0">
              <a:lnSpc>
                <a:spcPct val="100000"/>
              </a:lnSpc>
              <a:spcBef>
                <a:spcPts val="0"/>
              </a:spcBef>
              <a:spcAft>
                <a:spcPts val="0"/>
              </a:spcAft>
              <a:buClr>
                <a:srgbClr val="000000"/>
              </a:buClr>
              <a:buSzPts val="2200"/>
              <a:buFont typeface="Century Gothic"/>
              <a:buAutoNum type="arabicPeriod"/>
            </a:pPr>
            <a:endParaRPr lang="en" sz="2200" b="0" i="0" u="none" strike="noStrike" cap="none" dirty="0">
              <a:solidFill>
                <a:schemeClr val="dk1"/>
              </a:solidFill>
              <a:latin typeface="Century Gothic"/>
              <a:ea typeface="Century Gothic"/>
              <a:cs typeface="Century Gothic"/>
              <a:sym typeface="Century Gothic"/>
            </a:endParaRPr>
          </a:p>
          <a:p>
            <a:pPr marL="457200" marR="0" lvl="0" indent="-368300" algn="l" rtl="0">
              <a:lnSpc>
                <a:spcPct val="100000"/>
              </a:lnSpc>
              <a:spcBef>
                <a:spcPts val="0"/>
              </a:spcBef>
              <a:spcAft>
                <a:spcPts val="0"/>
              </a:spcAft>
              <a:buClr>
                <a:srgbClr val="000000"/>
              </a:buClr>
              <a:buSzPts val="2200"/>
              <a:buFont typeface="Century Gothic"/>
              <a:buAutoNum type="arabicPeriod"/>
            </a:pPr>
            <a:r>
              <a:rPr lang="en" sz="2200" b="0" i="0" u="none" strike="noStrike" cap="none" dirty="0">
                <a:solidFill>
                  <a:schemeClr val="dk1"/>
                </a:solidFill>
                <a:latin typeface="Century Gothic"/>
                <a:ea typeface="Century Gothic"/>
                <a:cs typeface="Century Gothic"/>
                <a:sym typeface="Century Gothic"/>
              </a:rPr>
              <a:t>Accountable Research Reading: Select a prompt to respond to in the front of your independent reading journal.</a:t>
            </a:r>
            <a:endParaRPr sz="2200" b="0" i="0" u="none" strike="noStrike" cap="none" dirty="0">
              <a:solidFill>
                <a:srgbClr val="444444"/>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22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1000"/>
              </a:spcBef>
              <a:spcAft>
                <a:spcPts val="0"/>
              </a:spcAft>
              <a:buClr>
                <a:srgbClr val="000000"/>
              </a:buClr>
              <a:buSzPts val="1400"/>
              <a:buFont typeface="Century Gothic"/>
              <a:buNone/>
            </a:pPr>
            <a:endParaRPr sz="2200" b="0" i="0" u="none" strike="noStrike" cap="none" dirty="0">
              <a:solidFill>
                <a:srgbClr val="444444"/>
              </a:solidFill>
              <a:latin typeface="Century Gothic"/>
              <a:ea typeface="Century Gothic"/>
              <a:cs typeface="Century Gothic"/>
              <a:sym typeface="Century Gothic"/>
            </a:endParaRPr>
          </a:p>
        </p:txBody>
      </p:sp>
      <p:sp>
        <p:nvSpPr>
          <p:cNvPr id="230" name="Google Shape;230;p39"/>
          <p:cNvSpPr txBox="1">
            <a:spLocks noGrp="1"/>
          </p:cNvSpPr>
          <p:nvPr>
            <p:ph type="body" idx="2"/>
          </p:nvPr>
        </p:nvSpPr>
        <p:spPr>
          <a:xfrm>
            <a:off x="4975412" y="334175"/>
            <a:ext cx="3856888" cy="4426084"/>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1400"/>
              <a:buFont typeface="Arial"/>
              <a:buNone/>
            </a:pPr>
            <a:r>
              <a:rPr lang="en" sz="2400" b="0" i="0" u="none" strike="noStrike" cap="none">
                <a:solidFill>
                  <a:srgbClr val="000000"/>
                </a:solidFill>
                <a:latin typeface="Century Gothic"/>
                <a:ea typeface="Century Gothic"/>
                <a:cs typeface="Century Gothic"/>
                <a:sym typeface="Century Gothic"/>
              </a:rPr>
              <a:t>Module 2 </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chemeClr val="dk1"/>
              </a:buClr>
              <a:buSzPts val="1400"/>
              <a:buFont typeface="Arial"/>
              <a:buNone/>
            </a:pPr>
            <a:r>
              <a:rPr lang="en" sz="2400" b="0" i="0" u="none" strike="noStrike" cap="none">
                <a:solidFill>
                  <a:srgbClr val="000000"/>
                </a:solidFill>
                <a:latin typeface="Century Gothic"/>
                <a:ea typeface="Century Gothic"/>
                <a:cs typeface="Century Gothic"/>
                <a:sym typeface="Century Gothic"/>
              </a:rPr>
              <a:t>Guiding Questions</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chemeClr val="dk1"/>
              </a:buClr>
              <a:buSzPts val="1400"/>
              <a:buFont typeface="Arial"/>
              <a:buNone/>
            </a:pPr>
            <a:r>
              <a:rPr lang="en" sz="2400" b="0" i="0" u="none" strike="noStrike" cap="none">
                <a:solidFill>
                  <a:srgbClr val="000000"/>
                </a:solidFill>
                <a:latin typeface="Century Gothic"/>
                <a:ea typeface="Century Gothic"/>
                <a:cs typeface="Century Gothic"/>
                <a:sym typeface="Century Gothic"/>
              </a:rPr>
              <a:t> Anchor Chart</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chemeClr val="dk1"/>
              </a:buClr>
              <a:buSzPts val="1400"/>
              <a:buFont typeface="Arial"/>
              <a:buNone/>
            </a:pPr>
            <a:endParaRPr sz="2000" b="0" i="0" u="none" strike="noStrike" cap="none">
              <a:solidFill>
                <a:srgbClr val="000000"/>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rgbClr val="000000"/>
              </a:buClr>
              <a:buSzPts val="2400"/>
              <a:buFont typeface="Century Gothic"/>
              <a:buChar char="●"/>
            </a:pPr>
            <a:r>
              <a:rPr lang="en" sz="2400" b="0" i="0" u="none" strike="noStrike" cap="none">
                <a:solidFill>
                  <a:srgbClr val="000000"/>
                </a:solidFill>
                <a:latin typeface="Century Gothic"/>
                <a:ea typeface="Century Gothic"/>
                <a:cs typeface="Century Gothic"/>
                <a:sym typeface="Century Gothic"/>
              </a:rPr>
              <a:t>How do animals’ bodies and behaviors help them survive?</a:t>
            </a:r>
            <a:endParaRPr sz="2400" b="0" i="0" u="none" strike="noStrike" cap="none">
              <a:solidFill>
                <a:srgbClr val="000000"/>
              </a:solidFill>
              <a:latin typeface="Century Gothic"/>
              <a:ea typeface="Century Gothic"/>
              <a:cs typeface="Century Gothic"/>
              <a:sym typeface="Century Gothic"/>
            </a:endParaRPr>
          </a:p>
          <a:p>
            <a:pPr marL="457200" marR="0" lvl="0" indent="0" algn="l" rtl="0">
              <a:lnSpc>
                <a:spcPct val="100000"/>
              </a:lnSpc>
              <a:spcBef>
                <a:spcPts val="0"/>
              </a:spcBef>
              <a:spcAft>
                <a:spcPts val="0"/>
              </a:spcAft>
              <a:buClr>
                <a:srgbClr val="000000"/>
              </a:buClr>
              <a:buSzPts val="1400"/>
              <a:buFont typeface="Century Gothic"/>
              <a:buNone/>
            </a:pPr>
            <a:endParaRPr sz="2400" b="0" i="0" u="none" strike="noStrike" cap="none">
              <a:solidFill>
                <a:srgbClr val="000000"/>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rgbClr val="000000"/>
              </a:buClr>
              <a:buSzPts val="2400"/>
              <a:buFont typeface="Century Gothic"/>
              <a:buChar char="●"/>
            </a:pPr>
            <a:r>
              <a:rPr lang="en" sz="2400" b="0" i="0" u="none" strike="noStrike" cap="none">
                <a:solidFill>
                  <a:srgbClr val="000000"/>
                </a:solidFill>
                <a:latin typeface="Century Gothic"/>
                <a:ea typeface="Century Gothic"/>
                <a:cs typeface="Century Gothic"/>
                <a:sym typeface="Century Gothic"/>
              </a:rPr>
              <a:t>How can writers use knowledge from their research to inform and entertain?</a:t>
            </a:r>
            <a:endParaRPr sz="2400" b="0" i="0" u="none" strike="noStrike" cap="none">
              <a:solidFill>
                <a:srgbClr val="000000"/>
              </a:solidFill>
              <a:latin typeface="Century Gothic"/>
              <a:ea typeface="Century Gothic"/>
              <a:cs typeface="Century Gothic"/>
              <a:sym typeface="Century Gothic"/>
            </a:endParaRPr>
          </a:p>
          <a:p>
            <a:pPr marL="0" marR="0" lvl="0" indent="0" algn="l" rtl="0">
              <a:lnSpc>
                <a:spcPct val="115000"/>
              </a:lnSpc>
              <a:spcBef>
                <a:spcPts val="0"/>
              </a:spcBef>
              <a:spcAft>
                <a:spcPts val="1600"/>
              </a:spcAft>
              <a:buClr>
                <a:srgbClr val="000000"/>
              </a:buClr>
              <a:buSzPts val="1400"/>
              <a:buFont typeface="Century Gothic"/>
              <a:buNone/>
            </a:pPr>
            <a:endParaRPr sz="1400" b="0" i="0" u="none" strike="noStrike" cap="none">
              <a:solidFill>
                <a:srgbClr val="000000"/>
              </a:solidFill>
              <a:latin typeface="Century Gothic"/>
              <a:ea typeface="Century Gothic"/>
              <a:cs typeface="Century Gothic"/>
              <a:sym typeface="Century Gothic"/>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p40"/>
          <p:cNvSpPr txBox="1">
            <a:spLocks noGrp="1"/>
          </p:cNvSpPr>
          <p:nvPr>
            <p:ph type="title"/>
          </p:nvPr>
        </p:nvSpPr>
        <p:spPr>
          <a:xfrm>
            <a:off x="311700" y="132469"/>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600"/>
              <a:buFont typeface="Century Gothic"/>
              <a:buNone/>
            </a:pPr>
            <a:r>
              <a:rPr lang="en" sz="3000" b="0" i="0" u="none" strike="noStrike" cap="none">
                <a:solidFill>
                  <a:schemeClr val="dk1"/>
                </a:solidFill>
                <a:latin typeface="Century Gothic"/>
                <a:ea typeface="Century Gothic"/>
                <a:cs typeface="Century Gothic"/>
                <a:sym typeface="Century Gothic"/>
              </a:rPr>
              <a:t>Homework: Accountable Research Reading</a:t>
            </a:r>
            <a:endParaRPr sz="3000" b="0" i="0" u="none" strike="noStrike" cap="none" dirty="0">
              <a:solidFill>
                <a:schemeClr val="dk1"/>
              </a:solidFill>
              <a:latin typeface="Century Gothic"/>
              <a:ea typeface="Century Gothic"/>
              <a:cs typeface="Century Gothic"/>
              <a:sym typeface="Century Gothic"/>
            </a:endParaRPr>
          </a:p>
        </p:txBody>
      </p:sp>
      <p:sp>
        <p:nvSpPr>
          <p:cNvPr id="236" name="Google Shape;236;p40"/>
          <p:cNvSpPr txBox="1">
            <a:spLocks noGrp="1"/>
          </p:cNvSpPr>
          <p:nvPr>
            <p:ph type="body" idx="1"/>
          </p:nvPr>
        </p:nvSpPr>
        <p:spPr>
          <a:xfrm>
            <a:off x="466675" y="753634"/>
            <a:ext cx="6255900" cy="895200"/>
          </a:xfrm>
          <a:prstGeom prst="rect">
            <a:avLst/>
          </a:prstGeom>
          <a:noFill/>
          <a:ln>
            <a:noFill/>
          </a:ln>
        </p:spPr>
        <p:txBody>
          <a:bodyPr spcFirstLastPara="1" wrap="square" lIns="91425" tIns="91425" rIns="91425" bIns="91425" anchor="t" anchorCtr="0">
            <a:noAutofit/>
          </a:bodyPr>
          <a:lstStyle/>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Take out Independent Reading Journal.</a:t>
            </a:r>
            <a:endParaRPr sz="1100" b="0" i="0" u="none" strike="noStrike" cap="none" dirty="0">
              <a:solidFill>
                <a:srgbClr val="000000"/>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dirty="0">
                <a:solidFill>
                  <a:srgbClr val="000000"/>
                </a:solidFill>
                <a:latin typeface="Century Gothic"/>
                <a:ea typeface="Century Gothic"/>
                <a:cs typeface="Century Gothic"/>
                <a:sym typeface="Century Gothic"/>
              </a:rPr>
              <a:t>Select a prompt.</a:t>
            </a:r>
            <a:endParaRPr sz="1100" b="0" i="0" u="none" strike="noStrike" cap="none" dirty="0">
              <a:solidFill>
                <a:srgbClr val="000000"/>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dirty="0">
                <a:solidFill>
                  <a:srgbClr val="000000"/>
                </a:solidFill>
                <a:latin typeface="Century Gothic"/>
                <a:ea typeface="Century Gothic"/>
                <a:cs typeface="Century Gothic"/>
                <a:sym typeface="Century Gothic"/>
              </a:rPr>
              <a:t>Copy prompt into front of independent reading journal.</a:t>
            </a:r>
            <a:endParaRPr sz="1100" b="0" i="0" u="none" strike="noStrike" cap="none" dirty="0">
              <a:solidFill>
                <a:srgbClr val="000000"/>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dirty="0">
                <a:solidFill>
                  <a:srgbClr val="000000"/>
                </a:solidFill>
                <a:latin typeface="Century Gothic"/>
                <a:ea typeface="Century Gothic"/>
                <a:cs typeface="Century Gothic"/>
                <a:sym typeface="Century Gothic"/>
              </a:rPr>
              <a:t>Respond to prompt for HW.</a:t>
            </a:r>
            <a:endParaRPr sz="11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1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100" b="0" i="0" u="none" strike="noStrike" cap="none" dirty="0">
              <a:solidFill>
                <a:srgbClr val="444444"/>
              </a:solidFill>
              <a:latin typeface="Century Gothic"/>
              <a:ea typeface="Century Gothic"/>
              <a:cs typeface="Century Gothic"/>
              <a:sym typeface="Century Gothic"/>
            </a:endParaRPr>
          </a:p>
        </p:txBody>
      </p:sp>
      <p:sp>
        <p:nvSpPr>
          <p:cNvPr id="237" name="Google Shape;237;p40"/>
          <p:cNvSpPr txBox="1">
            <a:spLocks noGrp="1"/>
          </p:cNvSpPr>
          <p:nvPr>
            <p:ph type="body" idx="2"/>
          </p:nvPr>
        </p:nvSpPr>
        <p:spPr>
          <a:xfrm>
            <a:off x="466675" y="1334230"/>
            <a:ext cx="8620500" cy="26061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1400"/>
              <a:buFont typeface="Arial"/>
              <a:buNone/>
            </a:pPr>
            <a:r>
              <a:rPr lang="en" sz="1300" b="1" i="0" u="none" strike="noStrike" cap="none" dirty="0">
                <a:solidFill>
                  <a:srgbClr val="000000"/>
                </a:solidFill>
                <a:latin typeface="Century Gothic"/>
                <a:ea typeface="Century Gothic"/>
                <a:cs typeface="Century Gothic"/>
                <a:sym typeface="Century Gothic"/>
              </a:rPr>
              <a:t>Module 2: Journal Prompts</a:t>
            </a:r>
            <a:endParaRPr sz="1300" b="1" i="0" u="none" strike="noStrike" cap="none" dirty="0">
              <a:solidFill>
                <a:srgbClr val="000000"/>
              </a:solidFill>
              <a:latin typeface="Century Gothic"/>
              <a:ea typeface="Century Gothic"/>
              <a:cs typeface="Century Gothic"/>
              <a:sym typeface="Century Gothic"/>
            </a:endParaRPr>
          </a:p>
          <a:p>
            <a:pPr marL="457200" marR="0" lvl="0" indent="-298450" algn="l" rtl="0">
              <a:lnSpc>
                <a:spcPct val="115000"/>
              </a:lnSpc>
              <a:spcBef>
                <a:spcPts val="900"/>
              </a:spcBef>
              <a:spcAft>
                <a:spcPts val="0"/>
              </a:spcAft>
              <a:buClr>
                <a:srgbClr val="000000"/>
              </a:buClr>
              <a:buSzPts val="1100"/>
              <a:buFont typeface="Century Gothic"/>
              <a:buChar char="●"/>
            </a:pPr>
            <a:r>
              <a:rPr lang="en" sz="1100" b="0" i="0" u="none" strike="noStrike" cap="none" dirty="0">
                <a:solidFill>
                  <a:srgbClr val="000000"/>
                </a:solidFill>
                <a:latin typeface="Century Gothic"/>
                <a:ea typeface="Century Gothic"/>
                <a:cs typeface="Century Gothic"/>
                <a:sym typeface="Century Gothic"/>
              </a:rPr>
              <a:t>Record 2–3 facts in your own words about animals or animal defenses that you found out in your research reading today.</a:t>
            </a:r>
            <a:endParaRPr sz="1100" b="0" i="0" u="none" strike="noStrike" cap="none" dirty="0">
              <a:solidFill>
                <a:srgbClr val="000000"/>
              </a:solidFill>
              <a:latin typeface="Century Gothic"/>
              <a:ea typeface="Century Gothic"/>
              <a:cs typeface="Century Gothic"/>
              <a:sym typeface="Century Gothic"/>
            </a:endParaRPr>
          </a:p>
          <a:p>
            <a:pPr marL="457200" marR="0" lvl="0" indent="-298450" algn="l" rtl="0">
              <a:lnSpc>
                <a:spcPct val="115000"/>
              </a:lnSpc>
              <a:spcBef>
                <a:spcPts val="0"/>
              </a:spcBef>
              <a:spcAft>
                <a:spcPts val="0"/>
              </a:spcAft>
              <a:buClr>
                <a:srgbClr val="000000"/>
              </a:buClr>
              <a:buSzPts val="1100"/>
              <a:buFont typeface="Century Gothic"/>
              <a:buChar char="●"/>
            </a:pPr>
            <a:r>
              <a:rPr lang="en" sz="1100" b="0" i="0" u="none" strike="noStrike" cap="none" dirty="0">
                <a:solidFill>
                  <a:srgbClr val="000000"/>
                </a:solidFill>
                <a:latin typeface="Century Gothic"/>
                <a:ea typeface="Century Gothic"/>
                <a:cs typeface="Century Gothic"/>
                <a:sym typeface="Century Gothic"/>
              </a:rPr>
              <a:t>What questions do you have about animals or animal defenses after reading?</a:t>
            </a:r>
            <a:endParaRPr sz="1100" b="0" i="0" u="none" strike="noStrike" cap="none" dirty="0">
              <a:solidFill>
                <a:srgbClr val="000000"/>
              </a:solidFill>
              <a:latin typeface="Century Gothic"/>
              <a:ea typeface="Century Gothic"/>
              <a:cs typeface="Century Gothic"/>
              <a:sym typeface="Century Gothic"/>
            </a:endParaRPr>
          </a:p>
          <a:p>
            <a:pPr marL="457200" marR="0" lvl="0" indent="-298450" algn="l" rtl="0">
              <a:lnSpc>
                <a:spcPct val="115000"/>
              </a:lnSpc>
              <a:spcBef>
                <a:spcPts val="0"/>
              </a:spcBef>
              <a:spcAft>
                <a:spcPts val="0"/>
              </a:spcAft>
              <a:buClr>
                <a:srgbClr val="000000"/>
              </a:buClr>
              <a:buSzPts val="1100"/>
              <a:buFont typeface="Century Gothic"/>
              <a:buChar char="●"/>
            </a:pPr>
            <a:r>
              <a:rPr lang="en" sz="1100" b="0" i="0" u="none" strike="noStrike" cap="none" dirty="0">
                <a:solidFill>
                  <a:srgbClr val="000000"/>
                </a:solidFill>
                <a:latin typeface="Century Gothic"/>
                <a:ea typeface="Century Gothic"/>
                <a:cs typeface="Century Gothic"/>
                <a:sym typeface="Century Gothic"/>
              </a:rPr>
              <a:t>What would you like to research further after reading? Why?</a:t>
            </a:r>
            <a:endParaRPr sz="1100" b="0" i="0" u="none" strike="noStrike" cap="none" dirty="0">
              <a:solidFill>
                <a:srgbClr val="000000"/>
              </a:solidFill>
              <a:latin typeface="Century Gothic"/>
              <a:ea typeface="Century Gothic"/>
              <a:cs typeface="Century Gothic"/>
              <a:sym typeface="Century Gothic"/>
            </a:endParaRPr>
          </a:p>
          <a:p>
            <a:pPr marL="457200" marR="0" lvl="0" indent="-298450" algn="l" rtl="0">
              <a:lnSpc>
                <a:spcPct val="115000"/>
              </a:lnSpc>
              <a:spcBef>
                <a:spcPts val="0"/>
              </a:spcBef>
              <a:spcAft>
                <a:spcPts val="0"/>
              </a:spcAft>
              <a:buClr>
                <a:srgbClr val="000000"/>
              </a:buClr>
              <a:buSzPts val="1100"/>
              <a:buFont typeface="Century Gothic"/>
              <a:buChar char="●"/>
            </a:pPr>
            <a:r>
              <a:rPr lang="en" sz="1100" b="0" i="0" u="none" strike="noStrike" cap="none" dirty="0">
                <a:solidFill>
                  <a:srgbClr val="000000"/>
                </a:solidFill>
                <a:latin typeface="Century Gothic"/>
                <a:ea typeface="Century Gothic"/>
                <a:cs typeface="Century Gothic"/>
                <a:sym typeface="Century Gothic"/>
              </a:rPr>
              <a:t>Summarize your research reading today in no more than 4 sentences.</a:t>
            </a:r>
            <a:endParaRPr sz="1100" b="0" i="0" u="none" strike="noStrike" cap="none" dirty="0">
              <a:solidFill>
                <a:srgbClr val="000000"/>
              </a:solidFill>
              <a:latin typeface="Century Gothic"/>
              <a:ea typeface="Century Gothic"/>
              <a:cs typeface="Century Gothic"/>
              <a:sym typeface="Century Gothic"/>
            </a:endParaRPr>
          </a:p>
          <a:p>
            <a:pPr marL="457200" marR="0" lvl="0" indent="-298450" algn="l" rtl="0">
              <a:lnSpc>
                <a:spcPct val="115000"/>
              </a:lnSpc>
              <a:spcBef>
                <a:spcPts val="0"/>
              </a:spcBef>
              <a:spcAft>
                <a:spcPts val="0"/>
              </a:spcAft>
              <a:buClr>
                <a:srgbClr val="000000"/>
              </a:buClr>
              <a:buSzPts val="1100"/>
              <a:buFont typeface="Century Gothic"/>
              <a:buChar char="●"/>
            </a:pPr>
            <a:r>
              <a:rPr lang="en" sz="1100" b="0" i="0" u="none" strike="noStrike" cap="none" dirty="0">
                <a:solidFill>
                  <a:srgbClr val="000000"/>
                </a:solidFill>
                <a:latin typeface="Century Gothic"/>
                <a:ea typeface="Century Gothic"/>
                <a:cs typeface="Century Gothic"/>
                <a:sym typeface="Century Gothic"/>
              </a:rPr>
              <a:t>How would you describe the setting of the particular part of the</a:t>
            </a:r>
            <a:br>
              <a:rPr lang="en" sz="1100" b="0" i="0" u="none" strike="noStrike" cap="none" dirty="0">
                <a:solidFill>
                  <a:srgbClr val="000000"/>
                </a:solidFill>
                <a:latin typeface="Century Gothic"/>
                <a:ea typeface="Century Gothic"/>
                <a:cs typeface="Century Gothic"/>
                <a:sym typeface="Century Gothic"/>
              </a:rPr>
            </a:br>
            <a:r>
              <a:rPr lang="en" sz="1100" b="0" i="0" u="none" strike="noStrike" cap="none" dirty="0">
                <a:solidFill>
                  <a:srgbClr val="000000"/>
                </a:solidFill>
                <a:latin typeface="Century Gothic"/>
                <a:ea typeface="Century Gothic"/>
                <a:cs typeface="Century Gothic"/>
                <a:sym typeface="Century Gothic"/>
              </a:rPr>
              <a:t>text you read?</a:t>
            </a:r>
            <a:endParaRPr sz="1100" b="0" i="0" u="none" strike="noStrike" cap="none" dirty="0">
              <a:solidFill>
                <a:srgbClr val="000000"/>
              </a:solidFill>
              <a:latin typeface="Century Gothic"/>
              <a:ea typeface="Century Gothic"/>
              <a:cs typeface="Century Gothic"/>
              <a:sym typeface="Century Gothic"/>
            </a:endParaRPr>
          </a:p>
          <a:p>
            <a:pPr marL="457200" marR="0" lvl="0" indent="-298450" algn="l" rtl="0">
              <a:lnSpc>
                <a:spcPct val="115000"/>
              </a:lnSpc>
              <a:spcBef>
                <a:spcPts val="0"/>
              </a:spcBef>
              <a:spcAft>
                <a:spcPts val="0"/>
              </a:spcAft>
              <a:buClr>
                <a:srgbClr val="000000"/>
              </a:buClr>
              <a:buSzPts val="1100"/>
              <a:buFont typeface="Century Gothic"/>
              <a:buChar char="●"/>
            </a:pPr>
            <a:r>
              <a:rPr lang="en" sz="1100" b="0" i="0" u="none" strike="noStrike" cap="none" dirty="0">
                <a:solidFill>
                  <a:srgbClr val="000000"/>
                </a:solidFill>
                <a:latin typeface="Century Gothic"/>
                <a:ea typeface="Century Gothic"/>
                <a:cs typeface="Century Gothic"/>
                <a:sym typeface="Century Gothic"/>
              </a:rPr>
              <a:t>What do you think is going to happen next? Why?</a:t>
            </a:r>
            <a:endParaRPr sz="1100" b="0" i="0" u="none" strike="noStrike" cap="none" dirty="0">
              <a:solidFill>
                <a:srgbClr val="000000"/>
              </a:solidFill>
              <a:latin typeface="Century Gothic"/>
              <a:ea typeface="Century Gothic"/>
              <a:cs typeface="Century Gothic"/>
              <a:sym typeface="Century Gothic"/>
            </a:endParaRPr>
          </a:p>
          <a:p>
            <a:pPr marL="457200" marR="0" lvl="0" indent="-298450" algn="l" rtl="0">
              <a:lnSpc>
                <a:spcPct val="115000"/>
              </a:lnSpc>
              <a:spcBef>
                <a:spcPts val="0"/>
              </a:spcBef>
              <a:spcAft>
                <a:spcPts val="0"/>
              </a:spcAft>
              <a:buClr>
                <a:srgbClr val="000000"/>
              </a:buClr>
              <a:buSzPts val="1100"/>
              <a:buFont typeface="Century Gothic"/>
              <a:buChar char="●"/>
            </a:pPr>
            <a:r>
              <a:rPr lang="en" sz="1100" b="0" i="0" u="none" strike="noStrike" cap="none" dirty="0">
                <a:solidFill>
                  <a:srgbClr val="000000"/>
                </a:solidFill>
                <a:latin typeface="Century Gothic"/>
                <a:ea typeface="Century Gothic"/>
                <a:cs typeface="Century Gothic"/>
                <a:sym typeface="Century Gothic"/>
              </a:rPr>
              <a:t>Summarize the pages you just read in no more than 4 sentences.</a:t>
            </a:r>
            <a:endParaRPr sz="1100" b="0" i="0" u="none" strike="noStrike" cap="none" dirty="0">
              <a:solidFill>
                <a:srgbClr val="000000"/>
              </a:solidFill>
              <a:latin typeface="Century Gothic"/>
              <a:ea typeface="Century Gothic"/>
              <a:cs typeface="Century Gothic"/>
              <a:sym typeface="Century Gothic"/>
            </a:endParaRPr>
          </a:p>
          <a:p>
            <a:pPr marL="457200" marR="0" lvl="0" indent="-298450" algn="l" rtl="0">
              <a:lnSpc>
                <a:spcPct val="115000"/>
              </a:lnSpc>
              <a:spcBef>
                <a:spcPts val="0"/>
              </a:spcBef>
              <a:spcAft>
                <a:spcPts val="0"/>
              </a:spcAft>
              <a:buClr>
                <a:srgbClr val="000000"/>
              </a:buClr>
              <a:buSzPts val="1100"/>
              <a:buFont typeface="Century Gothic"/>
              <a:buChar char="●"/>
            </a:pPr>
            <a:r>
              <a:rPr lang="en" sz="1100" b="0" i="0" u="none" strike="noStrike" cap="none" dirty="0">
                <a:solidFill>
                  <a:srgbClr val="000000"/>
                </a:solidFill>
                <a:latin typeface="Century Gothic"/>
                <a:ea typeface="Century Gothic"/>
                <a:cs typeface="Century Gothic"/>
                <a:sym typeface="Century Gothic"/>
              </a:rPr>
              <a:t>What is the main idea of the part of the text you just read?</a:t>
            </a:r>
            <a:endParaRPr sz="1100" b="0" i="0" u="none" strike="noStrike" cap="none" dirty="0">
              <a:solidFill>
                <a:srgbClr val="000000"/>
              </a:solidFill>
              <a:latin typeface="Century Gothic"/>
              <a:ea typeface="Century Gothic"/>
              <a:cs typeface="Century Gothic"/>
              <a:sym typeface="Century Gothic"/>
            </a:endParaRPr>
          </a:p>
          <a:p>
            <a:pPr marL="457200" marR="0" lvl="0" indent="-298450" algn="l" rtl="0">
              <a:lnSpc>
                <a:spcPct val="115000"/>
              </a:lnSpc>
              <a:spcBef>
                <a:spcPts val="0"/>
              </a:spcBef>
              <a:spcAft>
                <a:spcPts val="0"/>
              </a:spcAft>
              <a:buClr>
                <a:srgbClr val="000000"/>
              </a:buClr>
              <a:buSzPts val="1100"/>
              <a:buFont typeface="Century Gothic"/>
              <a:buChar char="●"/>
            </a:pPr>
            <a:r>
              <a:rPr lang="en" sz="1100" b="0" i="0" u="none" strike="noStrike" cap="none" dirty="0">
                <a:solidFill>
                  <a:srgbClr val="000000"/>
                </a:solidFill>
                <a:latin typeface="Century Gothic"/>
                <a:ea typeface="Century Gothic"/>
                <a:cs typeface="Century Gothic"/>
                <a:sym typeface="Century Gothic"/>
              </a:rPr>
              <a:t>Think about the title of your text. Why do you think the author</a:t>
            </a:r>
            <a:br>
              <a:rPr lang="en" sz="1100" b="0" i="0" u="none" strike="noStrike" cap="none" dirty="0">
                <a:solidFill>
                  <a:srgbClr val="000000"/>
                </a:solidFill>
                <a:latin typeface="Century Gothic"/>
                <a:ea typeface="Century Gothic"/>
                <a:cs typeface="Century Gothic"/>
                <a:sym typeface="Century Gothic"/>
              </a:rPr>
            </a:br>
            <a:r>
              <a:rPr lang="en" sz="1100" b="0" i="0" u="none" strike="noStrike" cap="none" dirty="0">
                <a:solidFill>
                  <a:srgbClr val="000000"/>
                </a:solidFill>
                <a:latin typeface="Century Gothic"/>
                <a:ea typeface="Century Gothic"/>
                <a:cs typeface="Century Gothic"/>
                <a:sym typeface="Century Gothic"/>
              </a:rPr>
              <a:t>chose this title?</a:t>
            </a:r>
            <a:endParaRPr sz="1100" b="0" i="0" u="none" strike="noStrike" cap="none" dirty="0">
              <a:solidFill>
                <a:srgbClr val="000000"/>
              </a:solidFill>
              <a:latin typeface="Century Gothic"/>
              <a:ea typeface="Century Gothic"/>
              <a:cs typeface="Century Gothic"/>
              <a:sym typeface="Century Gothic"/>
            </a:endParaRPr>
          </a:p>
          <a:p>
            <a:pPr marL="457200" marR="0" lvl="0" indent="-298450" algn="l" rtl="0">
              <a:lnSpc>
                <a:spcPct val="115000"/>
              </a:lnSpc>
              <a:spcBef>
                <a:spcPts val="0"/>
              </a:spcBef>
              <a:spcAft>
                <a:spcPts val="0"/>
              </a:spcAft>
              <a:buClr>
                <a:srgbClr val="000000"/>
              </a:buClr>
              <a:buSzPts val="1100"/>
              <a:buFont typeface="Century Gothic"/>
              <a:buChar char="●"/>
            </a:pPr>
            <a:r>
              <a:rPr lang="en" sz="1100" b="0" i="0" u="none" strike="noStrike" cap="none" dirty="0">
                <a:solidFill>
                  <a:srgbClr val="000000"/>
                </a:solidFill>
                <a:latin typeface="Century Gothic"/>
                <a:ea typeface="Century Gothic"/>
                <a:cs typeface="Century Gothic"/>
                <a:sym typeface="Century Gothic"/>
              </a:rPr>
              <a:t>What are two new words you learned in this text? Tell about the</a:t>
            </a:r>
            <a:br>
              <a:rPr lang="en" sz="1100" b="0" i="0" u="none" strike="noStrike" cap="none" dirty="0">
                <a:solidFill>
                  <a:srgbClr val="000000"/>
                </a:solidFill>
                <a:latin typeface="Century Gothic"/>
                <a:ea typeface="Century Gothic"/>
                <a:cs typeface="Century Gothic"/>
                <a:sym typeface="Century Gothic"/>
              </a:rPr>
            </a:br>
            <a:r>
              <a:rPr lang="en" sz="1100" b="0" i="0" u="none" strike="noStrike" cap="none" dirty="0">
                <a:solidFill>
                  <a:srgbClr val="000000"/>
                </a:solidFill>
                <a:latin typeface="Century Gothic"/>
                <a:ea typeface="Century Gothic"/>
                <a:cs typeface="Century Gothic"/>
                <a:sym typeface="Century Gothic"/>
              </a:rPr>
              <a:t>Words.</a:t>
            </a:r>
            <a:endParaRPr sz="11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100" b="0" i="0" u="none" strike="noStrike" cap="none" dirty="0">
                <a:solidFill>
                  <a:srgbClr val="000000"/>
                </a:solidFill>
                <a:latin typeface="Century Gothic"/>
                <a:ea typeface="Century Gothic"/>
                <a:cs typeface="Century Gothic"/>
                <a:sym typeface="Century Gothic"/>
              </a:rPr>
              <a:t>Choose a picture, chart, graph, or diagram from your text. Explain why you chose it.</a:t>
            </a:r>
            <a:br>
              <a:rPr lang="en" sz="1100" b="0" i="0" u="none" strike="noStrike" cap="none" dirty="0">
                <a:solidFill>
                  <a:srgbClr val="000000"/>
                </a:solidFill>
                <a:latin typeface="Century Gothic"/>
                <a:ea typeface="Century Gothic"/>
                <a:cs typeface="Century Gothic"/>
                <a:sym typeface="Century Gothic"/>
              </a:rPr>
            </a:br>
            <a:br>
              <a:rPr lang="en" sz="1300" b="0" i="0" u="none" strike="noStrike" cap="none" dirty="0">
                <a:solidFill>
                  <a:srgbClr val="000000"/>
                </a:solidFill>
                <a:latin typeface="Century Gothic"/>
                <a:ea typeface="Century Gothic"/>
                <a:cs typeface="Century Gothic"/>
                <a:sym typeface="Century Gothic"/>
              </a:rPr>
            </a:br>
            <a:endParaRPr sz="1300" b="0" i="0" u="none" strike="noStrike" cap="none" dirty="0">
              <a:solidFill>
                <a:srgbClr val="000000"/>
              </a:solidFill>
              <a:latin typeface="Century Gothic"/>
              <a:ea typeface="Century Gothic"/>
              <a:cs typeface="Century Gothic"/>
              <a:sym typeface="Century Gothic"/>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3" name="Google Shape;243;p4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b="0" i="0" u="none" strike="noStrike" cap="none">
                <a:solidFill>
                  <a:schemeClr val="dk1"/>
                </a:solidFill>
                <a:latin typeface="Century Gothic"/>
                <a:ea typeface="Century Gothic"/>
                <a:cs typeface="Century Gothic"/>
                <a:sym typeface="Century Gothic"/>
              </a:rPr>
              <a:t>Small Group Block /All Block</a:t>
            </a:r>
            <a:endParaRPr sz="32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b="0" i="0" u="none" strike="noStrike" cap="none">
              <a:solidFill>
                <a:schemeClr val="dk1"/>
              </a:solidFill>
              <a:latin typeface="Century Gothic"/>
              <a:ea typeface="Century Gothic"/>
              <a:cs typeface="Century Gothic"/>
              <a:sym typeface="Century Gothic"/>
            </a:endParaRPr>
          </a:p>
        </p:txBody>
      </p:sp>
      <p:sp>
        <p:nvSpPr>
          <p:cNvPr id="244" name="Google Shape;244;p41"/>
          <p:cNvSpPr txBox="1">
            <a:spLocks noGrp="1"/>
          </p:cNvSpPr>
          <p:nvPr>
            <p:ph type="body" idx="1"/>
          </p:nvPr>
        </p:nvSpPr>
        <p:spPr>
          <a:xfrm>
            <a:off x="628650" y="799702"/>
            <a:ext cx="7886700" cy="34188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2100" b="0" i="0" u="none" strike="noStrike" cap="none">
                <a:solidFill>
                  <a:schemeClr val="dk1"/>
                </a:solidFill>
                <a:latin typeface="Century Gothic"/>
                <a:ea typeface="Century Gothic"/>
                <a:cs typeface="Century Gothic"/>
                <a:sym typeface="Century Gothic"/>
              </a:rPr>
              <a:t>Activities for today:</a:t>
            </a:r>
            <a:endParaRPr sz="21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Welcome to the time in our day where we get to work on a activities in small groups related to building our skills as readers. </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During this time, you will get a chance to work in pairs or groups to support each other as you read. </a:t>
            </a:r>
            <a:endParaRPr sz="21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2100"/>
              </a:spcAft>
              <a:buClr>
                <a:schemeClr val="dk1"/>
              </a:buClr>
              <a:buSzPts val="1100"/>
              <a:buFont typeface="Arial"/>
              <a:buNone/>
            </a:pPr>
            <a:r>
              <a:rPr lang="en" sz="2100" b="0" i="0" u="none" strike="noStrike" cap="none">
                <a:solidFill>
                  <a:schemeClr val="dk1"/>
                </a:solidFill>
                <a:latin typeface="Century Gothic"/>
                <a:ea typeface="Century Gothic"/>
                <a:cs typeface="Century Gothic"/>
                <a:sym typeface="Century Gothic"/>
              </a:rPr>
              <a:t>Groups assigned:</a:t>
            </a:r>
            <a:endParaRPr sz="2100" b="0" i="0" u="none" strike="noStrike" cap="none">
              <a:solidFill>
                <a:schemeClr val="dk1"/>
              </a:solidFill>
              <a:latin typeface="Century Gothic"/>
              <a:ea typeface="Century Gothic"/>
              <a:cs typeface="Century Gothic"/>
              <a:sym typeface="Century Gothic"/>
            </a:endParaRPr>
          </a:p>
        </p:txBody>
      </p:sp>
      <p:graphicFrame>
        <p:nvGraphicFramePr>
          <p:cNvPr id="245" name="Google Shape;245;p41"/>
          <p:cNvGraphicFramePr/>
          <p:nvPr>
            <p:extLst>
              <p:ext uri="{D42A27DB-BD31-4B8C-83A1-F6EECF244321}">
                <p14:modId xmlns:p14="http://schemas.microsoft.com/office/powerpoint/2010/main" val="1563943030"/>
              </p:ext>
            </p:extLst>
          </p:nvPr>
        </p:nvGraphicFramePr>
        <p:xfrm>
          <a:off x="773775" y="3100779"/>
          <a:ext cx="7239000" cy="1471550"/>
        </p:xfrm>
        <a:graphic>
          <a:graphicData uri="http://schemas.openxmlformats.org/drawingml/2006/table">
            <a:tbl>
              <a:tblPr>
                <a:noFill/>
                <a:tableStyleId>{0E7DBFCA-D836-429A-BAF0-3C67B5FF1DF4}</a:tableStyleId>
              </a:tblPr>
              <a:tblGrid>
                <a:gridCol w="1809750">
                  <a:extLst>
                    <a:ext uri="{9D8B030D-6E8A-4147-A177-3AD203B41FA5}">
                      <a16:colId xmlns:a16="http://schemas.microsoft.com/office/drawing/2014/main" val="20000"/>
                    </a:ext>
                  </a:extLst>
                </a:gridCol>
                <a:gridCol w="1809750">
                  <a:extLst>
                    <a:ext uri="{9D8B030D-6E8A-4147-A177-3AD203B41FA5}">
                      <a16:colId xmlns:a16="http://schemas.microsoft.com/office/drawing/2014/main" val="20001"/>
                    </a:ext>
                  </a:extLst>
                </a:gridCol>
                <a:gridCol w="1809750">
                  <a:extLst>
                    <a:ext uri="{9D8B030D-6E8A-4147-A177-3AD203B41FA5}">
                      <a16:colId xmlns:a16="http://schemas.microsoft.com/office/drawing/2014/main" val="20002"/>
                    </a:ext>
                  </a:extLst>
                </a:gridCol>
                <a:gridCol w="1809750">
                  <a:extLst>
                    <a:ext uri="{9D8B030D-6E8A-4147-A177-3AD203B41FA5}">
                      <a16:colId xmlns:a16="http://schemas.microsoft.com/office/drawing/2014/main" val="20003"/>
                    </a:ext>
                  </a:extLst>
                </a:gridCol>
              </a:tblGrid>
              <a:tr h="432125">
                <a:tc>
                  <a:txBody>
                    <a:bodyPr/>
                    <a:lstStyle/>
                    <a:p>
                      <a:pPr marL="0" marR="0" lvl="0" indent="0" algn="l" rtl="0">
                        <a:lnSpc>
                          <a:spcPct val="100000"/>
                        </a:lnSpc>
                        <a:spcBef>
                          <a:spcPts val="0"/>
                        </a:spcBef>
                        <a:spcAft>
                          <a:spcPts val="0"/>
                        </a:spcAft>
                        <a:buClr>
                          <a:srgbClr val="000000"/>
                        </a:buClr>
                        <a:buSzPts val="1400"/>
                        <a:buFont typeface="Arial"/>
                        <a:buNone/>
                      </a:pPr>
                      <a:r>
                        <a:rPr lang="en" sz="1400" u="none" strike="noStrike" cap="none"/>
                        <a:t>Group 1</a:t>
                      </a: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r>
                        <a:rPr lang="en" sz="1400" u="none" strike="noStrike" cap="none"/>
                        <a:t>Group 2</a:t>
                      </a: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r>
                        <a:rPr lang="en" sz="1400" u="none" strike="noStrike" cap="none"/>
                        <a:t>Group 3</a:t>
                      </a: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r>
                        <a:rPr lang="en" sz="1400" u="none" strike="noStrike" cap="none"/>
                        <a:t>Group 4</a:t>
                      </a:r>
                      <a:endParaRPr sz="1400" u="none" strike="noStrike" cap="none"/>
                    </a:p>
                  </a:txBody>
                  <a:tcPr marL="91425" marR="91425" marT="91425" marB="91425"/>
                </a:tc>
                <a:extLst>
                  <a:ext uri="{0D108BD9-81ED-4DB2-BD59-A6C34878D82A}">
                    <a16:rowId xmlns:a16="http://schemas.microsoft.com/office/drawing/2014/main" val="10000"/>
                  </a:ext>
                </a:extLst>
              </a:tr>
              <a:tr h="1039425">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dirty="0"/>
                    </a:p>
                  </a:txBody>
                  <a:tcPr marL="91425" marR="91425" marT="91425" marB="91425"/>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6"/>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2: Unit 1: Lesson 8</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3400"/>
              <a:buFont typeface="Century Gothic"/>
              <a:buNone/>
            </a:pPr>
            <a:endParaRPr sz="3400" b="0" i="0" u="none" strike="noStrike" cap="none">
              <a:solidFill>
                <a:schemeClr val="dk1"/>
              </a:solidFill>
              <a:latin typeface="Century Gothic"/>
              <a:ea typeface="Century Gothic"/>
              <a:cs typeface="Century Gothic"/>
              <a:sym typeface="Century Gothic"/>
            </a:endParaRPr>
          </a:p>
        </p:txBody>
      </p:sp>
      <p:sp>
        <p:nvSpPr>
          <p:cNvPr id="136" name="Google Shape;136;p26"/>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1296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Preparing for Lesson 8: </a:t>
            </a:r>
            <a:r>
              <a:rPr lang="en" sz="1800" b="0" i="0" u="none" strike="noStrike" cap="none">
                <a:solidFill>
                  <a:schemeClr val="dk1"/>
                </a:solidFill>
                <a:latin typeface="Century Gothic"/>
                <a:ea typeface="Century Gothic"/>
                <a:cs typeface="Century Gothic"/>
                <a:sym typeface="Century Gothic"/>
              </a:rPr>
              <a:t>Pre-Reading and Preparing</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115000"/>
              </a:lnSpc>
              <a:spcBef>
                <a:spcPts val="0"/>
              </a:spcBef>
              <a:spcAft>
                <a:spcPts val="0"/>
              </a:spcAft>
              <a:buClr>
                <a:schemeClr val="dk1"/>
              </a:buClr>
              <a:buSzPts val="1100"/>
              <a:buFont typeface="Arial"/>
              <a:buNone/>
            </a:pPr>
            <a:endParaRPr sz="1800" b="0" i="0" u="none" strike="noStrike" cap="none">
              <a:solidFill>
                <a:schemeClr val="dk1"/>
              </a:solidFill>
              <a:latin typeface="Century Gothic"/>
              <a:ea typeface="Century Gothic"/>
              <a:cs typeface="Century Gothic"/>
              <a:sym typeface="Century Gothic"/>
            </a:endParaRPr>
          </a:p>
          <a:p>
            <a:pPr marL="457200" marR="0" lvl="0" indent="-342900" algn="l" rtl="0">
              <a:lnSpc>
                <a:spcPct val="144000"/>
              </a:lnSpc>
              <a:spcBef>
                <a:spcPts val="0"/>
              </a:spcBef>
              <a:spcAft>
                <a:spcPts val="0"/>
              </a:spcAft>
              <a:buClr>
                <a:srgbClr val="000000"/>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Read through Lesson 8</a:t>
            </a:r>
            <a:r>
              <a:rPr lang="en" sz="1800" b="0" i="0" u="sng" strike="noStrike" cap="none">
                <a:solidFill>
                  <a:schemeClr val="hlink"/>
                </a:solidFill>
                <a:latin typeface="Century Gothic"/>
                <a:ea typeface="Century Gothic"/>
                <a:cs typeface="Century Gothic"/>
                <a:sym typeface="Century Gothic"/>
                <a:hlinkClick r:id="rId3"/>
              </a:rPr>
              <a:t> here.</a:t>
            </a:r>
            <a:endParaRPr sz="1800" b="0" i="0" u="none" strike="noStrike" cap="none">
              <a:solidFill>
                <a:srgbClr val="000000"/>
              </a:solidFill>
              <a:latin typeface="Century Gothic"/>
              <a:ea typeface="Century Gothic"/>
              <a:cs typeface="Century Gothic"/>
              <a:sym typeface="Century Gothic"/>
            </a:endParaRPr>
          </a:p>
          <a:p>
            <a:pPr marL="457200" marR="0" lvl="0" indent="-342900" algn="l" rtl="0">
              <a:lnSpc>
                <a:spcPct val="144000"/>
              </a:lnSpc>
              <a:spcBef>
                <a:spcPts val="0"/>
              </a:spcBef>
              <a:spcAft>
                <a:spcPts val="0"/>
              </a:spcAft>
              <a:buClr>
                <a:srgbClr val="000000"/>
              </a:buClr>
              <a:buSzPts val="1800"/>
              <a:buFont typeface="Century Gothic"/>
              <a:buChar char="●"/>
            </a:pPr>
            <a:r>
              <a:rPr lang="en" sz="1800" b="0" i="0" u="none" strike="noStrike" cap="none">
                <a:solidFill>
                  <a:srgbClr val="000000"/>
                </a:solidFill>
                <a:latin typeface="Century Gothic"/>
                <a:ea typeface="Century Gothic"/>
                <a:cs typeface="Century Gothic"/>
                <a:sym typeface="Century Gothic"/>
              </a:rPr>
              <a:t>Read through pages 47-49 of </a:t>
            </a:r>
            <a:r>
              <a:rPr lang="en" sz="1800" b="0" i="1" u="none" strike="noStrike" cap="none">
                <a:solidFill>
                  <a:srgbClr val="000000"/>
                </a:solidFill>
                <a:latin typeface="Century Gothic"/>
                <a:ea typeface="Century Gothic"/>
                <a:cs typeface="Century Gothic"/>
                <a:sym typeface="Century Gothic"/>
              </a:rPr>
              <a:t>Venom </a:t>
            </a:r>
            <a:endParaRPr sz="1800" b="0" i="1" u="none" strike="noStrike" cap="none">
              <a:solidFill>
                <a:srgbClr val="000000"/>
              </a:solidFill>
              <a:latin typeface="Century Gothic"/>
              <a:ea typeface="Century Gothic"/>
              <a:cs typeface="Century Gothic"/>
              <a:sym typeface="Century Gothic"/>
            </a:endParaRPr>
          </a:p>
          <a:p>
            <a:pPr marL="0" marR="0" lvl="0" indent="0" algn="l" rtl="0">
              <a:lnSpc>
                <a:spcPct val="115000"/>
              </a:lnSpc>
              <a:spcBef>
                <a:spcPts val="1000"/>
              </a:spcBef>
              <a:spcAft>
                <a:spcPts val="0"/>
              </a:spcAft>
              <a:buClr>
                <a:schemeClr val="dk1"/>
              </a:buClr>
              <a:buSzPts val="1100"/>
              <a:buFont typeface="Arial"/>
              <a:buNone/>
            </a:pPr>
            <a:endParaRPr sz="14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endParaRPr sz="1800" b="0" i="0" u="none" strike="noStrike" cap="none">
              <a:solidFill>
                <a:srgbClr val="000000"/>
              </a:solidFill>
              <a:latin typeface="Century Gothic"/>
              <a:ea typeface="Century Gothic"/>
              <a:cs typeface="Century Gothic"/>
              <a:sym typeface="Century Gothic"/>
            </a:endParaRPr>
          </a:p>
        </p:txBody>
      </p:sp>
      <p:pic>
        <p:nvPicPr>
          <p:cNvPr id="2" name="Picture 2" descr="A close up of a logo&#10;&#10;Description generated with high confidence">
            <a:extLst>
              <a:ext uri="{FF2B5EF4-FFF2-40B4-BE49-F238E27FC236}">
                <a16:creationId xmlns:a16="http://schemas.microsoft.com/office/drawing/2014/main" id="{58A46515-F0E1-410D-ADF5-8764D1A1CA12}"/>
              </a:ext>
            </a:extLst>
          </p:cNvPr>
          <p:cNvPicPr>
            <a:picLocks noChangeAspect="1"/>
          </p:cNvPicPr>
          <p:nvPr/>
        </p:nvPicPr>
        <p:blipFill>
          <a:blip r:embed="rId4"/>
          <a:stretch>
            <a:fillRect/>
          </a:stretch>
        </p:blipFill>
        <p:spPr>
          <a:xfrm>
            <a:off x="2637183" y="2886165"/>
            <a:ext cx="3579743" cy="1292733"/>
          </a:xfrm>
          <a:prstGeom prst="rect">
            <a:avLst/>
          </a:prstGeom>
        </p:spPr>
      </p:pic>
      <p:sp>
        <p:nvSpPr>
          <p:cNvPr id="5" name="TextBox 4">
            <a:extLst>
              <a:ext uri="{FF2B5EF4-FFF2-40B4-BE49-F238E27FC236}">
                <a16:creationId xmlns:a16="http://schemas.microsoft.com/office/drawing/2014/main" id="{D78F81C6-7E1E-472C-9A80-E63ACF2D0D02}"/>
              </a:ext>
            </a:extLst>
          </p:cNvPr>
          <p:cNvSpPr txBox="1"/>
          <p:nvPr/>
        </p:nvSpPr>
        <p:spPr>
          <a:xfrm>
            <a:off x="2049118" y="3237672"/>
            <a:ext cx="3372678" cy="707886"/>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b="1" i="1" dirty="0">
                <a:latin typeface="Century Gothic"/>
              </a:rPr>
              <a:t>Venom   </a:t>
            </a:r>
            <a:endParaRPr lang="en-US" dirty="0"/>
          </a:p>
          <a:p>
            <a:endParaRPr lang="en-US" sz="2000" b="1" i="1" dirty="0">
              <a:latin typeface="Century Gothic"/>
            </a:endParaRPr>
          </a:p>
        </p:txBody>
      </p:sp>
      <p:sp>
        <p:nvSpPr>
          <p:cNvPr id="6" name="TextBox 5">
            <a:extLst>
              <a:ext uri="{FF2B5EF4-FFF2-40B4-BE49-F238E27FC236}">
                <a16:creationId xmlns:a16="http://schemas.microsoft.com/office/drawing/2014/main" id="{704A6582-8003-4059-80F5-CF0D918B51B6}"/>
              </a:ext>
            </a:extLst>
          </p:cNvPr>
          <p:cNvSpPr txBox="1"/>
          <p:nvPr/>
        </p:nvSpPr>
        <p:spPr>
          <a:xfrm>
            <a:off x="3649732" y="3098938"/>
            <a:ext cx="2743200" cy="461665"/>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200" b="1" dirty="0"/>
              <a:t>by:</a:t>
            </a:r>
            <a:endParaRPr lang="en-US" sz="1200"/>
          </a:p>
          <a:p>
            <a:pPr algn="ctr"/>
            <a:r>
              <a:rPr lang="en-US" sz="1200" b="1" dirty="0"/>
              <a:t>Marilyn Singer</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Google Shape;141;p27"/>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3400"/>
              <a:buFont typeface="Century Gothic"/>
              <a:buNone/>
            </a:pPr>
            <a:r>
              <a:rPr lang="en" sz="3400" b="0" i="0" u="none" strike="noStrike" cap="none">
                <a:solidFill>
                  <a:schemeClr val="dk1"/>
                </a:solidFill>
                <a:latin typeface="Century Gothic"/>
                <a:ea typeface="Century Gothic"/>
                <a:cs typeface="Century Gothic"/>
                <a:sym typeface="Century Gothic"/>
              </a:rPr>
              <a:t>Grade 4: Module 2: Unit 1: Lesson 8</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400"/>
              <a:buFont typeface="Century Gothic"/>
              <a:buNone/>
            </a:pPr>
            <a:r>
              <a:rPr lang="en"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p:txBody>
      </p:sp>
      <p:sp>
        <p:nvSpPr>
          <p:cNvPr id="142" name="Google Shape;142;p27"/>
          <p:cNvSpPr txBox="1">
            <a:spLocks noGrp="1"/>
          </p:cNvSpPr>
          <p:nvPr>
            <p:ph type="body" idx="1"/>
          </p:nvPr>
        </p:nvSpPr>
        <p:spPr>
          <a:xfrm>
            <a:off x="311700" y="1449225"/>
            <a:ext cx="8520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2500"/>
              <a:buFont typeface="Arial"/>
              <a:buNone/>
            </a:pPr>
            <a:r>
              <a:rPr lang="en" sz="1800" b="1" i="0" u="none" strike="noStrike" cap="none" dirty="0">
                <a:solidFill>
                  <a:schemeClr val="dk1"/>
                </a:solidFill>
                <a:latin typeface="Century Gothic"/>
                <a:ea typeface="Century Gothic"/>
                <a:cs typeface="Century Gothic"/>
                <a:sym typeface="Century Gothic"/>
              </a:rPr>
              <a:t>Preparing for Lesson 8: </a:t>
            </a:r>
            <a:r>
              <a:rPr lang="en" sz="1800" b="0" i="1" u="none" strike="noStrike" cap="none" dirty="0">
                <a:solidFill>
                  <a:schemeClr val="dk1"/>
                </a:solidFill>
                <a:latin typeface="Century Gothic"/>
                <a:ea typeface="Century Gothic"/>
                <a:cs typeface="Century Gothic"/>
                <a:sym typeface="Century Gothic"/>
              </a:rPr>
              <a:t>Materials and Student Pairings</a:t>
            </a:r>
            <a:endParaRPr sz="1800" b="0" i="1"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500"/>
              <a:buFont typeface="Arial"/>
              <a:buNone/>
            </a:pPr>
            <a:endParaRPr sz="1800" b="0" i="1" u="none" strike="noStrike" cap="none" dirty="0">
              <a:solidFill>
                <a:schemeClr val="dk1"/>
              </a:solidFill>
              <a:latin typeface="Century Gothic"/>
              <a:ea typeface="Century Gothic"/>
              <a:cs typeface="Century Gothic"/>
              <a:sym typeface="Century Gothic"/>
            </a:endParaRPr>
          </a:p>
          <a:p>
            <a:pPr marL="457200" marR="0" lvl="0" indent="-330200" algn="l" rtl="0">
              <a:lnSpc>
                <a:spcPct val="100000"/>
              </a:lnSpc>
              <a:spcBef>
                <a:spcPts val="0"/>
              </a:spcBef>
              <a:spcAft>
                <a:spcPts val="0"/>
              </a:spcAft>
              <a:buClr>
                <a:schemeClr val="dk1"/>
              </a:buClr>
              <a:buSzPts val="1600"/>
              <a:buFont typeface="Calibri"/>
              <a:buChar char="●"/>
            </a:pPr>
            <a:r>
              <a:rPr lang="en" sz="1600" i="0" u="none" strike="noStrike" cap="none" dirty="0">
                <a:solidFill>
                  <a:schemeClr val="dk1"/>
                </a:solidFill>
                <a:latin typeface="Century Gothic"/>
                <a:ea typeface="Century Gothic"/>
                <a:cs typeface="Century Gothic"/>
                <a:sym typeface="Century Gothic"/>
              </a:rPr>
              <a:t>Pages 47–49 of </a:t>
            </a:r>
            <a:r>
              <a:rPr lang="en" sz="1600" i="1" u="none" strike="noStrike" cap="none" dirty="0">
                <a:solidFill>
                  <a:schemeClr val="dk1"/>
                </a:solidFill>
                <a:latin typeface="Century Gothic"/>
                <a:ea typeface="Century Gothic"/>
                <a:cs typeface="Century Gothic"/>
                <a:sym typeface="Century Gothic"/>
              </a:rPr>
              <a:t>Venom</a:t>
            </a:r>
            <a:r>
              <a:rPr lang="en" sz="1600" i="0" u="none" strike="noStrike" cap="none" dirty="0">
                <a:solidFill>
                  <a:schemeClr val="dk1"/>
                </a:solidFill>
                <a:latin typeface="Century Gothic"/>
                <a:ea typeface="Century Gothic"/>
                <a:cs typeface="Century Gothic"/>
                <a:sym typeface="Century Gothic"/>
              </a:rPr>
              <a:t> </a:t>
            </a:r>
            <a:r>
              <a:rPr lang="en" sz="1600" b="0" i="0" u="none" strike="noStrike" cap="none" dirty="0">
                <a:solidFill>
                  <a:schemeClr val="dk1"/>
                </a:solidFill>
                <a:latin typeface="Century Gothic"/>
                <a:ea typeface="Century Gothic"/>
                <a:cs typeface="Century Gothic"/>
                <a:sym typeface="Century Gothic"/>
              </a:rPr>
              <a:t>(one to display)</a:t>
            </a:r>
            <a:endParaRPr sz="1600" b="0" i="0" u="none" strike="noStrike" cap="none" dirty="0">
              <a:solidFill>
                <a:schemeClr val="dk1"/>
              </a:solidFill>
              <a:latin typeface="Century Gothic"/>
              <a:ea typeface="Century Gothic"/>
              <a:cs typeface="Century Gothic"/>
              <a:sym typeface="Century Gothic"/>
            </a:endParaRPr>
          </a:p>
          <a:p>
            <a:pPr marL="457200" marR="0" lvl="0" indent="-330200" algn="l" rtl="0">
              <a:lnSpc>
                <a:spcPct val="100000"/>
              </a:lnSpc>
              <a:spcBef>
                <a:spcPts val="0"/>
              </a:spcBef>
              <a:spcAft>
                <a:spcPts val="0"/>
              </a:spcAft>
              <a:buClr>
                <a:schemeClr val="dk1"/>
              </a:buClr>
              <a:buSzPts val="1600"/>
              <a:buFont typeface="Calibri"/>
              <a:buChar char="●"/>
            </a:pPr>
            <a:r>
              <a:rPr lang="en" sz="1600" b="1" i="0" u="none" strike="noStrike" cap="none" dirty="0">
                <a:solidFill>
                  <a:schemeClr val="dk1"/>
                </a:solidFill>
                <a:latin typeface="Century Gothic"/>
                <a:ea typeface="Century Gothic"/>
                <a:cs typeface="Century Gothic"/>
                <a:sym typeface="Century Gothic"/>
              </a:rPr>
              <a:t>“Fight to Survive!” Questions</a:t>
            </a:r>
            <a:r>
              <a:rPr lang="en" sz="1600" b="0" i="0" u="none" strike="noStrike" cap="none" dirty="0">
                <a:solidFill>
                  <a:schemeClr val="dk1"/>
                </a:solidFill>
                <a:latin typeface="Century Gothic"/>
                <a:ea typeface="Century Gothic"/>
                <a:cs typeface="Century Gothic"/>
                <a:sym typeface="Century Gothic"/>
              </a:rPr>
              <a:t> (one per student and one to display)</a:t>
            </a:r>
            <a:endParaRPr sz="1600" b="0" i="0" u="none" strike="noStrike" cap="none" dirty="0">
              <a:solidFill>
                <a:schemeClr val="dk1"/>
              </a:solidFill>
              <a:latin typeface="Century Gothic"/>
              <a:ea typeface="Century Gothic"/>
              <a:cs typeface="Century Gothic"/>
              <a:sym typeface="Century Gothic"/>
            </a:endParaRPr>
          </a:p>
          <a:p>
            <a:pPr marL="457200" marR="0" lvl="0" indent="-330200" algn="l" rtl="0">
              <a:lnSpc>
                <a:spcPct val="100000"/>
              </a:lnSpc>
              <a:spcBef>
                <a:spcPts val="0"/>
              </a:spcBef>
              <a:spcAft>
                <a:spcPts val="0"/>
              </a:spcAft>
              <a:buClr>
                <a:schemeClr val="dk1"/>
              </a:buClr>
              <a:buSzPts val="1600"/>
              <a:buFont typeface="Calibri"/>
              <a:buChar char="●"/>
            </a:pPr>
            <a:r>
              <a:rPr lang="en" sz="1600" b="1" i="0" u="none" strike="noStrike" cap="none" dirty="0">
                <a:solidFill>
                  <a:schemeClr val="dk1"/>
                </a:solidFill>
                <a:latin typeface="Century Gothic"/>
                <a:ea typeface="Century Gothic"/>
                <a:cs typeface="Century Gothic"/>
                <a:sym typeface="Century Gothic"/>
              </a:rPr>
              <a:t>Affix Word Glossary -ity</a:t>
            </a:r>
            <a:r>
              <a:rPr lang="en" sz="1600" b="0" i="0" u="none" strike="noStrike" cap="none" dirty="0">
                <a:solidFill>
                  <a:schemeClr val="dk1"/>
                </a:solidFill>
                <a:latin typeface="Century Gothic"/>
                <a:ea typeface="Century Gothic"/>
                <a:cs typeface="Century Gothic"/>
                <a:sym typeface="Century Gothic"/>
              </a:rPr>
              <a:t> (one per student and one to display)</a:t>
            </a:r>
            <a:endParaRPr sz="1600" b="0" i="0" u="none" strike="noStrike" cap="none" dirty="0">
              <a:solidFill>
                <a:schemeClr val="dk1"/>
              </a:solidFill>
              <a:latin typeface="Century Gothic"/>
              <a:ea typeface="Century Gothic"/>
              <a:cs typeface="Century Gothic"/>
              <a:sym typeface="Century Gothic"/>
            </a:endParaRPr>
          </a:p>
          <a:p>
            <a:pPr marL="457200" marR="0" lvl="0" indent="-330200" algn="l" rtl="0">
              <a:lnSpc>
                <a:spcPct val="100000"/>
              </a:lnSpc>
              <a:spcBef>
                <a:spcPts val="0"/>
              </a:spcBef>
              <a:spcAft>
                <a:spcPts val="0"/>
              </a:spcAft>
              <a:buClr>
                <a:schemeClr val="dk1"/>
              </a:buClr>
              <a:buSzPts val="1600"/>
              <a:buFont typeface="Calibri"/>
              <a:buChar char="●"/>
            </a:pPr>
            <a:r>
              <a:rPr lang="en" sz="1600" b="1" i="0" u="none" strike="noStrike" cap="none" dirty="0">
                <a:solidFill>
                  <a:schemeClr val="dk1"/>
                </a:solidFill>
                <a:latin typeface="Century Gothic"/>
                <a:ea typeface="Century Gothic"/>
                <a:cs typeface="Century Gothic"/>
                <a:sym typeface="Century Gothic"/>
              </a:rPr>
              <a:t>Affix Word Glossary -ity</a:t>
            </a:r>
            <a:r>
              <a:rPr lang="en" sz="1600" b="0" i="0" u="none" strike="noStrike" cap="none" dirty="0">
                <a:solidFill>
                  <a:schemeClr val="dk1"/>
                </a:solidFill>
                <a:latin typeface="Century Gothic"/>
                <a:ea typeface="Century Gothic"/>
                <a:cs typeface="Century Gothic"/>
                <a:sym typeface="Century Gothic"/>
              </a:rPr>
              <a:t> (answers, for teacher reference)</a:t>
            </a:r>
            <a:endParaRPr sz="1600" b="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147" name="Google Shape;147;p28"/>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3400"/>
              <a:buFont typeface="Century Gothic"/>
              <a:buNone/>
            </a:pPr>
            <a:r>
              <a:rPr lang="en" sz="3400" b="0" i="0" u="none" strike="noStrike" cap="none">
                <a:solidFill>
                  <a:schemeClr val="dk1"/>
                </a:solidFill>
                <a:latin typeface="Century Gothic"/>
                <a:ea typeface="Century Gothic"/>
                <a:cs typeface="Century Gothic"/>
                <a:sym typeface="Century Gothic"/>
              </a:rPr>
              <a:t>Grade 4: Module 2: Unit 1: Lesson 8</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400"/>
              <a:buFont typeface="Century Gothic"/>
              <a:buNone/>
            </a:pPr>
            <a:r>
              <a:rPr lang="en"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p:txBody>
      </p:sp>
      <p:sp>
        <p:nvSpPr>
          <p:cNvPr id="148" name="Google Shape;148;p28"/>
          <p:cNvSpPr txBox="1">
            <a:spLocks noGrp="1"/>
          </p:cNvSpPr>
          <p:nvPr>
            <p:ph type="body" idx="1"/>
          </p:nvPr>
        </p:nvSpPr>
        <p:spPr>
          <a:xfrm>
            <a:off x="311700" y="1449225"/>
            <a:ext cx="8520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108000"/>
              </a:lnSpc>
              <a:spcBef>
                <a:spcPts val="0"/>
              </a:spcBef>
              <a:spcAft>
                <a:spcPts val="0"/>
              </a:spcAft>
              <a:buClr>
                <a:schemeClr val="dk1"/>
              </a:buClr>
              <a:buSzPts val="1100"/>
              <a:buFont typeface="Arial"/>
              <a:buNone/>
            </a:pPr>
            <a:r>
              <a:rPr lang="en" sz="1800" b="1" i="0" u="none" strike="noStrike" cap="none" dirty="0">
                <a:solidFill>
                  <a:schemeClr val="dk1"/>
                </a:solidFill>
                <a:latin typeface="Century Gothic"/>
                <a:ea typeface="Century Gothic"/>
                <a:cs typeface="Century Gothic"/>
                <a:sym typeface="Century Gothic"/>
              </a:rPr>
              <a:t>Preparing for Lesson 8: </a:t>
            </a:r>
            <a:r>
              <a:rPr lang="en" sz="1800" b="0" i="1" u="none" strike="noStrike" cap="none" dirty="0">
                <a:solidFill>
                  <a:schemeClr val="dk1"/>
                </a:solidFill>
                <a:latin typeface="Century Gothic"/>
                <a:ea typeface="Century Gothic"/>
                <a:cs typeface="Century Gothic"/>
                <a:sym typeface="Century Gothic"/>
              </a:rPr>
              <a:t>Materials and Student Pairings</a:t>
            </a:r>
            <a:endParaRPr sz="1800" b="0" i="1" u="none" strike="noStrike" cap="none" dirty="0">
              <a:solidFill>
                <a:schemeClr val="dk1"/>
              </a:solidFill>
              <a:latin typeface="Century Gothic"/>
              <a:ea typeface="Century Gothic"/>
              <a:cs typeface="Century Gothic"/>
              <a:sym typeface="Century Gothic"/>
            </a:endParaRPr>
          </a:p>
          <a:p>
            <a:pPr marL="0" marR="0" lvl="0" indent="0" algn="l" rtl="0">
              <a:lnSpc>
                <a:spcPct val="108000"/>
              </a:lnSpc>
              <a:spcBef>
                <a:spcPts val="1000"/>
              </a:spcBef>
              <a:spcAft>
                <a:spcPts val="0"/>
              </a:spcAft>
              <a:buClr>
                <a:schemeClr val="dk1"/>
              </a:buClr>
              <a:buSzPts val="1100"/>
              <a:buFont typeface="Arial"/>
              <a:buNone/>
            </a:pPr>
            <a:r>
              <a:rPr lang="en" sz="1800" b="0" i="0" u="none" strike="noStrike" cap="none" dirty="0">
                <a:solidFill>
                  <a:schemeClr val="dk1"/>
                </a:solidFill>
                <a:latin typeface="Century Gothic"/>
                <a:ea typeface="Century Gothic"/>
                <a:cs typeface="Century Gothic"/>
                <a:sym typeface="Century Gothic"/>
              </a:rPr>
              <a:t>Materials and classroom preparation</a:t>
            </a:r>
            <a:endParaRPr sz="1800" b="0" i="0" u="none" strike="noStrike" cap="none" dirty="0">
              <a:solidFill>
                <a:schemeClr val="dk1"/>
              </a:solidFill>
              <a:latin typeface="Century Gothic"/>
              <a:ea typeface="Century Gothic"/>
              <a:cs typeface="Century Gothic"/>
              <a:sym typeface="Century Gothic"/>
            </a:endParaRPr>
          </a:p>
          <a:p>
            <a:pPr marL="0" marR="0" lvl="0" indent="0" algn="l">
              <a:lnSpc>
                <a:spcPct val="108000"/>
              </a:lnSpc>
              <a:spcBef>
                <a:spcPts val="1000"/>
              </a:spcBef>
              <a:spcAft>
                <a:spcPts val="0"/>
              </a:spcAft>
              <a:buClr>
                <a:schemeClr val="dk1"/>
              </a:buClr>
              <a:buSzPts val="1100"/>
              <a:buFont typeface="Arial"/>
              <a:buNone/>
            </a:pPr>
            <a:endParaRPr lang="en" sz="1800" b="0" i="0" u="none" strike="noStrike" cap="none" dirty="0">
              <a:solidFill>
                <a:schemeClr val="dk1"/>
              </a:solidFill>
              <a:latin typeface="Century Gothic"/>
              <a:ea typeface="Century Gothic"/>
              <a:cs typeface="Century Gothic"/>
            </a:endParaRPr>
          </a:p>
          <a:p>
            <a:pPr marL="0" indent="0" algn="ctr">
              <a:lnSpc>
                <a:spcPct val="108000"/>
              </a:lnSpc>
              <a:spcBef>
                <a:spcPts val="1000"/>
              </a:spcBef>
              <a:buClr>
                <a:schemeClr val="dk1"/>
              </a:buClr>
              <a:buSzPts val="1100"/>
              <a:buFont typeface="Arial"/>
              <a:buNone/>
            </a:pPr>
            <a:endParaRPr lang="en" sz="3200" b="1" i="1">
              <a:solidFill>
                <a:schemeClr val="dk1"/>
              </a:solidFill>
            </a:endParaRPr>
          </a:p>
          <a:p>
            <a:pPr marL="0" indent="0">
              <a:lnSpc>
                <a:spcPct val="115000"/>
              </a:lnSpc>
              <a:buClr>
                <a:schemeClr val="dk1"/>
              </a:buClr>
              <a:buSzPts val="1100"/>
              <a:buNone/>
            </a:pPr>
            <a:endParaRPr lang="en-US">
              <a:solidFill>
                <a:schemeClr val="dk1"/>
              </a:solidFill>
            </a:endParaRPr>
          </a:p>
        </p:txBody>
      </p:sp>
      <p:pic>
        <p:nvPicPr>
          <p:cNvPr id="2" name="Picture 2" descr="A close up of a logo&#10;&#10;Description generated with high confidence">
            <a:extLst>
              <a:ext uri="{FF2B5EF4-FFF2-40B4-BE49-F238E27FC236}">
                <a16:creationId xmlns:a16="http://schemas.microsoft.com/office/drawing/2014/main" id="{CA289BCA-724B-4926-A94D-F12BB1E9E166}"/>
              </a:ext>
            </a:extLst>
          </p:cNvPr>
          <p:cNvPicPr>
            <a:picLocks noChangeAspect="1"/>
          </p:cNvPicPr>
          <p:nvPr/>
        </p:nvPicPr>
        <p:blipFill>
          <a:blip r:embed="rId3"/>
          <a:stretch>
            <a:fillRect/>
          </a:stretch>
        </p:blipFill>
        <p:spPr>
          <a:xfrm>
            <a:off x="2504661" y="2670818"/>
            <a:ext cx="3836504" cy="1433537"/>
          </a:xfrm>
          <a:prstGeom prst="rect">
            <a:avLst/>
          </a:prstGeom>
        </p:spPr>
      </p:pic>
      <p:sp>
        <p:nvSpPr>
          <p:cNvPr id="4" name="TextBox 3">
            <a:extLst>
              <a:ext uri="{FF2B5EF4-FFF2-40B4-BE49-F238E27FC236}">
                <a16:creationId xmlns:a16="http://schemas.microsoft.com/office/drawing/2014/main" id="{FC6FBACE-BED1-40A2-B5F9-58AD2007406E}"/>
              </a:ext>
            </a:extLst>
          </p:cNvPr>
          <p:cNvSpPr txBox="1"/>
          <p:nvPr/>
        </p:nvSpPr>
        <p:spPr>
          <a:xfrm>
            <a:off x="2214770" y="3113433"/>
            <a:ext cx="2743200" cy="369332"/>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800" b="1" i="1" dirty="0"/>
              <a:t>Venom</a:t>
            </a:r>
            <a:endParaRPr lang="en-US" sz="1800"/>
          </a:p>
        </p:txBody>
      </p:sp>
      <p:sp>
        <p:nvSpPr>
          <p:cNvPr id="5" name="TextBox 4">
            <a:extLst>
              <a:ext uri="{FF2B5EF4-FFF2-40B4-BE49-F238E27FC236}">
                <a16:creationId xmlns:a16="http://schemas.microsoft.com/office/drawing/2014/main" id="{9D0D3809-D712-4D4C-BFB8-3AEEA390D92B}"/>
              </a:ext>
            </a:extLst>
          </p:cNvPr>
          <p:cNvSpPr txBox="1"/>
          <p:nvPr/>
        </p:nvSpPr>
        <p:spPr>
          <a:xfrm>
            <a:off x="3608318" y="2958134"/>
            <a:ext cx="2743200" cy="523220"/>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b="1" dirty="0"/>
              <a:t>by:</a:t>
            </a:r>
            <a:endParaRPr lang="en-US"/>
          </a:p>
          <a:p>
            <a:pPr algn="ctr"/>
            <a:r>
              <a:rPr lang="en-US" b="1" dirty="0"/>
              <a:t>Marilyn Singer</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53"/>
        <p:cNvGrpSpPr/>
        <p:nvPr/>
      </p:nvGrpSpPr>
      <p:grpSpPr>
        <a:xfrm>
          <a:off x="0" y="0"/>
          <a:ext cx="0" cy="0"/>
          <a:chOff x="0" y="0"/>
          <a:chExt cx="0" cy="0"/>
        </a:xfrm>
      </p:grpSpPr>
      <p:sp>
        <p:nvSpPr>
          <p:cNvPr id="154" name="Google Shape;154;p29"/>
          <p:cNvSpPr txBox="1">
            <a:spLocks noGrp="1"/>
          </p:cNvSpPr>
          <p:nvPr>
            <p:ph type="title"/>
          </p:nvPr>
        </p:nvSpPr>
        <p:spPr>
          <a:xfrm>
            <a:off x="311700" y="29702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3400"/>
              <a:buFont typeface="Century Gothic"/>
              <a:buNone/>
            </a:pPr>
            <a:r>
              <a:rPr lang="en" sz="3400" b="0" i="0" u="none" strike="noStrike" cap="none">
                <a:solidFill>
                  <a:schemeClr val="dk1"/>
                </a:solidFill>
                <a:latin typeface="Century Gothic"/>
                <a:ea typeface="Century Gothic"/>
                <a:cs typeface="Century Gothic"/>
                <a:sym typeface="Century Gothic"/>
              </a:rPr>
              <a:t>Grade 4: Module 2: Unit 1: Lesson 8</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400"/>
              <a:buFont typeface="Century Gothic"/>
              <a:buNone/>
            </a:pPr>
            <a:r>
              <a:rPr lang="en"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p:txBody>
      </p:sp>
      <p:sp>
        <p:nvSpPr>
          <p:cNvPr id="155" name="Google Shape;155;p29"/>
          <p:cNvSpPr txBox="1">
            <a:spLocks noGrp="1"/>
          </p:cNvSpPr>
          <p:nvPr>
            <p:ph type="body" idx="1"/>
          </p:nvPr>
        </p:nvSpPr>
        <p:spPr>
          <a:xfrm>
            <a:off x="311700" y="1449225"/>
            <a:ext cx="8520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2500"/>
              <a:buFont typeface="Arial"/>
              <a:buNone/>
            </a:pPr>
            <a:r>
              <a:rPr lang="en" sz="1800" b="1" i="0" u="none" strike="noStrike" cap="none">
                <a:solidFill>
                  <a:schemeClr val="dk1"/>
                </a:solidFill>
                <a:latin typeface="Century Gothic"/>
                <a:ea typeface="Century Gothic"/>
                <a:cs typeface="Century Gothic"/>
                <a:sym typeface="Century Gothic"/>
              </a:rPr>
              <a:t>Preparing for Lesson 8: </a:t>
            </a:r>
            <a:r>
              <a:rPr lang="en" sz="1800" b="0" i="1" u="none" strike="noStrike" cap="none">
                <a:solidFill>
                  <a:schemeClr val="dk1"/>
                </a:solidFill>
                <a:latin typeface="Century Gothic"/>
                <a:ea typeface="Century Gothic"/>
                <a:cs typeface="Century Gothic"/>
                <a:sym typeface="Century Gothic"/>
              </a:rPr>
              <a:t>Pre-reading and Protocols</a:t>
            </a:r>
            <a:endParaRPr sz="1800" b="0" i="1"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100"/>
              <a:buFont typeface="Arial"/>
              <a:buNone/>
            </a:pPr>
            <a:endParaRPr sz="1800" b="0" i="0" u="none" strike="noStrike" cap="none">
              <a:solidFill>
                <a:schemeClr val="dk1"/>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dk1"/>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Review these protocols before teaching. They are all (introduced) or (used) in this lesson:</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None/>
            </a:pPr>
            <a:endParaRPr>
              <a:solidFill>
                <a:schemeClr val="dk1"/>
              </a:solidFill>
            </a:endParaRPr>
          </a:p>
          <a:p>
            <a:pPr marL="914400" marR="0" lvl="1" indent="-342900" algn="l" rtl="0">
              <a:lnSpc>
                <a:spcPct val="120000"/>
              </a:lnSpc>
              <a:spcBef>
                <a:spcPts val="0"/>
              </a:spcBef>
              <a:spcAft>
                <a:spcPts val="0"/>
              </a:spcAft>
              <a:buClr>
                <a:schemeClr val="dk1"/>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Turn and Talk</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120000"/>
              </a:lnSpc>
              <a:spcBef>
                <a:spcPts val="0"/>
              </a:spcBef>
              <a:spcAft>
                <a:spcPts val="0"/>
              </a:spcAft>
              <a:buNone/>
            </a:pPr>
            <a:endParaRPr sz="1800">
              <a:solidFill>
                <a:schemeClr val="dk1"/>
              </a:solidFill>
            </a:endParaRPr>
          </a:p>
          <a:p>
            <a:pPr marL="914400" marR="0" lvl="1" indent="-342900" algn="l" rtl="0">
              <a:lnSpc>
                <a:spcPct val="120000"/>
              </a:lnSpc>
              <a:spcBef>
                <a:spcPts val="0"/>
              </a:spcBef>
              <a:spcAft>
                <a:spcPts val="0"/>
              </a:spcAft>
              <a:buClr>
                <a:schemeClr val="dk1"/>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Thumb-O-Meter            </a:t>
            </a:r>
            <a:r>
              <a:rPr lang="en" sz="1200" b="0" i="0" u="none" strike="noStrike" cap="none">
                <a:solidFill>
                  <a:schemeClr val="dk1"/>
                </a:solidFill>
                <a:latin typeface="Century Gothic"/>
                <a:ea typeface="Century Gothic"/>
                <a:cs typeface="Century Gothic"/>
                <a:sym typeface="Century Gothic"/>
              </a:rPr>
              <a:t>(or another checking for understanding protocol)</a:t>
            </a:r>
            <a:endParaRPr sz="1200" b="0" i="0" u="none" strike="noStrike" cap="none">
              <a:solidFill>
                <a:schemeClr val="dk1"/>
              </a:solidFill>
              <a:latin typeface="Century Gothic"/>
              <a:ea typeface="Century Gothic"/>
              <a:cs typeface="Century Gothic"/>
              <a:sym typeface="Century Gothic"/>
            </a:endParaRPr>
          </a:p>
          <a:p>
            <a:pPr marL="0" marR="0" lvl="0" indent="0" algn="l" rtl="0">
              <a:lnSpc>
                <a:spcPct val="120000"/>
              </a:lnSpc>
              <a:spcBef>
                <a:spcPts val="0"/>
              </a:spcBef>
              <a:spcAft>
                <a:spcPts val="0"/>
              </a:spcAft>
              <a:buNone/>
            </a:pPr>
            <a:endParaRPr sz="1200">
              <a:solidFill>
                <a:schemeClr val="dk1"/>
              </a:solidFill>
            </a:endParaRPr>
          </a:p>
          <a:p>
            <a:pPr marL="914400" marR="0" lvl="1" indent="-342900" algn="l" rtl="0">
              <a:lnSpc>
                <a:spcPct val="120000"/>
              </a:lnSpc>
              <a:spcBef>
                <a:spcPts val="0"/>
              </a:spcBef>
              <a:spcAft>
                <a:spcPts val="0"/>
              </a:spcAft>
              <a:buClr>
                <a:schemeClr val="dk1"/>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Equity Sticks   </a:t>
            </a:r>
            <a:endParaRPr sz="1800" b="0" i="0" u="none" strike="noStrike" cap="none">
              <a:solidFill>
                <a:schemeClr val="dk1"/>
              </a:solidFill>
              <a:latin typeface="Century Gothic"/>
              <a:ea typeface="Century Gothic"/>
              <a:cs typeface="Century Gothic"/>
              <a:sym typeface="Century Gothic"/>
            </a:endParaRPr>
          </a:p>
        </p:txBody>
      </p:sp>
      <p:pic>
        <p:nvPicPr>
          <p:cNvPr id="156" name="Google Shape;156;p29"/>
          <p:cNvPicPr preferRelativeResize="0"/>
          <p:nvPr/>
        </p:nvPicPr>
        <p:blipFill rotWithShape="1">
          <a:blip r:embed="rId3">
            <a:alphaModFix/>
          </a:blip>
          <a:srcRect/>
          <a:stretch/>
        </p:blipFill>
        <p:spPr>
          <a:xfrm>
            <a:off x="3009800" y="2723425"/>
            <a:ext cx="477450" cy="477450"/>
          </a:xfrm>
          <a:prstGeom prst="rect">
            <a:avLst/>
          </a:prstGeom>
          <a:noFill/>
          <a:ln>
            <a:noFill/>
          </a:ln>
        </p:spPr>
      </p:pic>
      <p:pic>
        <p:nvPicPr>
          <p:cNvPr id="157" name="Google Shape;157;p29"/>
          <p:cNvPicPr preferRelativeResize="0"/>
          <p:nvPr/>
        </p:nvPicPr>
        <p:blipFill rotWithShape="1">
          <a:blip r:embed="rId4">
            <a:alphaModFix/>
          </a:blip>
          <a:srcRect/>
          <a:stretch/>
        </p:blipFill>
        <p:spPr>
          <a:xfrm>
            <a:off x="3205625" y="3385457"/>
            <a:ext cx="477450" cy="510361"/>
          </a:xfrm>
          <a:prstGeom prst="rect">
            <a:avLst/>
          </a:prstGeom>
          <a:noFill/>
          <a:ln>
            <a:noFill/>
          </a:ln>
        </p:spPr>
      </p:pic>
      <p:pic>
        <p:nvPicPr>
          <p:cNvPr id="158" name="Google Shape;158;p29"/>
          <p:cNvPicPr preferRelativeResize="0"/>
          <p:nvPr/>
        </p:nvPicPr>
        <p:blipFill rotWithShape="1">
          <a:blip r:embed="rId5">
            <a:alphaModFix/>
          </a:blip>
          <a:srcRect/>
          <a:stretch/>
        </p:blipFill>
        <p:spPr>
          <a:xfrm>
            <a:off x="2883325" y="4086900"/>
            <a:ext cx="799750" cy="5727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62"/>
        <p:cNvGrpSpPr/>
        <p:nvPr/>
      </p:nvGrpSpPr>
      <p:grpSpPr>
        <a:xfrm>
          <a:off x="0" y="0"/>
          <a:ext cx="0" cy="0"/>
          <a:chOff x="0" y="0"/>
          <a:chExt cx="0" cy="0"/>
        </a:xfrm>
      </p:grpSpPr>
      <p:sp>
        <p:nvSpPr>
          <p:cNvPr id="163" name="Google Shape;163;p30"/>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296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2: Unit 1: Lesson 7</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1296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1800" b="1" i="0" u="none" strike="noStrike" cap="none">
              <a:solidFill>
                <a:schemeClr val="dk1"/>
              </a:solidFill>
              <a:latin typeface="Century Gothic"/>
              <a:ea typeface="Century Gothic"/>
              <a:cs typeface="Century Gothic"/>
              <a:sym typeface="Century Gothic"/>
            </a:endParaRPr>
          </a:p>
          <a:p>
            <a:pPr marL="0" marR="0" lvl="0" indent="0" algn="l" rtl="0">
              <a:lnSpc>
                <a:spcPct val="115000"/>
              </a:lnSpc>
              <a:spcBef>
                <a:spcPts val="0"/>
              </a:spcBef>
              <a:spcAft>
                <a:spcPts val="0"/>
              </a:spcAft>
              <a:buClr>
                <a:schemeClr val="dk1"/>
              </a:buClr>
              <a:buSzPts val="1100"/>
              <a:buFont typeface="Arial"/>
              <a:buNone/>
            </a:pPr>
            <a:endParaRPr sz="1800" b="1"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3400"/>
              <a:buFont typeface="Century Gothic"/>
              <a:buNone/>
            </a:pPr>
            <a:endParaRPr sz="3400" b="0" i="0" u="none" strike="noStrike" cap="none">
              <a:solidFill>
                <a:schemeClr val="dk1"/>
              </a:solidFill>
              <a:latin typeface="Century Gothic"/>
              <a:ea typeface="Century Gothic"/>
              <a:cs typeface="Century Gothic"/>
              <a:sym typeface="Century Gothic"/>
            </a:endParaRPr>
          </a:p>
        </p:txBody>
      </p:sp>
      <p:sp>
        <p:nvSpPr>
          <p:cNvPr id="164" name="Google Shape;164;p30"/>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Century Gothic"/>
              <a:buNone/>
            </a:pPr>
            <a:endParaRPr sz="1800" b="0" i="0" u="none" strike="noStrike" cap="none">
              <a:solidFill>
                <a:srgbClr val="000000"/>
              </a:solidFill>
              <a:latin typeface="Century Gothic"/>
              <a:ea typeface="Century Gothic"/>
              <a:cs typeface="Century Gothic"/>
              <a:sym typeface="Century Gothic"/>
            </a:endParaRPr>
          </a:p>
          <a:p>
            <a:pPr marL="0" marR="0" lvl="0" indent="0" algn="l" rtl="0">
              <a:lnSpc>
                <a:spcPct val="144000"/>
              </a:lnSpc>
              <a:spcBef>
                <a:spcPts val="0"/>
              </a:spcBef>
              <a:spcAft>
                <a:spcPts val="0"/>
              </a:spcAft>
              <a:buClr>
                <a:srgbClr val="000000"/>
              </a:buClr>
              <a:buSzPts val="1800"/>
              <a:buFont typeface="Century Gothic"/>
              <a:buNone/>
            </a:pPr>
            <a:r>
              <a:rPr lang="en" sz="1800" b="1" i="0" u="none" strike="noStrike" cap="none">
                <a:solidFill>
                  <a:schemeClr val="dk1"/>
                </a:solidFill>
                <a:latin typeface="Century Gothic"/>
                <a:ea typeface="Century Gothic"/>
                <a:cs typeface="Century Gothic"/>
                <a:sym typeface="Century Gothic"/>
              </a:rPr>
              <a:t>Preparing for Lesson 8:  </a:t>
            </a:r>
            <a:r>
              <a:rPr lang="en" sz="1800" b="0" i="0" u="none" strike="noStrike" cap="none">
                <a:solidFill>
                  <a:schemeClr val="dk1"/>
                </a:solidFill>
                <a:latin typeface="Century Gothic"/>
                <a:ea typeface="Century Gothic"/>
                <a:cs typeface="Century Gothic"/>
                <a:sym typeface="Century Gothic"/>
              </a:rPr>
              <a:t>Support for Students Who Need It</a:t>
            </a:r>
            <a:endParaRPr sz="1800" b="0" i="0" u="none" strike="noStrike" cap="none">
              <a:solidFill>
                <a:schemeClr val="dk1"/>
              </a:solidFill>
              <a:latin typeface="Century Gothic"/>
              <a:ea typeface="Century Gothic"/>
              <a:cs typeface="Century Gothic"/>
              <a:sym typeface="Century Gothic"/>
            </a:endParaRPr>
          </a:p>
          <a:p>
            <a:pPr marL="457200" marR="0" lvl="0" indent="-304800" algn="l" rtl="0">
              <a:lnSpc>
                <a:spcPct val="144000"/>
              </a:lnSpc>
              <a:spcBef>
                <a:spcPts val="0"/>
              </a:spcBef>
              <a:spcAft>
                <a:spcPts val="0"/>
              </a:spcAft>
              <a:buClr>
                <a:schemeClr val="dk1"/>
              </a:buClr>
              <a:buSzPts val="1200"/>
              <a:buFont typeface="Arial"/>
              <a:buChar char="●"/>
            </a:pPr>
            <a:r>
              <a:rPr lang="en" sz="1200" b="0" i="0" u="none" strike="noStrike" cap="none">
                <a:solidFill>
                  <a:schemeClr val="dk1"/>
                </a:solidFill>
                <a:latin typeface="Century Gothic"/>
                <a:ea typeface="Century Gothic"/>
                <a:cs typeface="Century Gothic"/>
                <a:sym typeface="Century Gothic"/>
              </a:rPr>
              <a:t>Practice interpreting diagrams by meeting with a small group of students who need support. Use any diagrams in their independent reading books to ask questions like: “What does this diagram tell you?” and “How does this diagram help you understand the text?” Connect these questions back to the term </a:t>
            </a:r>
            <a:r>
              <a:rPr lang="en" sz="1200" b="0" i="1" u="none" strike="noStrike" cap="none">
                <a:solidFill>
                  <a:schemeClr val="dk1"/>
                </a:solidFill>
                <a:latin typeface="Century Gothic"/>
                <a:ea typeface="Century Gothic"/>
                <a:cs typeface="Century Gothic"/>
                <a:sym typeface="Century Gothic"/>
              </a:rPr>
              <a:t>main idea</a:t>
            </a:r>
            <a:r>
              <a:rPr lang="en" sz="1200" b="0" i="0" u="none" strike="noStrike" cap="none">
                <a:solidFill>
                  <a:schemeClr val="dk1"/>
                </a:solidFill>
                <a:latin typeface="Century Gothic"/>
                <a:ea typeface="Century Gothic"/>
                <a:cs typeface="Century Gothic"/>
                <a:sym typeface="Century Gothic"/>
              </a:rPr>
              <a:t> for these students so that they are clear about what skill they are really working on. They will need to be thinking about main idea during today’s lesson.</a:t>
            </a:r>
            <a:endParaRPr sz="1200" b="0" i="0" u="none" strike="noStrike" cap="none">
              <a:solidFill>
                <a:schemeClr val="dk1"/>
              </a:solidFill>
              <a:latin typeface="Century Gothic"/>
              <a:ea typeface="Century Gothic"/>
              <a:cs typeface="Century Gothic"/>
              <a:sym typeface="Century Gothic"/>
            </a:endParaRPr>
          </a:p>
          <a:p>
            <a:pPr marL="457200" marR="0" lvl="0" indent="-304800" algn="l" rtl="0">
              <a:lnSpc>
                <a:spcPct val="144000"/>
              </a:lnSpc>
              <a:spcBef>
                <a:spcPts val="0"/>
              </a:spcBef>
              <a:spcAft>
                <a:spcPts val="0"/>
              </a:spcAft>
              <a:buClr>
                <a:schemeClr val="dk1"/>
              </a:buClr>
              <a:buSzPts val="1200"/>
              <a:buFont typeface="Century Gothic"/>
              <a:buChar char="●"/>
            </a:pPr>
            <a:r>
              <a:rPr lang="en" sz="1200" b="0" i="0" u="none" strike="noStrike" cap="none">
                <a:solidFill>
                  <a:schemeClr val="dk1"/>
                </a:solidFill>
                <a:latin typeface="Century Gothic"/>
                <a:ea typeface="Century Gothic"/>
                <a:cs typeface="Century Gothic"/>
                <a:sym typeface="Century Gothic"/>
              </a:rPr>
              <a:t>Give students who struggle to learn new vocabulary more exposures to the word by having them act out, draw, or list similar words for the </a:t>
            </a:r>
            <a:r>
              <a:rPr lang="en" sz="1200" b="0" i="1" u="none" strike="noStrike" cap="none">
                <a:solidFill>
                  <a:schemeClr val="dk1"/>
                </a:solidFill>
                <a:latin typeface="Century Gothic"/>
                <a:ea typeface="Century Gothic"/>
                <a:cs typeface="Century Gothic"/>
                <a:sym typeface="Century Gothic"/>
              </a:rPr>
              <a:t>-ity</a:t>
            </a:r>
            <a:r>
              <a:rPr lang="en" sz="1200" b="0" i="0" u="none" strike="noStrike" cap="none">
                <a:solidFill>
                  <a:schemeClr val="dk1"/>
                </a:solidFill>
                <a:latin typeface="Century Gothic"/>
                <a:ea typeface="Century Gothic"/>
                <a:cs typeface="Century Gothic"/>
                <a:sym typeface="Century Gothic"/>
              </a:rPr>
              <a:t> words found in Closing and Assessment A of this lesson.</a:t>
            </a:r>
            <a:endParaRPr sz="1200" b="0" i="0" u="none" strike="noStrike" cap="none">
              <a:solidFill>
                <a:schemeClr val="dk1"/>
              </a:solidFill>
              <a:latin typeface="Century Gothic"/>
              <a:ea typeface="Century Gothic"/>
              <a:cs typeface="Century Gothic"/>
              <a:sym typeface="Century Gothic"/>
            </a:endParaRPr>
          </a:p>
          <a:p>
            <a:pPr marL="457200" marR="0" lvl="0" indent="-304800" algn="l" rtl="0">
              <a:lnSpc>
                <a:spcPct val="144000"/>
              </a:lnSpc>
              <a:spcBef>
                <a:spcPts val="0"/>
              </a:spcBef>
              <a:spcAft>
                <a:spcPts val="0"/>
              </a:spcAft>
              <a:buClr>
                <a:schemeClr val="dk1"/>
              </a:buClr>
              <a:buSzPts val="1200"/>
              <a:buFont typeface="Century Gothic"/>
              <a:buChar char="●"/>
            </a:pPr>
            <a:r>
              <a:rPr lang="en" sz="1200" b="0" i="0" u="none" strike="noStrike" cap="none">
                <a:solidFill>
                  <a:schemeClr val="dk1"/>
                </a:solidFill>
                <a:latin typeface="Century Gothic"/>
                <a:ea typeface="Century Gothic"/>
                <a:cs typeface="Century Gothic"/>
                <a:sym typeface="Century Gothic"/>
              </a:rPr>
              <a:t>Consider offering selected shorter passages to specific groups based on the readiness and needs of the group. </a:t>
            </a:r>
            <a:endParaRPr sz="12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endParaRPr sz="1800" b="0" i="0" u="none" strike="noStrike" cap="none">
              <a:solidFill>
                <a:srgbClr val="000000"/>
              </a:solidFill>
              <a:latin typeface="Century Gothic"/>
              <a:ea typeface="Century Gothic"/>
              <a:cs typeface="Century Gothic"/>
              <a:sym typeface="Century Gothic"/>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68"/>
        <p:cNvGrpSpPr/>
        <p:nvPr/>
      </p:nvGrpSpPr>
      <p:grpSpPr>
        <a:xfrm>
          <a:off x="0" y="0"/>
          <a:ext cx="0" cy="0"/>
          <a:chOff x="0" y="0"/>
          <a:chExt cx="0" cy="0"/>
        </a:xfrm>
      </p:grpSpPr>
      <p:sp>
        <p:nvSpPr>
          <p:cNvPr id="169" name="Google Shape;169;p31"/>
          <p:cNvSpPr txBox="1"/>
          <p:nvPr/>
        </p:nvSpPr>
        <p:spPr>
          <a:xfrm>
            <a:off x="1084650" y="1805400"/>
            <a:ext cx="6974700" cy="1532700"/>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rgbClr val="000000"/>
              </a:buClr>
              <a:buSzPts val="4000"/>
              <a:buFont typeface="Arial"/>
              <a:buNone/>
            </a:pPr>
            <a:r>
              <a:rPr lang="en" sz="4000" b="1" i="0" u="none" strike="noStrike" cap="none">
                <a:solidFill>
                  <a:srgbClr val="000000"/>
                </a:solidFill>
                <a:latin typeface="Century Gothic"/>
                <a:ea typeface="Century Gothic"/>
                <a:cs typeface="Century Gothic"/>
                <a:sym typeface="Century Gothic"/>
              </a:rPr>
              <a:t>Grade 4: Module 2: </a:t>
            </a:r>
            <a:endParaRPr sz="4000" b="1" i="0" u="none" strike="noStrike" cap="none">
              <a:solidFill>
                <a:srgbClr val="000000"/>
              </a:solidFill>
              <a:latin typeface="Century Gothic"/>
              <a:ea typeface="Century Gothic"/>
              <a:cs typeface="Century Gothic"/>
              <a:sym typeface="Century Gothic"/>
            </a:endParaRPr>
          </a:p>
          <a:p>
            <a:pPr marL="0" marR="0" lvl="0" indent="0" algn="ctr" rtl="0">
              <a:lnSpc>
                <a:spcPct val="90000"/>
              </a:lnSpc>
              <a:spcBef>
                <a:spcPts val="0"/>
              </a:spcBef>
              <a:spcAft>
                <a:spcPts val="0"/>
              </a:spcAft>
              <a:buClr>
                <a:srgbClr val="000000"/>
              </a:buClr>
              <a:buSzPts val="4000"/>
              <a:buFont typeface="Arial"/>
              <a:buNone/>
            </a:pPr>
            <a:r>
              <a:rPr lang="en" sz="4000" b="1" i="0" u="none" strike="noStrike" cap="none">
                <a:solidFill>
                  <a:srgbClr val="000000"/>
                </a:solidFill>
                <a:latin typeface="Century Gothic"/>
                <a:ea typeface="Century Gothic"/>
                <a:cs typeface="Century Gothic"/>
                <a:sym typeface="Century Gothic"/>
              </a:rPr>
              <a:t>Unit 1: Lesson 8</a:t>
            </a:r>
            <a:endParaRPr sz="4000" b="1" i="0" u="none" strike="noStrike" cap="none">
              <a:solidFill>
                <a:srgbClr val="000000"/>
              </a:solidFill>
              <a:latin typeface="Overlock"/>
              <a:ea typeface="Overlock"/>
              <a:cs typeface="Overlock"/>
              <a:sym typeface="Overlock"/>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76817" y="151656"/>
            <a:ext cx="3590365" cy="1653744"/>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sp>
        <p:nvSpPr>
          <p:cNvPr id="174" name="Google Shape;174;p32"/>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3400"/>
              <a:buFont typeface="Century Gothic"/>
              <a:buNone/>
            </a:pPr>
            <a:r>
              <a:rPr lang="en" sz="3400" b="1" i="0" u="none" strike="noStrike" cap="none">
                <a:solidFill>
                  <a:schemeClr val="dk1"/>
                </a:solidFill>
              </a:rPr>
              <a:t>Hello, Students!</a:t>
            </a:r>
            <a:endParaRPr sz="3400" b="1" i="0" u="none" strike="noStrike" cap="none">
              <a:solidFill>
                <a:schemeClr val="dk1"/>
              </a:solidFill>
            </a:endParaRPr>
          </a:p>
        </p:txBody>
      </p:sp>
      <p:sp>
        <p:nvSpPr>
          <p:cNvPr id="175" name="Google Shape;175;p32"/>
          <p:cNvSpPr txBox="1">
            <a:spLocks noGrp="1"/>
          </p:cNvSpPr>
          <p:nvPr>
            <p:ph type="body" idx="1"/>
          </p:nvPr>
        </p:nvSpPr>
        <p:spPr>
          <a:xfrm>
            <a:off x="3168300" y="1179800"/>
            <a:ext cx="56640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120000"/>
              </a:lnSpc>
              <a:spcBef>
                <a:spcPts val="0"/>
              </a:spcBef>
              <a:spcAft>
                <a:spcPts val="0"/>
              </a:spcAft>
              <a:buClr>
                <a:srgbClr val="000000"/>
              </a:buClr>
              <a:buSzPts val="1800"/>
              <a:buFont typeface="Century Gothic"/>
              <a:buNone/>
            </a:pPr>
            <a:r>
              <a:rPr lang="en" sz="1800" b="0" i="0" u="none" strike="noStrike" cap="none" dirty="0">
                <a:solidFill>
                  <a:schemeClr val="dk1"/>
                </a:solidFill>
                <a:latin typeface="Century Gothic"/>
                <a:ea typeface="Century Gothic"/>
                <a:cs typeface="Century Gothic"/>
                <a:sym typeface="Century Gothic"/>
              </a:rPr>
              <a:t>Welcome back researchers! </a:t>
            </a: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120000"/>
              </a:lnSpc>
              <a:spcBef>
                <a:spcPts val="0"/>
              </a:spcBef>
              <a:spcAft>
                <a:spcPts val="0"/>
              </a:spcAft>
              <a:buClr>
                <a:srgbClr val="000000"/>
              </a:buClr>
              <a:buSzPts val="1800"/>
              <a:buFont typeface="Century Gothic"/>
              <a:buNone/>
            </a:pP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120000"/>
              </a:lnSpc>
              <a:spcBef>
                <a:spcPts val="0"/>
              </a:spcBef>
              <a:spcAft>
                <a:spcPts val="0"/>
              </a:spcAft>
              <a:buClr>
                <a:schemeClr val="dk1"/>
              </a:buClr>
              <a:buSzPts val="1100"/>
              <a:buFont typeface="Arial"/>
              <a:buNone/>
            </a:pPr>
            <a:r>
              <a:rPr lang="en" sz="1800" b="0" i="0" u="none" strike="noStrike" cap="none" dirty="0">
                <a:solidFill>
                  <a:schemeClr val="dk1"/>
                </a:solidFill>
                <a:latin typeface="Century Gothic"/>
                <a:ea typeface="Century Gothic"/>
                <a:cs typeface="Century Gothic"/>
                <a:sym typeface="Century Gothic"/>
              </a:rPr>
              <a:t>What are we learning and doing today?</a:t>
            </a:r>
            <a:endParaRPr sz="1800" b="0" i="0" u="none" strike="noStrike" cap="none" dirty="0">
              <a:solidFill>
                <a:schemeClr val="dk1"/>
              </a:solidFill>
              <a:latin typeface="Century Gothic"/>
              <a:ea typeface="Century Gothic"/>
              <a:cs typeface="Century Gothic"/>
              <a:sym typeface="Century Gothic"/>
            </a:endParaRPr>
          </a:p>
          <a:p>
            <a:pPr marL="457200" marR="0" lvl="0" indent="-342900" algn="l" rtl="0">
              <a:lnSpc>
                <a:spcPct val="120000"/>
              </a:lnSpc>
              <a:spcBef>
                <a:spcPts val="0"/>
              </a:spcBef>
              <a:spcAft>
                <a:spcPts val="0"/>
              </a:spcAft>
              <a:buClr>
                <a:schemeClr val="dk1"/>
              </a:buClr>
              <a:buSzPts val="1800"/>
              <a:buFont typeface="Century Gothic"/>
              <a:buChar char="●"/>
            </a:pPr>
            <a:r>
              <a:rPr lang="en" sz="1800" b="0" i="0" u="none" strike="noStrike" cap="none" dirty="0">
                <a:solidFill>
                  <a:schemeClr val="dk1"/>
                </a:solidFill>
                <a:latin typeface="Century Gothic"/>
                <a:ea typeface="Century Gothic"/>
                <a:cs typeface="Century Gothic"/>
                <a:sym typeface="Century Gothic"/>
              </a:rPr>
              <a:t>Reviewing our learning targets,</a:t>
            </a:r>
            <a:endParaRPr sz="1800" b="0" i="0" u="none" strike="noStrike" cap="none" dirty="0">
              <a:solidFill>
                <a:schemeClr val="dk1"/>
              </a:solidFill>
              <a:latin typeface="Century Gothic"/>
              <a:ea typeface="Century Gothic"/>
              <a:cs typeface="Century Gothic"/>
              <a:sym typeface="Century Gothic"/>
            </a:endParaRPr>
          </a:p>
          <a:p>
            <a:pPr marL="457200" marR="0" lvl="0" indent="-342900" algn="l" rtl="0">
              <a:lnSpc>
                <a:spcPct val="120000"/>
              </a:lnSpc>
              <a:spcBef>
                <a:spcPts val="0"/>
              </a:spcBef>
              <a:spcAft>
                <a:spcPts val="0"/>
              </a:spcAft>
              <a:buClr>
                <a:schemeClr val="dk1"/>
              </a:buClr>
              <a:buSzPts val="1800"/>
              <a:buFont typeface="Century Gothic"/>
              <a:buChar char="●"/>
            </a:pPr>
            <a:r>
              <a:rPr lang="en" sz="1800" b="0" i="0" u="none" strike="noStrike" cap="none" dirty="0">
                <a:solidFill>
                  <a:schemeClr val="dk1"/>
                </a:solidFill>
                <a:latin typeface="Century Gothic"/>
                <a:ea typeface="Century Gothic"/>
                <a:cs typeface="Century Gothic"/>
                <a:sym typeface="Century Gothic"/>
              </a:rPr>
              <a:t>Reading aloud pages of</a:t>
            </a:r>
            <a:r>
              <a:rPr lang="en" sz="1800" b="0" i="1" u="none" strike="noStrike" cap="none" dirty="0">
                <a:solidFill>
                  <a:schemeClr val="dk1"/>
                </a:solidFill>
                <a:latin typeface="Century Gothic"/>
                <a:ea typeface="Century Gothic"/>
                <a:cs typeface="Century Gothic"/>
                <a:sym typeface="Century Gothic"/>
              </a:rPr>
              <a:t> Venom,</a:t>
            </a:r>
            <a:endParaRPr sz="1800" b="0" i="1" u="none" strike="noStrike" cap="none" dirty="0">
              <a:solidFill>
                <a:schemeClr val="dk1"/>
              </a:solidFill>
              <a:latin typeface="Century Gothic"/>
              <a:ea typeface="Century Gothic"/>
              <a:cs typeface="Century Gothic"/>
              <a:sym typeface="Century Gothic"/>
            </a:endParaRPr>
          </a:p>
          <a:p>
            <a:pPr marL="457200" marR="0" lvl="0" indent="-342900" algn="l" rtl="0">
              <a:lnSpc>
                <a:spcPct val="120000"/>
              </a:lnSpc>
              <a:spcBef>
                <a:spcPts val="0"/>
              </a:spcBef>
              <a:spcAft>
                <a:spcPts val="0"/>
              </a:spcAft>
              <a:buClr>
                <a:schemeClr val="dk1"/>
              </a:buClr>
              <a:buSzPts val="1800"/>
              <a:buFont typeface="Century Gothic"/>
              <a:buChar char="●"/>
            </a:pPr>
            <a:r>
              <a:rPr lang="en" sz="1800" b="0" i="0" u="none" strike="noStrike" cap="none" dirty="0">
                <a:solidFill>
                  <a:schemeClr val="dk1"/>
                </a:solidFill>
                <a:latin typeface="Century Gothic"/>
                <a:ea typeface="Century Gothic"/>
                <a:cs typeface="Century Gothic"/>
                <a:sym typeface="Century Gothic"/>
              </a:rPr>
              <a:t>Interpreting a diagram in “Fight to Survive!” and</a:t>
            </a:r>
            <a:endParaRPr sz="1800" b="0" i="0" u="none" strike="noStrike" cap="none" dirty="0">
              <a:solidFill>
                <a:schemeClr val="dk1"/>
              </a:solidFill>
              <a:latin typeface="Century Gothic"/>
              <a:ea typeface="Century Gothic"/>
              <a:cs typeface="Century Gothic"/>
              <a:sym typeface="Century Gothic"/>
            </a:endParaRPr>
          </a:p>
          <a:p>
            <a:pPr marL="457200" marR="0" lvl="0" indent="-342900" algn="l" rtl="0">
              <a:lnSpc>
                <a:spcPct val="120000"/>
              </a:lnSpc>
              <a:spcBef>
                <a:spcPts val="0"/>
              </a:spcBef>
              <a:spcAft>
                <a:spcPts val="0"/>
              </a:spcAft>
              <a:buClr>
                <a:schemeClr val="dk1"/>
              </a:buClr>
              <a:buSzPts val="1800"/>
              <a:buFont typeface="Century Gothic"/>
              <a:buChar char="●"/>
            </a:pPr>
            <a:r>
              <a:rPr lang="en" sz="1800" b="0" i="0" u="none" strike="noStrike" cap="none" dirty="0">
                <a:solidFill>
                  <a:schemeClr val="dk1"/>
                </a:solidFill>
                <a:latin typeface="Century Gothic"/>
                <a:ea typeface="Century Gothic"/>
                <a:cs typeface="Century Gothic"/>
                <a:sym typeface="Century Gothic"/>
              </a:rPr>
              <a:t>Using affixes and roots to determine word meaning.</a:t>
            </a: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115000"/>
              </a:lnSpc>
              <a:spcBef>
                <a:spcPts val="0"/>
              </a:spcBef>
              <a:spcAft>
                <a:spcPts val="0"/>
              </a:spcAft>
              <a:buClr>
                <a:schemeClr val="dk1"/>
              </a:buClr>
              <a:buSzPts val="1100"/>
              <a:buFont typeface="Arial"/>
              <a:buNone/>
            </a:pP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endParaRPr sz="1800" b="0" i="0" u="none" strike="noStrike" cap="none" dirty="0">
              <a:solidFill>
                <a:schemeClr val="dk1"/>
              </a:solidFill>
              <a:latin typeface="Century Gothic"/>
              <a:ea typeface="Century Gothic"/>
              <a:cs typeface="Century Gothic"/>
              <a:sym typeface="Century Gothic"/>
            </a:endParaRPr>
          </a:p>
        </p:txBody>
      </p:sp>
      <p:pic>
        <p:nvPicPr>
          <p:cNvPr id="2" name="Picture 2" descr="A close up of a logo&#10;&#10;Description generated with high confidence">
            <a:extLst>
              <a:ext uri="{FF2B5EF4-FFF2-40B4-BE49-F238E27FC236}">
                <a16:creationId xmlns:a16="http://schemas.microsoft.com/office/drawing/2014/main" id="{D7B49637-4A29-4E2E-95A6-E939B4CAA112}"/>
              </a:ext>
            </a:extLst>
          </p:cNvPr>
          <p:cNvPicPr>
            <a:picLocks noChangeAspect="1"/>
          </p:cNvPicPr>
          <p:nvPr/>
        </p:nvPicPr>
        <p:blipFill>
          <a:blip r:embed="rId3"/>
          <a:stretch>
            <a:fillRect/>
          </a:stretch>
        </p:blipFill>
        <p:spPr>
          <a:xfrm>
            <a:off x="177248" y="1933666"/>
            <a:ext cx="2917134" cy="1491515"/>
          </a:xfrm>
          <a:prstGeom prst="rect">
            <a:avLst/>
          </a:prstGeom>
        </p:spPr>
      </p:pic>
      <p:sp>
        <p:nvSpPr>
          <p:cNvPr id="4" name="TextBox 3">
            <a:extLst>
              <a:ext uri="{FF2B5EF4-FFF2-40B4-BE49-F238E27FC236}">
                <a16:creationId xmlns:a16="http://schemas.microsoft.com/office/drawing/2014/main" id="{07AF8CCB-C597-4F07-9954-CFFB7CD54DF6}"/>
              </a:ext>
            </a:extLst>
          </p:cNvPr>
          <p:cNvSpPr txBox="1"/>
          <p:nvPr/>
        </p:nvSpPr>
        <p:spPr>
          <a:xfrm>
            <a:off x="-402535" y="2417693"/>
            <a:ext cx="2743200" cy="369332"/>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800" b="1" i="1" dirty="0"/>
              <a:t>Venom</a:t>
            </a:r>
            <a:endParaRPr lang="en-US" sz="1800"/>
          </a:p>
        </p:txBody>
      </p:sp>
      <p:sp>
        <p:nvSpPr>
          <p:cNvPr id="5" name="TextBox 4">
            <a:extLst>
              <a:ext uri="{FF2B5EF4-FFF2-40B4-BE49-F238E27FC236}">
                <a16:creationId xmlns:a16="http://schemas.microsoft.com/office/drawing/2014/main" id="{A72ED871-3809-45E4-9608-D7BD47BBA935}"/>
              </a:ext>
            </a:extLst>
          </p:cNvPr>
          <p:cNvSpPr txBox="1"/>
          <p:nvPr/>
        </p:nvSpPr>
        <p:spPr>
          <a:xfrm>
            <a:off x="783949" y="2278960"/>
            <a:ext cx="2743200" cy="430887"/>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100" b="1" dirty="0"/>
              <a:t>by:</a:t>
            </a:r>
            <a:endParaRPr lang="en-US" sz="1100"/>
          </a:p>
          <a:p>
            <a:pPr algn="ctr"/>
            <a:r>
              <a:rPr lang="en-US" sz="1100" b="1" dirty="0"/>
              <a:t>Marilyn Singer</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pic>
        <p:nvPicPr>
          <p:cNvPr id="185" name="Google Shape;185;p33"/>
          <p:cNvPicPr preferRelativeResize="0"/>
          <p:nvPr/>
        </p:nvPicPr>
        <p:blipFill rotWithShape="1">
          <a:blip r:embed="rId3">
            <a:alphaModFix/>
          </a:blip>
          <a:srcRect/>
          <a:stretch/>
        </p:blipFill>
        <p:spPr>
          <a:xfrm>
            <a:off x="7066230" y="4186061"/>
            <a:ext cx="783571" cy="634171"/>
          </a:xfrm>
          <a:prstGeom prst="rect">
            <a:avLst/>
          </a:prstGeom>
          <a:noFill/>
          <a:ln>
            <a:noFill/>
          </a:ln>
        </p:spPr>
      </p:pic>
      <p:sp>
        <p:nvSpPr>
          <p:cNvPr id="181" name="Google Shape;181;p33"/>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3400" b="0" i="0" u="none" strike="noStrike" cap="none">
                <a:solidFill>
                  <a:schemeClr val="dk1"/>
                </a:solidFill>
                <a:latin typeface="Century Gothic"/>
                <a:ea typeface="Century Gothic"/>
                <a:cs typeface="Century Gothic"/>
                <a:sym typeface="Century Gothic"/>
              </a:rPr>
              <a:t>Reviewing Our Learning Targets</a:t>
            </a:r>
            <a:endParaRPr sz="3400" b="0" i="0" u="none" strike="noStrike" cap="none">
              <a:solidFill>
                <a:schemeClr val="dk1"/>
              </a:solidFill>
              <a:latin typeface="Century Gothic"/>
              <a:ea typeface="Century Gothic"/>
              <a:cs typeface="Century Gothic"/>
              <a:sym typeface="Century Gothic"/>
            </a:endParaRPr>
          </a:p>
        </p:txBody>
      </p:sp>
      <p:sp>
        <p:nvSpPr>
          <p:cNvPr id="182" name="Google Shape;182;p33"/>
          <p:cNvSpPr txBox="1">
            <a:spLocks noGrp="1"/>
          </p:cNvSpPr>
          <p:nvPr>
            <p:ph type="body" idx="1"/>
          </p:nvPr>
        </p:nvSpPr>
        <p:spPr>
          <a:xfrm>
            <a:off x="453050" y="1152475"/>
            <a:ext cx="83793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1000"/>
              </a:spcBef>
              <a:spcAft>
                <a:spcPts val="0"/>
              </a:spcAft>
              <a:buClr>
                <a:srgbClr val="000000"/>
              </a:buClr>
              <a:buSzPts val="1800"/>
              <a:buFont typeface="Century Gothic"/>
              <a:buNone/>
            </a:pPr>
            <a:endParaRPr sz="2400" b="1" i="0" u="sng" strike="noStrike" cap="none">
              <a:solidFill>
                <a:schemeClr val="dk1"/>
              </a:solidFill>
              <a:latin typeface="Century Gothic"/>
              <a:ea typeface="Century Gothic"/>
              <a:cs typeface="Century Gothic"/>
              <a:sym typeface="Century Gothic"/>
            </a:endParaRPr>
          </a:p>
          <a:p>
            <a:pPr marL="457200" marR="0" lvl="0" indent="-381000" algn="l" rtl="0">
              <a:lnSpc>
                <a:spcPct val="90000"/>
              </a:lnSpc>
              <a:spcBef>
                <a:spcPts val="1000"/>
              </a:spcBef>
              <a:spcAft>
                <a:spcPts val="0"/>
              </a:spcAft>
              <a:buClr>
                <a:schemeClr val="dk1"/>
              </a:buClr>
              <a:buSzPts val="2400"/>
              <a:buFont typeface="Century Gothic"/>
              <a:buChar char="●"/>
            </a:pPr>
            <a:r>
              <a:rPr lang="en" sz="2400" b="0" i="0" u="none" strike="noStrike" cap="none">
                <a:solidFill>
                  <a:schemeClr val="dk1"/>
                </a:solidFill>
                <a:latin typeface="Century Gothic"/>
                <a:ea typeface="Century Gothic"/>
                <a:cs typeface="Century Gothic"/>
                <a:sym typeface="Century Gothic"/>
              </a:rPr>
              <a:t>I can </a:t>
            </a:r>
            <a:r>
              <a:rPr lang="en" sz="2400" b="0" i="0" u="sng" strike="noStrike" cap="none">
                <a:solidFill>
                  <a:schemeClr val="dk1"/>
                </a:solidFill>
                <a:latin typeface="Century Gothic"/>
                <a:ea typeface="Century Gothic"/>
                <a:cs typeface="Century Gothic"/>
                <a:sym typeface="Century Gothic"/>
              </a:rPr>
              <a:t>interpret</a:t>
            </a:r>
            <a:r>
              <a:rPr lang="en" sz="2400" b="0" i="0" u="none" strike="noStrike" cap="none">
                <a:solidFill>
                  <a:schemeClr val="dk1"/>
                </a:solidFill>
                <a:latin typeface="Century Gothic"/>
                <a:ea typeface="Century Gothic"/>
                <a:cs typeface="Century Gothic"/>
                <a:sym typeface="Century Gothic"/>
              </a:rPr>
              <a:t> a diagram in a text and use it to help me understand the text. </a:t>
            </a:r>
            <a:endParaRPr sz="2400" b="0" i="0" u="none" strike="noStrike" cap="none">
              <a:solidFill>
                <a:schemeClr val="dk1"/>
              </a:solidFill>
              <a:latin typeface="Century Gothic"/>
              <a:ea typeface="Century Gothic"/>
              <a:cs typeface="Century Gothic"/>
              <a:sym typeface="Century Gothic"/>
            </a:endParaRPr>
          </a:p>
          <a:p>
            <a:pPr marL="457200" marR="0" lvl="0" indent="0" algn="l" rtl="0">
              <a:lnSpc>
                <a:spcPct val="90000"/>
              </a:lnSpc>
              <a:spcBef>
                <a:spcPts val="1000"/>
              </a:spcBef>
              <a:spcAft>
                <a:spcPts val="0"/>
              </a:spcAft>
              <a:buClr>
                <a:srgbClr val="000000"/>
              </a:buClr>
              <a:buSzPts val="1800"/>
              <a:buFont typeface="Century Gothic"/>
              <a:buNone/>
            </a:pPr>
            <a:endParaRPr sz="2400" b="0" i="0" u="none" strike="noStrike" cap="none">
              <a:solidFill>
                <a:schemeClr val="dk1"/>
              </a:solidFill>
              <a:latin typeface="Century Gothic"/>
              <a:ea typeface="Century Gothic"/>
              <a:cs typeface="Century Gothic"/>
              <a:sym typeface="Century Gothic"/>
            </a:endParaRPr>
          </a:p>
          <a:p>
            <a:pPr marL="457200" marR="0" lvl="0" indent="-381000" algn="l" rtl="0">
              <a:lnSpc>
                <a:spcPct val="90000"/>
              </a:lnSpc>
              <a:spcBef>
                <a:spcPts val="1000"/>
              </a:spcBef>
              <a:spcAft>
                <a:spcPts val="0"/>
              </a:spcAft>
              <a:buClr>
                <a:schemeClr val="dk1"/>
              </a:buClr>
              <a:buSzPts val="2400"/>
              <a:buFont typeface="Century Gothic"/>
              <a:buChar char="●"/>
            </a:pPr>
            <a:r>
              <a:rPr lang="en" sz="2400" b="0" i="0" u="none" strike="noStrike" cap="none">
                <a:solidFill>
                  <a:schemeClr val="dk1"/>
                </a:solidFill>
                <a:latin typeface="Century Gothic"/>
                <a:ea typeface="Century Gothic"/>
                <a:cs typeface="Century Gothic"/>
                <a:sym typeface="Century Gothic"/>
              </a:rPr>
              <a:t>I can find the meanings of unfamiliar words by using </a:t>
            </a:r>
            <a:r>
              <a:rPr lang="en" sz="2400" b="0" i="0" u="sng" strike="noStrike" cap="none">
                <a:solidFill>
                  <a:schemeClr val="dk1"/>
                </a:solidFill>
                <a:latin typeface="Century Gothic"/>
                <a:ea typeface="Century Gothic"/>
                <a:cs typeface="Century Gothic"/>
                <a:sym typeface="Century Gothic"/>
              </a:rPr>
              <a:t>affixes</a:t>
            </a:r>
            <a:r>
              <a:rPr lang="en" sz="2400" b="0" i="0" u="none" strike="noStrike" cap="none">
                <a:solidFill>
                  <a:schemeClr val="dk1"/>
                </a:solidFill>
                <a:latin typeface="Century Gothic"/>
                <a:ea typeface="Century Gothic"/>
                <a:cs typeface="Century Gothic"/>
                <a:sym typeface="Century Gothic"/>
              </a:rPr>
              <a:t> and </a:t>
            </a:r>
            <a:r>
              <a:rPr lang="en" sz="2400" b="0" i="0" u="sng" strike="noStrike" cap="none">
                <a:solidFill>
                  <a:schemeClr val="dk1"/>
                </a:solidFill>
                <a:latin typeface="Century Gothic"/>
                <a:ea typeface="Century Gothic"/>
                <a:cs typeface="Century Gothic"/>
                <a:sym typeface="Century Gothic"/>
              </a:rPr>
              <a:t>roots</a:t>
            </a:r>
            <a:r>
              <a:rPr lang="en" sz="2400" b="0" i="0" u="none" strike="noStrike" cap="none">
                <a:solidFill>
                  <a:schemeClr val="dk1"/>
                </a:solidFill>
                <a:latin typeface="Century Gothic"/>
                <a:ea typeface="Century Gothic"/>
                <a:cs typeface="Century Gothic"/>
                <a:sym typeface="Century Gothic"/>
              </a:rPr>
              <a:t>.</a:t>
            </a:r>
            <a:endParaRPr sz="2400" b="0" i="0" u="none" strike="noStrike" cap="none">
              <a:solidFill>
                <a:schemeClr val="dk1"/>
              </a:solidFill>
              <a:latin typeface="Century Gothic"/>
              <a:ea typeface="Century Gothic"/>
              <a:cs typeface="Century Gothic"/>
              <a:sym typeface="Century Gothic"/>
            </a:endParaRPr>
          </a:p>
          <a:p>
            <a:pPr marL="457200" marR="0" lvl="0" indent="0" algn="l" rtl="0">
              <a:lnSpc>
                <a:spcPct val="90000"/>
              </a:lnSpc>
              <a:spcBef>
                <a:spcPts val="1000"/>
              </a:spcBef>
              <a:spcAft>
                <a:spcPts val="0"/>
              </a:spcAft>
              <a:buClr>
                <a:srgbClr val="000000"/>
              </a:buClr>
              <a:buSzPts val="1800"/>
              <a:buFont typeface="Century Gothic"/>
              <a:buNone/>
            </a:pPr>
            <a:endParaRPr sz="2400" b="0" i="0" u="none" strike="noStrike" cap="none">
              <a:solidFill>
                <a:srgbClr val="000000"/>
              </a:solidFill>
              <a:latin typeface="Century Gothic"/>
              <a:ea typeface="Century Gothic"/>
              <a:cs typeface="Century Gothic"/>
              <a:sym typeface="Century Gothic"/>
            </a:endParaRPr>
          </a:p>
        </p:txBody>
      </p:sp>
      <p:pic>
        <p:nvPicPr>
          <p:cNvPr id="183" name="Google Shape;183;p33"/>
          <p:cNvPicPr preferRelativeResize="0"/>
          <p:nvPr/>
        </p:nvPicPr>
        <p:blipFill rotWithShape="1">
          <a:blip r:embed="rId4">
            <a:alphaModFix/>
          </a:blip>
          <a:srcRect/>
          <a:stretch/>
        </p:blipFill>
        <p:spPr>
          <a:xfrm>
            <a:off x="8388887" y="4259300"/>
            <a:ext cx="598204" cy="468118"/>
          </a:xfrm>
          <a:prstGeom prst="rect">
            <a:avLst/>
          </a:prstGeom>
          <a:noFill/>
          <a:ln>
            <a:noFill/>
          </a:ln>
        </p:spPr>
      </p:pic>
      <p:pic>
        <p:nvPicPr>
          <p:cNvPr id="184" name="Google Shape;184;p33"/>
          <p:cNvPicPr preferRelativeResize="0"/>
          <p:nvPr/>
        </p:nvPicPr>
        <p:blipFill rotWithShape="1">
          <a:blip r:embed="rId5">
            <a:alphaModFix/>
          </a:blip>
          <a:srcRect/>
          <a:stretch/>
        </p:blipFill>
        <p:spPr>
          <a:xfrm>
            <a:off x="7849801" y="4186061"/>
            <a:ext cx="539086" cy="546707"/>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9" ma:contentTypeDescription="Create a new document." ma:contentTypeScope="" ma:versionID="7baa7c92bc2510e8cd0a4e6098220145">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eff59267048b5e8d168f74a9a89882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element ref="ns2:MediaServiceDateTaken" minOccurs="0"/>
                <xsd:element ref="ns2:MediaServiceAutoTags"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060D192-DEA0-4812-9873-84CF5BEC80A5}">
  <ds:schemaRefs>
    <ds:schemaRef ds:uri="http://schemas.microsoft.com/sharepoint/v3/contenttype/forms"/>
  </ds:schemaRefs>
</ds:datastoreItem>
</file>

<file path=customXml/itemProps2.xml><?xml version="1.0" encoding="utf-8"?>
<ds:datastoreItem xmlns:ds="http://schemas.openxmlformats.org/officeDocument/2006/customXml" ds:itemID="{EF425E6A-6717-4FDA-8736-3A355F07F768}">
  <ds:schemaRefs>
    <ds:schemaRef ds:uri="02a6a75b-8925-4bc7-8b21-b87d4a90d0a3"/>
    <ds:schemaRef ds:uri="http://schemas.microsoft.com/office/infopath/2007/PartnerControls"/>
    <ds:schemaRef ds:uri="http://schemas.microsoft.com/office/2006/documentManagement/types"/>
    <ds:schemaRef ds:uri="http://purl.org/dc/elements/1.1/"/>
    <ds:schemaRef ds:uri="http://schemas.microsoft.com/office/2006/metadata/properties"/>
    <ds:schemaRef ds:uri="http://www.w3.org/XML/1998/namespace"/>
    <ds:schemaRef ds:uri="http://purl.org/dc/terms/"/>
    <ds:schemaRef ds:uri="http://schemas.openxmlformats.org/package/2006/metadata/core-properties"/>
    <ds:schemaRef ds:uri="a1502afc-75e6-4a80-976c-76583f90c737"/>
    <ds:schemaRef ds:uri="http://purl.org/dc/dcmitype/"/>
  </ds:schemaRefs>
</ds:datastoreItem>
</file>

<file path=customXml/itemProps3.xml><?xml version="1.0" encoding="utf-8"?>
<ds:datastoreItem xmlns:ds="http://schemas.openxmlformats.org/officeDocument/2006/customXml" ds:itemID="{9C46ADCB-DCF0-439C-9B80-2DABC5495E4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502afc-75e6-4a80-976c-76583f90c737"/>
    <ds:schemaRef ds:uri="02a6a75b-8925-4bc7-8b21-b87d4a90d0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14</TotalTime>
  <Words>3951</Words>
  <Application>Microsoft Office PowerPoint</Application>
  <PresentationFormat>On-screen Show (16:9)</PresentationFormat>
  <Paragraphs>335</Paragraphs>
  <Slides>17</Slides>
  <Notes>17</Notes>
  <HiddenSlides>0</HiddenSlides>
  <MMClips>0</MMClips>
  <ScaleCrop>false</ScaleCrop>
  <HeadingPairs>
    <vt:vector size="4" baseType="variant">
      <vt:variant>
        <vt:lpstr>Theme</vt:lpstr>
      </vt:variant>
      <vt:variant>
        <vt:i4>2</vt:i4>
      </vt:variant>
      <vt:variant>
        <vt:lpstr>Slide Titles</vt:lpstr>
      </vt:variant>
      <vt:variant>
        <vt:i4>17</vt:i4>
      </vt:variant>
    </vt:vector>
  </HeadingPairs>
  <TitlesOfParts>
    <vt:vector size="19" baseType="lpstr">
      <vt:lpstr>Simple Light</vt:lpstr>
      <vt:lpstr>Office Theme</vt:lpstr>
      <vt:lpstr>Grade 4: Module 2: Unit 1: Lesson 8 Teacher slide, before teaching.</vt:lpstr>
      <vt:lpstr>Grade 4: Module 2: Unit 1: Lesson 8 Teacher slide, before teaching. </vt:lpstr>
      <vt:lpstr>Grade 4: Module 2: Unit 1: Lesson 8 Teacher slide, before teaching.</vt:lpstr>
      <vt:lpstr>Grade 4: Module 2: Unit 1: Lesson 8 Teacher slide, before teaching.</vt:lpstr>
      <vt:lpstr>Grade 4: Module 2: Unit 1: Lesson 8 Teacher slide, before teaching.</vt:lpstr>
      <vt:lpstr>Grade 4: Module 2: Unit 1: Lesson 7 Teacher slide, before teaching.  </vt:lpstr>
      <vt:lpstr>PowerPoint Presentation</vt:lpstr>
      <vt:lpstr>Hello, Students!</vt:lpstr>
      <vt:lpstr>Reviewing Our Learning Targets</vt:lpstr>
      <vt:lpstr>Reading Aloud: pages 47-49 of Venom  </vt:lpstr>
      <vt:lpstr>Interpreting a Diagram (from Venom)</vt:lpstr>
      <vt:lpstr>Interpreting the diagram in “Fight to Survive”</vt:lpstr>
      <vt:lpstr>Using Affixes &amp; Roots to Determine Meaning</vt:lpstr>
      <vt:lpstr>Reflect on our Learning Targets</vt:lpstr>
      <vt:lpstr>Homework</vt:lpstr>
      <vt:lpstr>Homework: Accountable Research Reading</vt:lpstr>
      <vt:lpstr>Small Group Block /All Block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2: Unit 1: Lesson 8 Teacher slide, before teaching.</dc:title>
  <dc:creator>nbravo</dc:creator>
  <cp:lastModifiedBy>Deniescha Malone</cp:lastModifiedBy>
  <cp:revision>136</cp:revision>
  <dcterms:modified xsi:type="dcterms:W3CDTF">2019-03-23T15:29:47Z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y fmtid="{D5CDD505-2E9C-101B-9397-08002B2CF9AE}" pid="3" name="AuthorIds_UIVersion_1024">
    <vt:lpwstr>411</vt:lpwstr>
  </property>
</Properties>
</file>