
<file path=[Content_Types].xml><?xml version="1.0" encoding="utf-8"?>
<Types xmlns="http://schemas.openxmlformats.org/package/2006/content-types">
  <Default Extension="png" ContentType="image/png"/>
  <Default Extension="rels" ContentType="application/vnd.openxmlformats-package.relationships+xml"/>
  <Default Extension="fntdata" ContentType="application/x-fontdata"/>
  <Default Extension="xml" ContentType="application/xml"/>
  <Default Extension="jpg" ContentType="image/jpeg"/>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slideLayouts/slideLayout24.xml" ContentType="application/vnd.openxmlformats-officedocument.presentationml.slideLayout+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1.xml" ContentType="application/vnd.openxmlformats-officedocument.presentationml.notesSlide+xml"/>
  <Override PartName="/ppt/notesMasters/notesMaster1.xml" ContentType="application/vnd.openxmlformats-officedocument.presentationml.notesMaster+xml"/>
  <Override PartName="/ppt/theme/theme3.xml" ContentType="application/vnd.openxmlformats-officedocument.theme+xml"/>
  <Override PartName="/ppt/theme/theme2.xml" ContentType="application/vnd.openxmlformats-officedocument.theme+xml"/>
  <Override PartName="/ppt/theme/theme1.xml" ContentType="application/vnd.openxmlformats-officedocument.theme+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5" r:id="rId1"/>
    <p:sldMasterId id="2147483676" r:id="rId2"/>
  </p:sldMasterIdLst>
  <p:notesMasterIdLst>
    <p:notesMasterId r:id="rId21"/>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Lst>
  <p:sldSz cx="9144000" cy="5143500" type="screen16x9"/>
  <p:notesSz cx="6858000" cy="9144000"/>
  <p:embeddedFontLst>
    <p:embeddedFont>
      <p:font typeface="Calibri" panose="020F0502020204030204" pitchFamily="34" charset="0"/>
      <p:regular r:id="rId22"/>
      <p:bold r:id="rId23"/>
      <p:italic r:id="rId24"/>
      <p:boldItalic r:id="rId25"/>
    </p:embeddedFont>
    <p:embeddedFont>
      <p:font typeface="Century Gothic" panose="020B0502020202020204" pitchFamily="34" charset="0"/>
      <p:regular r:id="rId26"/>
      <p:bold r:id="rId27"/>
      <p:italic r:id="rId28"/>
      <p:boldItalic r:id="rId29"/>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B185544D-4B68-4C80-8425-5ADB26B49CAB}">
  <a:tblStyle styleId="{B185544D-4B68-4C80-8425-5ADB26B49CAB}"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6996" autoAdjust="0"/>
  </p:normalViewPr>
  <p:slideViewPr>
    <p:cSldViewPr snapToGrid="0">
      <p:cViewPr varScale="1">
        <p:scale>
          <a:sx n="81" d="100"/>
          <a:sy n="81" d="100"/>
        </p:scale>
        <p:origin x="490" y="58"/>
      </p:cViewPr>
      <p:guideLst>
        <p:guide orient="horz" pos="1620"/>
        <p:guide pos="2880"/>
      </p:guideLst>
    </p:cSldViewPr>
  </p:slideViewPr>
  <p:notesTextViewPr>
    <p:cViewPr>
      <p:scale>
        <a:sx n="1" d="1"/>
        <a:sy n="1" d="1"/>
      </p:scale>
      <p:origin x="0" y="-1382"/>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font" Target="fonts/font5.fntdata"/><Relationship Id="rId3" Type="http://schemas.openxmlformats.org/officeDocument/2006/relationships/slide" Target="slides/slide1.xml"/><Relationship Id="rId21" Type="http://schemas.openxmlformats.org/officeDocument/2006/relationships/notesMaster" Target="notesMasters/notesMaster1.xml"/><Relationship Id="rId34" Type="http://schemas.openxmlformats.org/officeDocument/2006/relationships/customXml" Target="../customXml/item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font" Target="fonts/font4.fntdata"/><Relationship Id="rId33"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font" Target="fonts/font8.fntdata"/><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font" Target="fonts/font3.fntdata"/><Relationship Id="rId32"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font" Target="fonts/font2.fntdata"/><Relationship Id="rId28" Type="http://schemas.openxmlformats.org/officeDocument/2006/relationships/font" Target="fonts/font7.fntdata"/><Relationship Id="rId36" Type="http://schemas.openxmlformats.org/officeDocument/2006/relationships/customXml" Target="../customXml/item3.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font" Target="fonts/font1.fntdata"/><Relationship Id="rId27" Type="http://schemas.openxmlformats.org/officeDocument/2006/relationships/font" Target="fonts/font6.fntdata"/><Relationship Id="rId30" Type="http://schemas.openxmlformats.org/officeDocument/2006/relationships/presProps" Target="presProps.xml"/><Relationship Id="rId35" Type="http://schemas.openxmlformats.org/officeDocument/2006/relationships/customXml" Target="../customXml/item2.xml"/><Relationship Id="rId8" Type="http://schemas.openxmlformats.org/officeDocument/2006/relationships/slide" Target="slides/slide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4067745170"/>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5"/>
        <p:cNvGrpSpPr/>
        <p:nvPr/>
      </p:nvGrpSpPr>
      <p:grpSpPr>
        <a:xfrm>
          <a:off x="0" y="0"/>
          <a:ext cx="0" cy="0"/>
          <a:chOff x="0" y="0"/>
          <a:chExt cx="0" cy="0"/>
        </a:xfrm>
      </p:grpSpPr>
      <p:sp>
        <p:nvSpPr>
          <p:cNvPr id="196" name="Google Shape;196;g3a2ea51330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7" name="Google Shape;197;g3a2ea51330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End of Module 2 Assessment: While it primarily assesses knowledge and skills from Cycles 9–12, items reflecting accumulated patterns in this module are included as well. Work Time for this lesson, as with all assessment lessons, involves extended differentiated small group instruction to allow time for the teacher to meet with each group to administer the assessment. Assessments are on-demand and can be reviewed with students immediately or at a later time so they can analyze their errors and establish personal goals. See </a:t>
            </a:r>
            <a:r>
              <a:rPr lang="en" sz="1200" b="1" dirty="0">
                <a:solidFill>
                  <a:schemeClr val="dk1"/>
                </a:solidFill>
                <a:latin typeface="Calibri"/>
                <a:ea typeface="Calibri"/>
                <a:cs typeface="Calibri"/>
                <a:sym typeface="Calibri"/>
              </a:rPr>
              <a:t>Assessment Overview and Resources </a:t>
            </a:r>
            <a:r>
              <a:rPr lang="en" sz="1200" dirty="0">
                <a:solidFill>
                  <a:schemeClr val="dk1"/>
                </a:solidFill>
                <a:latin typeface="Calibri"/>
                <a:ea typeface="Calibri"/>
                <a:cs typeface="Calibri"/>
                <a:sym typeface="Calibri"/>
              </a:rPr>
              <a:t>document for further details.</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highlight>
                <a:schemeClr val="lt2"/>
              </a:highlight>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highlight>
                <a:schemeClr val="lt2"/>
              </a:highlight>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highlight>
                <a:schemeClr val="lt2"/>
              </a:highlight>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highlight>
                <a:schemeClr val="lt2"/>
              </a:highlight>
              <a:latin typeface="Calibri"/>
              <a:ea typeface="Calibri"/>
              <a:cs typeface="Calibri"/>
              <a:sym typeface="Calibri"/>
            </a:endParaRPr>
          </a:p>
        </p:txBody>
      </p:sp>
    </p:spTree>
    <p:extLst>
      <p:ext uri="{BB962C8B-B14F-4D97-AF65-F5344CB8AC3E}">
        <p14:creationId xmlns:p14="http://schemas.microsoft.com/office/powerpoint/2010/main" val="204736548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0"/>
        <p:cNvGrpSpPr/>
        <p:nvPr/>
      </p:nvGrpSpPr>
      <p:grpSpPr>
        <a:xfrm>
          <a:off x="0" y="0"/>
          <a:ext cx="0" cy="0"/>
          <a:chOff x="0" y="0"/>
          <a:chExt cx="0" cy="0"/>
        </a:xfrm>
      </p:grpSpPr>
      <p:sp>
        <p:nvSpPr>
          <p:cNvPr id="251" name="Google Shape;251;g3a2ea51330_1_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2" name="Google Shape;252;g3a2ea51330_1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you want to get your kids up and moving, you could have them stand up to read the learning target while they make the motion of shooting a bow and arrow at the target.</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Briefly introduce the Learning Targets by reminding students of the lyrics they just sang or chanted in the transition.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“Remember the transition song we just sang. Today we are going to review sound-spelling patterns. We are also going to identify suffixes.” </a:t>
            </a:r>
            <a:r>
              <a:rPr lang="en" sz="1200" dirty="0">
                <a:solidFill>
                  <a:schemeClr val="dk1"/>
                </a:solidFill>
                <a:latin typeface="Calibri"/>
                <a:ea typeface="Calibri"/>
                <a:cs typeface="Calibri"/>
                <a:sym typeface="Calibri"/>
              </a:rPr>
              <a:t>This can be very brief as the lesson goes into this in more detail.</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The opening sets the purpose for the assessment.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1106481" lvl="0" indent="-98508"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85771230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7"/>
        <p:cNvGrpSpPr/>
        <p:nvPr/>
      </p:nvGrpSpPr>
      <p:grpSpPr>
        <a:xfrm>
          <a:off x="0" y="0"/>
          <a:ext cx="0" cy="0"/>
          <a:chOff x="0" y="0"/>
          <a:chExt cx="0" cy="0"/>
        </a:xfrm>
      </p:grpSpPr>
      <p:sp>
        <p:nvSpPr>
          <p:cNvPr id="258" name="Google Shape;258;g46a09764fa_1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9" name="Google Shape;259;g46a09764fa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10-15 minutes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Font typeface="Arial"/>
              <a:buNone/>
            </a:pPr>
            <a:endParaRPr sz="1200" b="1" u="sng"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lesson begins with a review before the assessment.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latin typeface="Calibri"/>
              <a:ea typeface="Calibri"/>
              <a:cs typeface="Calibri"/>
              <a:sym typeface="Calibri"/>
            </a:endParaRPr>
          </a:p>
          <a:p>
            <a:pPr marL="0" lvl="0" indent="0" algn="l" rtl="0">
              <a:lnSpc>
                <a:spcPct val="100000"/>
              </a:lnSpc>
              <a:spcBef>
                <a:spcPts val="0"/>
              </a:spcBef>
              <a:spcAft>
                <a:spcPts val="0"/>
              </a:spcAft>
              <a:buNone/>
            </a:pPr>
            <a:r>
              <a:rPr lang="en" sz="1200" dirty="0">
                <a:latin typeface="Calibri"/>
                <a:ea typeface="Calibri"/>
                <a:cs typeface="Calibri"/>
                <a:sym typeface="Calibri"/>
              </a:rPr>
              <a:t>Begin the Review and Setting Purpose for the Assessment instructional practice:</a:t>
            </a:r>
            <a:endParaRPr sz="1200" i="1"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Say:</a:t>
            </a:r>
            <a:r>
              <a:rPr lang="en" sz="1200" i="1" dirty="0">
                <a:latin typeface="Calibri"/>
                <a:ea typeface="Calibri"/>
                <a:cs typeface="Calibri"/>
                <a:sym typeface="Calibri"/>
              </a:rPr>
              <a:t> </a:t>
            </a:r>
            <a:r>
              <a:rPr lang="en" sz="1200" i="0" dirty="0">
                <a:latin typeface="Calibri"/>
                <a:ea typeface="Calibri"/>
                <a:cs typeface="Calibri"/>
                <a:sym typeface="Calibri"/>
              </a:rPr>
              <a:t>“‘landing,’ ‘landed,’ ‘hopping,’ ‘hopped,’ ‘smiling,’ ‘smiled.’ These are some examples of base words and suffixes we’ve been working on. /ū/ and /ōō/ are long vowel sounds we hear in words like ‘blue’ and ‘new.’ /shun/ and /zhun/ are sounds we hear at the end of words like ‘vacation’ and ‘vision.’ Over the past several weeks, we’ve been looking closely at how these suffixes and sounds are spelled.” </a:t>
            </a:r>
            <a:endParaRPr sz="1200" i="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Display the enlarged Suggested 1-1-1 Doubling Rule and Magic “e” Rule chart. </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Says: </a:t>
            </a:r>
            <a:r>
              <a:rPr lang="en" sz="1200" i="0" dirty="0">
                <a:latin typeface="Calibri"/>
                <a:ea typeface="Calibri"/>
                <a:cs typeface="Calibri"/>
                <a:sym typeface="Calibri"/>
              </a:rPr>
              <a:t>“Let’s start with what we know about adding suffixes that start with a vowel, like ‘-ing’ and ‘-ed,’ to base words.” </a:t>
            </a:r>
            <a:endParaRPr sz="1200" i="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Invite students to look at the chart and review the chart with them. </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Invite one or two students to share additional examples to support understanding of the rules.</a:t>
            </a:r>
            <a:endParaRPr sz="1200" dirty="0">
              <a:latin typeface="Calibri"/>
              <a:ea typeface="Calibri"/>
              <a:cs typeface="Calibri"/>
              <a:sym typeface="Calibri"/>
            </a:endParaRPr>
          </a:p>
          <a:p>
            <a:pPr marL="0" lvl="0" indent="0" algn="l" rtl="0">
              <a:lnSpc>
                <a:spcPct val="100000"/>
              </a:lnSpc>
              <a:spcBef>
                <a:spcPts val="0"/>
              </a:spcBef>
              <a:spcAft>
                <a:spcPts val="0"/>
              </a:spcAft>
              <a:buNone/>
            </a:pPr>
            <a:endParaRPr sz="1200" dirty="0">
              <a:latin typeface="Calibri"/>
              <a:ea typeface="Calibri"/>
              <a:cs typeface="Calibri"/>
              <a:sym typeface="Calibri"/>
            </a:endParaRPr>
          </a:p>
          <a:p>
            <a:pPr marL="0" lvl="0" indent="0" algn="l" rtl="0">
              <a:lnSpc>
                <a:spcPct val="100000"/>
              </a:lnSpc>
              <a:spcBef>
                <a:spcPts val="0"/>
              </a:spcBef>
              <a:spcAft>
                <a:spcPts val="0"/>
              </a:spcAft>
              <a:buNone/>
            </a:pPr>
            <a:r>
              <a:rPr lang="en" sz="1200" dirty="0">
                <a:latin typeface="Calibri"/>
                <a:ea typeface="Calibri"/>
                <a:cs typeface="Calibri"/>
                <a:sym typeface="Calibri"/>
              </a:rPr>
              <a:t>Student Look-fors/Listen-fors:</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Are students able to identify the words that follow the 1-1-1 doubling rule? </a:t>
            </a:r>
            <a:endParaRPr sz="1200" dirty="0">
              <a:latin typeface="Calibri"/>
              <a:ea typeface="Calibri"/>
              <a:cs typeface="Calibri"/>
              <a:sym typeface="Calibri"/>
            </a:endParaRPr>
          </a:p>
          <a:p>
            <a:pPr marL="457200" lvl="0" indent="0" algn="l" rtl="0">
              <a:lnSpc>
                <a:spcPct val="100000"/>
              </a:lnSpc>
              <a:spcBef>
                <a:spcPts val="0"/>
              </a:spcBef>
              <a:spcAft>
                <a:spcPts val="0"/>
              </a:spcAft>
              <a:buNone/>
            </a:pPr>
            <a:endParaRPr sz="1200" dirty="0">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Student Supports/Meeting Student Needs: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providing support as students make connections between spelling patterns and syllable types with sentence frames. Example:</a:t>
            </a:r>
            <a:endParaRPr sz="120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 notice when ‘-ing’ is added to a closed syllable ending in one consonant, I need to double the consonant to keep that syllable closed.” </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54597696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3"/>
        <p:cNvGrpSpPr/>
        <p:nvPr/>
      </p:nvGrpSpPr>
      <p:grpSpPr>
        <a:xfrm>
          <a:off x="0" y="0"/>
          <a:ext cx="0" cy="0"/>
          <a:chOff x="0" y="0"/>
          <a:chExt cx="0" cy="0"/>
        </a:xfrm>
      </p:grpSpPr>
      <p:sp>
        <p:nvSpPr>
          <p:cNvPr id="264" name="Google Shape;264;g46dd44e978_0_2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5" name="Google Shape;265;g46dd44e978_0_2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10-15 minutes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Font typeface="Arial"/>
              <a:buNone/>
            </a:pPr>
            <a:endParaRPr sz="1200" b="1" u="sng"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lesson begins with a review before the assessment. </a:t>
            </a:r>
            <a:endParaRPr sz="1200" dirty="0">
              <a:latin typeface="Calibri"/>
              <a:ea typeface="Calibri"/>
              <a:cs typeface="Calibri"/>
              <a:sym typeface="Calibri"/>
            </a:endParaRPr>
          </a:p>
          <a:p>
            <a:pPr marL="0" lvl="0" indent="0" algn="l" rtl="0">
              <a:lnSpc>
                <a:spcPct val="100000"/>
              </a:lnSpc>
              <a:spcBef>
                <a:spcPts val="0"/>
              </a:spcBef>
              <a:spcAft>
                <a:spcPts val="0"/>
              </a:spcAft>
              <a:buNone/>
            </a:pPr>
            <a:endParaRPr sz="1200" dirty="0">
              <a:latin typeface="Calibri"/>
              <a:ea typeface="Calibri"/>
              <a:cs typeface="Calibri"/>
              <a:sym typeface="Calibri"/>
            </a:endParaRPr>
          </a:p>
          <a:p>
            <a:pPr marL="0" lvl="0" indent="0" algn="l" rtl="0">
              <a:lnSpc>
                <a:spcPct val="100000"/>
              </a:lnSpc>
              <a:spcBef>
                <a:spcPts val="0"/>
              </a:spcBef>
              <a:spcAft>
                <a:spcPts val="0"/>
              </a:spcAft>
              <a:buNone/>
            </a:pPr>
            <a:r>
              <a:rPr lang="en" sz="1200" dirty="0">
                <a:latin typeface="Calibri"/>
                <a:ea typeface="Calibri"/>
                <a:cs typeface="Calibri"/>
                <a:sym typeface="Calibri"/>
              </a:rPr>
              <a:t>Teacher Actions:</a:t>
            </a:r>
            <a:endParaRPr sz="1200" dirty="0">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the enlarged Suggested Long “u” Vowel Teams chart.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“We worked with a lot of vowel teams that all make the long ‘u’ sound. When we see this in words, we know we’ll need to make the long ‘u’ sound.” </a:t>
            </a:r>
            <a:endParaRPr sz="1200" i="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notice the vowel teams and read each word aloud with him or her.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Write “-tion” and “-sion” on the board.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Point to “-tion” and say: /shun/.</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Point to “-sion” and say: /shun/ or /zhun/.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to students that today they will meet with </a:t>
            </a:r>
            <a:r>
              <a:rPr lang="en-US" sz="1200" dirty="0">
                <a:solidFill>
                  <a:schemeClr val="dk1"/>
                </a:solidFill>
                <a:latin typeface="Calibri"/>
                <a:ea typeface="Calibri"/>
                <a:cs typeface="Calibri"/>
                <a:sym typeface="Calibri"/>
              </a:rPr>
              <a:t>you </a:t>
            </a:r>
            <a:r>
              <a:rPr lang="en" sz="1200" dirty="0">
                <a:solidFill>
                  <a:schemeClr val="dk1"/>
                </a:solidFill>
                <a:latin typeface="Calibri"/>
                <a:ea typeface="Calibri"/>
                <a:cs typeface="Calibri"/>
                <a:sym typeface="Calibri"/>
              </a:rPr>
              <a:t>in small groups to take an assessment and that at some point today or in the next few days they will meet with </a:t>
            </a:r>
            <a:r>
              <a:rPr lang="en-US" sz="1200" dirty="0">
                <a:solidFill>
                  <a:schemeClr val="dk1"/>
                </a:solidFill>
                <a:latin typeface="Calibri"/>
                <a:ea typeface="Calibri"/>
                <a:cs typeface="Calibri"/>
                <a:sym typeface="Calibri"/>
              </a:rPr>
              <a:t>you </a:t>
            </a:r>
            <a:r>
              <a:rPr lang="en" sz="1200" dirty="0">
                <a:solidFill>
                  <a:schemeClr val="dk1"/>
                </a:solidFill>
                <a:latin typeface="Calibri"/>
                <a:ea typeface="Calibri"/>
                <a:cs typeface="Calibri"/>
                <a:sym typeface="Calibri"/>
              </a:rPr>
              <a:t>to look at the assessment and set goals.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65256427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0"/>
        <p:cNvGrpSpPr/>
        <p:nvPr/>
      </p:nvGrpSpPr>
      <p:grpSpPr>
        <a:xfrm>
          <a:off x="0" y="0"/>
          <a:ext cx="0" cy="0"/>
          <a:chOff x="0" y="0"/>
          <a:chExt cx="0" cy="0"/>
        </a:xfrm>
      </p:grpSpPr>
      <p:sp>
        <p:nvSpPr>
          <p:cNvPr id="271" name="Google Shape;271;g451986a379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72" name="Google Shape;272;g451986a379_0_0:notes"/>
          <p:cNvSpPr txBox="1">
            <a:spLocks noGrp="1"/>
          </p:cNvSpPr>
          <p:nvPr>
            <p:ph type="body" idx="1"/>
          </p:nvPr>
        </p:nvSpPr>
        <p:spPr>
          <a:xfrm>
            <a:off x="685800" y="4400550"/>
            <a:ext cx="5486400" cy="3600600"/>
          </a:xfrm>
          <a:prstGeom prst="rect">
            <a:avLst/>
          </a:prstGeom>
          <a:noFill/>
          <a:ln>
            <a:noFill/>
          </a:ln>
        </p:spPr>
        <p:txBody>
          <a:bodyPr spcFirstLastPara="1" wrap="square" lIns="91325" tIns="45650" rIns="91325" bIns="45650" anchor="t" anchorCtr="0">
            <a:noAutofit/>
          </a:bodyPr>
          <a:lstStyle/>
          <a:p>
            <a:pPr marL="0" marR="0" lvl="0" indent="0" algn="l" rtl="0">
              <a:spcBef>
                <a:spcPts val="0"/>
              </a:spcBef>
              <a:spcAft>
                <a:spcPts val="0"/>
              </a:spcAft>
              <a:buNone/>
            </a:pPr>
            <a:r>
              <a:rPr lang="en" sz="1200" b="1" dirty="0">
                <a:latin typeface="Calibri"/>
                <a:ea typeface="Calibri"/>
                <a:cs typeface="Calibri"/>
                <a:sym typeface="Calibri"/>
              </a:rPr>
              <a:t>Suggested slide pacing</a:t>
            </a:r>
            <a:r>
              <a:rPr lang="en" sz="1200" b="1" i="0" u="none" strike="noStrike" cap="none"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 2-3 minutes</a:t>
            </a:r>
            <a:endParaRPr sz="1200" b="1" i="0" u="none" strike="noStrike" cap="none" dirty="0">
              <a:solidFill>
                <a:schemeClr val="dk1"/>
              </a:solidFill>
              <a:latin typeface="Calibri"/>
              <a:ea typeface="Calibri"/>
              <a:cs typeface="Calibri"/>
              <a:sym typeface="Calibri"/>
            </a:endParaRPr>
          </a:p>
          <a:p>
            <a:pPr marL="444500" marR="0" lvl="1" indent="0" algn="l" rtl="0">
              <a:spcBef>
                <a:spcPts val="0"/>
              </a:spcBef>
              <a:spcAft>
                <a:spcPts val="0"/>
              </a:spcAft>
              <a:buNone/>
            </a:pPr>
            <a:endParaRPr sz="120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r>
              <a:rPr lang="en" sz="1200" dirty="0">
                <a:latin typeface="Calibri"/>
                <a:ea typeface="Calibri"/>
                <a:cs typeface="Calibri"/>
                <a:sym typeface="Calibri"/>
              </a:rPr>
              <a:t>Teaching Notes</a:t>
            </a:r>
            <a:r>
              <a:rPr lang="en" sz="1200" i="0" u="none" strike="noStrike" cap="none" dirty="0">
                <a:solidFill>
                  <a:schemeClr val="dk1"/>
                </a:solidFill>
                <a:latin typeface="Calibri"/>
                <a:ea typeface="Calibri"/>
                <a:cs typeface="Calibri"/>
                <a:sym typeface="Calibri"/>
              </a:rPr>
              <a:t>: </a:t>
            </a:r>
            <a:endParaRPr sz="1200" i="0" u="none" strike="noStrike" cap="none" dirty="0">
              <a:solidFill>
                <a:schemeClr val="dk1"/>
              </a:solidFill>
              <a:latin typeface="Calibri"/>
              <a:ea typeface="Calibri"/>
              <a:cs typeface="Calibri"/>
              <a:sym typeface="Calibri"/>
            </a:endParaRPr>
          </a:p>
          <a:p>
            <a:pPr marL="444500" lvl="0" indent="-292100" algn="l" rtl="0">
              <a:lnSpc>
                <a:spcPct val="90000"/>
              </a:lnSpc>
              <a:spcBef>
                <a:spcPts val="0"/>
              </a:spcBef>
              <a:spcAft>
                <a:spcPts val="0"/>
              </a:spcAft>
              <a:buSzPts val="1200"/>
              <a:buFont typeface="Calibri"/>
              <a:buChar char="●"/>
            </a:pPr>
            <a:r>
              <a:rPr lang="en" sz="1200" dirty="0">
                <a:latin typeface="Calibri"/>
                <a:ea typeface="Calibri"/>
                <a:cs typeface="Calibri"/>
                <a:sym typeface="Calibri"/>
              </a:rPr>
              <a:t>Sing transition song to the tune of “The More We Get Together.”</a:t>
            </a:r>
            <a:endParaRPr sz="1200" dirty="0">
              <a:highlight>
                <a:srgbClr val="FFFFFF"/>
              </a:highlight>
              <a:latin typeface="Calibri"/>
              <a:ea typeface="Calibri"/>
              <a:cs typeface="Calibri"/>
              <a:sym typeface="Calibri"/>
            </a:endParaRPr>
          </a:p>
          <a:p>
            <a:pPr marL="444500" marR="0" lvl="0" indent="-292100" algn="l" rtl="0">
              <a:spcBef>
                <a:spcPts val="0"/>
              </a:spcBef>
              <a:spcAft>
                <a:spcPts val="0"/>
              </a:spcAft>
              <a:buSzPts val="1200"/>
              <a:buFont typeface="Calibri"/>
              <a:buChar char="●"/>
            </a:pPr>
            <a:r>
              <a:rPr lang="en" sz="1200" dirty="0">
                <a:latin typeface="Calibri" panose="020F0502020204030204" pitchFamily="34" charset="0"/>
                <a:sym typeface="Calibri"/>
              </a:rPr>
              <a:t>This song serves as both a transition and a student-friendly way of naming the specific skill they are about to work with. They are about to “show what they’ve learned.” </a:t>
            </a:r>
            <a:endParaRPr sz="1200" dirty="0">
              <a:latin typeface="Calibri" panose="020F0502020204030204" pitchFamily="34" charset="0"/>
              <a:sym typeface="Calibri"/>
            </a:endParaRPr>
          </a:p>
          <a:p>
            <a:pPr marL="444500" lvl="0" indent="-292100" algn="l" rtl="0">
              <a:spcBef>
                <a:spcPts val="0"/>
              </a:spcBef>
              <a:spcAft>
                <a:spcPts val="0"/>
              </a:spcAft>
              <a:buClr>
                <a:schemeClr val="dk1"/>
              </a:buClr>
              <a:buSzPts val="1200"/>
              <a:buFont typeface="Calibri"/>
              <a:buChar char="●"/>
            </a:pPr>
            <a:r>
              <a:rPr lang="en" sz="1200" dirty="0">
                <a:latin typeface="Calibri" panose="020F0502020204030204" pitchFamily="34" charset="0"/>
                <a:sym typeface="Calibri"/>
              </a:rPr>
              <a:t>These transition slides are an optimal time for moving around, even if it’s to sit right back down. Putting movements to these songs (e.g. marching in a circle or in place, hand movements that “show” some of the ideas in the song) can be a lot of fun. Students can come up with these movements themselves.</a:t>
            </a:r>
            <a:endParaRPr sz="1200" dirty="0">
              <a:latin typeface="Calibri" panose="020F0502020204030204" pitchFamily="34" charset="0"/>
              <a:sym typeface="Calibri"/>
            </a:endParaRPr>
          </a:p>
          <a:p>
            <a:pPr marL="0" marR="0" lvl="0" indent="0" algn="l" rtl="0">
              <a:spcBef>
                <a:spcPts val="0"/>
              </a:spcBef>
              <a:spcAft>
                <a:spcPts val="0"/>
              </a:spcAft>
              <a:buNone/>
            </a:pPr>
            <a:endParaRPr sz="1200" dirty="0">
              <a:latin typeface="Calibri" panose="020F0502020204030204" pitchFamily="34" charset="0"/>
              <a:sym typeface="Calibri"/>
            </a:endParaRPr>
          </a:p>
          <a:p>
            <a:pPr marL="0" marR="0" lvl="0" indent="0" algn="l" rtl="0">
              <a:spcBef>
                <a:spcPts val="0"/>
              </a:spcBef>
              <a:spcAft>
                <a:spcPts val="0"/>
              </a:spcAft>
              <a:buNone/>
            </a:pPr>
            <a:r>
              <a:rPr lang="en" sz="1200" dirty="0">
                <a:latin typeface="Calibri" panose="020F0502020204030204" pitchFamily="34" charset="0"/>
                <a:sym typeface="Calibri"/>
              </a:rPr>
              <a:t>Teacher Actions: None.</a:t>
            </a:r>
            <a:endParaRPr sz="1200" dirty="0">
              <a:latin typeface="Calibri" panose="020F0502020204030204" pitchFamily="34" charset="0"/>
              <a:sym typeface="Calibri"/>
            </a:endParaRPr>
          </a:p>
          <a:p>
            <a:pPr marL="0" marR="0" lvl="0" indent="0" algn="l" rtl="0">
              <a:spcBef>
                <a:spcPts val="0"/>
              </a:spcBef>
              <a:spcAft>
                <a:spcPts val="0"/>
              </a:spcAft>
              <a:buNone/>
            </a:pPr>
            <a:endParaRPr sz="1200" dirty="0">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latin typeface="Calibri"/>
                <a:ea typeface="Calibri"/>
                <a:cs typeface="Calibri"/>
                <a:sym typeface="Calibri"/>
              </a:rPr>
              <a:t>Student Look-fors/Listen-fors:</a:t>
            </a:r>
            <a:endParaRPr sz="1200" dirty="0">
              <a:latin typeface="Calibri"/>
              <a:ea typeface="Calibri"/>
              <a:cs typeface="Calibri"/>
              <a:sym typeface="Calibri"/>
            </a:endParaRPr>
          </a:p>
          <a:p>
            <a:pPr marL="444500" lvl="0" indent="-292100" algn="l" rtl="0">
              <a:spcBef>
                <a:spcPts val="0"/>
              </a:spcBef>
              <a:spcAft>
                <a:spcPts val="0"/>
              </a:spcAft>
              <a:buClr>
                <a:schemeClr val="dk1"/>
              </a:buClr>
              <a:buSzPts val="1200"/>
              <a:buFont typeface="Calibri"/>
              <a:buChar char="●"/>
            </a:pPr>
            <a:r>
              <a:rPr lang="en" sz="1200" dirty="0">
                <a:latin typeface="Calibri"/>
                <a:ea typeface="Calibri"/>
                <a:cs typeface="Calibri"/>
                <a:sym typeface="Calibri"/>
              </a:rPr>
              <a:t>Students sing along with the transition song. </a:t>
            </a:r>
            <a:endParaRPr sz="1200" dirty="0">
              <a:latin typeface="Calibri"/>
              <a:ea typeface="Calibri"/>
              <a:cs typeface="Calibri"/>
              <a:sym typeface="Calibri"/>
            </a:endParaRPr>
          </a:p>
          <a:p>
            <a:pPr marL="444500" lvl="0" indent="-292100" algn="l" rtl="0">
              <a:spcBef>
                <a:spcPts val="0"/>
              </a:spcBef>
              <a:spcAft>
                <a:spcPts val="0"/>
              </a:spcAft>
              <a:buClr>
                <a:schemeClr val="dk1"/>
              </a:buClr>
              <a:buSzPts val="1200"/>
              <a:buFont typeface="Calibri"/>
              <a:buChar char="●"/>
            </a:pPr>
            <a:r>
              <a:rPr lang="en" sz="1200" dirty="0">
                <a:latin typeface="Calibri"/>
                <a:ea typeface="Calibri"/>
                <a:cs typeface="Calibri"/>
                <a:sym typeface="Calibri"/>
              </a:rPr>
              <a:t>Students move to their designated areas in the classroom in order to be assessed.  </a:t>
            </a:r>
            <a:endParaRPr sz="1200" dirty="0">
              <a:latin typeface="Calibri"/>
              <a:ea typeface="Calibri"/>
              <a:cs typeface="Calibri"/>
              <a:sym typeface="Calibri"/>
            </a:endParaRPr>
          </a:p>
          <a:p>
            <a:pPr marL="1079500" lvl="2" indent="-88900" algn="l" rtl="0">
              <a:spcBef>
                <a:spcPts val="0"/>
              </a:spcBef>
              <a:spcAft>
                <a:spcPts val="0"/>
              </a:spcAft>
              <a:buClr>
                <a:schemeClr val="dk1"/>
              </a:buClr>
              <a:buSzPts val="1200"/>
              <a:buFont typeface="Arial"/>
              <a:buNone/>
            </a:pPr>
            <a:endParaRPr sz="1200" dirty="0">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latin typeface="Calibri"/>
                <a:ea typeface="Calibri"/>
                <a:cs typeface="Calibri"/>
                <a:sym typeface="Calibri"/>
              </a:rPr>
              <a:t>Student Supports/Meeting Student Needs: None.</a:t>
            </a:r>
            <a:endParaRPr sz="1200" dirty="0">
              <a:latin typeface="Calibri"/>
              <a:ea typeface="Calibri"/>
              <a:cs typeface="Calibri"/>
              <a:sym typeface="Calibri"/>
            </a:endParaRPr>
          </a:p>
        </p:txBody>
      </p:sp>
      <p:sp>
        <p:nvSpPr>
          <p:cNvPr id="273" name="Google Shape;273;g451986a379_0_0:notes"/>
          <p:cNvSpPr txBox="1">
            <a:spLocks noGrp="1"/>
          </p:cNvSpPr>
          <p:nvPr>
            <p:ph type="ftr" idx="11"/>
          </p:nvPr>
        </p:nvSpPr>
        <p:spPr>
          <a:xfrm>
            <a:off x="0" y="8685214"/>
            <a:ext cx="2971800" cy="459000"/>
          </a:xfrm>
          <a:prstGeom prst="rect">
            <a:avLst/>
          </a:prstGeom>
          <a:noFill/>
          <a:ln>
            <a:noFill/>
          </a:ln>
        </p:spPr>
        <p:txBody>
          <a:bodyPr spcFirstLastPara="1" wrap="square" lIns="91325" tIns="45650" rIns="91325" bIns="45650" anchor="b"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274" name="Google Shape;274;g451986a379_0_0:notes"/>
          <p:cNvSpPr txBox="1">
            <a:spLocks noGrp="1"/>
          </p:cNvSpPr>
          <p:nvPr>
            <p:ph type="sldNum" idx="12"/>
          </p:nvPr>
        </p:nvSpPr>
        <p:spPr>
          <a:xfrm>
            <a:off x="3884613" y="8685214"/>
            <a:ext cx="2971800" cy="459000"/>
          </a:xfrm>
          <a:prstGeom prst="rect">
            <a:avLst/>
          </a:prstGeom>
          <a:noFill/>
          <a:ln>
            <a:noFill/>
          </a:ln>
        </p:spPr>
        <p:txBody>
          <a:bodyPr spcFirstLastPara="1" wrap="square" lIns="91325" tIns="45650" rIns="91325" bIns="45650" anchor="b" anchorCtr="0">
            <a:noAutofit/>
          </a:bodyPr>
          <a:lstStyle/>
          <a:p>
            <a:pPr marL="0" marR="0" lvl="0" indent="0" algn="r" rtl="0">
              <a:spcBef>
                <a:spcPts val="0"/>
              </a:spcBef>
              <a:spcAft>
                <a:spcPts val="0"/>
              </a:spcAft>
              <a:buNone/>
            </a:pPr>
            <a:fld id="{00000000-1234-1234-1234-123412341234}" type="slidenum">
              <a:rPr lang="en" sz="1200" b="0" i="0" u="none" strike="noStrike" cap="none">
                <a:solidFill>
                  <a:schemeClr val="dk1"/>
                </a:solidFill>
                <a:latin typeface="Calibri"/>
                <a:ea typeface="Calibri"/>
                <a:cs typeface="Calibri"/>
                <a:sym typeface="Calibri"/>
              </a:rPr>
              <a:t>13</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59541753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8"/>
        <p:cNvGrpSpPr/>
        <p:nvPr/>
      </p:nvGrpSpPr>
      <p:grpSpPr>
        <a:xfrm>
          <a:off x="0" y="0"/>
          <a:ext cx="0" cy="0"/>
          <a:chOff x="0" y="0"/>
          <a:chExt cx="0" cy="0"/>
        </a:xfrm>
      </p:grpSpPr>
      <p:sp>
        <p:nvSpPr>
          <p:cNvPr id="279" name="Google Shape;279;g451986a379_0_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80" name="Google Shape;280;g451986a379_0_7:notes"/>
          <p:cNvSpPr txBox="1">
            <a:spLocks noGrp="1"/>
          </p:cNvSpPr>
          <p:nvPr>
            <p:ph type="body" idx="1"/>
          </p:nvPr>
        </p:nvSpPr>
        <p:spPr>
          <a:xfrm>
            <a:off x="685800" y="4400550"/>
            <a:ext cx="5486400" cy="3600600"/>
          </a:xfrm>
          <a:prstGeom prst="rect">
            <a:avLst/>
          </a:prstGeom>
          <a:noFill/>
          <a:ln>
            <a:noFill/>
          </a:ln>
        </p:spPr>
        <p:txBody>
          <a:bodyPr spcFirstLastPara="1" wrap="square" lIns="91325" tIns="45650" rIns="91325" bIns="45650" anchor="t" anchorCtr="0">
            <a:noAutofit/>
          </a:bodyPr>
          <a:lstStyle/>
          <a:p>
            <a:pPr marL="0" lvl="0" indent="0" algn="l" rtl="0">
              <a:spcBef>
                <a:spcPts val="0"/>
              </a:spcBef>
              <a:spcAft>
                <a:spcPts val="0"/>
              </a:spcAft>
              <a:buClr>
                <a:schemeClr val="dk1"/>
              </a:buClr>
              <a:buFont typeface="Arial"/>
              <a:buNone/>
            </a:pPr>
            <a:r>
              <a:rPr lang="en" sz="1200" b="1" dirty="0">
                <a:latin typeface="Calibri"/>
                <a:ea typeface="Calibri"/>
                <a:cs typeface="Calibri"/>
                <a:sym typeface="Calibri"/>
              </a:rPr>
              <a:t>Suggested slide pacing: 3-5 minutes</a:t>
            </a:r>
            <a:endParaRPr sz="1200" dirty="0">
              <a:latin typeface="Calibri"/>
              <a:ea typeface="Calibri"/>
              <a:cs typeface="Calibri"/>
              <a:sym typeface="Calibri"/>
            </a:endParaRPr>
          </a:p>
          <a:p>
            <a:pPr marL="0" marR="0" lvl="0" indent="0" algn="l" rtl="0">
              <a:spcBef>
                <a:spcPts val="0"/>
              </a:spcBef>
              <a:spcAft>
                <a:spcPts val="0"/>
              </a:spcAft>
              <a:buNone/>
            </a:pPr>
            <a:endParaRPr sz="1200" dirty="0">
              <a:latin typeface="Calibri"/>
              <a:ea typeface="Calibri"/>
              <a:cs typeface="Calibri"/>
              <a:sym typeface="Calibri"/>
            </a:endParaRPr>
          </a:p>
          <a:p>
            <a:pPr marL="0" marR="0" lvl="0" indent="0" algn="l" rtl="0">
              <a:spcBef>
                <a:spcPts val="0"/>
              </a:spcBef>
              <a:spcAft>
                <a:spcPts val="0"/>
              </a:spcAft>
              <a:buNone/>
            </a:pPr>
            <a:r>
              <a:rPr lang="en" sz="1200" dirty="0">
                <a:latin typeface="Calibri"/>
                <a:ea typeface="Calibri"/>
                <a:cs typeface="Calibri"/>
                <a:sym typeface="Calibri"/>
              </a:rPr>
              <a:t>Teaching Notes: </a:t>
            </a:r>
            <a:endParaRPr sz="1200" dirty="0">
              <a:latin typeface="Calibri"/>
              <a:ea typeface="Calibri"/>
              <a:cs typeface="Calibri"/>
              <a:sym typeface="Calibri"/>
            </a:endParaRPr>
          </a:p>
          <a:p>
            <a:pPr marL="444500" marR="0" lvl="0" indent="-292100" algn="l" rtl="0">
              <a:spcBef>
                <a:spcPts val="0"/>
              </a:spcBef>
              <a:spcAft>
                <a:spcPts val="0"/>
              </a:spcAft>
              <a:buSzPts val="1200"/>
              <a:buFont typeface="Calibri"/>
              <a:buChar char="●"/>
            </a:pPr>
            <a:r>
              <a:rPr lang="en" sz="1200" dirty="0">
                <a:latin typeface="Calibri"/>
                <a:ea typeface="Calibri"/>
                <a:cs typeface="Calibri"/>
                <a:sym typeface="Calibri"/>
              </a:rPr>
              <a:t>After transition, review learning target with students. Remind them to persevere and try their best to show all that they know during this assessment. </a:t>
            </a:r>
            <a:endParaRPr sz="1200" dirty="0">
              <a:latin typeface="Calibri"/>
              <a:ea typeface="Calibri"/>
              <a:cs typeface="Calibri"/>
              <a:sym typeface="Calibri"/>
            </a:endParaRPr>
          </a:p>
          <a:p>
            <a:pPr marL="444500" marR="0" lvl="0" indent="0" algn="l" rtl="0">
              <a:spcBef>
                <a:spcPts val="0"/>
              </a:spcBef>
              <a:spcAft>
                <a:spcPts val="0"/>
              </a:spcAft>
              <a:buNone/>
            </a:pPr>
            <a:endParaRPr sz="1200" dirty="0">
              <a:latin typeface="Calibri"/>
              <a:ea typeface="Calibri"/>
              <a:cs typeface="Calibri"/>
              <a:sym typeface="Calibri"/>
            </a:endParaRPr>
          </a:p>
          <a:p>
            <a:pPr marL="0" marR="0" lvl="0" indent="0" algn="l" rtl="0">
              <a:spcBef>
                <a:spcPts val="0"/>
              </a:spcBef>
              <a:spcAft>
                <a:spcPts val="0"/>
              </a:spcAft>
              <a:buNone/>
            </a:pPr>
            <a:r>
              <a:rPr lang="en" sz="1200" dirty="0">
                <a:latin typeface="Calibri"/>
                <a:ea typeface="Calibri"/>
                <a:cs typeface="Calibri"/>
                <a:sym typeface="Calibri"/>
              </a:rPr>
              <a:t>Teacher Actions: None.</a:t>
            </a:r>
            <a:endParaRPr sz="1200" dirty="0">
              <a:latin typeface="Calibri"/>
              <a:ea typeface="Calibri"/>
              <a:cs typeface="Calibri"/>
              <a:sym typeface="Calibri"/>
            </a:endParaRPr>
          </a:p>
          <a:p>
            <a:pPr marL="0" lvl="2" indent="0" algn="l" rtl="0">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latin typeface="Calibri"/>
                <a:ea typeface="Calibri"/>
                <a:cs typeface="Calibri"/>
                <a:sym typeface="Calibri"/>
              </a:rPr>
              <a:t>Student Look-fors/Listen-fors: None.</a:t>
            </a:r>
            <a:endParaRPr sz="1200" dirty="0">
              <a:latin typeface="Calibri"/>
              <a:ea typeface="Calibri"/>
              <a:cs typeface="Calibri"/>
              <a:sym typeface="Calibri"/>
            </a:endParaRPr>
          </a:p>
          <a:p>
            <a:pPr marL="1079500" lvl="2" indent="-88900" algn="l" rtl="0">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latin typeface="Calibri"/>
                <a:ea typeface="Calibri"/>
                <a:cs typeface="Calibri"/>
                <a:sym typeface="Calibri"/>
              </a:rPr>
              <a:t>Student Supports/Meeting Student Needs: None.</a:t>
            </a:r>
            <a:endParaRPr sz="1200" dirty="0">
              <a:latin typeface="Calibri"/>
              <a:ea typeface="Calibri"/>
              <a:cs typeface="Calibri"/>
              <a:sym typeface="Calibri"/>
            </a:endParaRPr>
          </a:p>
        </p:txBody>
      </p:sp>
      <p:sp>
        <p:nvSpPr>
          <p:cNvPr id="281" name="Google Shape;281;g451986a379_0_7:notes"/>
          <p:cNvSpPr txBox="1">
            <a:spLocks noGrp="1"/>
          </p:cNvSpPr>
          <p:nvPr>
            <p:ph type="ftr" idx="11"/>
          </p:nvPr>
        </p:nvSpPr>
        <p:spPr>
          <a:xfrm>
            <a:off x="0" y="8685214"/>
            <a:ext cx="2971800" cy="459000"/>
          </a:xfrm>
          <a:prstGeom prst="rect">
            <a:avLst/>
          </a:prstGeom>
          <a:noFill/>
          <a:ln>
            <a:noFill/>
          </a:ln>
        </p:spPr>
        <p:txBody>
          <a:bodyPr spcFirstLastPara="1" wrap="square" lIns="91325" tIns="45650" rIns="91325" bIns="45650" anchor="b"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282" name="Google Shape;282;g451986a379_0_7:notes"/>
          <p:cNvSpPr txBox="1">
            <a:spLocks noGrp="1"/>
          </p:cNvSpPr>
          <p:nvPr>
            <p:ph type="sldNum" idx="12"/>
          </p:nvPr>
        </p:nvSpPr>
        <p:spPr>
          <a:xfrm>
            <a:off x="3884613" y="8685214"/>
            <a:ext cx="2971800" cy="459000"/>
          </a:xfrm>
          <a:prstGeom prst="rect">
            <a:avLst/>
          </a:prstGeom>
          <a:noFill/>
          <a:ln>
            <a:noFill/>
          </a:ln>
        </p:spPr>
        <p:txBody>
          <a:bodyPr spcFirstLastPara="1" wrap="square" lIns="91325" tIns="45650" rIns="91325" bIns="45650" anchor="b" anchorCtr="0">
            <a:noAutofit/>
          </a:bodyPr>
          <a:lstStyle/>
          <a:p>
            <a:pPr marL="0" marR="0" lvl="0" indent="0" algn="r" rtl="0">
              <a:spcBef>
                <a:spcPts val="0"/>
              </a:spcBef>
              <a:spcAft>
                <a:spcPts val="0"/>
              </a:spcAft>
              <a:buNone/>
            </a:pPr>
            <a:fld id="{00000000-1234-1234-1234-123412341234}" type="slidenum">
              <a:rPr lang="en" sz="1200" b="0" i="0" u="none" strike="noStrike" cap="none">
                <a:solidFill>
                  <a:schemeClr val="dk1"/>
                </a:solidFill>
                <a:latin typeface="Calibri"/>
                <a:ea typeface="Calibri"/>
                <a:cs typeface="Calibri"/>
                <a:sym typeface="Calibri"/>
              </a:rPr>
              <a:t>14</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35266141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8"/>
        <p:cNvGrpSpPr/>
        <p:nvPr/>
      </p:nvGrpSpPr>
      <p:grpSpPr>
        <a:xfrm>
          <a:off x="0" y="0"/>
          <a:ext cx="0" cy="0"/>
          <a:chOff x="0" y="0"/>
          <a:chExt cx="0" cy="0"/>
        </a:xfrm>
      </p:grpSpPr>
      <p:sp>
        <p:nvSpPr>
          <p:cNvPr id="289" name="Google Shape;289;g46dd44e978_0_3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0" name="Google Shape;290;g46dd44e978_0_3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Pacing: 15- 20 minutes.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After passing out Grade 2 Cycle 12 Spelling Assessment, tell students to fold the Spelling Assessment lengthwise. You will say the first word, read the sentence, and repeat the word. Students will write word on the line.</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Instruct students to have books they can read independently close to them so they will be able to read quietly after the assessment concludes, or assign students to work individually or in pairs to read the fluency passage from the assessment (Part 5) in a low voice.</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Predetermine if students will read student-selected materials or the passage from the assessment.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students will be reading the passage from the assessment, project the slide (if technology is available) or print out copies.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spelling words. Say: </a:t>
            </a:r>
            <a:r>
              <a:rPr lang="en" sz="1200" i="0" dirty="0">
                <a:solidFill>
                  <a:schemeClr val="dk1"/>
                </a:solidFill>
                <a:latin typeface="Calibri"/>
                <a:ea typeface="Calibri"/>
                <a:cs typeface="Calibri"/>
                <a:sym typeface="Calibri"/>
              </a:rPr>
              <a:t>“You are going to spell some words. Spelling these words will show what sounds and spelling patterns you know. I will say the word once. Then I will read it in a sentence. Then I will say the word one more time. After that, you will write the word on your paper. If a word is tricky for you, just do your best and write the sounds you hear. If you need me to repeat the word, raise your hand.”</a:t>
            </a:r>
            <a:endParaRPr sz="1200" i="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a:t>
            </a:r>
            <a:endParaRPr sz="1200" dirty="0">
              <a:solidFill>
                <a:schemeClr val="dk1"/>
              </a:solidFill>
              <a:latin typeface="Calibri"/>
              <a:ea typeface="Calibri"/>
              <a:cs typeface="Calibri"/>
              <a:sym typeface="Calibri"/>
            </a:endParaRPr>
          </a:p>
          <a:p>
            <a:pPr marL="901700" lvl="1"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Begging. The dog was begging for a treat. begging.</a:t>
            </a:r>
            <a:endParaRPr sz="1200" dirty="0">
              <a:solidFill>
                <a:schemeClr val="dk1"/>
              </a:solidFill>
              <a:latin typeface="Calibri"/>
              <a:ea typeface="Calibri"/>
              <a:cs typeface="Calibri"/>
              <a:sym typeface="Calibri"/>
            </a:endParaRPr>
          </a:p>
          <a:p>
            <a:pPr marL="901700" lvl="1"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Cart. I put all the groceries into the cart. cart</a:t>
            </a:r>
            <a:endParaRPr sz="1200" dirty="0">
              <a:solidFill>
                <a:schemeClr val="dk1"/>
              </a:solidFill>
              <a:latin typeface="Calibri"/>
              <a:ea typeface="Calibri"/>
              <a:cs typeface="Calibri"/>
              <a:sym typeface="Calibri"/>
            </a:endParaRPr>
          </a:p>
          <a:p>
            <a:pPr marL="901700" lvl="1"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Isn’t. Isn’t that boy tall? isn’t.</a:t>
            </a:r>
            <a:endParaRPr sz="1200" dirty="0">
              <a:solidFill>
                <a:schemeClr val="dk1"/>
              </a:solidFill>
              <a:latin typeface="Calibri"/>
              <a:ea typeface="Calibri"/>
              <a:cs typeface="Calibri"/>
              <a:sym typeface="Calibri"/>
            </a:endParaRPr>
          </a:p>
          <a:p>
            <a:pPr marL="901700" lvl="1"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Planned. My mother planned a birthday party. planned.</a:t>
            </a:r>
            <a:endParaRPr sz="1200" dirty="0">
              <a:solidFill>
                <a:schemeClr val="dk1"/>
              </a:solidFill>
              <a:latin typeface="Calibri"/>
              <a:ea typeface="Calibri"/>
              <a:cs typeface="Calibri"/>
              <a:sym typeface="Calibri"/>
            </a:endParaRPr>
          </a:p>
          <a:p>
            <a:pPr marL="901700" lvl="1"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Proof. The police had proof that the man broke into the car. proof.</a:t>
            </a:r>
            <a:endParaRPr sz="1200" dirty="0">
              <a:solidFill>
                <a:schemeClr val="dk1"/>
              </a:solidFill>
              <a:latin typeface="Calibri"/>
              <a:ea typeface="Calibri"/>
              <a:cs typeface="Calibri"/>
              <a:sym typeface="Calibri"/>
            </a:endParaRPr>
          </a:p>
          <a:p>
            <a:pPr marL="901700" lvl="1"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Started. The game had already started when we got there. started.</a:t>
            </a:r>
            <a:endParaRPr sz="1200" dirty="0">
              <a:solidFill>
                <a:schemeClr val="dk1"/>
              </a:solidFill>
              <a:latin typeface="Calibri"/>
              <a:ea typeface="Calibri"/>
              <a:cs typeface="Calibri"/>
              <a:sym typeface="Calibri"/>
            </a:endParaRPr>
          </a:p>
          <a:p>
            <a:pPr marL="901700" lvl="1"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Driving. My mother is driving me to school. driving.</a:t>
            </a:r>
            <a:endParaRPr sz="1200" dirty="0">
              <a:solidFill>
                <a:schemeClr val="dk1"/>
              </a:solidFill>
              <a:latin typeface="Calibri"/>
              <a:ea typeface="Calibri"/>
              <a:cs typeface="Calibri"/>
              <a:sym typeface="Calibri"/>
            </a:endParaRPr>
          </a:p>
          <a:p>
            <a:pPr marL="901700" lvl="1"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Invention. When someone creates something new, it is called an invention. invention.</a:t>
            </a:r>
            <a:endParaRPr sz="1200" dirty="0">
              <a:solidFill>
                <a:schemeClr val="dk1"/>
              </a:solidFill>
              <a:latin typeface="Calibri"/>
              <a:ea typeface="Calibri"/>
              <a:cs typeface="Calibri"/>
              <a:sym typeface="Calibri"/>
            </a:endParaRPr>
          </a:p>
          <a:p>
            <a:pPr marL="901700" lvl="1"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Reusing. I am reusing the container to store something. reusing.</a:t>
            </a:r>
            <a:endParaRPr sz="1200" dirty="0">
              <a:solidFill>
                <a:schemeClr val="dk1"/>
              </a:solidFill>
              <a:latin typeface="Calibri"/>
              <a:ea typeface="Calibri"/>
              <a:cs typeface="Calibri"/>
              <a:sym typeface="Calibri"/>
            </a:endParaRPr>
          </a:p>
          <a:p>
            <a:pPr marL="901700" lvl="1"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Version. Which version of the story did you hear? version.</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to turn over Spelling Assessment. Dictate one of the sentences below:</a:t>
            </a:r>
            <a:endParaRPr sz="1200" dirty="0">
              <a:solidFill>
                <a:schemeClr val="dk1"/>
              </a:solidFill>
              <a:latin typeface="Calibri"/>
              <a:ea typeface="Calibri"/>
              <a:cs typeface="Calibri"/>
              <a:sym typeface="Calibri"/>
            </a:endParaRPr>
          </a:p>
          <a:p>
            <a:pPr marL="901700" lvl="1"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She’d like to go digging in the yard if it isn’t too cold. </a:t>
            </a:r>
            <a:endParaRPr sz="1200" dirty="0">
              <a:solidFill>
                <a:schemeClr val="dk1"/>
              </a:solidFill>
              <a:latin typeface="Calibri"/>
              <a:ea typeface="Calibri"/>
              <a:cs typeface="Calibri"/>
              <a:sym typeface="Calibri"/>
            </a:endParaRPr>
          </a:p>
          <a:p>
            <a:pPr marL="901700" lvl="1"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Those two boys are having a conversation. They’d like to invite you to join their fun group.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Collect Spelling Assessments. Instruct students to read as assigned.</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Watch to make sure students are recording words on correct lines.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0502651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6"/>
        <p:cNvGrpSpPr/>
        <p:nvPr/>
      </p:nvGrpSpPr>
      <p:grpSpPr>
        <a:xfrm>
          <a:off x="0" y="0"/>
          <a:ext cx="0" cy="0"/>
          <a:chOff x="0" y="0"/>
          <a:chExt cx="0" cy="0"/>
        </a:xfrm>
      </p:grpSpPr>
      <p:sp>
        <p:nvSpPr>
          <p:cNvPr id="297" name="Google Shape;297;g46dd44e978_0_4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8" name="Google Shape;298;g46dd44e978_0_4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Pacing: 5-10 minutes </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Grouping: On-on-One</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After students complete spelling test and are reading with a partner or individually, have one student at a time read Part 4: Decoding Words in Text and Reading for Fluency of the Module 2 Assessment. A copy is included on a later slide for teacher reference.</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Other students will be reading student-selected materials or the passage from the assessment (on the following slide).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individual student to read sentences up to and including appropriate phrase from the Part 4: Decoding Words in Text and Reading for Fluency.</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asking students basic comprehension questions about what they read.</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a student begins with a section before “consolidated” and reads fluently, consider allowing student to attempt the next level.</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5474010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2"/>
        <p:cNvGrpSpPr/>
        <p:nvPr/>
      </p:nvGrpSpPr>
      <p:grpSpPr>
        <a:xfrm>
          <a:off x="0" y="0"/>
          <a:ext cx="0" cy="0"/>
          <a:chOff x="0" y="0"/>
          <a:chExt cx="0" cy="0"/>
        </a:xfrm>
      </p:grpSpPr>
      <p:sp>
        <p:nvSpPr>
          <p:cNvPr id="303" name="Google Shape;303;g46dd44e978_0_5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4" name="Google Shape;304;g46dd44e978_0_5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Pacing: See slide 16</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Grouping: On-on-One</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Notes: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After the spelling test, direct students to read with an assigned partner or independently. This can be with a student-selected book, with a decodable reader, or using the passage from the Module 2 assessment (projected on slide).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Suggested Questions: What is this passage about? Which soup did Sam choose? What did Sam think of that soup? Use evidence from the text to support your answer.</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students to read with an assigned partner or independently.</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to students that they will need to use whisper voices and also ask each other for help to be respectful of the student that is reading to you.</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pairing students that may be challenged to read the passage independently.</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Remind students to “use what they know” about syllables and spelling patterns to decode any unfamiliar words.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ask other students for help as needed.</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79214422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8"/>
        <p:cNvGrpSpPr/>
        <p:nvPr/>
      </p:nvGrpSpPr>
      <p:grpSpPr>
        <a:xfrm>
          <a:off x="0" y="0"/>
          <a:ext cx="0" cy="0"/>
          <a:chOff x="0" y="0"/>
          <a:chExt cx="0" cy="0"/>
        </a:xfrm>
      </p:grpSpPr>
      <p:sp>
        <p:nvSpPr>
          <p:cNvPr id="309" name="Google Shape;309;g451986a379_0_2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10" name="Google Shape;310;g451986a379_0_25:notes"/>
          <p:cNvSpPr txBox="1">
            <a:spLocks noGrp="1"/>
          </p:cNvSpPr>
          <p:nvPr>
            <p:ph type="body" idx="1"/>
          </p:nvPr>
        </p:nvSpPr>
        <p:spPr>
          <a:xfrm>
            <a:off x="685800" y="4400550"/>
            <a:ext cx="5486400" cy="3600600"/>
          </a:xfrm>
          <a:prstGeom prst="rect">
            <a:avLst/>
          </a:prstGeom>
          <a:noFill/>
          <a:ln>
            <a:noFill/>
          </a:ln>
        </p:spPr>
        <p:txBody>
          <a:bodyPr spcFirstLastPara="1" wrap="square" lIns="91325" tIns="45650" rIns="91325" bIns="45650"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Pacing: 3-5 minutes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Reflect with students after Spelling and Fluency Assessment have been completed. Use results from assessment to fill out Goal Setting sheet. This might mean students reflect in a different part of the day, to give you time to grade all assessments.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to think of one goal they are working towards to be better reader. Define “goal” for students. (Something specific they are working towards to help them be a more proficient reader and writer.)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i="1" dirty="0">
                <a:solidFill>
                  <a:schemeClr val="dk1"/>
                </a:solidFill>
                <a:latin typeface="Calibri"/>
                <a:ea typeface="Calibri"/>
                <a:cs typeface="Calibri"/>
                <a:sym typeface="Calibri"/>
              </a:rPr>
              <a:t>"How does getting feedback from an assessment help us set goals?” “How does setting goals help us become more proficient readers and writers?” “What responsibility does each of us (teacher and student) have in this process?”</a:t>
            </a:r>
            <a:endParaRPr sz="1200" i="1"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respond to the reflection questions and share with a partner.</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Responses will vary. Example: “</a:t>
            </a:r>
            <a:r>
              <a:rPr lang="en" sz="1200" b="0" dirty="0">
                <a:solidFill>
                  <a:schemeClr val="dk1"/>
                </a:solidFill>
                <a:latin typeface="Calibri"/>
                <a:ea typeface="Calibri"/>
                <a:cs typeface="Calibri"/>
                <a:sym typeface="Calibri"/>
              </a:rPr>
              <a:t>My goal is to work on reading with expression.” “My goal is to think about the 1-1-1 doubling rule when I read and spell words. I am going to work toward that goal in small group time.”</a:t>
            </a:r>
            <a:endParaRPr sz="1200" b="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Provide sentence frames. Examples:</a:t>
            </a:r>
            <a:endParaRPr sz="1200" dirty="0">
              <a:solidFill>
                <a:schemeClr val="dk1"/>
              </a:solidFill>
              <a:latin typeface="Calibri"/>
              <a:ea typeface="Calibri"/>
              <a:cs typeface="Calibri"/>
              <a:sym typeface="Calibri"/>
            </a:endParaRPr>
          </a:p>
          <a:p>
            <a:pPr marL="901700" lvl="1"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“When I was working on the ____________ part of the assessment, I </a:t>
            </a:r>
            <a:r>
              <a:rPr lang="en" sz="1200">
                <a:solidFill>
                  <a:schemeClr val="dk1"/>
                </a:solidFill>
                <a:latin typeface="Calibri"/>
                <a:ea typeface="Calibri"/>
                <a:cs typeface="Calibri"/>
                <a:sym typeface="Calibri"/>
              </a:rPr>
              <a:t>realized __________________.”</a:t>
            </a:r>
            <a:endParaRPr sz="1200" dirty="0">
              <a:solidFill>
                <a:schemeClr val="dk1"/>
              </a:solidFill>
              <a:latin typeface="Calibri"/>
              <a:ea typeface="Calibri"/>
              <a:cs typeface="Calibri"/>
              <a:sym typeface="Calibri"/>
            </a:endParaRPr>
          </a:p>
        </p:txBody>
      </p:sp>
      <p:sp>
        <p:nvSpPr>
          <p:cNvPr id="311" name="Google Shape;311;g451986a379_0_25:notes"/>
          <p:cNvSpPr txBox="1">
            <a:spLocks noGrp="1"/>
          </p:cNvSpPr>
          <p:nvPr>
            <p:ph type="ftr" idx="11"/>
          </p:nvPr>
        </p:nvSpPr>
        <p:spPr>
          <a:xfrm>
            <a:off x="0" y="8685214"/>
            <a:ext cx="2971800" cy="459000"/>
          </a:xfrm>
          <a:prstGeom prst="rect">
            <a:avLst/>
          </a:prstGeom>
          <a:noFill/>
          <a:ln>
            <a:noFill/>
          </a:ln>
        </p:spPr>
        <p:txBody>
          <a:bodyPr spcFirstLastPara="1" wrap="square" lIns="91325" tIns="45650" rIns="91325" bIns="45650" anchor="b"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312" name="Google Shape;312;g451986a379_0_25:notes"/>
          <p:cNvSpPr txBox="1">
            <a:spLocks noGrp="1"/>
          </p:cNvSpPr>
          <p:nvPr>
            <p:ph type="sldNum" idx="12"/>
          </p:nvPr>
        </p:nvSpPr>
        <p:spPr>
          <a:xfrm>
            <a:off x="3884613" y="8685214"/>
            <a:ext cx="2971800" cy="459000"/>
          </a:xfrm>
          <a:prstGeom prst="rect">
            <a:avLst/>
          </a:prstGeom>
          <a:noFill/>
          <a:ln>
            <a:noFill/>
          </a:ln>
        </p:spPr>
        <p:txBody>
          <a:bodyPr spcFirstLastPara="1" wrap="square" lIns="91325" tIns="45650" rIns="91325" bIns="45650" anchor="b" anchorCtr="0">
            <a:noAutofit/>
          </a:bodyPr>
          <a:lstStyle/>
          <a:p>
            <a:pPr marL="0" marR="0" lvl="0" indent="0" algn="r" rtl="0">
              <a:spcBef>
                <a:spcPts val="0"/>
              </a:spcBef>
              <a:spcAft>
                <a:spcPts val="0"/>
              </a:spcAft>
              <a:buNone/>
            </a:pPr>
            <a:fld id="{00000000-1234-1234-1234-123412341234}" type="slidenum">
              <a:rPr lang="en" sz="1200" b="0" i="0" u="none" strike="noStrike" cap="none">
                <a:solidFill>
                  <a:schemeClr val="dk1"/>
                </a:solidFill>
                <a:latin typeface="Calibri"/>
                <a:ea typeface="Calibri"/>
                <a:cs typeface="Calibri"/>
                <a:sym typeface="Calibri"/>
              </a:rPr>
              <a:t>18</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85856920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1"/>
        <p:cNvGrpSpPr/>
        <p:nvPr/>
      </p:nvGrpSpPr>
      <p:grpSpPr>
        <a:xfrm>
          <a:off x="0" y="0"/>
          <a:ext cx="0" cy="0"/>
          <a:chOff x="0" y="0"/>
          <a:chExt cx="0" cy="0"/>
        </a:xfrm>
      </p:grpSpPr>
      <p:sp>
        <p:nvSpPr>
          <p:cNvPr id="202" name="Google Shape;202;g3a2ea51330_0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3" name="Google Shape;203;g3a2ea51330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New Materials to Prepare in Advance: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Enlarged Enlarged Charts: 1-1-1 Doubling Rule, Magic “e” Rule, Long “u” Vowel Teams (or use slides)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End of Module 2 Assessment</a:t>
            </a:r>
            <a:endParaRPr sz="1200" dirty="0">
              <a:solidFill>
                <a:schemeClr val="dk1"/>
              </a:solidFill>
              <a:latin typeface="Calibri"/>
              <a:ea typeface="Calibri"/>
              <a:cs typeface="Calibri"/>
              <a:sym typeface="Calibri"/>
            </a:endParaRPr>
          </a:p>
          <a:p>
            <a:pPr marL="914400" lvl="1" indent="-304800" algn="l" rtl="0">
              <a:lnSpc>
                <a:spcPct val="12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Part 4: Decoding Words in Text and Reading for Fluency (teacher copy; one copy for students to read)</a:t>
            </a:r>
            <a:endParaRPr sz="1200" dirty="0">
              <a:solidFill>
                <a:schemeClr val="dk1"/>
              </a:solidFill>
              <a:latin typeface="Calibri"/>
              <a:ea typeface="Calibri"/>
              <a:cs typeface="Calibri"/>
              <a:sym typeface="Calibri"/>
            </a:endParaRPr>
          </a:p>
          <a:p>
            <a:pPr marL="914400" lvl="1" indent="-304800" algn="l" rtl="0">
              <a:lnSpc>
                <a:spcPct val="12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Part 6: Cycle 12 Spelling Test (one per student)</a:t>
            </a:r>
            <a:endParaRPr sz="1200" dirty="0">
              <a:solidFill>
                <a:schemeClr val="dk1"/>
              </a:solidFill>
              <a:latin typeface="Calibri"/>
              <a:ea typeface="Calibri"/>
              <a:cs typeface="Calibri"/>
              <a:sym typeface="Calibri"/>
            </a:endParaRPr>
          </a:p>
          <a:p>
            <a:pPr marL="914400" lvl="1" indent="-304800" algn="l" rtl="0">
              <a:lnSpc>
                <a:spcPct val="12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Part 7: Sentence Dictation</a:t>
            </a:r>
            <a:endParaRPr sz="1200" dirty="0">
              <a:solidFill>
                <a:schemeClr val="dk1"/>
              </a:solidFill>
              <a:latin typeface="Calibri"/>
              <a:ea typeface="Calibri"/>
              <a:cs typeface="Calibri"/>
              <a:sym typeface="Calibri"/>
            </a:endParaRPr>
          </a:p>
          <a:p>
            <a:pPr marL="914400" lvl="1" indent="-304800" algn="l" rtl="0">
              <a:lnSpc>
                <a:spcPct val="12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Part 8: Goal Setting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Materials for Independent Work Time</a:t>
            </a:r>
            <a:endParaRPr sz="1200" dirty="0">
              <a:solidFill>
                <a:schemeClr val="dk1"/>
              </a:solidFill>
              <a:latin typeface="Calibri"/>
              <a:ea typeface="Calibri"/>
              <a:cs typeface="Calibri"/>
              <a:sym typeface="Calibri"/>
            </a:endParaRPr>
          </a:p>
          <a:p>
            <a:pPr marL="457200" marR="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Materials to Gather from Previous Lessons: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Paper, pencils, erasers</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Prepare classroom systems for active learning:</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Predetermine how you will administer the one-on-one assessment pieces. </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07648811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7"/>
        <p:cNvGrpSpPr/>
        <p:nvPr/>
      </p:nvGrpSpPr>
      <p:grpSpPr>
        <a:xfrm>
          <a:off x="0" y="0"/>
          <a:ext cx="0" cy="0"/>
          <a:chOff x="0" y="0"/>
          <a:chExt cx="0" cy="0"/>
        </a:xfrm>
      </p:grpSpPr>
      <p:sp>
        <p:nvSpPr>
          <p:cNvPr id="208" name="Google Shape;208;g3a30a3459f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9" name="Google Shape;209;g3a30a3459f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dirty="0">
                <a:solidFill>
                  <a:schemeClr val="dk1"/>
                </a:solidFill>
                <a:latin typeface="Calibri"/>
                <a:ea typeface="Calibri"/>
                <a:cs typeface="Calibri"/>
                <a:sym typeface="Calibri"/>
              </a:rPr>
              <a:t>Materials to read and review in preparation: </a:t>
            </a:r>
            <a:endParaRPr sz="1200" dirty="0">
              <a:solidFill>
                <a:schemeClr val="dk1"/>
              </a:solidFill>
              <a:latin typeface="Calibri"/>
              <a:ea typeface="Calibri"/>
              <a:cs typeface="Calibri"/>
              <a:sym typeface="Calibri"/>
            </a:endParaRPr>
          </a:p>
          <a:p>
            <a:pPr marL="457200" lvl="0" indent="-304800" algn="l" rtl="0">
              <a:lnSpc>
                <a:spcPct val="9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End of Module 2 Assessment</a:t>
            </a:r>
            <a:endParaRPr sz="1200" dirty="0">
              <a:solidFill>
                <a:schemeClr val="dk1"/>
              </a:solidFill>
              <a:latin typeface="Calibri"/>
              <a:ea typeface="Calibri"/>
              <a:cs typeface="Calibri"/>
              <a:sym typeface="Calibri"/>
            </a:endParaRPr>
          </a:p>
          <a:p>
            <a:pPr marL="457200" lvl="0" indent="-304800" algn="l" rtl="0">
              <a:lnSpc>
                <a:spcPct val="9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Assessment Overview (</a:t>
            </a:r>
            <a:r>
              <a:rPr lang="en" sz="1200" b="1" dirty="0">
                <a:solidFill>
                  <a:schemeClr val="dk1"/>
                </a:solidFill>
                <a:latin typeface="Calibri"/>
                <a:ea typeface="Calibri"/>
                <a:cs typeface="Calibri"/>
                <a:sym typeface="Calibri"/>
              </a:rPr>
              <a:t>K-2 Reading Foundations Skills Block Resource Manual</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0" algn="l" rtl="0">
              <a:lnSpc>
                <a:spcPct val="90000"/>
              </a:lnSpc>
              <a:spcBef>
                <a:spcPts val="1000"/>
              </a:spcBef>
              <a:spcAft>
                <a:spcPts val="0"/>
              </a:spcAft>
              <a:buClr>
                <a:srgbClr val="000000"/>
              </a:buClr>
              <a:buSzPts val="1100"/>
              <a:buFont typeface="Arial"/>
              <a:buNone/>
            </a:pPr>
            <a:endParaRPr sz="2100" dirty="0">
              <a:solidFill>
                <a:schemeClr val="dk1"/>
              </a:solidFill>
              <a:latin typeface="Century Gothic"/>
              <a:ea typeface="Century Gothic"/>
              <a:cs typeface="Century Gothic"/>
              <a:sym typeface="Century Gothic"/>
            </a:endParaRPr>
          </a:p>
          <a:p>
            <a:pPr marL="457200" lvl="0" indent="0" algn="l" rtl="0">
              <a:spcBef>
                <a:spcPts val="0"/>
              </a:spcBef>
              <a:spcAft>
                <a:spcPts val="0"/>
              </a:spcAft>
              <a:buNone/>
            </a:pPr>
            <a:br>
              <a:rPr lang="en" sz="1200" dirty="0">
                <a:solidFill>
                  <a:schemeClr val="dk1"/>
                </a:solidFill>
                <a:latin typeface="Calibri"/>
                <a:ea typeface="Calibri"/>
                <a:cs typeface="Calibri"/>
                <a:sym typeface="Calibri"/>
              </a:rPr>
            </a:br>
            <a:br>
              <a:rPr lang="en" sz="1200" dirty="0">
                <a:solidFill>
                  <a:schemeClr val="dk1"/>
                </a:solidFill>
                <a:latin typeface="Calibri"/>
                <a:ea typeface="Calibri"/>
                <a:cs typeface="Calibri"/>
                <a:sym typeface="Calibri"/>
              </a:rPr>
            </a:b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66006967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3"/>
        <p:cNvGrpSpPr/>
        <p:nvPr/>
      </p:nvGrpSpPr>
      <p:grpSpPr>
        <a:xfrm>
          <a:off x="0" y="0"/>
          <a:ext cx="0" cy="0"/>
          <a:chOff x="0" y="0"/>
          <a:chExt cx="0" cy="0"/>
        </a:xfrm>
      </p:grpSpPr>
      <p:sp>
        <p:nvSpPr>
          <p:cNvPr id="214" name="Google Shape;214;g46dd44e978_0_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5" name="Google Shape;215;g46dd44e978_0_1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b="0" dirty="0">
                <a:latin typeface="Calibri"/>
                <a:ea typeface="Calibri"/>
                <a:cs typeface="Calibri"/>
                <a:sym typeface="Calibri"/>
              </a:rPr>
              <a:t>Teaching Notes: </a:t>
            </a:r>
          </a:p>
          <a:p>
            <a:pPr marL="171450" lvl="0" indent="-171450" algn="l" rtl="0">
              <a:spcBef>
                <a:spcPts val="0"/>
              </a:spcBef>
              <a:spcAft>
                <a:spcPts val="0"/>
              </a:spcAft>
            </a:pPr>
            <a:r>
              <a:rPr lang="en" sz="1200" dirty="0">
                <a:latin typeface="Calibri"/>
                <a:ea typeface="Calibri"/>
                <a:cs typeface="Calibri"/>
                <a:sym typeface="Calibri"/>
              </a:rPr>
              <a:t>See assessment materials in </a:t>
            </a:r>
            <a:r>
              <a:rPr lang="en" sz="1200" b="1" dirty="0">
                <a:latin typeface="Calibri"/>
                <a:ea typeface="Calibri"/>
                <a:cs typeface="Calibri"/>
                <a:sym typeface="Calibri"/>
              </a:rPr>
              <a:t>teaching guide. </a:t>
            </a:r>
            <a:endParaRPr sz="1200" b="1" dirty="0">
              <a:latin typeface="Calibri"/>
              <a:ea typeface="Calibri"/>
              <a:cs typeface="Calibri"/>
              <a:sym typeface="Calibri"/>
            </a:endParaRPr>
          </a:p>
        </p:txBody>
      </p:sp>
    </p:spTree>
    <p:extLst>
      <p:ext uri="{BB962C8B-B14F-4D97-AF65-F5344CB8AC3E}">
        <p14:creationId xmlns:p14="http://schemas.microsoft.com/office/powerpoint/2010/main" val="224879364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9"/>
        <p:cNvGrpSpPr/>
        <p:nvPr/>
      </p:nvGrpSpPr>
      <p:grpSpPr>
        <a:xfrm>
          <a:off x="0" y="0"/>
          <a:ext cx="0" cy="0"/>
          <a:chOff x="0" y="0"/>
          <a:chExt cx="0" cy="0"/>
        </a:xfrm>
      </p:grpSpPr>
      <p:sp>
        <p:nvSpPr>
          <p:cNvPr id="220" name="Google Shape;220;g46dd44e978_0_6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1" name="Google Shape;221;g46dd44e978_0_6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a:latin typeface="Calibri"/>
                <a:ea typeface="Calibri"/>
                <a:cs typeface="Calibri"/>
                <a:sym typeface="Calibri"/>
              </a:rPr>
              <a:t>For Teacher Reference Only </a:t>
            </a:r>
            <a:endParaRPr sz="1200">
              <a:latin typeface="Calibri"/>
              <a:ea typeface="Calibri"/>
              <a:cs typeface="Calibri"/>
              <a:sym typeface="Calibri"/>
            </a:endParaRPr>
          </a:p>
          <a:p>
            <a:pPr marL="0" lvl="0" indent="0" algn="l" rtl="0">
              <a:spcBef>
                <a:spcPts val="0"/>
              </a:spcBef>
              <a:spcAft>
                <a:spcPts val="0"/>
              </a:spcAft>
              <a:buNone/>
            </a:pPr>
            <a:r>
              <a:rPr lang="en" sz="1200">
                <a:latin typeface="Calibri"/>
                <a:ea typeface="Calibri"/>
                <a:cs typeface="Calibri"/>
                <a:sym typeface="Calibri"/>
              </a:rPr>
              <a:t>Part 4 Decoding Words in Text and Reading for Fluency</a:t>
            </a:r>
            <a:endParaRPr sz="1200">
              <a:latin typeface="Calibri"/>
              <a:ea typeface="Calibri"/>
              <a:cs typeface="Calibri"/>
              <a:sym typeface="Calibri"/>
            </a:endParaRPr>
          </a:p>
        </p:txBody>
      </p:sp>
    </p:spTree>
    <p:extLst>
      <p:ext uri="{BB962C8B-B14F-4D97-AF65-F5344CB8AC3E}">
        <p14:creationId xmlns:p14="http://schemas.microsoft.com/office/powerpoint/2010/main" val="336898541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4"/>
        <p:cNvGrpSpPr/>
        <p:nvPr/>
      </p:nvGrpSpPr>
      <p:grpSpPr>
        <a:xfrm>
          <a:off x="0" y="0"/>
          <a:ext cx="0" cy="0"/>
          <a:chOff x="0" y="0"/>
          <a:chExt cx="0" cy="0"/>
        </a:xfrm>
      </p:grpSpPr>
      <p:sp>
        <p:nvSpPr>
          <p:cNvPr id="225" name="Google Shape;225;g46dd44e978_0_7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6" name="Google Shape;226;g46dd44e978_0_7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a:latin typeface="Calibri"/>
                <a:ea typeface="Calibri"/>
                <a:cs typeface="Calibri"/>
                <a:sym typeface="Calibri"/>
              </a:rPr>
              <a:t>For Teacher Reference Only </a:t>
            </a:r>
            <a:endParaRPr sz="1200">
              <a:latin typeface="Calibri"/>
              <a:ea typeface="Calibri"/>
              <a:cs typeface="Calibri"/>
              <a:sym typeface="Calibri"/>
            </a:endParaRPr>
          </a:p>
          <a:p>
            <a:pPr marL="0" lvl="0" indent="0" algn="l" rtl="0">
              <a:spcBef>
                <a:spcPts val="0"/>
              </a:spcBef>
              <a:spcAft>
                <a:spcPts val="0"/>
              </a:spcAft>
              <a:buNone/>
            </a:pPr>
            <a:r>
              <a:rPr lang="en" sz="1200">
                <a:latin typeface="Calibri"/>
                <a:ea typeface="Calibri"/>
                <a:cs typeface="Calibri"/>
                <a:sym typeface="Calibri"/>
              </a:rPr>
              <a:t>Part 5 Fluency Rubric </a:t>
            </a:r>
            <a:endParaRPr sz="1200">
              <a:latin typeface="Calibri"/>
              <a:ea typeface="Calibri"/>
              <a:cs typeface="Calibri"/>
              <a:sym typeface="Calibri"/>
            </a:endParaRPr>
          </a:p>
          <a:p>
            <a:pPr marL="0" lvl="0" indent="0" algn="l" rtl="0">
              <a:spcBef>
                <a:spcPts val="0"/>
              </a:spcBef>
              <a:spcAft>
                <a:spcPts val="0"/>
              </a:spcAft>
              <a:buNone/>
            </a:pPr>
            <a:endParaRPr sz="1200">
              <a:latin typeface="Calibri"/>
              <a:ea typeface="Calibri"/>
              <a:cs typeface="Calibri"/>
              <a:sym typeface="Calibri"/>
            </a:endParaRPr>
          </a:p>
        </p:txBody>
      </p:sp>
    </p:spTree>
    <p:extLst>
      <p:ext uri="{BB962C8B-B14F-4D97-AF65-F5344CB8AC3E}">
        <p14:creationId xmlns:p14="http://schemas.microsoft.com/office/powerpoint/2010/main" val="187197580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9"/>
        <p:cNvGrpSpPr/>
        <p:nvPr/>
      </p:nvGrpSpPr>
      <p:grpSpPr>
        <a:xfrm>
          <a:off x="0" y="0"/>
          <a:ext cx="0" cy="0"/>
          <a:chOff x="0" y="0"/>
          <a:chExt cx="0" cy="0"/>
        </a:xfrm>
      </p:grpSpPr>
      <p:sp>
        <p:nvSpPr>
          <p:cNvPr id="230" name="Google Shape;230;g46dd44e978_0_7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1" name="Google Shape;231;g46dd44e978_0_7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a:latin typeface="Calibri"/>
                <a:ea typeface="Calibri"/>
                <a:cs typeface="Calibri"/>
                <a:sym typeface="Calibri"/>
              </a:rPr>
              <a:t>For Teacher Reference Only </a:t>
            </a:r>
            <a:endParaRPr sz="1200">
              <a:latin typeface="Calibri"/>
              <a:ea typeface="Calibri"/>
              <a:cs typeface="Calibri"/>
              <a:sym typeface="Calibri"/>
            </a:endParaRPr>
          </a:p>
          <a:p>
            <a:pPr marL="0" lvl="0" indent="0" algn="l" rtl="0">
              <a:spcBef>
                <a:spcPts val="0"/>
              </a:spcBef>
              <a:spcAft>
                <a:spcPts val="0"/>
              </a:spcAft>
              <a:buNone/>
            </a:pPr>
            <a:r>
              <a:rPr lang="en" sz="1200">
                <a:latin typeface="Calibri"/>
                <a:ea typeface="Calibri"/>
                <a:cs typeface="Calibri"/>
                <a:sym typeface="Calibri"/>
              </a:rPr>
              <a:t>Part 8</a:t>
            </a:r>
            <a:endParaRPr sz="1200">
              <a:latin typeface="Calibri"/>
              <a:ea typeface="Calibri"/>
              <a:cs typeface="Calibri"/>
              <a:sym typeface="Calibri"/>
            </a:endParaRPr>
          </a:p>
        </p:txBody>
      </p:sp>
    </p:spTree>
    <p:extLst>
      <p:ext uri="{BB962C8B-B14F-4D97-AF65-F5344CB8AC3E}">
        <p14:creationId xmlns:p14="http://schemas.microsoft.com/office/powerpoint/2010/main" val="230642352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4"/>
        <p:cNvGrpSpPr/>
        <p:nvPr/>
      </p:nvGrpSpPr>
      <p:grpSpPr>
        <a:xfrm>
          <a:off x="0" y="0"/>
          <a:ext cx="0" cy="0"/>
          <a:chOff x="0" y="0"/>
          <a:chExt cx="0" cy="0"/>
        </a:xfrm>
      </p:grpSpPr>
      <p:sp>
        <p:nvSpPr>
          <p:cNvPr id="235" name="Google Shape;235;g3a2ea51330_0_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6" name="Google Shape;236;g3a2ea51330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dirty="0">
                <a:solidFill>
                  <a:schemeClr val="dk1"/>
                </a:solidFill>
                <a:latin typeface="Calibri"/>
                <a:ea typeface="Calibri"/>
                <a:cs typeface="Calibri"/>
                <a:sym typeface="Calibri"/>
              </a:rPr>
              <a:t>Building on Previous Work: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lesson is the final lesson in the second module of Grade 2. This lesson reviews and assesses the sound spelling patterns worked with in Cycles 9–12: the 1-1-1 doubling rule and magic “e” rule when adding vowel suffixes, “-ed” as /id/, /t/, and /d/, contractions with “would,” vowel team patterns “oo,” “ou,” “ui,” “ue,” and “ew” for /ū/ and /ōō/ (for decoding only), and “-tion” and “-sion” for /shun/ and /zhun/. There are also some items included that reflect earlier cycles in the module (examples: /ar/ “ar” and /or/ “or”). Note that there are some nonsense words to decode included in the assessment. This requires students to decode rather than rely on memory of a word.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complete the End of Module 2 Assessment, where they read and write single- and two-syllable words with these patterns in isolation and in text. The assessment also includes a high-frequency word component and a short passage to assess fluency.</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Areas Students May Struggle: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may still struggle with the 1-1-1 doubling rule, sound-spelling patterns, adding suffixes. </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Ongoing Assessment(s):</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an end of module assessment.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Key Vocabulary: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decode, feedback, goal, suffix (L)</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54878466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4"/>
        <p:cNvGrpSpPr/>
        <p:nvPr/>
      </p:nvGrpSpPr>
      <p:grpSpPr>
        <a:xfrm>
          <a:off x="0" y="0"/>
          <a:ext cx="0" cy="0"/>
          <a:chOff x="0" y="0"/>
          <a:chExt cx="0" cy="0"/>
        </a:xfrm>
      </p:grpSpPr>
      <p:sp>
        <p:nvSpPr>
          <p:cNvPr id="245" name="Google Shape;245;g3ca7952023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6" name="Google Shape;246;g3ca7952023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457200" lvl="1" indent="0" algn="l" rtl="0">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a:t>
            </a:r>
            <a:r>
              <a:rPr lang="en-US" sz="1200" dirty="0" err="1">
                <a:solidFill>
                  <a:schemeClr val="dk1"/>
                </a:solidFill>
                <a:latin typeface="Calibri"/>
                <a:ea typeface="Calibri"/>
                <a:cs typeface="Calibri"/>
                <a:sym typeface="Calibri"/>
              </a:rPr>
              <a:t>i</a:t>
            </a:r>
            <a:r>
              <a:rPr lang="en" sz="1200" dirty="0">
                <a:solidFill>
                  <a:schemeClr val="dk1"/>
                </a:solidFill>
                <a:latin typeface="Calibri"/>
                <a:ea typeface="Calibri"/>
                <a:cs typeface="Calibri"/>
                <a:sym typeface="Calibri"/>
              </a:rPr>
              <a:t>ng to the tune of “The Muffin Man.”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These transition slides are an optimal time for moving around, even if it’s to sit right back down. Putting movements to these songs (e.g. marching in a circle or in place, hand movements that “show” some of the ideas in the song) can be a lot of fun. Students can come up with these movements themselves.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song serves as both a transition and a student-friendly way of naming the specific skill they are about to work with. They are about to read and spell words. </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 to get students prepared for the lesson. If you would rather chant than sing, this will work as well. </a:t>
            </a:r>
            <a:endParaRPr sz="1200" dirty="0">
              <a:solidFill>
                <a:schemeClr val="dk1"/>
              </a:solidFill>
              <a:latin typeface="Calibri"/>
              <a:ea typeface="Calibri"/>
              <a:cs typeface="Calibri"/>
              <a:sym typeface="Calibri"/>
            </a:endParaRPr>
          </a:p>
          <a:p>
            <a:pPr marL="1164717" lvl="2" indent="-156743" algn="l" rtl="0">
              <a:spcBef>
                <a:spcPts val="0"/>
              </a:spcBef>
              <a:spcAft>
                <a:spcPts val="0"/>
              </a:spcAft>
              <a:buClr>
                <a:schemeClr val="dk1"/>
              </a:buClr>
              <a:buSzPts val="1200"/>
              <a:buFont typeface="Calibri"/>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sing the transition song and move into position for learning. </a:t>
            </a:r>
            <a:endParaRPr sz="1200" dirty="0">
              <a:solidFill>
                <a:schemeClr val="dk1"/>
              </a:solidFill>
              <a:latin typeface="Calibri"/>
              <a:ea typeface="Calibri"/>
              <a:cs typeface="Calibri"/>
              <a:sym typeface="Calibri"/>
            </a:endParaRPr>
          </a:p>
          <a:p>
            <a:pPr marL="1106481" lvl="2" indent="-98508" algn="l" rtl="0">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88053287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4"/>
        <p:cNvGrpSpPr/>
        <p:nvPr/>
      </p:nvGrpSpPr>
      <p:grpSpPr>
        <a:xfrm>
          <a:off x="0" y="0"/>
          <a:ext cx="0" cy="0"/>
          <a:chOff x="0" y="0"/>
          <a:chExt cx="0" cy="0"/>
        </a:xfrm>
      </p:grpSpPr>
      <p:sp>
        <p:nvSpPr>
          <p:cNvPr id="15" name="Google Shape;15;p2"/>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 name="Google Shape;16;p2"/>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7" name="Google Shape;17;p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 name="Google Shape;18;p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 name="Google Shape;19;p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20" name="Google Shape;20;p2"/>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21" name="Google Shape;21;p2"/>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22" name="Google Shape;22;p2"/>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4"/>
        <p:cNvGrpSpPr/>
        <p:nvPr/>
      </p:nvGrpSpPr>
      <p:grpSpPr>
        <a:xfrm>
          <a:off x="0" y="0"/>
          <a:ext cx="0" cy="0"/>
          <a:chOff x="0" y="0"/>
          <a:chExt cx="0" cy="0"/>
        </a:xfrm>
      </p:grpSpPr>
      <p:sp>
        <p:nvSpPr>
          <p:cNvPr id="75" name="Google Shape;75;p1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1"/>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Google Shape;77;p1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0"/>
        <p:cNvGrpSpPr/>
        <p:nvPr/>
      </p:nvGrpSpPr>
      <p:grpSpPr>
        <a:xfrm>
          <a:off x="0" y="0"/>
          <a:ext cx="0" cy="0"/>
          <a:chOff x="0" y="0"/>
          <a:chExt cx="0" cy="0"/>
        </a:xfrm>
      </p:grpSpPr>
      <p:sp>
        <p:nvSpPr>
          <p:cNvPr id="81" name="Google Shape;81;p12"/>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2" name="Google Shape;82;p12"/>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4" name="Google Shape;84;p1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86"/>
        <p:cNvGrpSpPr/>
        <p:nvPr/>
      </p:nvGrpSpPr>
      <p:grpSpPr>
        <a:xfrm>
          <a:off x="0" y="0"/>
          <a:ext cx="0" cy="0"/>
          <a:chOff x="0" y="0"/>
          <a:chExt cx="0" cy="0"/>
        </a:xfrm>
      </p:grpSpPr>
      <p:sp>
        <p:nvSpPr>
          <p:cNvPr id="87" name="Google Shape;87;p13"/>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lstStyle>
            <a:lvl1pPr lvl="0" rtl="0">
              <a:spcBef>
                <a:spcPts val="0"/>
              </a:spcBef>
              <a:spcAft>
                <a:spcPts val="0"/>
              </a:spcAft>
              <a:buSzPts val="3400"/>
              <a:buFont typeface="Century Gothic"/>
              <a:buNone/>
              <a:defRPr sz="3400">
                <a:latin typeface="Century Gothic"/>
                <a:ea typeface="Century Gothic"/>
                <a:cs typeface="Century Gothic"/>
                <a:sym typeface="Century Gothic"/>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88" name="Google Shape;88;p13"/>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lstStyle>
            <a:lvl1pPr marL="457200" lvl="0" indent="-361950" rtl="0">
              <a:lnSpc>
                <a:spcPct val="100000"/>
              </a:lnSpc>
              <a:spcBef>
                <a:spcPts val="800"/>
              </a:spcBef>
              <a:spcAft>
                <a:spcPts val="0"/>
              </a:spcAft>
              <a:buSzPts val="2100"/>
              <a:buFont typeface="Century Gothic"/>
              <a:buChar char="•"/>
              <a:defRPr>
                <a:latin typeface="Century Gothic"/>
                <a:ea typeface="Century Gothic"/>
                <a:cs typeface="Century Gothic"/>
                <a:sym typeface="Century Gothic"/>
              </a:defRPr>
            </a:lvl1pPr>
            <a:lvl2pPr marL="914400" lvl="1" indent="-342900" rtl="0">
              <a:lnSpc>
                <a:spcPct val="100000"/>
              </a:lnSpc>
              <a:spcBef>
                <a:spcPts val="400"/>
              </a:spcBef>
              <a:spcAft>
                <a:spcPts val="0"/>
              </a:spcAft>
              <a:buSzPts val="1800"/>
              <a:buFont typeface="Century Gothic"/>
              <a:buChar char="•"/>
              <a:defRPr>
                <a:latin typeface="Century Gothic"/>
                <a:ea typeface="Century Gothic"/>
                <a:cs typeface="Century Gothic"/>
                <a:sym typeface="Century Gothic"/>
              </a:defRPr>
            </a:lvl2pPr>
            <a:lvl3pPr marL="1371600" lvl="2" indent="-323850" rtl="0">
              <a:lnSpc>
                <a:spcPct val="100000"/>
              </a:lnSpc>
              <a:spcBef>
                <a:spcPts val="400"/>
              </a:spcBef>
              <a:spcAft>
                <a:spcPts val="0"/>
              </a:spcAft>
              <a:buSzPts val="1500"/>
              <a:buFont typeface="Century Gothic"/>
              <a:buChar char="•"/>
              <a:defRPr>
                <a:latin typeface="Century Gothic"/>
                <a:ea typeface="Century Gothic"/>
                <a:cs typeface="Century Gothic"/>
                <a:sym typeface="Century Gothic"/>
              </a:defRPr>
            </a:lvl3pPr>
            <a:lvl4pPr marL="1828800" lvl="3"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4pPr>
            <a:lvl5pPr marL="2286000" lvl="4"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5pPr>
            <a:lvl6pPr marL="2743200" lvl="5"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6pPr>
            <a:lvl7pPr marL="3200400" lvl="6"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7pPr>
            <a:lvl8pPr marL="3657600" lvl="7"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8pPr>
            <a:lvl9pPr marL="4114800" lvl="8"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9pPr>
          </a:lstStyle>
          <a:p>
            <a:endParaRPr/>
          </a:p>
        </p:txBody>
      </p:sp>
      <p:sp>
        <p:nvSpPr>
          <p:cNvPr id="89" name="Google Shape;89;p13"/>
          <p:cNvSpPr txBox="1">
            <a:spLocks noGrp="1"/>
          </p:cNvSpPr>
          <p:nvPr>
            <p:ph type="sldNum" idx="12"/>
          </p:nvPr>
        </p:nvSpPr>
        <p:spPr>
          <a:xfrm>
            <a:off x="8472458" y="4663217"/>
            <a:ext cx="548700" cy="393600"/>
          </a:xfrm>
          <a:prstGeom prst="rect">
            <a:avLst/>
          </a:prstGeom>
        </p:spPr>
        <p:txBody>
          <a:bodyPr spcFirstLastPara="1" wrap="square" lIns="68575" tIns="34275" rIns="68575" bIns="342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9"/>
        <p:cNvGrpSpPr/>
        <p:nvPr/>
      </p:nvGrpSpPr>
      <p:grpSpPr>
        <a:xfrm>
          <a:off x="0" y="0"/>
          <a:ext cx="0" cy="0"/>
          <a:chOff x="0" y="0"/>
          <a:chExt cx="0" cy="0"/>
        </a:xfrm>
      </p:grpSpPr>
      <p:sp>
        <p:nvSpPr>
          <p:cNvPr id="100" name="Google Shape;100;p15"/>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01" name="Google Shape;101;p15"/>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02" name="Google Shape;102;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3" name="Google Shape;103;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4" name="Google Shape;104;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05" name="Google Shape;105;p15"/>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106" name="Google Shape;106;p15"/>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107" name="Google Shape;107;p15"/>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08"/>
        <p:cNvGrpSpPr/>
        <p:nvPr/>
      </p:nvGrpSpPr>
      <p:grpSpPr>
        <a:xfrm>
          <a:off x="0" y="0"/>
          <a:ext cx="0" cy="0"/>
          <a:chOff x="0" y="0"/>
          <a:chExt cx="0" cy="0"/>
        </a:xfrm>
      </p:grpSpPr>
      <p:sp>
        <p:nvSpPr>
          <p:cNvPr id="109" name="Google Shape;109;p1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0" name="Google Shape;110;p16"/>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111" name="Google Shape;111;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2" name="Google Shape;112;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3" name="Google Shape;113;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14"/>
        <p:cNvGrpSpPr/>
        <p:nvPr/>
      </p:nvGrpSpPr>
      <p:grpSpPr>
        <a:xfrm>
          <a:off x="0" y="0"/>
          <a:ext cx="0" cy="0"/>
          <a:chOff x="0" y="0"/>
          <a:chExt cx="0" cy="0"/>
        </a:xfrm>
      </p:grpSpPr>
      <p:sp>
        <p:nvSpPr>
          <p:cNvPr id="115" name="Google Shape;115;p17"/>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6" name="Google Shape;116;p17"/>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117" name="Google Shape;117;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9" name="Google Shape;119;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20"/>
        <p:cNvGrpSpPr/>
        <p:nvPr/>
      </p:nvGrpSpPr>
      <p:grpSpPr>
        <a:xfrm>
          <a:off x="0" y="0"/>
          <a:ext cx="0" cy="0"/>
          <a:chOff x="0" y="0"/>
          <a:chExt cx="0" cy="0"/>
        </a:xfrm>
      </p:grpSpPr>
      <p:sp>
        <p:nvSpPr>
          <p:cNvPr id="121" name="Google Shape;121;p18"/>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2" name="Google Shape;122;p18"/>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3" name="Google Shape;123;p18"/>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4" name="Google Shape;124;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5" name="Google Shape;125;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6" name="Google Shape;126;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27"/>
        <p:cNvGrpSpPr/>
        <p:nvPr/>
      </p:nvGrpSpPr>
      <p:grpSpPr>
        <a:xfrm>
          <a:off x="0" y="0"/>
          <a:ext cx="0" cy="0"/>
          <a:chOff x="0" y="0"/>
          <a:chExt cx="0" cy="0"/>
        </a:xfrm>
      </p:grpSpPr>
      <p:sp>
        <p:nvSpPr>
          <p:cNvPr id="128" name="Google Shape;128;p19"/>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9" name="Google Shape;129;p19"/>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30" name="Google Shape;130;p19"/>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1" name="Google Shape;131;p19"/>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32" name="Google Shape;132;p19"/>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3" name="Google Shape;133;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4" name="Google Shape;134;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5" name="Google Shape;135;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36"/>
        <p:cNvGrpSpPr/>
        <p:nvPr/>
      </p:nvGrpSpPr>
      <p:grpSpPr>
        <a:xfrm>
          <a:off x="0" y="0"/>
          <a:ext cx="0" cy="0"/>
          <a:chOff x="0" y="0"/>
          <a:chExt cx="0" cy="0"/>
        </a:xfrm>
      </p:grpSpPr>
      <p:sp>
        <p:nvSpPr>
          <p:cNvPr id="137" name="Google Shape;137;p20"/>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38" name="Google Shape;138;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9" name="Google Shape;139;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0" name="Google Shape;140;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41"/>
        <p:cNvGrpSpPr/>
        <p:nvPr/>
      </p:nvGrpSpPr>
      <p:grpSpPr>
        <a:xfrm>
          <a:off x="0" y="0"/>
          <a:ext cx="0" cy="0"/>
          <a:chOff x="0" y="0"/>
          <a:chExt cx="0" cy="0"/>
        </a:xfrm>
      </p:grpSpPr>
      <p:sp>
        <p:nvSpPr>
          <p:cNvPr id="142" name="Google Shape;142;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3" name="Google Shape;143;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4" name="Google Shape;144;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3"/>
        <p:cNvGrpSpPr/>
        <p:nvPr/>
      </p:nvGrpSpPr>
      <p:grpSpPr>
        <a:xfrm>
          <a:off x="0" y="0"/>
          <a:ext cx="0" cy="0"/>
          <a:chOff x="0" y="0"/>
          <a:chExt cx="0" cy="0"/>
        </a:xfrm>
      </p:grpSpPr>
      <p:sp>
        <p:nvSpPr>
          <p:cNvPr id="24" name="Google Shape;24;p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5" name="Google Shape;25;p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26" name="Google Shape;26;p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7" name="Google Shape;27;p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8" name="Google Shape;28;p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45"/>
        <p:cNvGrpSpPr/>
        <p:nvPr/>
      </p:nvGrpSpPr>
      <p:grpSpPr>
        <a:xfrm>
          <a:off x="0" y="0"/>
          <a:ext cx="0" cy="0"/>
          <a:chOff x="0" y="0"/>
          <a:chExt cx="0" cy="0"/>
        </a:xfrm>
      </p:grpSpPr>
      <p:sp>
        <p:nvSpPr>
          <p:cNvPr id="146" name="Google Shape;146;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47" name="Google Shape;147;p22"/>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48" name="Google Shape;148;p22"/>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49" name="Google Shape;149;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0" name="Google Shape;150;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1" name="Google Shape;151;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52"/>
        <p:cNvGrpSpPr/>
        <p:nvPr/>
      </p:nvGrpSpPr>
      <p:grpSpPr>
        <a:xfrm>
          <a:off x="0" y="0"/>
          <a:ext cx="0" cy="0"/>
          <a:chOff x="0" y="0"/>
          <a:chExt cx="0" cy="0"/>
        </a:xfrm>
      </p:grpSpPr>
      <p:sp>
        <p:nvSpPr>
          <p:cNvPr id="153" name="Google Shape;153;p23"/>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54" name="Google Shape;154;p23"/>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55" name="Google Shape;155;p23"/>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56" name="Google Shape;156;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7" name="Google Shape;157;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8" name="Google Shape;158;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59"/>
        <p:cNvGrpSpPr/>
        <p:nvPr/>
      </p:nvGrpSpPr>
      <p:grpSpPr>
        <a:xfrm>
          <a:off x="0" y="0"/>
          <a:ext cx="0" cy="0"/>
          <a:chOff x="0" y="0"/>
          <a:chExt cx="0" cy="0"/>
        </a:xfrm>
      </p:grpSpPr>
      <p:sp>
        <p:nvSpPr>
          <p:cNvPr id="160" name="Google Shape;160;p2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1" name="Google Shape;161;p24"/>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2" name="Google Shape;162;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3" name="Google Shape;163;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4" name="Google Shape;164;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65"/>
        <p:cNvGrpSpPr/>
        <p:nvPr/>
      </p:nvGrpSpPr>
      <p:grpSpPr>
        <a:xfrm>
          <a:off x="0" y="0"/>
          <a:ext cx="0" cy="0"/>
          <a:chOff x="0" y="0"/>
          <a:chExt cx="0" cy="0"/>
        </a:xfrm>
      </p:grpSpPr>
      <p:sp>
        <p:nvSpPr>
          <p:cNvPr id="166" name="Google Shape;166;p25"/>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7" name="Google Shape;167;p25"/>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8" name="Google Shape;168;p2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9" name="Google Shape;169;p2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70" name="Google Shape;170;p2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1_Two Content">
  <p:cSld name="1_Two Content">
    <p:spTree>
      <p:nvGrpSpPr>
        <p:cNvPr id="1" name="Shape 171"/>
        <p:cNvGrpSpPr/>
        <p:nvPr/>
      </p:nvGrpSpPr>
      <p:grpSpPr>
        <a:xfrm>
          <a:off x="0" y="0"/>
          <a:ext cx="0" cy="0"/>
          <a:chOff x="0" y="0"/>
          <a:chExt cx="0" cy="0"/>
        </a:xfrm>
      </p:grpSpPr>
      <p:sp>
        <p:nvSpPr>
          <p:cNvPr id="172" name="Google Shape;172;p2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entury Gothic"/>
              <a:buNone/>
              <a:defRPr sz="33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73" name="Google Shape;173;p26"/>
          <p:cNvSpPr txBox="1">
            <a:spLocks noGrp="1"/>
          </p:cNvSpPr>
          <p:nvPr>
            <p:ph type="body" idx="1"/>
          </p:nvPr>
        </p:nvSpPr>
        <p:spPr>
          <a:xfrm>
            <a:off x="628650" y="1369219"/>
            <a:ext cx="7886700" cy="3214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174" name="Google Shape;174;p2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75" name="Google Shape;175;p2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76" name="Google Shape;176;p2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chemeClr val="dk1"/>
                </a:solidFill>
                <a:latin typeface="Century Gothic"/>
                <a:ea typeface="Century Gothic"/>
                <a:cs typeface="Century Gothic"/>
                <a:sym typeface="Century Gothic"/>
              </a:defRPr>
            </a:lvl1pPr>
            <a:lvl2pPr marL="0" marR="0" lvl="1" indent="0" algn="r" rtl="0">
              <a:spcBef>
                <a:spcPts val="0"/>
              </a:spcBef>
              <a:buNone/>
              <a:defRPr sz="900" b="0" i="0" u="none" strike="noStrike" cap="none">
                <a:solidFill>
                  <a:schemeClr val="dk1"/>
                </a:solidFill>
                <a:latin typeface="Century Gothic"/>
                <a:ea typeface="Century Gothic"/>
                <a:cs typeface="Century Gothic"/>
                <a:sym typeface="Century Gothic"/>
              </a:defRPr>
            </a:lvl2pPr>
            <a:lvl3pPr marL="0" marR="0" lvl="2" indent="0" algn="r" rtl="0">
              <a:spcBef>
                <a:spcPts val="0"/>
              </a:spcBef>
              <a:buNone/>
              <a:defRPr sz="900" b="0" i="0" u="none" strike="noStrike" cap="none">
                <a:solidFill>
                  <a:schemeClr val="dk1"/>
                </a:solidFill>
                <a:latin typeface="Century Gothic"/>
                <a:ea typeface="Century Gothic"/>
                <a:cs typeface="Century Gothic"/>
                <a:sym typeface="Century Gothic"/>
              </a:defRPr>
            </a:lvl3pPr>
            <a:lvl4pPr marL="0" marR="0" lvl="3" indent="0" algn="r" rtl="0">
              <a:spcBef>
                <a:spcPts val="0"/>
              </a:spcBef>
              <a:buNone/>
              <a:defRPr sz="900" b="0" i="0" u="none" strike="noStrike" cap="none">
                <a:solidFill>
                  <a:schemeClr val="dk1"/>
                </a:solidFill>
                <a:latin typeface="Century Gothic"/>
                <a:ea typeface="Century Gothic"/>
                <a:cs typeface="Century Gothic"/>
                <a:sym typeface="Century Gothic"/>
              </a:defRPr>
            </a:lvl4pPr>
            <a:lvl5pPr marL="0" marR="0" lvl="4" indent="0" algn="r" rtl="0">
              <a:spcBef>
                <a:spcPts val="0"/>
              </a:spcBef>
              <a:buNone/>
              <a:defRPr sz="900" b="0" i="0" u="none" strike="noStrike" cap="none">
                <a:solidFill>
                  <a:schemeClr val="dk1"/>
                </a:solidFill>
                <a:latin typeface="Century Gothic"/>
                <a:ea typeface="Century Gothic"/>
                <a:cs typeface="Century Gothic"/>
                <a:sym typeface="Century Gothic"/>
              </a:defRPr>
            </a:lvl5pPr>
            <a:lvl6pPr marL="0" marR="0" lvl="5" indent="0" algn="r" rtl="0">
              <a:spcBef>
                <a:spcPts val="0"/>
              </a:spcBef>
              <a:buNone/>
              <a:defRPr sz="900" b="0" i="0" u="none" strike="noStrike" cap="none">
                <a:solidFill>
                  <a:schemeClr val="dk1"/>
                </a:solidFill>
                <a:latin typeface="Century Gothic"/>
                <a:ea typeface="Century Gothic"/>
                <a:cs typeface="Century Gothic"/>
                <a:sym typeface="Century Gothic"/>
              </a:defRPr>
            </a:lvl6pPr>
            <a:lvl7pPr marL="0" marR="0" lvl="6" indent="0" algn="r" rtl="0">
              <a:spcBef>
                <a:spcPts val="0"/>
              </a:spcBef>
              <a:buNone/>
              <a:defRPr sz="900" b="0" i="0" u="none" strike="noStrike" cap="none">
                <a:solidFill>
                  <a:schemeClr val="dk1"/>
                </a:solidFill>
                <a:latin typeface="Century Gothic"/>
                <a:ea typeface="Century Gothic"/>
                <a:cs typeface="Century Gothic"/>
                <a:sym typeface="Century Gothic"/>
              </a:defRPr>
            </a:lvl7pPr>
            <a:lvl8pPr marL="0" marR="0" lvl="7" indent="0" algn="r" rtl="0">
              <a:spcBef>
                <a:spcPts val="0"/>
              </a:spcBef>
              <a:buNone/>
              <a:defRPr sz="900" b="0" i="0" u="none" strike="noStrike" cap="none">
                <a:solidFill>
                  <a:schemeClr val="dk1"/>
                </a:solidFill>
                <a:latin typeface="Century Gothic"/>
                <a:ea typeface="Century Gothic"/>
                <a:cs typeface="Century Gothic"/>
                <a:sym typeface="Century Gothic"/>
              </a:defRPr>
            </a:lvl8pPr>
            <a:lvl9pPr marL="0" marR="0" lvl="8" indent="0" algn="r" rtl="0">
              <a:spcBef>
                <a:spcPts val="0"/>
              </a:spcBef>
              <a:buNone/>
              <a:defRPr sz="900" b="0" i="0" u="none" strike="noStrike" cap="none">
                <a:solidFill>
                  <a:schemeClr val="dk1"/>
                </a:solidFill>
                <a:latin typeface="Century Gothic"/>
                <a:ea typeface="Century Gothic"/>
                <a:cs typeface="Century Gothic"/>
                <a:sym typeface="Century Gothic"/>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77"/>
        <p:cNvGrpSpPr/>
        <p:nvPr/>
      </p:nvGrpSpPr>
      <p:grpSpPr>
        <a:xfrm>
          <a:off x="0" y="0"/>
          <a:ext cx="0" cy="0"/>
          <a:chOff x="0" y="0"/>
          <a:chExt cx="0" cy="0"/>
        </a:xfrm>
      </p:grpSpPr>
      <p:sp>
        <p:nvSpPr>
          <p:cNvPr id="178" name="Google Shape;178;p27"/>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lstStyle>
            <a:lvl1pPr lvl="0" rtl="0">
              <a:spcBef>
                <a:spcPts val="0"/>
              </a:spcBef>
              <a:spcAft>
                <a:spcPts val="0"/>
              </a:spcAft>
              <a:buSzPts val="3400"/>
              <a:buNone/>
              <a:defRPr sz="3400"/>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179" name="Google Shape;179;p27"/>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lstStyle>
            <a:lvl1pPr marL="457200" lvl="0" indent="-361950" rtl="0">
              <a:lnSpc>
                <a:spcPct val="100000"/>
              </a:lnSpc>
              <a:spcBef>
                <a:spcPts val="800"/>
              </a:spcBef>
              <a:spcAft>
                <a:spcPts val="0"/>
              </a:spcAft>
              <a:buSzPts val="2100"/>
              <a:buChar char="•"/>
              <a:defRPr/>
            </a:lvl1pPr>
            <a:lvl2pPr marL="914400" lvl="1" indent="-342900" rtl="0">
              <a:lnSpc>
                <a:spcPct val="100000"/>
              </a:lnSpc>
              <a:spcBef>
                <a:spcPts val="400"/>
              </a:spcBef>
              <a:spcAft>
                <a:spcPts val="0"/>
              </a:spcAft>
              <a:buSzPts val="1800"/>
              <a:buChar char="•"/>
              <a:defRPr/>
            </a:lvl2pPr>
            <a:lvl3pPr marL="1371600" lvl="2" indent="-323850" rtl="0">
              <a:lnSpc>
                <a:spcPct val="100000"/>
              </a:lnSpc>
              <a:spcBef>
                <a:spcPts val="400"/>
              </a:spcBef>
              <a:spcAft>
                <a:spcPts val="0"/>
              </a:spcAft>
              <a:buSzPts val="1500"/>
              <a:buChar char="•"/>
              <a:defRPr/>
            </a:lvl3pPr>
            <a:lvl4pPr marL="1828800" lvl="3" indent="-317500" rtl="0">
              <a:lnSpc>
                <a:spcPct val="100000"/>
              </a:lnSpc>
              <a:spcBef>
                <a:spcPts val="400"/>
              </a:spcBef>
              <a:spcAft>
                <a:spcPts val="0"/>
              </a:spcAft>
              <a:buSzPts val="1400"/>
              <a:buChar char="•"/>
              <a:defRPr/>
            </a:lvl4pPr>
            <a:lvl5pPr marL="2286000" lvl="4" indent="-317500" rtl="0">
              <a:lnSpc>
                <a:spcPct val="100000"/>
              </a:lnSpc>
              <a:spcBef>
                <a:spcPts val="400"/>
              </a:spcBef>
              <a:spcAft>
                <a:spcPts val="0"/>
              </a:spcAft>
              <a:buSzPts val="1400"/>
              <a:buChar char="•"/>
              <a:defRPr/>
            </a:lvl5pPr>
            <a:lvl6pPr marL="2743200" lvl="5" indent="-317500" rtl="0">
              <a:lnSpc>
                <a:spcPct val="100000"/>
              </a:lnSpc>
              <a:spcBef>
                <a:spcPts val="400"/>
              </a:spcBef>
              <a:spcAft>
                <a:spcPts val="0"/>
              </a:spcAft>
              <a:buSzPts val="1400"/>
              <a:buChar char="•"/>
              <a:defRPr/>
            </a:lvl6pPr>
            <a:lvl7pPr marL="3200400" lvl="6" indent="-317500" rtl="0">
              <a:lnSpc>
                <a:spcPct val="100000"/>
              </a:lnSpc>
              <a:spcBef>
                <a:spcPts val="400"/>
              </a:spcBef>
              <a:spcAft>
                <a:spcPts val="0"/>
              </a:spcAft>
              <a:buSzPts val="1400"/>
              <a:buChar char="•"/>
              <a:defRPr/>
            </a:lvl7pPr>
            <a:lvl8pPr marL="3657600" lvl="7" indent="-317500" rtl="0">
              <a:lnSpc>
                <a:spcPct val="100000"/>
              </a:lnSpc>
              <a:spcBef>
                <a:spcPts val="400"/>
              </a:spcBef>
              <a:spcAft>
                <a:spcPts val="0"/>
              </a:spcAft>
              <a:buSzPts val="1400"/>
              <a:buChar char="•"/>
              <a:defRPr/>
            </a:lvl8pPr>
            <a:lvl9pPr marL="4114800" lvl="8" indent="-317500" rtl="0">
              <a:lnSpc>
                <a:spcPct val="100000"/>
              </a:lnSpc>
              <a:spcBef>
                <a:spcPts val="400"/>
              </a:spcBef>
              <a:spcAft>
                <a:spcPts val="0"/>
              </a:spcAft>
              <a:buSzPts val="1400"/>
              <a:buChar char="•"/>
              <a:defRPr/>
            </a:lvl9pPr>
          </a:lstStyle>
          <a:p>
            <a:endParaRPr/>
          </a:p>
        </p:txBody>
      </p:sp>
      <p:sp>
        <p:nvSpPr>
          <p:cNvPr id="180" name="Google Shape;180;p27"/>
          <p:cNvSpPr txBox="1">
            <a:spLocks noGrp="1"/>
          </p:cNvSpPr>
          <p:nvPr>
            <p:ph type="sldNum" idx="12"/>
          </p:nvPr>
        </p:nvSpPr>
        <p:spPr>
          <a:xfrm>
            <a:off x="8472458" y="4663217"/>
            <a:ext cx="548700" cy="393600"/>
          </a:xfrm>
          <a:prstGeom prst="rect">
            <a:avLst/>
          </a:prstGeom>
        </p:spPr>
        <p:txBody>
          <a:bodyPr spcFirstLastPara="1" wrap="square" lIns="68575" tIns="34275" rIns="68575" bIns="342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1_Comparison">
  <p:cSld name="1_Comparison">
    <p:spTree>
      <p:nvGrpSpPr>
        <p:cNvPr id="1" name="Shape 181"/>
        <p:cNvGrpSpPr/>
        <p:nvPr/>
      </p:nvGrpSpPr>
      <p:grpSpPr>
        <a:xfrm>
          <a:off x="0" y="0"/>
          <a:ext cx="0" cy="0"/>
          <a:chOff x="0" y="0"/>
          <a:chExt cx="0" cy="0"/>
        </a:xfrm>
      </p:grpSpPr>
      <p:sp>
        <p:nvSpPr>
          <p:cNvPr id="182" name="Google Shape;182;p28"/>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entury Gothic"/>
              <a:buNone/>
              <a:defRPr sz="3300" b="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83" name="Google Shape;183;p28"/>
          <p:cNvSpPr txBox="1">
            <a:spLocks noGrp="1"/>
          </p:cNvSpPr>
          <p:nvPr>
            <p:ph type="body" idx="1"/>
          </p:nvPr>
        </p:nvSpPr>
        <p:spPr>
          <a:xfrm>
            <a:off x="629841" y="1260872"/>
            <a:ext cx="7885500" cy="489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entury Gothic"/>
                <a:ea typeface="Century Gothic"/>
                <a:cs typeface="Century Gothic"/>
                <a:sym typeface="Century Gothic"/>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entury Gothic"/>
                <a:ea typeface="Century Gothic"/>
                <a:cs typeface="Century Gothic"/>
                <a:sym typeface="Century Gothic"/>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entury Gothic"/>
                <a:ea typeface="Century Gothic"/>
                <a:cs typeface="Century Gothic"/>
                <a:sym typeface="Century Gothic"/>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entury Gothic"/>
                <a:ea typeface="Century Gothic"/>
                <a:cs typeface="Century Gothic"/>
                <a:sym typeface="Century Gothic"/>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entury Gothic"/>
                <a:ea typeface="Century Gothic"/>
                <a:cs typeface="Century Gothic"/>
                <a:sym typeface="Century Gothic"/>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84" name="Google Shape;184;p28"/>
          <p:cNvSpPr txBox="1">
            <a:spLocks noGrp="1"/>
          </p:cNvSpPr>
          <p:nvPr>
            <p:ph type="body" idx="2"/>
          </p:nvPr>
        </p:nvSpPr>
        <p:spPr>
          <a:xfrm>
            <a:off x="629841" y="1878806"/>
            <a:ext cx="7885500" cy="2759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85" name="Google Shape;185;p2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6" name="Google Shape;186;p2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7" name="Google Shape;187;p2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chemeClr val="dk1"/>
                </a:solidFill>
                <a:latin typeface="Century Gothic"/>
                <a:ea typeface="Century Gothic"/>
                <a:cs typeface="Century Gothic"/>
                <a:sym typeface="Century Gothic"/>
              </a:defRPr>
            </a:lvl1pPr>
            <a:lvl2pPr marL="0" marR="0" lvl="1" indent="0" algn="r" rtl="0">
              <a:spcBef>
                <a:spcPts val="0"/>
              </a:spcBef>
              <a:buNone/>
              <a:defRPr sz="900" b="0" i="0" u="none" strike="noStrike" cap="none">
                <a:solidFill>
                  <a:schemeClr val="dk1"/>
                </a:solidFill>
                <a:latin typeface="Century Gothic"/>
                <a:ea typeface="Century Gothic"/>
                <a:cs typeface="Century Gothic"/>
                <a:sym typeface="Century Gothic"/>
              </a:defRPr>
            </a:lvl2pPr>
            <a:lvl3pPr marL="0" marR="0" lvl="2" indent="0" algn="r" rtl="0">
              <a:spcBef>
                <a:spcPts val="0"/>
              </a:spcBef>
              <a:buNone/>
              <a:defRPr sz="900" b="0" i="0" u="none" strike="noStrike" cap="none">
                <a:solidFill>
                  <a:schemeClr val="dk1"/>
                </a:solidFill>
                <a:latin typeface="Century Gothic"/>
                <a:ea typeface="Century Gothic"/>
                <a:cs typeface="Century Gothic"/>
                <a:sym typeface="Century Gothic"/>
              </a:defRPr>
            </a:lvl3pPr>
            <a:lvl4pPr marL="0" marR="0" lvl="3" indent="0" algn="r" rtl="0">
              <a:spcBef>
                <a:spcPts val="0"/>
              </a:spcBef>
              <a:buNone/>
              <a:defRPr sz="900" b="0" i="0" u="none" strike="noStrike" cap="none">
                <a:solidFill>
                  <a:schemeClr val="dk1"/>
                </a:solidFill>
                <a:latin typeface="Century Gothic"/>
                <a:ea typeface="Century Gothic"/>
                <a:cs typeface="Century Gothic"/>
                <a:sym typeface="Century Gothic"/>
              </a:defRPr>
            </a:lvl4pPr>
            <a:lvl5pPr marL="0" marR="0" lvl="4" indent="0" algn="r" rtl="0">
              <a:spcBef>
                <a:spcPts val="0"/>
              </a:spcBef>
              <a:buNone/>
              <a:defRPr sz="900" b="0" i="0" u="none" strike="noStrike" cap="none">
                <a:solidFill>
                  <a:schemeClr val="dk1"/>
                </a:solidFill>
                <a:latin typeface="Century Gothic"/>
                <a:ea typeface="Century Gothic"/>
                <a:cs typeface="Century Gothic"/>
                <a:sym typeface="Century Gothic"/>
              </a:defRPr>
            </a:lvl5pPr>
            <a:lvl6pPr marL="0" marR="0" lvl="5" indent="0" algn="r" rtl="0">
              <a:spcBef>
                <a:spcPts val="0"/>
              </a:spcBef>
              <a:buNone/>
              <a:defRPr sz="900" b="0" i="0" u="none" strike="noStrike" cap="none">
                <a:solidFill>
                  <a:schemeClr val="dk1"/>
                </a:solidFill>
                <a:latin typeface="Century Gothic"/>
                <a:ea typeface="Century Gothic"/>
                <a:cs typeface="Century Gothic"/>
                <a:sym typeface="Century Gothic"/>
              </a:defRPr>
            </a:lvl6pPr>
            <a:lvl7pPr marL="0" marR="0" lvl="6" indent="0" algn="r" rtl="0">
              <a:spcBef>
                <a:spcPts val="0"/>
              </a:spcBef>
              <a:buNone/>
              <a:defRPr sz="900" b="0" i="0" u="none" strike="noStrike" cap="none">
                <a:solidFill>
                  <a:schemeClr val="dk1"/>
                </a:solidFill>
                <a:latin typeface="Century Gothic"/>
                <a:ea typeface="Century Gothic"/>
                <a:cs typeface="Century Gothic"/>
                <a:sym typeface="Century Gothic"/>
              </a:defRPr>
            </a:lvl7pPr>
            <a:lvl8pPr marL="0" marR="0" lvl="7" indent="0" algn="r" rtl="0">
              <a:spcBef>
                <a:spcPts val="0"/>
              </a:spcBef>
              <a:buNone/>
              <a:defRPr sz="900" b="0" i="0" u="none" strike="noStrike" cap="none">
                <a:solidFill>
                  <a:schemeClr val="dk1"/>
                </a:solidFill>
                <a:latin typeface="Century Gothic"/>
                <a:ea typeface="Century Gothic"/>
                <a:cs typeface="Century Gothic"/>
                <a:sym typeface="Century Gothic"/>
              </a:defRPr>
            </a:lvl8pPr>
            <a:lvl9pPr marL="0" marR="0" lvl="8" indent="0" algn="r" rtl="0">
              <a:spcBef>
                <a:spcPts val="0"/>
              </a:spcBef>
              <a:buNone/>
              <a:defRPr sz="900" b="0" i="0" u="none" strike="noStrike" cap="none">
                <a:solidFill>
                  <a:schemeClr val="dk1"/>
                </a:solidFill>
                <a:latin typeface="Century Gothic"/>
                <a:ea typeface="Century Gothic"/>
                <a:cs typeface="Century Gothic"/>
                <a:sym typeface="Century Gothic"/>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1_Picture with Caption">
  <p:cSld name="1_Picture with Caption">
    <p:spTree>
      <p:nvGrpSpPr>
        <p:cNvPr id="1" name="Shape 188"/>
        <p:cNvGrpSpPr/>
        <p:nvPr/>
      </p:nvGrpSpPr>
      <p:grpSpPr>
        <a:xfrm>
          <a:off x="0" y="0"/>
          <a:ext cx="0" cy="0"/>
          <a:chOff x="0" y="0"/>
          <a:chExt cx="0" cy="0"/>
        </a:xfrm>
      </p:grpSpPr>
      <p:sp>
        <p:nvSpPr>
          <p:cNvPr id="189" name="Google Shape;189;p29"/>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entury Gothic"/>
              <a:buNone/>
              <a:defRPr sz="2400" b="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90" name="Google Shape;190;p29"/>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entury Gothic"/>
                <a:ea typeface="Century Gothic"/>
                <a:cs typeface="Century Gothic"/>
                <a:sym typeface="Century Gothic"/>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entury Gothic"/>
                <a:ea typeface="Century Gothic"/>
                <a:cs typeface="Century Gothic"/>
                <a:sym typeface="Century Gothic"/>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entury Gothic"/>
                <a:ea typeface="Century Gothic"/>
                <a:cs typeface="Century Gothic"/>
                <a:sym typeface="Century Gothic"/>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entury Gothic"/>
                <a:ea typeface="Century Gothic"/>
                <a:cs typeface="Century Gothic"/>
                <a:sym typeface="Century Gothic"/>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entury Gothic"/>
                <a:ea typeface="Century Gothic"/>
                <a:cs typeface="Century Gothic"/>
                <a:sym typeface="Century Gothic"/>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91" name="Google Shape;191;p2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2" name="Google Shape;192;p2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3" name="Google Shape;193;p2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chemeClr val="dk1"/>
                </a:solidFill>
                <a:latin typeface="Century Gothic"/>
                <a:ea typeface="Century Gothic"/>
                <a:cs typeface="Century Gothic"/>
                <a:sym typeface="Century Gothic"/>
              </a:defRPr>
            </a:lvl1pPr>
            <a:lvl2pPr marL="0" marR="0" lvl="1" indent="0" algn="r" rtl="0">
              <a:spcBef>
                <a:spcPts val="0"/>
              </a:spcBef>
              <a:buNone/>
              <a:defRPr sz="900" b="0" i="0" u="none" strike="noStrike" cap="none">
                <a:solidFill>
                  <a:schemeClr val="dk1"/>
                </a:solidFill>
                <a:latin typeface="Century Gothic"/>
                <a:ea typeface="Century Gothic"/>
                <a:cs typeface="Century Gothic"/>
                <a:sym typeface="Century Gothic"/>
              </a:defRPr>
            </a:lvl2pPr>
            <a:lvl3pPr marL="0" marR="0" lvl="2" indent="0" algn="r" rtl="0">
              <a:spcBef>
                <a:spcPts val="0"/>
              </a:spcBef>
              <a:buNone/>
              <a:defRPr sz="900" b="0" i="0" u="none" strike="noStrike" cap="none">
                <a:solidFill>
                  <a:schemeClr val="dk1"/>
                </a:solidFill>
                <a:latin typeface="Century Gothic"/>
                <a:ea typeface="Century Gothic"/>
                <a:cs typeface="Century Gothic"/>
                <a:sym typeface="Century Gothic"/>
              </a:defRPr>
            </a:lvl3pPr>
            <a:lvl4pPr marL="0" marR="0" lvl="3" indent="0" algn="r" rtl="0">
              <a:spcBef>
                <a:spcPts val="0"/>
              </a:spcBef>
              <a:buNone/>
              <a:defRPr sz="900" b="0" i="0" u="none" strike="noStrike" cap="none">
                <a:solidFill>
                  <a:schemeClr val="dk1"/>
                </a:solidFill>
                <a:latin typeface="Century Gothic"/>
                <a:ea typeface="Century Gothic"/>
                <a:cs typeface="Century Gothic"/>
                <a:sym typeface="Century Gothic"/>
              </a:defRPr>
            </a:lvl4pPr>
            <a:lvl5pPr marL="0" marR="0" lvl="4" indent="0" algn="r" rtl="0">
              <a:spcBef>
                <a:spcPts val="0"/>
              </a:spcBef>
              <a:buNone/>
              <a:defRPr sz="900" b="0" i="0" u="none" strike="noStrike" cap="none">
                <a:solidFill>
                  <a:schemeClr val="dk1"/>
                </a:solidFill>
                <a:latin typeface="Century Gothic"/>
                <a:ea typeface="Century Gothic"/>
                <a:cs typeface="Century Gothic"/>
                <a:sym typeface="Century Gothic"/>
              </a:defRPr>
            </a:lvl5pPr>
            <a:lvl6pPr marL="0" marR="0" lvl="5" indent="0" algn="r" rtl="0">
              <a:spcBef>
                <a:spcPts val="0"/>
              </a:spcBef>
              <a:buNone/>
              <a:defRPr sz="900" b="0" i="0" u="none" strike="noStrike" cap="none">
                <a:solidFill>
                  <a:schemeClr val="dk1"/>
                </a:solidFill>
                <a:latin typeface="Century Gothic"/>
                <a:ea typeface="Century Gothic"/>
                <a:cs typeface="Century Gothic"/>
                <a:sym typeface="Century Gothic"/>
              </a:defRPr>
            </a:lvl6pPr>
            <a:lvl7pPr marL="0" marR="0" lvl="6" indent="0" algn="r" rtl="0">
              <a:spcBef>
                <a:spcPts val="0"/>
              </a:spcBef>
              <a:buNone/>
              <a:defRPr sz="900" b="0" i="0" u="none" strike="noStrike" cap="none">
                <a:solidFill>
                  <a:schemeClr val="dk1"/>
                </a:solidFill>
                <a:latin typeface="Century Gothic"/>
                <a:ea typeface="Century Gothic"/>
                <a:cs typeface="Century Gothic"/>
                <a:sym typeface="Century Gothic"/>
              </a:defRPr>
            </a:lvl7pPr>
            <a:lvl8pPr marL="0" marR="0" lvl="7" indent="0" algn="r" rtl="0">
              <a:spcBef>
                <a:spcPts val="0"/>
              </a:spcBef>
              <a:buNone/>
              <a:defRPr sz="900" b="0" i="0" u="none" strike="noStrike" cap="none">
                <a:solidFill>
                  <a:schemeClr val="dk1"/>
                </a:solidFill>
                <a:latin typeface="Century Gothic"/>
                <a:ea typeface="Century Gothic"/>
                <a:cs typeface="Century Gothic"/>
                <a:sym typeface="Century Gothic"/>
              </a:defRPr>
            </a:lvl8pPr>
            <a:lvl9pPr marL="0" marR="0" lvl="8" indent="0" algn="r" rtl="0">
              <a:spcBef>
                <a:spcPts val="0"/>
              </a:spcBef>
              <a:buNone/>
              <a:defRPr sz="900" b="0" i="0" u="none" strike="noStrike" cap="none">
                <a:solidFill>
                  <a:schemeClr val="dk1"/>
                </a:solidFill>
                <a:latin typeface="Century Gothic"/>
                <a:ea typeface="Century Gothic"/>
                <a:cs typeface="Century Gothic"/>
                <a:sym typeface="Century Gothic"/>
              </a:defRPr>
            </a:lvl9pPr>
          </a:lstStyle>
          <a:p>
            <a:pPr marL="0" lvl="0" indent="0" algn="r" rtl="0">
              <a:spcBef>
                <a:spcPts val="0"/>
              </a:spcBef>
              <a:spcAft>
                <a:spcPts val="0"/>
              </a:spcAft>
              <a:buNone/>
            </a:pPr>
            <a:fld id="{00000000-1234-1234-1234-123412341234}" type="slidenum">
              <a:rPr lang="en"/>
              <a:t>‹#›</a:t>
            </a:fld>
            <a:endParaRPr/>
          </a:p>
        </p:txBody>
      </p:sp>
      <p:sp>
        <p:nvSpPr>
          <p:cNvPr id="194" name="Google Shape;194;p29"/>
          <p:cNvSpPr txBox="1">
            <a:spLocks noGrp="1"/>
          </p:cNvSpPr>
          <p:nvPr>
            <p:ph type="body" idx="2"/>
          </p:nvPr>
        </p:nvSpPr>
        <p:spPr>
          <a:xfrm>
            <a:off x="3844090" y="342901"/>
            <a:ext cx="4672500" cy="40530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entury Gothic"/>
                <a:ea typeface="Century Gothic"/>
                <a:cs typeface="Century Gothic"/>
                <a:sym typeface="Century Gothic"/>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entury Gothic"/>
                <a:ea typeface="Century Gothic"/>
                <a:cs typeface="Century Gothic"/>
                <a:sym typeface="Century Gothic"/>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entury Gothic"/>
                <a:ea typeface="Century Gothic"/>
                <a:cs typeface="Century Gothic"/>
                <a:sym typeface="Century Gothic"/>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entury Gothic"/>
                <a:ea typeface="Century Gothic"/>
                <a:cs typeface="Century Gothic"/>
                <a:sym typeface="Century Gothic"/>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9"/>
        <p:cNvGrpSpPr/>
        <p:nvPr/>
      </p:nvGrpSpPr>
      <p:grpSpPr>
        <a:xfrm>
          <a:off x="0" y="0"/>
          <a:ext cx="0" cy="0"/>
          <a:chOff x="0" y="0"/>
          <a:chExt cx="0" cy="0"/>
        </a:xfrm>
      </p:grpSpPr>
      <p:sp>
        <p:nvSpPr>
          <p:cNvPr id="30" name="Google Shape;30;p4"/>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1" name="Google Shape;31;p4"/>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32" name="Google Shape;32;p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3" name="Google Shape;33;p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4" name="Google Shape;34;p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5"/>
        <p:cNvGrpSpPr/>
        <p:nvPr/>
      </p:nvGrpSpPr>
      <p:grpSpPr>
        <a:xfrm>
          <a:off x="0" y="0"/>
          <a:ext cx="0" cy="0"/>
          <a:chOff x="0" y="0"/>
          <a:chExt cx="0" cy="0"/>
        </a:xfrm>
      </p:grpSpPr>
      <p:sp>
        <p:nvSpPr>
          <p:cNvPr id="36" name="Google Shape;36;p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7" name="Google Shape;37;p5"/>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8" name="Google Shape;38;p5"/>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9" name="Google Shape;39;p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0" name="Google Shape;40;p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1" name="Google Shape;41;p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2"/>
        <p:cNvGrpSpPr/>
        <p:nvPr/>
      </p:nvGrpSpPr>
      <p:grpSpPr>
        <a:xfrm>
          <a:off x="0" y="0"/>
          <a:ext cx="0" cy="0"/>
          <a:chOff x="0" y="0"/>
          <a:chExt cx="0" cy="0"/>
        </a:xfrm>
      </p:grpSpPr>
      <p:sp>
        <p:nvSpPr>
          <p:cNvPr id="43" name="Google Shape;43;p6"/>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44" name="Google Shape;44;p6"/>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5" name="Google Shape;45;p6"/>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6" name="Google Shape;46;p6"/>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7" name="Google Shape;47;p6"/>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8" name="Google Shape;48;p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9" name="Google Shape;49;p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0" name="Google Shape;50;p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1"/>
        <p:cNvGrpSpPr/>
        <p:nvPr/>
      </p:nvGrpSpPr>
      <p:grpSpPr>
        <a:xfrm>
          <a:off x="0" y="0"/>
          <a:ext cx="0" cy="0"/>
          <a:chOff x="0" y="0"/>
          <a:chExt cx="0" cy="0"/>
        </a:xfrm>
      </p:grpSpPr>
      <p:sp>
        <p:nvSpPr>
          <p:cNvPr id="52" name="Google Shape;52;p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3" name="Google Shape;53;p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6"/>
        <p:cNvGrpSpPr/>
        <p:nvPr/>
      </p:nvGrpSpPr>
      <p:grpSpPr>
        <a:xfrm>
          <a:off x="0" y="0"/>
          <a:ext cx="0" cy="0"/>
          <a:chOff x="0" y="0"/>
          <a:chExt cx="0" cy="0"/>
        </a:xfrm>
      </p:grpSpPr>
      <p:sp>
        <p:nvSpPr>
          <p:cNvPr id="57" name="Google Shape;57;p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8" name="Google Shape;58;p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9" name="Google Shape;59;p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0"/>
        <p:cNvGrpSpPr/>
        <p:nvPr/>
      </p:nvGrpSpPr>
      <p:grpSpPr>
        <a:xfrm>
          <a:off x="0" y="0"/>
          <a:ext cx="0" cy="0"/>
          <a:chOff x="0" y="0"/>
          <a:chExt cx="0" cy="0"/>
        </a:xfrm>
      </p:grpSpPr>
      <p:sp>
        <p:nvSpPr>
          <p:cNvPr id="61" name="Google Shape;61;p9"/>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2" name="Google Shape;62;p9"/>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63" name="Google Shape;63;p9"/>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64" name="Google Shape;64;p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5" name="Google Shape;65;p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6" name="Google Shape;66;p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7"/>
        <p:cNvGrpSpPr/>
        <p:nvPr/>
      </p:nvGrpSpPr>
      <p:grpSpPr>
        <a:xfrm>
          <a:off x="0" y="0"/>
          <a:ext cx="0" cy="0"/>
          <a:chOff x="0" y="0"/>
          <a:chExt cx="0" cy="0"/>
        </a:xfrm>
      </p:grpSpPr>
      <p:sp>
        <p:nvSpPr>
          <p:cNvPr id="68" name="Google Shape;68;p10"/>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9" name="Google Shape;69;p10"/>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70" name="Google Shape;70;p10"/>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71" name="Google Shape;71;p1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slideLayout" Target="../slideLayouts/slideLayout25.xml"/><Relationship Id="rId18" Type="http://schemas.openxmlformats.org/officeDocument/2006/relationships/image" Target="../media/image2.png"/><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17" Type="http://schemas.openxmlformats.org/officeDocument/2006/relationships/image" Target="../media/image1.jpg"/><Relationship Id="rId2" Type="http://schemas.openxmlformats.org/officeDocument/2006/relationships/slideLayout" Target="../slideLayouts/slideLayout14.xml"/><Relationship Id="rId16" Type="http://schemas.openxmlformats.org/officeDocument/2006/relationships/theme" Target="../theme/theme2.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5" Type="http://schemas.openxmlformats.org/officeDocument/2006/relationships/slideLayout" Target="../slideLayouts/slideLayout27.xml"/><Relationship Id="rId10" Type="http://schemas.openxmlformats.org/officeDocument/2006/relationships/slideLayout" Target="../slideLayouts/slideLayout22.xml"/><Relationship Id="rId19" Type="http://schemas.openxmlformats.org/officeDocument/2006/relationships/image" Target="../media/image3.png"/><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slideLayout" Target="../slideLayouts/slideLayout2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 name="Google Shape;7;p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 name="Google Shape;8;p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 name="Google Shape;9;p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 name="Google Shape;10;p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1" name="Google Shape;11;p1"/>
          <p:cNvPicPr preferRelativeResize="0"/>
          <p:nvPr/>
        </p:nvPicPr>
        <p:blipFill rotWithShape="1">
          <a:blip r:embed="rId14">
            <a:alphaModFix/>
          </a:blip>
          <a:srcRect/>
          <a:stretch/>
        </p:blipFill>
        <p:spPr>
          <a:xfrm>
            <a:off x="4274861" y="4632722"/>
            <a:ext cx="594279" cy="495233"/>
          </a:xfrm>
          <a:prstGeom prst="rect">
            <a:avLst/>
          </a:prstGeom>
          <a:noFill/>
          <a:ln>
            <a:noFill/>
          </a:ln>
        </p:spPr>
      </p:pic>
      <p:pic>
        <p:nvPicPr>
          <p:cNvPr id="12" name="Google Shape;12;p1"/>
          <p:cNvPicPr preferRelativeResize="0"/>
          <p:nvPr/>
        </p:nvPicPr>
        <p:blipFill rotWithShape="1">
          <a:blip r:embed="rId15">
            <a:alphaModFix/>
          </a:blip>
          <a:srcRect/>
          <a:stretch/>
        </p:blipFill>
        <p:spPr>
          <a:xfrm>
            <a:off x="8217438" y="4950982"/>
            <a:ext cx="929136" cy="174213"/>
          </a:xfrm>
          <a:prstGeom prst="rect">
            <a:avLst/>
          </a:prstGeom>
          <a:noFill/>
          <a:ln>
            <a:noFill/>
          </a:ln>
        </p:spPr>
      </p:pic>
      <p:pic>
        <p:nvPicPr>
          <p:cNvPr id="13" name="Google Shape;13;p1"/>
          <p:cNvPicPr preferRelativeResize="0"/>
          <p:nvPr/>
        </p:nvPicPr>
        <p:blipFill rotWithShape="1">
          <a:blip r:embed="rId16">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mc:AlternateContent xmlns:mc="http://schemas.openxmlformats.org/markup-compatibility/2006" xmlns:p14="http://schemas.microsoft.com/office/powerpoint/2010/main">
    <mc:Choice Requires="p14">
      <p:transition spd="slow" p14:dur="2500">
        <p:fade thruBlk="1"/>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0"/>
        <p:cNvGrpSpPr/>
        <p:nvPr/>
      </p:nvGrpSpPr>
      <p:grpSpPr>
        <a:xfrm>
          <a:off x="0" y="0"/>
          <a:ext cx="0" cy="0"/>
          <a:chOff x="0" y="0"/>
          <a:chExt cx="0" cy="0"/>
        </a:xfrm>
      </p:grpSpPr>
      <p:sp>
        <p:nvSpPr>
          <p:cNvPr id="91" name="Google Shape;91;p1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92" name="Google Shape;92;p1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3" name="Google Shape;93;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4" name="Google Shape;94;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5" name="Google Shape;95;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96" name="Google Shape;96;p14"/>
          <p:cNvPicPr preferRelativeResize="0"/>
          <p:nvPr/>
        </p:nvPicPr>
        <p:blipFill rotWithShape="1">
          <a:blip r:embed="rId17">
            <a:alphaModFix/>
          </a:blip>
          <a:srcRect/>
          <a:stretch/>
        </p:blipFill>
        <p:spPr>
          <a:xfrm>
            <a:off x="4274861" y="4632722"/>
            <a:ext cx="594279" cy="495233"/>
          </a:xfrm>
          <a:prstGeom prst="rect">
            <a:avLst/>
          </a:prstGeom>
          <a:noFill/>
          <a:ln>
            <a:noFill/>
          </a:ln>
        </p:spPr>
      </p:pic>
      <p:pic>
        <p:nvPicPr>
          <p:cNvPr id="97" name="Google Shape;97;p14"/>
          <p:cNvPicPr preferRelativeResize="0"/>
          <p:nvPr/>
        </p:nvPicPr>
        <p:blipFill rotWithShape="1">
          <a:blip r:embed="rId18">
            <a:alphaModFix/>
          </a:blip>
          <a:srcRect/>
          <a:stretch/>
        </p:blipFill>
        <p:spPr>
          <a:xfrm>
            <a:off x="8217438" y="4950982"/>
            <a:ext cx="929136" cy="174213"/>
          </a:xfrm>
          <a:prstGeom prst="rect">
            <a:avLst/>
          </a:prstGeom>
          <a:noFill/>
          <a:ln>
            <a:noFill/>
          </a:ln>
        </p:spPr>
      </p:pic>
      <p:pic>
        <p:nvPicPr>
          <p:cNvPr id="98" name="Google Shape;98;p14"/>
          <p:cNvPicPr preferRelativeResize="0"/>
          <p:nvPr/>
        </p:nvPicPr>
        <p:blipFill rotWithShape="1">
          <a:blip r:embed="rId19">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 id="2147483671" r:id="rId12"/>
    <p:sldLayoutId id="2147483672" r:id="rId13"/>
    <p:sldLayoutId id="2147483673" r:id="rId14"/>
    <p:sldLayoutId id="2147483674" r:id="rId15"/>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6.xml"/></Relationships>
</file>

<file path=ppt/slides/_rels/slide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4.xml"/><Relationship Id="rId1" Type="http://schemas.openxmlformats.org/officeDocument/2006/relationships/slideLayout" Target="../slideLayouts/slideLayout27.xml"/></Relationships>
</file>

<file path=ppt/slides/_rels/slide1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5.xml"/><Relationship Id="rId1" Type="http://schemas.openxmlformats.org/officeDocument/2006/relationships/slideLayout" Target="../slideLayouts/slideLayout14.xml"/><Relationship Id="rId4" Type="http://schemas.openxmlformats.org/officeDocument/2006/relationships/image" Target="../media/image9.png"/></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8.xml"/><Relationship Id="rId1" Type="http://schemas.openxmlformats.org/officeDocument/2006/relationships/slideLayout" Target="../slideLayouts/slideLayout20.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7.xml"/><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12.xml"/><Relationship Id="rId5" Type="http://schemas.openxmlformats.org/officeDocument/2006/relationships/image" Target="../media/image2.png"/><Relationship Id="rId4" Type="http://schemas.openxmlformats.org/officeDocument/2006/relationships/image" Target="../media/image1.jp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98"/>
        <p:cNvGrpSpPr/>
        <p:nvPr/>
      </p:nvGrpSpPr>
      <p:grpSpPr>
        <a:xfrm>
          <a:off x="0" y="0"/>
          <a:ext cx="0" cy="0"/>
          <a:chOff x="0" y="0"/>
          <a:chExt cx="0" cy="0"/>
        </a:xfrm>
      </p:grpSpPr>
      <p:sp>
        <p:nvSpPr>
          <p:cNvPr id="199" name="Google Shape;199;p30"/>
          <p:cNvSpPr txBox="1">
            <a:spLocks noGrp="1"/>
          </p:cNvSpPr>
          <p:nvPr>
            <p:ph type="title"/>
          </p:nvPr>
        </p:nvSpPr>
        <p:spPr>
          <a:xfrm>
            <a:off x="270128" y="264300"/>
            <a:ext cx="8520600" cy="7950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dirty="0"/>
              <a:t>Grade 2: Module 2: Part 2: Cycle 12: Lesson 60</a:t>
            </a:r>
            <a:endParaRPr sz="2800" dirty="0"/>
          </a:p>
          <a:p>
            <a:pPr marL="0" lvl="0" indent="0" algn="l" rtl="0">
              <a:lnSpc>
                <a:spcPct val="90000"/>
              </a:lnSpc>
              <a:spcBef>
                <a:spcPts val="0"/>
              </a:spcBef>
              <a:spcAft>
                <a:spcPts val="0"/>
              </a:spcAft>
              <a:buClr>
                <a:schemeClr val="dk1"/>
              </a:buClr>
              <a:buSzPts val="1100"/>
              <a:buFont typeface="Arial"/>
              <a:buNone/>
            </a:pPr>
            <a:r>
              <a:rPr lang="en" sz="1800" b="1" dirty="0"/>
              <a:t>Teacher slide, before teaching.</a:t>
            </a:r>
            <a:endParaRPr sz="1800" dirty="0"/>
          </a:p>
        </p:txBody>
      </p:sp>
      <p:sp>
        <p:nvSpPr>
          <p:cNvPr id="200" name="Google Shape;200;p30"/>
          <p:cNvSpPr txBox="1">
            <a:spLocks noGrp="1"/>
          </p:cNvSpPr>
          <p:nvPr>
            <p:ph type="body" idx="1"/>
          </p:nvPr>
        </p:nvSpPr>
        <p:spPr>
          <a:xfrm>
            <a:off x="270128" y="1059300"/>
            <a:ext cx="8520600" cy="4084200"/>
          </a:xfrm>
          <a:prstGeom prst="rect">
            <a:avLst/>
          </a:prstGeom>
        </p:spPr>
        <p:txBody>
          <a:bodyPr spcFirstLastPara="1" wrap="square" lIns="68575" tIns="34275" rIns="68575" bIns="34275" anchor="t" anchorCtr="0">
            <a:noAutofit/>
          </a:bodyPr>
          <a:lstStyle/>
          <a:p>
            <a:pPr marL="0" lvl="0" indent="0" algn="l" rtl="0">
              <a:lnSpc>
                <a:spcPct val="70000"/>
              </a:lnSpc>
              <a:spcBef>
                <a:spcPts val="800"/>
              </a:spcBef>
              <a:spcAft>
                <a:spcPts val="0"/>
              </a:spcAft>
              <a:buClr>
                <a:schemeClr val="dk1"/>
              </a:buClr>
              <a:buSzPts val="1100"/>
              <a:buFont typeface="Arial"/>
              <a:buNone/>
            </a:pPr>
            <a:endParaRPr sz="1800" i="1" dirty="0"/>
          </a:p>
          <a:p>
            <a:pPr marL="0" lvl="0" indent="0" algn="l" rtl="0">
              <a:spcBef>
                <a:spcPts val="800"/>
              </a:spcBef>
              <a:spcAft>
                <a:spcPts val="0"/>
              </a:spcAft>
              <a:buClr>
                <a:schemeClr val="dk1"/>
              </a:buClr>
              <a:buSzPts val="1100"/>
              <a:buFont typeface="Arial"/>
              <a:buNone/>
            </a:pPr>
            <a:r>
              <a:rPr lang="en" sz="1800" dirty="0"/>
              <a:t>This lesson serves as an End of Module 2 Assessment. While it primarily assesses knowledge and skills from Cycles 9–12, items reflecting accumulated patterns in this module are included as well.</a:t>
            </a:r>
          </a:p>
          <a:p>
            <a:pPr marL="0" lvl="0" indent="0" algn="l" rtl="0">
              <a:lnSpc>
                <a:spcPct val="70000"/>
              </a:lnSpc>
              <a:spcBef>
                <a:spcPts val="800"/>
              </a:spcBef>
              <a:spcAft>
                <a:spcPts val="0"/>
              </a:spcAft>
              <a:buClr>
                <a:schemeClr val="dk1"/>
              </a:buClr>
              <a:buSzPts val="1100"/>
              <a:buFont typeface="Arial"/>
              <a:buNone/>
            </a:pPr>
            <a:endParaRPr sz="1800" dirty="0"/>
          </a:p>
          <a:p>
            <a:pPr marL="0" lvl="0" indent="0" algn="l" rtl="0">
              <a:lnSpc>
                <a:spcPct val="70000"/>
              </a:lnSpc>
              <a:spcBef>
                <a:spcPts val="800"/>
              </a:spcBef>
              <a:spcAft>
                <a:spcPts val="0"/>
              </a:spcAft>
              <a:buClr>
                <a:schemeClr val="dk1"/>
              </a:buClr>
              <a:buSzPts val="1100"/>
              <a:buFont typeface="Arial"/>
              <a:buNone/>
            </a:pPr>
            <a:r>
              <a:rPr lang="en" sz="1800" b="1" dirty="0">
                <a:solidFill>
                  <a:schemeClr val="dk1"/>
                </a:solidFill>
              </a:rPr>
              <a:t>Be sure that students pay careful attention to</a:t>
            </a:r>
            <a:r>
              <a:rPr lang="en" sz="1600" b="1" dirty="0">
                <a:solidFill>
                  <a:schemeClr val="dk1"/>
                </a:solidFill>
              </a:rPr>
              <a:t>:</a:t>
            </a:r>
            <a:endParaRPr sz="1600" b="1" dirty="0">
              <a:solidFill>
                <a:schemeClr val="dk1"/>
              </a:solidFill>
            </a:endParaRPr>
          </a:p>
          <a:p>
            <a:pPr marL="177800" lvl="0" indent="-139700" algn="l" rtl="0">
              <a:spcBef>
                <a:spcPts val="800"/>
              </a:spcBef>
              <a:spcAft>
                <a:spcPts val="0"/>
              </a:spcAft>
              <a:buClr>
                <a:schemeClr val="dk1"/>
              </a:buClr>
              <a:buSzPts val="1600"/>
              <a:buChar char="•"/>
            </a:pPr>
            <a:r>
              <a:rPr lang="en" sz="1800" dirty="0"/>
              <a:t>When the word has one syllable, one consonant at the end, and one short vowel, double the ending consonant before adding “-ing” and “-er.”</a:t>
            </a:r>
            <a:endParaRPr sz="1800" dirty="0"/>
          </a:p>
          <a:p>
            <a:pPr marL="177800" lvl="0" indent="-152400" algn="l" rtl="0">
              <a:spcBef>
                <a:spcPts val="0"/>
              </a:spcBef>
              <a:spcAft>
                <a:spcPts val="0"/>
              </a:spcAft>
              <a:buClr>
                <a:schemeClr val="dk1"/>
              </a:buClr>
              <a:buSzPts val="1800"/>
              <a:buChar char="•"/>
            </a:pPr>
            <a:r>
              <a:rPr lang="en" sz="1800" dirty="0"/>
              <a:t>Vowel team patterns “oo,” “ou,” “ui,” “ue,” and “ew” for /ū/ and /ōō/ (for decoding only), and “-tion” and “-sion” for /shun/ and /zhun/.</a:t>
            </a:r>
            <a:endParaRPr sz="18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53"/>
        <p:cNvGrpSpPr/>
        <p:nvPr/>
      </p:nvGrpSpPr>
      <p:grpSpPr>
        <a:xfrm>
          <a:off x="0" y="0"/>
          <a:ext cx="0" cy="0"/>
          <a:chOff x="0" y="0"/>
          <a:chExt cx="0" cy="0"/>
        </a:xfrm>
      </p:grpSpPr>
      <p:sp>
        <p:nvSpPr>
          <p:cNvPr id="254" name="Google Shape;254;p39"/>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Opening Learning Targets   </a:t>
            </a:r>
            <a:endParaRPr/>
          </a:p>
        </p:txBody>
      </p:sp>
      <p:sp>
        <p:nvSpPr>
          <p:cNvPr id="255" name="Google Shape;255;p39"/>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457200" lvl="0" indent="-381000" algn="l" rtl="0">
              <a:lnSpc>
                <a:spcPct val="150000"/>
              </a:lnSpc>
              <a:spcBef>
                <a:spcPts val="1700"/>
              </a:spcBef>
              <a:spcAft>
                <a:spcPts val="0"/>
              </a:spcAft>
              <a:buSzPts val="2400"/>
              <a:buChar char="•"/>
            </a:pPr>
            <a:r>
              <a:rPr lang="en" sz="2400"/>
              <a:t>I can read words using the sound-spelling patterns that I have learned. </a:t>
            </a:r>
            <a:endParaRPr sz="2400"/>
          </a:p>
          <a:p>
            <a:pPr marL="457200" lvl="0" indent="-381000" algn="l" rtl="0">
              <a:lnSpc>
                <a:spcPct val="150000"/>
              </a:lnSpc>
              <a:spcBef>
                <a:spcPts val="0"/>
              </a:spcBef>
              <a:spcAft>
                <a:spcPts val="0"/>
              </a:spcAft>
              <a:buSzPts val="2400"/>
              <a:buChar char="•"/>
            </a:pPr>
            <a:r>
              <a:rPr lang="en" sz="2400"/>
              <a:t>I can identify suffixes. </a:t>
            </a:r>
            <a:endParaRPr sz="2400"/>
          </a:p>
          <a:p>
            <a:pPr marL="457200" lvl="0" indent="0" algn="l" rtl="0">
              <a:lnSpc>
                <a:spcPct val="150000"/>
              </a:lnSpc>
              <a:spcBef>
                <a:spcPts val="1700"/>
              </a:spcBef>
              <a:spcAft>
                <a:spcPts val="0"/>
              </a:spcAft>
              <a:buNone/>
            </a:pPr>
            <a:endParaRPr sz="2400"/>
          </a:p>
          <a:p>
            <a:pPr marL="457200" lvl="0" indent="0" algn="l" rtl="0">
              <a:lnSpc>
                <a:spcPct val="150000"/>
              </a:lnSpc>
              <a:spcBef>
                <a:spcPts val="1700"/>
              </a:spcBef>
              <a:spcAft>
                <a:spcPts val="0"/>
              </a:spcAft>
              <a:buNone/>
            </a:pPr>
            <a:endParaRPr sz="2400"/>
          </a:p>
        </p:txBody>
      </p:sp>
      <p:pic>
        <p:nvPicPr>
          <p:cNvPr id="256" name="Google Shape;256;p39"/>
          <p:cNvPicPr preferRelativeResize="0"/>
          <p:nvPr/>
        </p:nvPicPr>
        <p:blipFill>
          <a:blip r:embed="rId3">
            <a:alphaModFix/>
          </a:blip>
          <a:stretch>
            <a:fillRect/>
          </a:stretch>
        </p:blipFill>
        <p:spPr>
          <a:xfrm>
            <a:off x="8342564" y="4336955"/>
            <a:ext cx="708065" cy="57270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Shape 260"/>
        <p:cNvGrpSpPr/>
        <p:nvPr/>
      </p:nvGrpSpPr>
      <p:grpSpPr>
        <a:xfrm>
          <a:off x="0" y="0"/>
          <a:ext cx="0" cy="0"/>
          <a:chOff x="0" y="0"/>
          <a:chExt cx="0" cy="0"/>
        </a:xfrm>
      </p:grpSpPr>
      <p:sp>
        <p:nvSpPr>
          <p:cNvPr id="261" name="Google Shape;261;p40"/>
          <p:cNvSpPr txBox="1">
            <a:spLocks noGrp="1"/>
          </p:cNvSpPr>
          <p:nvPr>
            <p:ph type="body" idx="1"/>
          </p:nvPr>
        </p:nvSpPr>
        <p:spPr>
          <a:xfrm>
            <a:off x="628650" y="741471"/>
            <a:ext cx="7886700" cy="41613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None/>
            </a:pPr>
            <a:r>
              <a:rPr lang="en" sz="1800" u="sng" dirty="0"/>
              <a:t>1-1-1 Doubling Rule </a:t>
            </a:r>
            <a:endParaRPr sz="1800" u="sng" dirty="0"/>
          </a:p>
          <a:p>
            <a:pPr marL="0" lvl="0" indent="0" algn="l" rtl="0">
              <a:spcBef>
                <a:spcPts val="800"/>
              </a:spcBef>
              <a:spcAft>
                <a:spcPts val="0"/>
              </a:spcAft>
              <a:buNone/>
            </a:pPr>
            <a:r>
              <a:rPr lang="en" sz="1800" dirty="0"/>
              <a:t>1 syllable, 1 short vowel, 1 consonant at the end? Remember to double or the vowel will be in trouble!</a:t>
            </a:r>
            <a:endParaRPr sz="1800" dirty="0"/>
          </a:p>
          <a:p>
            <a:pPr marL="0" lvl="0" indent="0" algn="l" rtl="0">
              <a:spcBef>
                <a:spcPts val="800"/>
              </a:spcBef>
              <a:spcAft>
                <a:spcPts val="0"/>
              </a:spcAft>
              <a:buNone/>
            </a:pPr>
            <a:r>
              <a:rPr lang="en" sz="1800" dirty="0"/>
              <a:t> Examples: hug ------- hugging ------ hugged ------ hugger  </a:t>
            </a:r>
            <a:endParaRPr sz="1800" dirty="0"/>
          </a:p>
          <a:p>
            <a:pPr marL="0" lvl="0" indent="0" algn="l" rtl="0">
              <a:spcBef>
                <a:spcPts val="800"/>
              </a:spcBef>
              <a:spcAft>
                <a:spcPts val="0"/>
              </a:spcAft>
              <a:buNone/>
            </a:pPr>
            <a:r>
              <a:rPr lang="en" sz="1800" dirty="0"/>
              <a:t>                   pet ------- petting ------ petted ------- petter  </a:t>
            </a:r>
            <a:endParaRPr sz="1800" dirty="0"/>
          </a:p>
          <a:p>
            <a:pPr marL="0" lvl="0" indent="0" algn="l" rtl="0">
              <a:spcBef>
                <a:spcPts val="800"/>
              </a:spcBef>
              <a:spcAft>
                <a:spcPts val="0"/>
              </a:spcAft>
              <a:buClr>
                <a:schemeClr val="dk1"/>
              </a:buClr>
              <a:buSzPts val="1100"/>
              <a:buFont typeface="Arial"/>
              <a:buNone/>
            </a:pPr>
            <a:r>
              <a:rPr lang="en" sz="1800" dirty="0"/>
              <a:t>                   hop ------ hopping ------- hopped ------ hopper</a:t>
            </a:r>
            <a:endParaRPr sz="1800" dirty="0"/>
          </a:p>
          <a:p>
            <a:pPr marL="0" lvl="0" indent="0" algn="l" rtl="0">
              <a:spcBef>
                <a:spcPts val="800"/>
              </a:spcBef>
              <a:spcAft>
                <a:spcPts val="0"/>
              </a:spcAft>
              <a:buNone/>
            </a:pPr>
            <a:r>
              <a:rPr lang="en" sz="1800" u="sng" dirty="0"/>
              <a:t>Magic “e” Rule</a:t>
            </a:r>
            <a:r>
              <a:rPr lang="en" sz="1800" dirty="0"/>
              <a:t> </a:t>
            </a:r>
            <a:endParaRPr sz="1800" dirty="0"/>
          </a:p>
          <a:p>
            <a:pPr marL="0" lvl="0" indent="0" algn="l" rtl="0">
              <a:spcBef>
                <a:spcPts val="800"/>
              </a:spcBef>
              <a:spcAft>
                <a:spcPts val="0"/>
              </a:spcAft>
              <a:buNone/>
            </a:pPr>
            <a:r>
              <a:rPr lang="en" sz="1800" dirty="0"/>
              <a:t>Magic “e” at the end? Stop and remember to drop! </a:t>
            </a:r>
            <a:endParaRPr sz="1800" dirty="0"/>
          </a:p>
          <a:p>
            <a:pPr marL="0" lvl="0" indent="0" algn="l" rtl="0">
              <a:spcBef>
                <a:spcPts val="800"/>
              </a:spcBef>
              <a:spcAft>
                <a:spcPts val="0"/>
              </a:spcAft>
              <a:buNone/>
            </a:pPr>
            <a:r>
              <a:rPr lang="en" sz="1800" dirty="0"/>
              <a:t>Examples: bake ------- baking ------- baked ------- baker  </a:t>
            </a:r>
            <a:endParaRPr sz="1800" dirty="0"/>
          </a:p>
          <a:p>
            <a:pPr marL="0" lvl="0" indent="0" algn="l" rtl="0">
              <a:spcBef>
                <a:spcPts val="800"/>
              </a:spcBef>
              <a:spcAft>
                <a:spcPts val="0"/>
              </a:spcAft>
              <a:buNone/>
            </a:pPr>
            <a:r>
              <a:rPr lang="en" sz="1800" dirty="0"/>
              <a:t>                   smile ------ smiling ------- smiled ------ smiler              </a:t>
            </a:r>
            <a:endParaRPr sz="1800" dirty="0"/>
          </a:p>
          <a:p>
            <a:pPr marL="0" lvl="0" indent="0" algn="l" rtl="0">
              <a:spcBef>
                <a:spcPts val="800"/>
              </a:spcBef>
              <a:spcAft>
                <a:spcPts val="0"/>
              </a:spcAft>
              <a:buNone/>
            </a:pPr>
            <a:r>
              <a:rPr lang="en" sz="1800" dirty="0"/>
              <a:t>                   glide ------- gliding ------- glided ------ glider</a:t>
            </a:r>
            <a:endParaRPr sz="1800" dirty="0"/>
          </a:p>
        </p:txBody>
      </p:sp>
      <p:sp>
        <p:nvSpPr>
          <p:cNvPr id="262" name="Google Shape;262;p40"/>
          <p:cNvSpPr txBox="1">
            <a:spLocks noGrp="1"/>
          </p:cNvSpPr>
          <p:nvPr>
            <p:ph type="title"/>
          </p:nvPr>
        </p:nvSpPr>
        <p:spPr>
          <a:xfrm>
            <a:off x="402832" y="141514"/>
            <a:ext cx="7886700" cy="8529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dirty="0"/>
              <a:t>Review</a:t>
            </a:r>
            <a:endParaRPr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66"/>
        <p:cNvGrpSpPr/>
        <p:nvPr/>
      </p:nvGrpSpPr>
      <p:grpSpPr>
        <a:xfrm>
          <a:off x="0" y="0"/>
          <a:ext cx="0" cy="0"/>
          <a:chOff x="0" y="0"/>
          <a:chExt cx="0" cy="0"/>
        </a:xfrm>
      </p:grpSpPr>
      <p:sp>
        <p:nvSpPr>
          <p:cNvPr id="267" name="Google Shape;267;p41"/>
          <p:cNvSpPr txBox="1">
            <a:spLocks noGrp="1"/>
          </p:cNvSpPr>
          <p:nvPr>
            <p:ph type="title"/>
          </p:nvPr>
        </p:nvSpPr>
        <p:spPr>
          <a:xfrm>
            <a:off x="628650" y="273844"/>
            <a:ext cx="7886700" cy="9942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Long “u” Vowel Teams</a:t>
            </a:r>
            <a:endParaRPr/>
          </a:p>
        </p:txBody>
      </p:sp>
      <p:sp>
        <p:nvSpPr>
          <p:cNvPr id="268" name="Google Shape;268;p41"/>
          <p:cNvSpPr txBox="1">
            <a:spLocks noGrp="1"/>
          </p:cNvSpPr>
          <p:nvPr>
            <p:ph type="body" idx="1"/>
          </p:nvPr>
        </p:nvSpPr>
        <p:spPr>
          <a:xfrm>
            <a:off x="628650" y="1369219"/>
            <a:ext cx="7886700" cy="32634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None/>
            </a:pPr>
            <a:endParaRPr dirty="0"/>
          </a:p>
          <a:p>
            <a:pPr marL="0" lvl="0" indent="0" algn="l" rtl="0">
              <a:spcBef>
                <a:spcPts val="800"/>
              </a:spcBef>
              <a:spcAft>
                <a:spcPts val="0"/>
              </a:spcAft>
              <a:buNone/>
            </a:pPr>
            <a:endParaRPr dirty="0"/>
          </a:p>
          <a:p>
            <a:pPr marL="0" lvl="0" indent="0" algn="l" rtl="0">
              <a:spcBef>
                <a:spcPts val="800"/>
              </a:spcBef>
              <a:spcAft>
                <a:spcPts val="0"/>
              </a:spcAft>
              <a:buNone/>
            </a:pPr>
            <a:endParaRPr dirty="0"/>
          </a:p>
          <a:p>
            <a:pPr marL="0" lvl="0" indent="0" algn="l" rtl="0">
              <a:spcBef>
                <a:spcPts val="800"/>
              </a:spcBef>
              <a:spcAft>
                <a:spcPts val="0"/>
              </a:spcAft>
              <a:buNone/>
            </a:pPr>
            <a:endParaRPr dirty="0"/>
          </a:p>
          <a:p>
            <a:pPr marL="0" lvl="0" indent="0" algn="l" rtl="0">
              <a:spcBef>
                <a:spcPts val="800"/>
              </a:spcBef>
              <a:spcAft>
                <a:spcPts val="0"/>
              </a:spcAft>
              <a:buNone/>
            </a:pPr>
            <a:endParaRPr dirty="0"/>
          </a:p>
          <a:p>
            <a:pPr marL="457200" lvl="0" indent="0" algn="ctr" rtl="0">
              <a:lnSpc>
                <a:spcPct val="115000"/>
              </a:lnSpc>
              <a:spcBef>
                <a:spcPts val="0"/>
              </a:spcBef>
              <a:spcAft>
                <a:spcPts val="0"/>
              </a:spcAft>
              <a:buNone/>
            </a:pPr>
            <a:r>
              <a:rPr lang="en" sz="2400" dirty="0"/>
              <a:t>“-tion” and “-sion” </a:t>
            </a:r>
            <a:endParaRPr sz="2400" dirty="0"/>
          </a:p>
          <a:p>
            <a:pPr marL="0" lvl="0" indent="0" algn="ctr" rtl="0">
              <a:spcBef>
                <a:spcPts val="800"/>
              </a:spcBef>
              <a:spcAft>
                <a:spcPts val="0"/>
              </a:spcAft>
              <a:buNone/>
            </a:pPr>
            <a:endParaRPr dirty="0"/>
          </a:p>
        </p:txBody>
      </p:sp>
      <p:graphicFrame>
        <p:nvGraphicFramePr>
          <p:cNvPr id="269" name="Google Shape;269;p41"/>
          <p:cNvGraphicFramePr/>
          <p:nvPr/>
        </p:nvGraphicFramePr>
        <p:xfrm>
          <a:off x="952500" y="1809750"/>
          <a:ext cx="7239000" cy="1584840"/>
        </p:xfrm>
        <a:graphic>
          <a:graphicData uri="http://schemas.openxmlformats.org/drawingml/2006/table">
            <a:tbl>
              <a:tblPr>
                <a:noFill/>
                <a:tableStyleId>{B185544D-4B68-4C80-8425-5ADB26B49CAB}</a:tableStyleId>
              </a:tblPr>
              <a:tblGrid>
                <a:gridCol w="1447800">
                  <a:extLst>
                    <a:ext uri="{9D8B030D-6E8A-4147-A177-3AD203B41FA5}">
                      <a16:colId xmlns:a16="http://schemas.microsoft.com/office/drawing/2014/main" val="20000"/>
                    </a:ext>
                  </a:extLst>
                </a:gridCol>
                <a:gridCol w="1447800">
                  <a:extLst>
                    <a:ext uri="{9D8B030D-6E8A-4147-A177-3AD203B41FA5}">
                      <a16:colId xmlns:a16="http://schemas.microsoft.com/office/drawing/2014/main" val="20001"/>
                    </a:ext>
                  </a:extLst>
                </a:gridCol>
                <a:gridCol w="1447800">
                  <a:extLst>
                    <a:ext uri="{9D8B030D-6E8A-4147-A177-3AD203B41FA5}">
                      <a16:colId xmlns:a16="http://schemas.microsoft.com/office/drawing/2014/main" val="20002"/>
                    </a:ext>
                  </a:extLst>
                </a:gridCol>
                <a:gridCol w="1447800">
                  <a:extLst>
                    <a:ext uri="{9D8B030D-6E8A-4147-A177-3AD203B41FA5}">
                      <a16:colId xmlns:a16="http://schemas.microsoft.com/office/drawing/2014/main" val="20003"/>
                    </a:ext>
                  </a:extLst>
                </a:gridCol>
                <a:gridCol w="1447800">
                  <a:extLst>
                    <a:ext uri="{9D8B030D-6E8A-4147-A177-3AD203B41FA5}">
                      <a16:colId xmlns:a16="http://schemas.microsoft.com/office/drawing/2014/main" val="20004"/>
                    </a:ext>
                  </a:extLst>
                </a:gridCol>
              </a:tblGrid>
              <a:tr h="381000">
                <a:tc>
                  <a:txBody>
                    <a:bodyPr/>
                    <a:lstStyle/>
                    <a:p>
                      <a:pPr marL="0" lvl="0" indent="0" algn="ctr" rtl="0">
                        <a:spcBef>
                          <a:spcPts val="0"/>
                        </a:spcBef>
                        <a:spcAft>
                          <a:spcPts val="0"/>
                        </a:spcAft>
                        <a:buNone/>
                      </a:pPr>
                      <a:r>
                        <a:rPr lang="en">
                          <a:latin typeface="Century Gothic"/>
                          <a:ea typeface="Century Gothic"/>
                          <a:cs typeface="Century Gothic"/>
                          <a:sym typeface="Century Gothic"/>
                        </a:rPr>
                        <a:t>“oo”</a:t>
                      </a:r>
                      <a:endParaRPr>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r>
                        <a:rPr lang="en">
                          <a:latin typeface="Century Gothic"/>
                          <a:ea typeface="Century Gothic"/>
                          <a:cs typeface="Century Gothic"/>
                          <a:sym typeface="Century Gothic"/>
                        </a:rPr>
                        <a:t>“ou”</a:t>
                      </a:r>
                      <a:endParaRPr>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r>
                        <a:rPr lang="en">
                          <a:latin typeface="Century Gothic"/>
                          <a:ea typeface="Century Gothic"/>
                          <a:cs typeface="Century Gothic"/>
                          <a:sym typeface="Century Gothic"/>
                        </a:rPr>
                        <a:t>“ui”</a:t>
                      </a:r>
                      <a:endParaRPr>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r>
                        <a:rPr lang="en">
                          <a:latin typeface="Century Gothic"/>
                          <a:ea typeface="Century Gothic"/>
                          <a:cs typeface="Century Gothic"/>
                          <a:sym typeface="Century Gothic"/>
                        </a:rPr>
                        <a:t>“ue”</a:t>
                      </a:r>
                      <a:endParaRPr>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r>
                        <a:rPr lang="en">
                          <a:latin typeface="Century Gothic"/>
                          <a:ea typeface="Century Gothic"/>
                          <a:cs typeface="Century Gothic"/>
                          <a:sym typeface="Century Gothic"/>
                        </a:rPr>
                        <a:t>“ew”</a:t>
                      </a:r>
                      <a:endParaRPr>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0"/>
                  </a:ext>
                </a:extLst>
              </a:tr>
              <a:tr h="381000">
                <a:tc>
                  <a:txBody>
                    <a:bodyPr/>
                    <a:lstStyle/>
                    <a:p>
                      <a:pPr marL="0" lvl="0" indent="0" algn="ctr" rtl="0">
                        <a:spcBef>
                          <a:spcPts val="0"/>
                        </a:spcBef>
                        <a:spcAft>
                          <a:spcPts val="0"/>
                        </a:spcAft>
                        <a:buNone/>
                      </a:pPr>
                      <a:r>
                        <a:rPr lang="en">
                          <a:latin typeface="Century Gothic"/>
                          <a:ea typeface="Century Gothic"/>
                          <a:cs typeface="Century Gothic"/>
                          <a:sym typeface="Century Gothic"/>
                        </a:rPr>
                        <a:t>zoo</a:t>
                      </a:r>
                      <a:endParaRPr>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r>
                        <a:rPr lang="en">
                          <a:latin typeface="Century Gothic"/>
                          <a:ea typeface="Century Gothic"/>
                          <a:cs typeface="Century Gothic"/>
                          <a:sym typeface="Century Gothic"/>
                        </a:rPr>
                        <a:t>coupon</a:t>
                      </a:r>
                      <a:endParaRPr>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r>
                        <a:rPr lang="en">
                          <a:latin typeface="Century Gothic"/>
                          <a:ea typeface="Century Gothic"/>
                          <a:cs typeface="Century Gothic"/>
                          <a:sym typeface="Century Gothic"/>
                        </a:rPr>
                        <a:t>fruit</a:t>
                      </a:r>
                      <a:endParaRPr>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r>
                        <a:rPr lang="en">
                          <a:latin typeface="Century Gothic"/>
                          <a:ea typeface="Century Gothic"/>
                          <a:cs typeface="Century Gothic"/>
                          <a:sym typeface="Century Gothic"/>
                        </a:rPr>
                        <a:t>blue</a:t>
                      </a:r>
                      <a:endParaRPr>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r>
                        <a:rPr lang="en">
                          <a:latin typeface="Century Gothic"/>
                          <a:ea typeface="Century Gothic"/>
                          <a:cs typeface="Century Gothic"/>
                          <a:sym typeface="Century Gothic"/>
                        </a:rPr>
                        <a:t>few</a:t>
                      </a:r>
                      <a:endParaRPr>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1"/>
                  </a:ext>
                </a:extLst>
              </a:tr>
              <a:tr h="381000">
                <a:tc>
                  <a:txBody>
                    <a:bodyPr/>
                    <a:lstStyle/>
                    <a:p>
                      <a:pPr marL="0" lvl="0" indent="0" algn="ctr" rtl="0">
                        <a:spcBef>
                          <a:spcPts val="0"/>
                        </a:spcBef>
                        <a:spcAft>
                          <a:spcPts val="0"/>
                        </a:spcAft>
                        <a:buNone/>
                      </a:pPr>
                      <a:endParaRPr>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endParaRPr>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endParaRPr>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endParaRPr>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endParaRPr>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2"/>
                  </a:ext>
                </a:extLst>
              </a:tr>
              <a:tr h="381000">
                <a:tc>
                  <a:txBody>
                    <a:bodyPr/>
                    <a:lstStyle/>
                    <a:p>
                      <a:pPr marL="0" lvl="0" indent="0" algn="ctr" rtl="0">
                        <a:spcBef>
                          <a:spcPts val="0"/>
                        </a:spcBef>
                        <a:spcAft>
                          <a:spcPts val="0"/>
                        </a:spcAft>
                        <a:buNone/>
                      </a:pPr>
                      <a:endParaRPr>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endParaRPr dirty="0">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endParaRPr>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endParaRPr>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endParaRPr dirty="0">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3"/>
                  </a:ext>
                </a:extLst>
              </a:tr>
            </a:tbl>
          </a:graphicData>
        </a:graphic>
      </p:graphicFrame>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75"/>
        <p:cNvGrpSpPr/>
        <p:nvPr/>
      </p:nvGrpSpPr>
      <p:grpSpPr>
        <a:xfrm>
          <a:off x="0" y="0"/>
          <a:ext cx="0" cy="0"/>
          <a:chOff x="0" y="0"/>
          <a:chExt cx="0" cy="0"/>
        </a:xfrm>
      </p:grpSpPr>
      <p:sp>
        <p:nvSpPr>
          <p:cNvPr id="276" name="Google Shape;276;p42"/>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3300"/>
              <a:buFont typeface="Century Gothic"/>
              <a:buNone/>
            </a:pPr>
            <a:r>
              <a:rPr lang="en" sz="3200"/>
              <a:t>Transition Song </a:t>
            </a:r>
            <a:endParaRPr sz="3200"/>
          </a:p>
        </p:txBody>
      </p:sp>
      <p:sp>
        <p:nvSpPr>
          <p:cNvPr id="277" name="Google Shape;277;p42"/>
          <p:cNvSpPr txBox="1">
            <a:spLocks noGrp="1"/>
          </p:cNvSpPr>
          <p:nvPr>
            <p:ph type="body" idx="2"/>
          </p:nvPr>
        </p:nvSpPr>
        <p:spPr>
          <a:xfrm>
            <a:off x="629203" y="1462360"/>
            <a:ext cx="7886700" cy="3225300"/>
          </a:xfrm>
          <a:prstGeom prst="rect">
            <a:avLst/>
          </a:prstGeom>
          <a:noFill/>
          <a:ln>
            <a:noFill/>
          </a:ln>
        </p:spPr>
        <p:txBody>
          <a:bodyPr spcFirstLastPara="1" wrap="square" lIns="68575" tIns="34275" rIns="68575" bIns="34275" anchor="t" anchorCtr="0">
            <a:noAutofit/>
          </a:bodyPr>
          <a:lstStyle/>
          <a:p>
            <a:pPr marL="0" lvl="0" indent="0" algn="ctr" rtl="0">
              <a:lnSpc>
                <a:spcPct val="150000"/>
              </a:lnSpc>
              <a:spcBef>
                <a:spcPts val="0"/>
              </a:spcBef>
              <a:spcAft>
                <a:spcPts val="0"/>
              </a:spcAft>
              <a:buClr>
                <a:schemeClr val="dk1"/>
              </a:buClr>
              <a:buSzPts val="1100"/>
              <a:buFont typeface="Arial"/>
              <a:buNone/>
            </a:pPr>
            <a:r>
              <a:rPr lang="en" sz="2400" dirty="0">
                <a:solidFill>
                  <a:srgbClr val="FF0000"/>
                </a:solidFill>
              </a:rPr>
              <a:t>“It’s time to spell and decode to show what we’re learning.</a:t>
            </a:r>
            <a:endParaRPr sz="2400" dirty="0">
              <a:solidFill>
                <a:srgbClr val="FF0000"/>
              </a:solidFill>
            </a:endParaRPr>
          </a:p>
          <a:p>
            <a:pPr marL="0" lvl="0" indent="0" algn="ctr" rtl="0">
              <a:lnSpc>
                <a:spcPct val="150000"/>
              </a:lnSpc>
              <a:spcBef>
                <a:spcPts val="0"/>
              </a:spcBef>
              <a:spcAft>
                <a:spcPts val="0"/>
              </a:spcAft>
              <a:buClr>
                <a:schemeClr val="dk1"/>
              </a:buClr>
              <a:buSzPts val="1100"/>
              <a:buFont typeface="Arial"/>
              <a:buNone/>
            </a:pPr>
            <a:r>
              <a:rPr lang="en" sz="2400" dirty="0">
                <a:solidFill>
                  <a:srgbClr val="FF0000"/>
                </a:solidFill>
              </a:rPr>
              <a:t> It’s time to spell and decode to show what we’ve learned.”</a:t>
            </a:r>
            <a:endParaRPr sz="2400" i="1" dirty="0">
              <a:solidFill>
                <a:srgbClr val="FF0000"/>
              </a:solidFill>
            </a:endParaRPr>
          </a:p>
          <a:p>
            <a:pPr marL="177800" marR="0" lvl="0" indent="-38100" algn="ctr" rtl="0">
              <a:lnSpc>
                <a:spcPct val="150000"/>
              </a:lnSpc>
              <a:spcBef>
                <a:spcPts val="800"/>
              </a:spcBef>
              <a:spcAft>
                <a:spcPts val="0"/>
              </a:spcAft>
              <a:buClr>
                <a:schemeClr val="dk1"/>
              </a:buClr>
              <a:buSzPts val="2100"/>
              <a:buFont typeface="Arial"/>
              <a:buNone/>
            </a:pPr>
            <a:endParaRPr sz="2700" dirty="0">
              <a:solidFill>
                <a:srgbClr val="FF0000"/>
              </a:solidFill>
              <a:latin typeface="Calibri"/>
              <a:ea typeface="Calibri"/>
              <a:cs typeface="Calibri"/>
              <a:sym typeface="Calibri"/>
            </a:endParaRPr>
          </a:p>
          <a:p>
            <a:pPr marL="177800" marR="0" lvl="0" indent="-38100" algn="l" rtl="0">
              <a:lnSpc>
                <a:spcPct val="90000"/>
              </a:lnSpc>
              <a:spcBef>
                <a:spcPts val="800"/>
              </a:spcBef>
              <a:spcAft>
                <a:spcPts val="0"/>
              </a:spcAft>
              <a:buClr>
                <a:schemeClr val="dk1"/>
              </a:buClr>
              <a:buSzPts val="2100"/>
              <a:buFont typeface="Arial"/>
              <a:buNone/>
            </a:pPr>
            <a:endParaRPr b="1" dirty="0">
              <a:solidFill>
                <a:srgbClr val="FF0000"/>
              </a:solidFill>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83"/>
        <p:cNvGrpSpPr/>
        <p:nvPr/>
      </p:nvGrpSpPr>
      <p:grpSpPr>
        <a:xfrm>
          <a:off x="0" y="0"/>
          <a:ext cx="0" cy="0"/>
          <a:chOff x="0" y="0"/>
          <a:chExt cx="0" cy="0"/>
        </a:xfrm>
      </p:grpSpPr>
      <p:sp>
        <p:nvSpPr>
          <p:cNvPr id="284" name="Google Shape;284;p43"/>
          <p:cNvSpPr txBox="1">
            <a:spLocks noGrp="1"/>
          </p:cNvSpPr>
          <p:nvPr>
            <p:ph type="title"/>
          </p:nvPr>
        </p:nvSpPr>
        <p:spPr>
          <a:xfrm>
            <a:off x="629844" y="178950"/>
            <a:ext cx="7578300" cy="688800"/>
          </a:xfrm>
          <a:prstGeom prst="rect">
            <a:avLst/>
          </a:prstGeom>
          <a:noFill/>
          <a:ln>
            <a:noFill/>
          </a:ln>
        </p:spPr>
        <p:txBody>
          <a:bodyPr spcFirstLastPara="1" wrap="square" lIns="68575" tIns="34275" rIns="68575" bIns="34275" anchor="b" anchorCtr="0">
            <a:noAutofit/>
          </a:bodyPr>
          <a:lstStyle/>
          <a:p>
            <a:pPr marL="0" marR="0" lvl="0" indent="0" algn="l" rtl="0">
              <a:lnSpc>
                <a:spcPct val="90000"/>
              </a:lnSpc>
              <a:spcBef>
                <a:spcPts val="0"/>
              </a:spcBef>
              <a:spcAft>
                <a:spcPts val="0"/>
              </a:spcAft>
              <a:buNone/>
            </a:pPr>
            <a:r>
              <a:rPr lang="en" sz="3200"/>
              <a:t>Assessment Learning Targets</a:t>
            </a:r>
            <a:endParaRPr sz="3200"/>
          </a:p>
        </p:txBody>
      </p:sp>
      <p:sp>
        <p:nvSpPr>
          <p:cNvPr id="285" name="Google Shape;285;p43"/>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1200"/>
              <a:buFont typeface="Arial"/>
              <a:buNone/>
            </a:pPr>
            <a:endParaRPr/>
          </a:p>
          <a:p>
            <a:pPr marL="0" marR="0" lvl="0" indent="0" algn="l" rtl="0">
              <a:lnSpc>
                <a:spcPct val="90000"/>
              </a:lnSpc>
              <a:spcBef>
                <a:spcPts val="0"/>
              </a:spcBef>
              <a:spcAft>
                <a:spcPts val="0"/>
              </a:spcAft>
              <a:buClr>
                <a:schemeClr val="dk1"/>
              </a:buClr>
              <a:buSzPts val="1200"/>
              <a:buFont typeface="Arial"/>
              <a:buNone/>
            </a:pPr>
            <a:endParaRPr/>
          </a:p>
          <a:p>
            <a:pPr marL="0" marR="0" lvl="0" indent="0" algn="l" rtl="0">
              <a:lnSpc>
                <a:spcPct val="90000"/>
              </a:lnSpc>
              <a:spcBef>
                <a:spcPts val="0"/>
              </a:spcBef>
              <a:spcAft>
                <a:spcPts val="0"/>
              </a:spcAft>
              <a:buClr>
                <a:schemeClr val="dk1"/>
              </a:buClr>
              <a:buSzPts val="1200"/>
              <a:buFont typeface="Arial"/>
              <a:buNone/>
            </a:pPr>
            <a:endParaRPr/>
          </a:p>
        </p:txBody>
      </p:sp>
      <p:sp>
        <p:nvSpPr>
          <p:cNvPr id="286" name="Google Shape;286;p43"/>
          <p:cNvSpPr txBox="1">
            <a:spLocks noGrp="1"/>
          </p:cNvSpPr>
          <p:nvPr>
            <p:ph type="body" idx="2"/>
          </p:nvPr>
        </p:nvSpPr>
        <p:spPr>
          <a:xfrm>
            <a:off x="435000" y="867750"/>
            <a:ext cx="8274000" cy="3843600"/>
          </a:xfrm>
          <a:prstGeom prst="rect">
            <a:avLst/>
          </a:prstGeom>
          <a:noFill/>
          <a:ln>
            <a:noFill/>
          </a:ln>
        </p:spPr>
        <p:txBody>
          <a:bodyPr spcFirstLastPara="1" wrap="square" lIns="68575" tIns="34275" rIns="68575" bIns="34275" anchor="t" anchorCtr="0">
            <a:noAutofit/>
          </a:bodyPr>
          <a:lstStyle/>
          <a:p>
            <a:pPr marL="342900" lvl="0" indent="-317500" algn="l" rtl="0">
              <a:lnSpc>
                <a:spcPct val="115000"/>
              </a:lnSpc>
              <a:spcBef>
                <a:spcPts val="1700"/>
              </a:spcBef>
              <a:spcAft>
                <a:spcPts val="0"/>
              </a:spcAft>
              <a:buSzPts val="2400"/>
              <a:buFont typeface="Century Gothic"/>
              <a:buChar char="●"/>
            </a:pPr>
            <a:r>
              <a:rPr lang="en" dirty="0"/>
              <a:t>I can spell words using the spelling patterns I know. </a:t>
            </a:r>
            <a:endParaRPr dirty="0"/>
          </a:p>
          <a:p>
            <a:pPr marL="342900" lvl="0" indent="-317500" algn="l" rtl="0">
              <a:lnSpc>
                <a:spcPct val="115000"/>
              </a:lnSpc>
              <a:spcBef>
                <a:spcPts val="0"/>
              </a:spcBef>
              <a:spcAft>
                <a:spcPts val="0"/>
              </a:spcAft>
              <a:buSzPts val="2400"/>
              <a:buFont typeface="Century Gothic"/>
              <a:buChar char="●"/>
            </a:pPr>
            <a:r>
              <a:rPr lang="en" dirty="0"/>
              <a:t>I can decode (read) words fluently. </a:t>
            </a:r>
            <a:endParaRPr dirty="0"/>
          </a:p>
          <a:p>
            <a:pPr marL="342900" lvl="0" indent="0" algn="l" rtl="0">
              <a:lnSpc>
                <a:spcPct val="115000"/>
              </a:lnSpc>
              <a:spcBef>
                <a:spcPts val="1700"/>
              </a:spcBef>
              <a:spcAft>
                <a:spcPts val="0"/>
              </a:spcAft>
              <a:buNone/>
            </a:pPr>
            <a:endParaRPr sz="1800" dirty="0"/>
          </a:p>
          <a:p>
            <a:pPr marL="342900" lvl="0" indent="0" algn="l" rtl="0">
              <a:lnSpc>
                <a:spcPct val="115000"/>
              </a:lnSpc>
              <a:spcBef>
                <a:spcPts val="1700"/>
              </a:spcBef>
              <a:spcAft>
                <a:spcPts val="0"/>
              </a:spcAft>
              <a:buNone/>
            </a:pPr>
            <a:endParaRPr sz="1800" dirty="0"/>
          </a:p>
          <a:p>
            <a:pPr marL="342900" lvl="0" indent="0" algn="l" rtl="0">
              <a:lnSpc>
                <a:spcPct val="115000"/>
              </a:lnSpc>
              <a:spcBef>
                <a:spcPts val="1700"/>
              </a:spcBef>
              <a:spcAft>
                <a:spcPts val="0"/>
              </a:spcAft>
              <a:buNone/>
            </a:pPr>
            <a:endParaRPr sz="1800" dirty="0"/>
          </a:p>
          <a:p>
            <a:pPr marL="342900" lvl="0" indent="0" algn="l" rtl="0">
              <a:lnSpc>
                <a:spcPct val="115000"/>
              </a:lnSpc>
              <a:spcBef>
                <a:spcPts val="1700"/>
              </a:spcBef>
              <a:spcAft>
                <a:spcPts val="0"/>
              </a:spcAft>
              <a:buNone/>
            </a:pPr>
            <a:endParaRPr dirty="0"/>
          </a:p>
          <a:p>
            <a:pPr marL="342900" marR="0" lvl="0" indent="0" algn="l" rtl="0">
              <a:lnSpc>
                <a:spcPct val="90000"/>
              </a:lnSpc>
              <a:spcBef>
                <a:spcPts val="0"/>
              </a:spcBef>
              <a:spcAft>
                <a:spcPts val="0"/>
              </a:spcAft>
              <a:buNone/>
            </a:pPr>
            <a:endParaRPr dirty="0"/>
          </a:p>
        </p:txBody>
      </p:sp>
      <p:pic>
        <p:nvPicPr>
          <p:cNvPr id="287" name="Google Shape;287;p43"/>
          <p:cNvPicPr preferRelativeResize="0"/>
          <p:nvPr/>
        </p:nvPicPr>
        <p:blipFill>
          <a:blip r:embed="rId3">
            <a:alphaModFix/>
          </a:blip>
          <a:stretch>
            <a:fillRect/>
          </a:stretch>
        </p:blipFill>
        <p:spPr>
          <a:xfrm>
            <a:off x="8240802" y="4219139"/>
            <a:ext cx="851528" cy="688725"/>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91"/>
        <p:cNvGrpSpPr/>
        <p:nvPr/>
      </p:nvGrpSpPr>
      <p:grpSpPr>
        <a:xfrm>
          <a:off x="0" y="0"/>
          <a:ext cx="0" cy="0"/>
          <a:chOff x="0" y="0"/>
          <a:chExt cx="0" cy="0"/>
        </a:xfrm>
      </p:grpSpPr>
      <p:sp>
        <p:nvSpPr>
          <p:cNvPr id="292" name="Google Shape;292;p44"/>
          <p:cNvSpPr txBox="1">
            <a:spLocks noGrp="1"/>
          </p:cNvSpPr>
          <p:nvPr>
            <p:ph type="title"/>
          </p:nvPr>
        </p:nvSpPr>
        <p:spPr>
          <a:xfrm>
            <a:off x="628650" y="273844"/>
            <a:ext cx="7886700" cy="9942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Module 2 Cycle 12 Spelling Assessment </a:t>
            </a:r>
            <a:endParaRPr/>
          </a:p>
        </p:txBody>
      </p:sp>
      <p:sp>
        <p:nvSpPr>
          <p:cNvPr id="293" name="Google Shape;293;p44"/>
          <p:cNvSpPr txBox="1">
            <a:spLocks noGrp="1"/>
          </p:cNvSpPr>
          <p:nvPr>
            <p:ph type="body" idx="1"/>
          </p:nvPr>
        </p:nvSpPr>
        <p:spPr>
          <a:xfrm>
            <a:off x="111725" y="1059069"/>
            <a:ext cx="7886700" cy="32634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None/>
            </a:pPr>
            <a:r>
              <a:rPr lang="en"/>
              <a:t>        </a:t>
            </a:r>
            <a:endParaRPr/>
          </a:p>
        </p:txBody>
      </p:sp>
      <p:pic>
        <p:nvPicPr>
          <p:cNvPr id="294" name="Google Shape;294;p44"/>
          <p:cNvPicPr preferRelativeResize="0"/>
          <p:nvPr/>
        </p:nvPicPr>
        <p:blipFill>
          <a:blip r:embed="rId3">
            <a:alphaModFix/>
          </a:blip>
          <a:stretch>
            <a:fillRect/>
          </a:stretch>
        </p:blipFill>
        <p:spPr>
          <a:xfrm>
            <a:off x="111724" y="2022549"/>
            <a:ext cx="4884482" cy="1069443"/>
          </a:xfrm>
          <a:prstGeom prst="rect">
            <a:avLst/>
          </a:prstGeom>
          <a:noFill/>
          <a:ln>
            <a:noFill/>
          </a:ln>
        </p:spPr>
      </p:pic>
      <p:pic>
        <p:nvPicPr>
          <p:cNvPr id="295" name="Google Shape;295;p44"/>
          <p:cNvPicPr preferRelativeResize="0"/>
          <p:nvPr/>
        </p:nvPicPr>
        <p:blipFill>
          <a:blip r:embed="rId4">
            <a:alphaModFix/>
          </a:blip>
          <a:stretch>
            <a:fillRect/>
          </a:stretch>
        </p:blipFill>
        <p:spPr>
          <a:xfrm>
            <a:off x="5173027" y="749550"/>
            <a:ext cx="1791575" cy="4393950"/>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99"/>
        <p:cNvGrpSpPr/>
        <p:nvPr/>
      </p:nvGrpSpPr>
      <p:grpSpPr>
        <a:xfrm>
          <a:off x="0" y="0"/>
          <a:ext cx="0" cy="0"/>
          <a:chOff x="0" y="0"/>
          <a:chExt cx="0" cy="0"/>
        </a:xfrm>
      </p:grpSpPr>
      <p:sp>
        <p:nvSpPr>
          <p:cNvPr id="300" name="Google Shape;300;p45"/>
          <p:cNvSpPr txBox="1">
            <a:spLocks noGrp="1"/>
          </p:cNvSpPr>
          <p:nvPr>
            <p:ph type="title"/>
          </p:nvPr>
        </p:nvSpPr>
        <p:spPr>
          <a:xfrm>
            <a:off x="327525" y="96000"/>
            <a:ext cx="8685600" cy="10872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1100"/>
              <a:buFont typeface="Arial"/>
              <a:buNone/>
            </a:pPr>
            <a:r>
              <a:rPr lang="en" sz="2400" b="1"/>
              <a:t>Part 4: Decoding Words in Text and Reading for Fluency</a:t>
            </a:r>
            <a:endParaRPr sz="2400" b="1"/>
          </a:p>
          <a:p>
            <a:pPr marL="0" lvl="0" indent="0" algn="l" rtl="0">
              <a:spcBef>
                <a:spcPts val="0"/>
              </a:spcBef>
              <a:spcAft>
                <a:spcPts val="0"/>
              </a:spcAft>
              <a:buNone/>
            </a:pPr>
            <a:endParaRPr/>
          </a:p>
        </p:txBody>
      </p:sp>
      <p:sp>
        <p:nvSpPr>
          <p:cNvPr id="301" name="Google Shape;301;p45"/>
          <p:cNvSpPr txBox="1">
            <a:spLocks noGrp="1"/>
          </p:cNvSpPr>
          <p:nvPr>
            <p:ph type="body" idx="1"/>
          </p:nvPr>
        </p:nvSpPr>
        <p:spPr>
          <a:xfrm>
            <a:off x="628650" y="940050"/>
            <a:ext cx="7886700" cy="3465600"/>
          </a:xfrm>
          <a:prstGeom prst="rect">
            <a:avLst/>
          </a:prstGeom>
        </p:spPr>
        <p:txBody>
          <a:bodyPr spcFirstLastPara="1" wrap="square" lIns="68575" tIns="34275" rIns="68575" bIns="34275" anchor="t" anchorCtr="0">
            <a:noAutofit/>
          </a:bodyPr>
          <a:lstStyle/>
          <a:p>
            <a:pPr marL="0" lvl="0" indent="0" algn="ctr" rtl="0">
              <a:lnSpc>
                <a:spcPct val="120000"/>
              </a:lnSpc>
              <a:spcBef>
                <a:spcPts val="0"/>
              </a:spcBef>
              <a:spcAft>
                <a:spcPts val="0"/>
              </a:spcAft>
              <a:buClr>
                <a:schemeClr val="dk1"/>
              </a:buClr>
              <a:buSzPts val="1100"/>
              <a:buFont typeface="Arial"/>
              <a:buNone/>
            </a:pPr>
            <a:r>
              <a:rPr lang="en" sz="2400"/>
              <a:t>Rules of Fluency</a:t>
            </a:r>
            <a:endParaRPr sz="2400"/>
          </a:p>
          <a:p>
            <a:pPr marL="457200" lvl="0" indent="-381000" algn="ctr" rtl="0">
              <a:lnSpc>
                <a:spcPct val="120000"/>
              </a:lnSpc>
              <a:spcBef>
                <a:spcPts val="0"/>
              </a:spcBef>
              <a:spcAft>
                <a:spcPts val="0"/>
              </a:spcAft>
              <a:buSzPts val="2400"/>
              <a:buFont typeface="Century Gothic"/>
              <a:buChar char="●"/>
            </a:pPr>
            <a:r>
              <a:rPr lang="en" sz="2400"/>
              <a:t>smoothly</a:t>
            </a:r>
            <a:endParaRPr sz="2400"/>
          </a:p>
          <a:p>
            <a:pPr marL="0" lvl="0" indent="0" algn="ctr" rtl="0">
              <a:lnSpc>
                <a:spcPct val="115000"/>
              </a:lnSpc>
              <a:spcBef>
                <a:spcPts val="0"/>
              </a:spcBef>
              <a:spcAft>
                <a:spcPts val="0"/>
              </a:spcAft>
              <a:buNone/>
            </a:pPr>
            <a:endParaRPr sz="2400"/>
          </a:p>
          <a:p>
            <a:pPr marL="457200" lvl="0" indent="-381000" algn="ctr" rtl="0">
              <a:lnSpc>
                <a:spcPct val="120000"/>
              </a:lnSpc>
              <a:spcBef>
                <a:spcPts val="0"/>
              </a:spcBef>
              <a:spcAft>
                <a:spcPts val="0"/>
              </a:spcAft>
              <a:buSzPts val="2400"/>
              <a:buFont typeface="Century Gothic"/>
              <a:buChar char="●"/>
            </a:pPr>
            <a:r>
              <a:rPr lang="en" sz="2400"/>
              <a:t>with expression</a:t>
            </a:r>
            <a:endParaRPr sz="2400"/>
          </a:p>
          <a:p>
            <a:pPr marL="0" lvl="0" indent="0" algn="ctr" rtl="0">
              <a:lnSpc>
                <a:spcPct val="115000"/>
              </a:lnSpc>
              <a:spcBef>
                <a:spcPts val="0"/>
              </a:spcBef>
              <a:spcAft>
                <a:spcPts val="0"/>
              </a:spcAft>
              <a:buNone/>
            </a:pPr>
            <a:endParaRPr sz="2400"/>
          </a:p>
          <a:p>
            <a:pPr marL="457200" lvl="0" indent="-381000" algn="ctr" rtl="0">
              <a:lnSpc>
                <a:spcPct val="120000"/>
              </a:lnSpc>
              <a:spcBef>
                <a:spcPts val="0"/>
              </a:spcBef>
              <a:spcAft>
                <a:spcPts val="0"/>
              </a:spcAft>
              <a:buSzPts val="2400"/>
              <a:buFont typeface="Century Gothic"/>
              <a:buChar char="●"/>
            </a:pPr>
            <a:r>
              <a:rPr lang="en" sz="2400"/>
              <a:t>with meaning</a:t>
            </a:r>
            <a:endParaRPr sz="2400"/>
          </a:p>
          <a:p>
            <a:pPr marL="0" lvl="0" indent="0" algn="ctr" rtl="0">
              <a:lnSpc>
                <a:spcPct val="115000"/>
              </a:lnSpc>
              <a:spcBef>
                <a:spcPts val="0"/>
              </a:spcBef>
              <a:spcAft>
                <a:spcPts val="0"/>
              </a:spcAft>
              <a:buNone/>
            </a:pPr>
            <a:endParaRPr sz="2400"/>
          </a:p>
          <a:p>
            <a:pPr marL="457200" lvl="0" indent="-381000" algn="ctr" rtl="0">
              <a:lnSpc>
                <a:spcPct val="120000"/>
              </a:lnSpc>
              <a:spcBef>
                <a:spcPts val="0"/>
              </a:spcBef>
              <a:spcAft>
                <a:spcPts val="0"/>
              </a:spcAft>
              <a:buSzPts val="2400"/>
              <a:buFont typeface="Century Gothic"/>
              <a:buChar char="●"/>
            </a:pPr>
            <a:r>
              <a:rPr lang="en" sz="2400"/>
              <a:t>just the right speed</a:t>
            </a:r>
            <a:endParaRPr sz="2400"/>
          </a:p>
          <a:p>
            <a:pPr marL="0" lvl="0" indent="0" algn="ctr" rtl="0">
              <a:lnSpc>
                <a:spcPct val="115000"/>
              </a:lnSpc>
              <a:spcBef>
                <a:spcPts val="0"/>
              </a:spcBef>
              <a:spcAft>
                <a:spcPts val="0"/>
              </a:spcAft>
              <a:buClr>
                <a:schemeClr val="dk1"/>
              </a:buClr>
              <a:buSzPts val="1100"/>
              <a:buFont typeface="Arial"/>
              <a:buNone/>
            </a:pPr>
            <a:endParaRPr sz="2400">
              <a:latin typeface="Times New Roman"/>
              <a:ea typeface="Times New Roman"/>
              <a:cs typeface="Times New Roman"/>
              <a:sym typeface="Times New Roman"/>
            </a:endParaRPr>
          </a:p>
          <a:p>
            <a:pPr marL="0" lvl="0" indent="0" algn="l" rtl="0">
              <a:lnSpc>
                <a:spcPct val="115000"/>
              </a:lnSpc>
              <a:spcBef>
                <a:spcPts val="0"/>
              </a:spcBef>
              <a:spcAft>
                <a:spcPts val="0"/>
              </a:spcAft>
              <a:buClr>
                <a:schemeClr val="dk1"/>
              </a:buClr>
              <a:buSzPts val="1100"/>
              <a:buFont typeface="Arial"/>
              <a:buNone/>
            </a:pPr>
            <a:endParaRPr sz="2400">
              <a:latin typeface="Times New Roman"/>
              <a:ea typeface="Times New Roman"/>
              <a:cs typeface="Times New Roman"/>
              <a:sym typeface="Times New Roman"/>
            </a:endParaRPr>
          </a:p>
          <a:p>
            <a:pPr marL="0" lvl="0" indent="0" algn="l" rtl="0">
              <a:spcBef>
                <a:spcPts val="800"/>
              </a:spcBef>
              <a:spcAft>
                <a:spcPts val="0"/>
              </a:spcAft>
              <a:buNone/>
            </a:pPr>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05"/>
        <p:cNvGrpSpPr/>
        <p:nvPr/>
      </p:nvGrpSpPr>
      <p:grpSpPr>
        <a:xfrm>
          <a:off x="0" y="0"/>
          <a:ext cx="0" cy="0"/>
          <a:chOff x="0" y="0"/>
          <a:chExt cx="0" cy="0"/>
        </a:xfrm>
      </p:grpSpPr>
      <p:sp>
        <p:nvSpPr>
          <p:cNvPr id="306" name="Google Shape;306;p46"/>
          <p:cNvSpPr txBox="1">
            <a:spLocks noGrp="1"/>
          </p:cNvSpPr>
          <p:nvPr>
            <p:ph type="title"/>
          </p:nvPr>
        </p:nvSpPr>
        <p:spPr>
          <a:xfrm>
            <a:off x="628650" y="273844"/>
            <a:ext cx="7886700" cy="9942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1100"/>
              <a:buFont typeface="Arial"/>
              <a:buNone/>
            </a:pPr>
            <a:r>
              <a:rPr lang="en"/>
              <a:t>Partner or Independent Reading</a:t>
            </a:r>
            <a:endParaRPr/>
          </a:p>
          <a:p>
            <a:pPr marL="0" lvl="0" indent="0" algn="l" rtl="0">
              <a:spcBef>
                <a:spcPts val="0"/>
              </a:spcBef>
              <a:spcAft>
                <a:spcPts val="0"/>
              </a:spcAft>
              <a:buNone/>
            </a:pPr>
            <a:endParaRPr/>
          </a:p>
        </p:txBody>
      </p:sp>
      <p:sp>
        <p:nvSpPr>
          <p:cNvPr id="307" name="Google Shape;307;p46"/>
          <p:cNvSpPr txBox="1">
            <a:spLocks noGrp="1"/>
          </p:cNvSpPr>
          <p:nvPr>
            <p:ph type="body" idx="1"/>
          </p:nvPr>
        </p:nvSpPr>
        <p:spPr>
          <a:xfrm>
            <a:off x="628650" y="1369219"/>
            <a:ext cx="7886700" cy="32634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None/>
            </a:pPr>
            <a:r>
              <a:rPr lang="en" dirty="0"/>
              <a:t>“Sam?” asked Dad. “Which of the soup options did you like the most?” Sam looked up at Dad and smiled. “I had to think about that for long time. At first I wanted to try the stew. But then I smelled the clam chowder. It was so good!” Dad laughed and said, “I’m glad you enjoyed it. Would you like to go back again next week?” Sam jumped up and down. “That’d be great!” he said. “Let’s do that for sure!” </a:t>
            </a:r>
            <a:endParaRPr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313"/>
        <p:cNvGrpSpPr/>
        <p:nvPr/>
      </p:nvGrpSpPr>
      <p:grpSpPr>
        <a:xfrm>
          <a:off x="0" y="0"/>
          <a:ext cx="0" cy="0"/>
          <a:chOff x="0" y="0"/>
          <a:chExt cx="0" cy="0"/>
        </a:xfrm>
      </p:grpSpPr>
      <p:sp>
        <p:nvSpPr>
          <p:cNvPr id="314" name="Google Shape;314;p47"/>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noAutofit/>
          </a:bodyPr>
          <a:lstStyle/>
          <a:p>
            <a:pPr marL="0" marR="0" lvl="0" indent="0" algn="l" rtl="0">
              <a:lnSpc>
                <a:spcPct val="90000"/>
              </a:lnSpc>
              <a:spcBef>
                <a:spcPts val="0"/>
              </a:spcBef>
              <a:spcAft>
                <a:spcPts val="0"/>
              </a:spcAft>
              <a:buClr>
                <a:schemeClr val="dk1"/>
              </a:buClr>
              <a:buSzPts val="2400"/>
              <a:buFont typeface="Century Gothic"/>
              <a:buNone/>
            </a:pPr>
            <a:r>
              <a:rPr lang="en" sz="2400" b="0" i="0" u="none" strike="noStrike" cap="none">
                <a:solidFill>
                  <a:schemeClr val="dk1"/>
                </a:solidFill>
                <a:latin typeface="Century Gothic"/>
                <a:ea typeface="Century Gothic"/>
                <a:cs typeface="Century Gothic"/>
                <a:sym typeface="Century Gothic"/>
              </a:rPr>
              <a:t>Reflection Time </a:t>
            </a:r>
            <a:endParaRPr/>
          </a:p>
        </p:txBody>
      </p:sp>
      <p:sp>
        <p:nvSpPr>
          <p:cNvPr id="315" name="Google Shape;315;p47"/>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noAutofit/>
          </a:bodyPr>
          <a:lstStyle/>
          <a:p>
            <a:pPr marL="342900" marR="0" lvl="0" indent="-317500" algn="l" rtl="0">
              <a:lnSpc>
                <a:spcPct val="90000"/>
              </a:lnSpc>
              <a:spcBef>
                <a:spcPts val="0"/>
              </a:spcBef>
              <a:spcAft>
                <a:spcPts val="0"/>
              </a:spcAft>
              <a:buClr>
                <a:schemeClr val="dk1"/>
              </a:buClr>
              <a:buSzPts val="2400"/>
              <a:buFont typeface="Century Gothic"/>
              <a:buChar char="•"/>
            </a:pPr>
            <a:r>
              <a:rPr lang="en">
                <a:latin typeface="Century Gothic"/>
                <a:ea typeface="Century Gothic"/>
                <a:cs typeface="Century Gothic"/>
                <a:sym typeface="Century Gothic"/>
              </a:rPr>
              <a:t>What is one goal you are working on to become a more proficient reader</a:t>
            </a:r>
            <a:r>
              <a:rPr lang="en" sz="2400" i="0" u="none" strike="noStrike" cap="none">
                <a:solidFill>
                  <a:schemeClr val="dk1"/>
                </a:solidFill>
                <a:latin typeface="Century Gothic"/>
                <a:ea typeface="Century Gothic"/>
                <a:cs typeface="Century Gothic"/>
                <a:sym typeface="Century Gothic"/>
              </a:rPr>
              <a:t>? </a:t>
            </a:r>
            <a:endParaRPr>
              <a:latin typeface="Century Gothic"/>
              <a:ea typeface="Century Gothic"/>
              <a:cs typeface="Century Gothic"/>
              <a:sym typeface="Century Gothic"/>
            </a:endParaRPr>
          </a:p>
        </p:txBody>
      </p:sp>
      <p:pic>
        <p:nvPicPr>
          <p:cNvPr id="316" name="Google Shape;316;p47"/>
          <p:cNvPicPr preferRelativeResize="0"/>
          <p:nvPr/>
        </p:nvPicPr>
        <p:blipFill>
          <a:blip r:embed="rId3">
            <a:alphaModFix/>
          </a:blip>
          <a:stretch>
            <a:fillRect/>
          </a:stretch>
        </p:blipFill>
        <p:spPr>
          <a:xfrm>
            <a:off x="575297" y="1543276"/>
            <a:ext cx="3058179" cy="285870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04"/>
        <p:cNvGrpSpPr/>
        <p:nvPr/>
      </p:nvGrpSpPr>
      <p:grpSpPr>
        <a:xfrm>
          <a:off x="0" y="0"/>
          <a:ext cx="0" cy="0"/>
          <a:chOff x="0" y="0"/>
          <a:chExt cx="0" cy="0"/>
        </a:xfrm>
      </p:grpSpPr>
      <p:sp>
        <p:nvSpPr>
          <p:cNvPr id="205" name="Google Shape;205;p31"/>
          <p:cNvSpPr txBox="1">
            <a:spLocks noGrp="1"/>
          </p:cNvSpPr>
          <p:nvPr>
            <p:ph type="body" idx="1"/>
          </p:nvPr>
        </p:nvSpPr>
        <p:spPr>
          <a:xfrm>
            <a:off x="311700" y="1092032"/>
            <a:ext cx="8731200" cy="3889500"/>
          </a:xfrm>
          <a:prstGeom prst="rect">
            <a:avLst/>
          </a:prstGeom>
        </p:spPr>
        <p:txBody>
          <a:bodyPr spcFirstLastPara="1" wrap="square" lIns="68575" tIns="34275" rIns="68575" bIns="34275" anchor="t" anchorCtr="0">
            <a:noAutofit/>
          </a:bodyPr>
          <a:lstStyle/>
          <a:p>
            <a:pPr marL="0" lvl="0" indent="0" algn="l" rtl="0">
              <a:spcBef>
                <a:spcPts val="0"/>
              </a:spcBef>
              <a:spcAft>
                <a:spcPts val="0"/>
              </a:spcAft>
              <a:buNone/>
            </a:pPr>
            <a:r>
              <a:rPr lang="en" sz="1800" b="1" dirty="0"/>
              <a:t>Preparing for Lesson 60: </a:t>
            </a:r>
            <a:endParaRPr sz="1800" dirty="0"/>
          </a:p>
          <a:p>
            <a:pPr marL="0" lvl="0" indent="0" algn="l" rtl="0">
              <a:spcBef>
                <a:spcPts val="0"/>
              </a:spcBef>
              <a:spcAft>
                <a:spcPts val="0"/>
              </a:spcAft>
              <a:buNone/>
            </a:pPr>
            <a:r>
              <a:rPr lang="en" sz="1800" b="1" dirty="0"/>
              <a:t>New Materials to Prepare in Advance (see supporting materials): </a:t>
            </a:r>
            <a:endParaRPr sz="1800" b="1" dirty="0"/>
          </a:p>
          <a:p>
            <a:pPr marL="457200" lvl="0" indent="-342900" algn="l" rtl="0">
              <a:spcBef>
                <a:spcPts val="0"/>
              </a:spcBef>
              <a:spcAft>
                <a:spcPts val="0"/>
              </a:spcAft>
              <a:buSzPts val="1800"/>
              <a:buChar char="●"/>
            </a:pPr>
            <a:r>
              <a:rPr lang="en" sz="1800" dirty="0"/>
              <a:t>Enlarged Charts: 1-1-1 Doubling Rule, Magic “e” Rule, Long “u” Vowel Teams (or use slides)</a:t>
            </a:r>
            <a:endParaRPr sz="1800" dirty="0"/>
          </a:p>
          <a:p>
            <a:pPr marL="457200" lvl="0" indent="-342900" algn="l" rtl="0">
              <a:spcBef>
                <a:spcPts val="0"/>
              </a:spcBef>
              <a:spcAft>
                <a:spcPts val="0"/>
              </a:spcAft>
              <a:buSzPts val="1800"/>
              <a:buChar char="●"/>
            </a:pPr>
            <a:r>
              <a:rPr lang="en" sz="1800" dirty="0"/>
              <a:t>End of Module 2 Assessment</a:t>
            </a:r>
            <a:endParaRPr sz="1800" dirty="0"/>
          </a:p>
          <a:p>
            <a:pPr marL="914400" lvl="1" indent="-342900" algn="l" rtl="0">
              <a:lnSpc>
                <a:spcPct val="120000"/>
              </a:lnSpc>
              <a:spcBef>
                <a:spcPts val="0"/>
              </a:spcBef>
              <a:spcAft>
                <a:spcPts val="0"/>
              </a:spcAft>
              <a:buSzPts val="1800"/>
              <a:buChar char="○"/>
            </a:pPr>
            <a:r>
              <a:rPr lang="en" dirty="0"/>
              <a:t>Part 4: Decoding Words in Text and Reading for Fluency</a:t>
            </a:r>
            <a:endParaRPr dirty="0"/>
          </a:p>
          <a:p>
            <a:pPr marL="914400" lvl="1" indent="-342900" algn="l" rtl="0">
              <a:lnSpc>
                <a:spcPct val="120000"/>
              </a:lnSpc>
              <a:spcBef>
                <a:spcPts val="0"/>
              </a:spcBef>
              <a:spcAft>
                <a:spcPts val="0"/>
              </a:spcAft>
              <a:buSzPts val="1800"/>
              <a:buChar char="○"/>
            </a:pPr>
            <a:r>
              <a:rPr lang="en" dirty="0"/>
              <a:t>Part 6: Cycle 12 Spelling Test</a:t>
            </a:r>
            <a:endParaRPr dirty="0"/>
          </a:p>
          <a:p>
            <a:pPr marL="914400" lvl="1" indent="-342900" algn="l" rtl="0">
              <a:lnSpc>
                <a:spcPct val="120000"/>
              </a:lnSpc>
              <a:spcBef>
                <a:spcPts val="0"/>
              </a:spcBef>
              <a:spcAft>
                <a:spcPts val="0"/>
              </a:spcAft>
              <a:buSzPts val="1800"/>
              <a:buChar char="○"/>
            </a:pPr>
            <a:r>
              <a:rPr lang="en" dirty="0"/>
              <a:t>Part 7: Sentence Dictation</a:t>
            </a:r>
            <a:endParaRPr dirty="0"/>
          </a:p>
          <a:p>
            <a:pPr marL="914400" lvl="1" indent="-342900" algn="l" rtl="0">
              <a:lnSpc>
                <a:spcPct val="120000"/>
              </a:lnSpc>
              <a:spcBef>
                <a:spcPts val="0"/>
              </a:spcBef>
              <a:spcAft>
                <a:spcPts val="0"/>
              </a:spcAft>
              <a:buSzPts val="1800"/>
              <a:buChar char="○"/>
            </a:pPr>
            <a:r>
              <a:rPr lang="en" dirty="0"/>
              <a:t>Part 8: Goal Setting</a:t>
            </a:r>
            <a:endParaRPr dirty="0"/>
          </a:p>
          <a:p>
            <a:pPr marL="457200" lvl="0" indent="0" algn="l" rtl="0">
              <a:spcBef>
                <a:spcPts val="0"/>
              </a:spcBef>
              <a:spcAft>
                <a:spcPts val="0"/>
              </a:spcAft>
              <a:buNone/>
            </a:pPr>
            <a:endParaRPr sz="1800" dirty="0"/>
          </a:p>
          <a:p>
            <a:pPr marL="0" lvl="0" indent="0" algn="l" rtl="0">
              <a:spcBef>
                <a:spcPts val="0"/>
              </a:spcBef>
              <a:spcAft>
                <a:spcPts val="0"/>
              </a:spcAft>
              <a:buNone/>
            </a:pPr>
            <a:r>
              <a:rPr lang="en" sz="1800" b="1" dirty="0"/>
              <a:t>Materials to Gather from Previous Lessons:</a:t>
            </a:r>
            <a:endParaRPr sz="1800" b="1" dirty="0"/>
          </a:p>
          <a:p>
            <a:pPr marL="457200" lvl="0" indent="-342900" algn="l" rtl="0">
              <a:spcBef>
                <a:spcPts val="0"/>
              </a:spcBef>
              <a:spcAft>
                <a:spcPts val="0"/>
              </a:spcAft>
              <a:buSzPts val="1800"/>
              <a:buChar char="●"/>
            </a:pPr>
            <a:r>
              <a:rPr lang="en" sz="1800" dirty="0"/>
              <a:t>Paper, pencils, erasers</a:t>
            </a:r>
            <a:endParaRPr sz="1800" b="1" dirty="0"/>
          </a:p>
          <a:p>
            <a:pPr marL="177800" lvl="0" indent="0" algn="l" rtl="0">
              <a:lnSpc>
                <a:spcPct val="115000"/>
              </a:lnSpc>
              <a:spcBef>
                <a:spcPts val="800"/>
              </a:spcBef>
              <a:spcAft>
                <a:spcPts val="0"/>
              </a:spcAft>
              <a:buNone/>
            </a:pPr>
            <a:endParaRPr sz="1800" dirty="0">
              <a:solidFill>
                <a:schemeClr val="dk1"/>
              </a:solidFill>
            </a:endParaRPr>
          </a:p>
          <a:p>
            <a:pPr marL="457200" lvl="0" indent="0" algn="l" rtl="0">
              <a:lnSpc>
                <a:spcPct val="119953"/>
              </a:lnSpc>
              <a:spcBef>
                <a:spcPts val="800"/>
              </a:spcBef>
              <a:spcAft>
                <a:spcPts val="0"/>
              </a:spcAft>
              <a:buNone/>
            </a:pPr>
            <a:endParaRPr sz="1800" dirty="0">
              <a:solidFill>
                <a:schemeClr val="dk1"/>
              </a:solidFill>
              <a:latin typeface="Times New Roman"/>
              <a:ea typeface="Times New Roman"/>
              <a:cs typeface="Times New Roman"/>
              <a:sym typeface="Times New Roman"/>
            </a:endParaRPr>
          </a:p>
          <a:p>
            <a:pPr marL="0" lvl="0" indent="0" algn="l" rtl="0">
              <a:lnSpc>
                <a:spcPct val="115000"/>
              </a:lnSpc>
              <a:spcBef>
                <a:spcPts val="1000"/>
              </a:spcBef>
              <a:spcAft>
                <a:spcPts val="0"/>
              </a:spcAft>
              <a:buNone/>
            </a:pPr>
            <a:endParaRPr sz="1800" dirty="0">
              <a:solidFill>
                <a:schemeClr val="dk1"/>
              </a:solidFill>
              <a:latin typeface="Times New Roman"/>
              <a:ea typeface="Times New Roman"/>
              <a:cs typeface="Times New Roman"/>
              <a:sym typeface="Times New Roman"/>
            </a:endParaRPr>
          </a:p>
          <a:p>
            <a:pPr marL="0" lvl="0" indent="0" algn="l" rtl="0">
              <a:lnSpc>
                <a:spcPct val="115000"/>
              </a:lnSpc>
              <a:spcBef>
                <a:spcPts val="800"/>
              </a:spcBef>
              <a:spcAft>
                <a:spcPts val="0"/>
              </a:spcAft>
              <a:buNone/>
            </a:pPr>
            <a:endParaRPr sz="1800" dirty="0">
              <a:solidFill>
                <a:schemeClr val="dk1"/>
              </a:solidFill>
            </a:endParaRPr>
          </a:p>
          <a:p>
            <a:pPr marL="0" lvl="0" indent="0" algn="l" rtl="0">
              <a:spcBef>
                <a:spcPts val="800"/>
              </a:spcBef>
              <a:spcAft>
                <a:spcPts val="0"/>
              </a:spcAft>
              <a:buNone/>
            </a:pPr>
            <a:endParaRPr sz="1800" b="1" dirty="0">
              <a:solidFill>
                <a:schemeClr val="dk1"/>
              </a:solidFill>
            </a:endParaRPr>
          </a:p>
          <a:p>
            <a:pPr marL="0" lvl="0" indent="0" algn="l" rtl="0">
              <a:spcBef>
                <a:spcPts val="800"/>
              </a:spcBef>
              <a:spcAft>
                <a:spcPts val="0"/>
              </a:spcAft>
              <a:buNone/>
            </a:pPr>
            <a:endParaRPr sz="1800" b="1" dirty="0">
              <a:solidFill>
                <a:schemeClr val="dk1"/>
              </a:solidFill>
            </a:endParaRPr>
          </a:p>
          <a:p>
            <a:pPr marL="457200" lvl="0" indent="0" algn="l" rtl="0">
              <a:spcBef>
                <a:spcPts val="800"/>
              </a:spcBef>
              <a:spcAft>
                <a:spcPts val="1000"/>
              </a:spcAft>
              <a:buNone/>
            </a:pPr>
            <a:endParaRPr sz="1800" dirty="0">
              <a:solidFill>
                <a:schemeClr val="dk1"/>
              </a:solidFill>
            </a:endParaRPr>
          </a:p>
        </p:txBody>
      </p:sp>
      <p:sp>
        <p:nvSpPr>
          <p:cNvPr id="206" name="Google Shape;206;p31"/>
          <p:cNvSpPr txBox="1">
            <a:spLocks noGrp="1"/>
          </p:cNvSpPr>
          <p:nvPr>
            <p:ph type="title"/>
          </p:nvPr>
        </p:nvSpPr>
        <p:spPr>
          <a:xfrm>
            <a:off x="311700" y="320046"/>
            <a:ext cx="8520600" cy="6849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dirty="0"/>
              <a:t>Grade 2: Module 2: Part 2: Cycle 12: Lesson: 60</a:t>
            </a:r>
            <a:endParaRPr sz="2800" dirty="0"/>
          </a:p>
          <a:p>
            <a:pPr marL="0" lvl="0" indent="0" algn="l" rtl="0">
              <a:lnSpc>
                <a:spcPct val="90000"/>
              </a:lnSpc>
              <a:spcBef>
                <a:spcPts val="0"/>
              </a:spcBef>
              <a:spcAft>
                <a:spcPts val="0"/>
              </a:spcAft>
              <a:buClr>
                <a:schemeClr val="dk1"/>
              </a:buClr>
              <a:buSzPts val="1100"/>
              <a:buFont typeface="Arial"/>
              <a:buNone/>
            </a:pPr>
            <a:r>
              <a:rPr lang="en" sz="1800" b="1" dirty="0"/>
              <a:t>Teacher slide, before teaching.</a:t>
            </a:r>
            <a:endParaRPr sz="1800" b="1" dirty="0"/>
          </a:p>
          <a:p>
            <a:pPr marL="0" lvl="0" indent="0" algn="l" rtl="0">
              <a:lnSpc>
                <a:spcPct val="90000"/>
              </a:lnSpc>
              <a:spcBef>
                <a:spcPts val="0"/>
              </a:spcBef>
              <a:spcAft>
                <a:spcPts val="0"/>
              </a:spcAft>
              <a:buClr>
                <a:schemeClr val="dk1"/>
              </a:buClr>
              <a:buSzPts val="1100"/>
              <a:buFont typeface="Arial"/>
              <a:buNone/>
            </a:pPr>
            <a:endParaRPr sz="1800" b="1"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10"/>
        <p:cNvGrpSpPr/>
        <p:nvPr/>
      </p:nvGrpSpPr>
      <p:grpSpPr>
        <a:xfrm>
          <a:off x="0" y="0"/>
          <a:ext cx="0" cy="0"/>
          <a:chOff x="0" y="0"/>
          <a:chExt cx="0" cy="0"/>
        </a:xfrm>
      </p:grpSpPr>
      <p:sp>
        <p:nvSpPr>
          <p:cNvPr id="211" name="Google Shape;211;p32"/>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l" rtl="0">
              <a:lnSpc>
                <a:spcPct val="90000"/>
              </a:lnSpc>
              <a:spcBef>
                <a:spcPts val="800"/>
              </a:spcBef>
              <a:spcAft>
                <a:spcPts val="0"/>
              </a:spcAft>
              <a:buClr>
                <a:schemeClr val="dk1"/>
              </a:buClr>
              <a:buSzPts val="2500"/>
              <a:buFont typeface="Arial"/>
              <a:buNone/>
            </a:pPr>
            <a:r>
              <a:rPr lang="en" b="1" dirty="0">
                <a:solidFill>
                  <a:schemeClr val="dk1"/>
                </a:solidFill>
              </a:rPr>
              <a:t>Preparing for Lesson </a:t>
            </a:r>
            <a:r>
              <a:rPr lang="en" b="1" dirty="0"/>
              <a:t>60</a:t>
            </a:r>
            <a:r>
              <a:rPr lang="en" b="1" dirty="0">
                <a:solidFill>
                  <a:schemeClr val="dk1"/>
                </a:solidFill>
              </a:rPr>
              <a:t>:</a:t>
            </a:r>
            <a:endParaRPr i="1" dirty="0">
              <a:solidFill>
                <a:schemeClr val="dk1"/>
              </a:solidFill>
            </a:endParaRPr>
          </a:p>
          <a:p>
            <a:pPr marL="0" lvl="0" indent="0" algn="l" rtl="0">
              <a:lnSpc>
                <a:spcPct val="90000"/>
              </a:lnSpc>
              <a:spcBef>
                <a:spcPts val="1000"/>
              </a:spcBef>
              <a:spcAft>
                <a:spcPts val="0"/>
              </a:spcAft>
              <a:buNone/>
            </a:pPr>
            <a:r>
              <a:rPr lang="en" dirty="0">
                <a:solidFill>
                  <a:schemeClr val="dk1"/>
                </a:solidFill>
              </a:rPr>
              <a:t>Reading and protocols to read in preparation: </a:t>
            </a:r>
            <a:endParaRPr dirty="0"/>
          </a:p>
          <a:p>
            <a:pPr marL="457200" lvl="0" indent="-342900" algn="l" rtl="0">
              <a:lnSpc>
                <a:spcPct val="90000"/>
              </a:lnSpc>
              <a:spcBef>
                <a:spcPts val="1000"/>
              </a:spcBef>
              <a:spcAft>
                <a:spcPts val="0"/>
              </a:spcAft>
              <a:buSzPts val="1800"/>
              <a:buChar char="•"/>
            </a:pPr>
            <a:r>
              <a:rPr lang="en" sz="1800" dirty="0"/>
              <a:t>End of Module 2 Assessment</a:t>
            </a:r>
            <a:endParaRPr sz="1800" dirty="0"/>
          </a:p>
          <a:p>
            <a:pPr marL="457200" lvl="0" indent="-342900" algn="l" rtl="0">
              <a:lnSpc>
                <a:spcPct val="90000"/>
              </a:lnSpc>
              <a:spcBef>
                <a:spcPts val="0"/>
              </a:spcBef>
              <a:spcAft>
                <a:spcPts val="0"/>
              </a:spcAft>
              <a:buSzPts val="1800"/>
              <a:buChar char="•"/>
            </a:pPr>
            <a:r>
              <a:rPr lang="en" sz="1800" dirty="0"/>
              <a:t>Assessment Overview Document (found in the K-2 Reading Foundations Skills Block Resource Manual)</a:t>
            </a:r>
            <a:endParaRPr sz="1800" dirty="0"/>
          </a:p>
          <a:p>
            <a:pPr marL="457200" lvl="0" indent="0" algn="l" rtl="0">
              <a:lnSpc>
                <a:spcPct val="90000"/>
              </a:lnSpc>
              <a:spcBef>
                <a:spcPts val="1000"/>
              </a:spcBef>
              <a:spcAft>
                <a:spcPts val="0"/>
              </a:spcAft>
              <a:buNone/>
            </a:pPr>
            <a:endParaRPr dirty="0"/>
          </a:p>
          <a:p>
            <a:pPr marL="457200" lvl="0" indent="0" algn="l" rtl="0">
              <a:lnSpc>
                <a:spcPct val="90000"/>
              </a:lnSpc>
              <a:spcBef>
                <a:spcPts val="1000"/>
              </a:spcBef>
              <a:spcAft>
                <a:spcPts val="0"/>
              </a:spcAft>
              <a:buNone/>
            </a:pPr>
            <a:endParaRPr dirty="0">
              <a:solidFill>
                <a:schemeClr val="dk1"/>
              </a:solidFill>
            </a:endParaRPr>
          </a:p>
        </p:txBody>
      </p:sp>
      <p:sp>
        <p:nvSpPr>
          <p:cNvPr id="212" name="Google Shape;212;p32"/>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a:t>Grade 2: Module 2: Part 2: Cycle 12: Lesson 60</a:t>
            </a:r>
            <a:endParaRPr sz="2800"/>
          </a:p>
          <a:p>
            <a:pPr marL="0" lvl="0" indent="0" algn="l" rtl="0">
              <a:lnSpc>
                <a:spcPct val="90000"/>
              </a:lnSpc>
              <a:spcBef>
                <a:spcPts val="0"/>
              </a:spcBef>
              <a:spcAft>
                <a:spcPts val="0"/>
              </a:spcAft>
              <a:buClr>
                <a:schemeClr val="dk1"/>
              </a:buClr>
              <a:buSzPts val="1100"/>
              <a:buFont typeface="Arial"/>
              <a:buNone/>
            </a:pPr>
            <a:r>
              <a:rPr lang="en" sz="1800" b="1"/>
              <a:t>Teacher slide, before teaching.</a:t>
            </a:r>
            <a:endParaRPr sz="180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16"/>
        <p:cNvGrpSpPr/>
        <p:nvPr/>
      </p:nvGrpSpPr>
      <p:grpSpPr>
        <a:xfrm>
          <a:off x="0" y="0"/>
          <a:ext cx="0" cy="0"/>
          <a:chOff x="0" y="0"/>
          <a:chExt cx="0" cy="0"/>
        </a:xfrm>
      </p:grpSpPr>
      <p:sp>
        <p:nvSpPr>
          <p:cNvPr id="218" name="Google Shape;218;p33"/>
          <p:cNvSpPr txBox="1">
            <a:spLocks noGrp="1"/>
          </p:cNvSpPr>
          <p:nvPr>
            <p:ph type="body" idx="1"/>
          </p:nvPr>
        </p:nvSpPr>
        <p:spPr>
          <a:xfrm>
            <a:off x="311700" y="1238591"/>
            <a:ext cx="8203650" cy="3263400"/>
          </a:xfrm>
          <a:prstGeom prst="rect">
            <a:avLst/>
          </a:prstGeom>
        </p:spPr>
        <p:txBody>
          <a:bodyPr spcFirstLastPara="1" wrap="square" lIns="68575" tIns="34275" rIns="68575" bIns="34275" anchor="t" anchorCtr="0">
            <a:noAutofit/>
          </a:bodyPr>
          <a:lstStyle/>
          <a:p>
            <a:pPr marL="241300" lvl="0" indent="0" algn="l" rtl="0">
              <a:lnSpc>
                <a:spcPct val="120000"/>
              </a:lnSpc>
              <a:spcBef>
                <a:spcPts val="1100"/>
              </a:spcBef>
              <a:spcAft>
                <a:spcPts val="0"/>
              </a:spcAft>
              <a:buClr>
                <a:schemeClr val="dk1"/>
              </a:buClr>
              <a:buSzPts val="1100"/>
              <a:buFont typeface="Arial"/>
              <a:buNone/>
            </a:pPr>
            <a:r>
              <a:rPr lang="en" sz="1800" b="1" dirty="0"/>
              <a:t>Essential Revision to Assessment: </a:t>
            </a:r>
            <a:r>
              <a:rPr lang="en" sz="1800" dirty="0"/>
              <a:t>In Grade Two Modules, Assessments are given at the end of the Module. It is suggested to give assessments  in order to collect student data from Module 2. The Spelling and Sentence Dictation can be given whole group. However, it is suggested to give the Decoding part of the Assessment individually. This can be done in other areas of the day in order to make time to give one-on-one assessments.</a:t>
            </a:r>
            <a:endParaRPr sz="1800" dirty="0"/>
          </a:p>
          <a:p>
            <a:pPr marL="0" lvl="0" indent="0" algn="l" rtl="0">
              <a:lnSpc>
                <a:spcPct val="115000"/>
              </a:lnSpc>
              <a:spcBef>
                <a:spcPts val="0"/>
              </a:spcBef>
              <a:spcAft>
                <a:spcPts val="0"/>
              </a:spcAft>
              <a:buClr>
                <a:schemeClr val="dk1"/>
              </a:buClr>
              <a:buSzPts val="1100"/>
              <a:buFont typeface="Arial"/>
              <a:buNone/>
            </a:pPr>
            <a:endParaRPr sz="1800" dirty="0">
              <a:latin typeface="Times New Roman"/>
              <a:ea typeface="Times New Roman"/>
              <a:cs typeface="Times New Roman"/>
              <a:sym typeface="Times New Roman"/>
            </a:endParaRPr>
          </a:p>
          <a:p>
            <a:pPr marL="0" lvl="0" indent="0" algn="l" rtl="0">
              <a:spcBef>
                <a:spcPts val="800"/>
              </a:spcBef>
              <a:spcAft>
                <a:spcPts val="0"/>
              </a:spcAft>
              <a:buNone/>
            </a:pPr>
            <a:endParaRPr dirty="0"/>
          </a:p>
        </p:txBody>
      </p:sp>
      <p:sp>
        <p:nvSpPr>
          <p:cNvPr id="5" name="Google Shape;212;p32"/>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a:t>Grade 2: Module 2: Part 2: Cycle 12: Lesson 60</a:t>
            </a:r>
            <a:endParaRPr sz="2800"/>
          </a:p>
          <a:p>
            <a:pPr marL="0" lvl="0" indent="0" algn="l" rtl="0">
              <a:lnSpc>
                <a:spcPct val="90000"/>
              </a:lnSpc>
              <a:spcBef>
                <a:spcPts val="0"/>
              </a:spcBef>
              <a:spcAft>
                <a:spcPts val="0"/>
              </a:spcAft>
              <a:buClr>
                <a:schemeClr val="dk1"/>
              </a:buClr>
              <a:buSzPts val="1100"/>
              <a:buFont typeface="Arial"/>
              <a:buNone/>
            </a:pPr>
            <a:r>
              <a:rPr lang="en" sz="1800" b="1"/>
              <a:t>Teacher slide, before teaching.</a:t>
            </a:r>
            <a:endParaRPr sz="180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22"/>
        <p:cNvGrpSpPr/>
        <p:nvPr/>
      </p:nvGrpSpPr>
      <p:grpSpPr>
        <a:xfrm>
          <a:off x="0" y="0"/>
          <a:ext cx="0" cy="0"/>
          <a:chOff x="0" y="0"/>
          <a:chExt cx="0" cy="0"/>
        </a:xfrm>
      </p:grpSpPr>
      <p:pic>
        <p:nvPicPr>
          <p:cNvPr id="223" name="Google Shape;223;p34"/>
          <p:cNvPicPr preferRelativeResize="0"/>
          <p:nvPr/>
        </p:nvPicPr>
        <p:blipFill>
          <a:blip r:embed="rId3">
            <a:alphaModFix/>
          </a:blip>
          <a:stretch>
            <a:fillRect/>
          </a:stretch>
        </p:blipFill>
        <p:spPr>
          <a:xfrm>
            <a:off x="984300" y="253300"/>
            <a:ext cx="7367350" cy="4519175"/>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27"/>
        <p:cNvGrpSpPr/>
        <p:nvPr/>
      </p:nvGrpSpPr>
      <p:grpSpPr>
        <a:xfrm>
          <a:off x="0" y="0"/>
          <a:ext cx="0" cy="0"/>
          <a:chOff x="0" y="0"/>
          <a:chExt cx="0" cy="0"/>
        </a:xfrm>
      </p:grpSpPr>
      <p:pic>
        <p:nvPicPr>
          <p:cNvPr id="228" name="Google Shape;228;p35"/>
          <p:cNvPicPr preferRelativeResize="0"/>
          <p:nvPr/>
        </p:nvPicPr>
        <p:blipFill>
          <a:blip r:embed="rId3">
            <a:alphaModFix/>
          </a:blip>
          <a:stretch>
            <a:fillRect/>
          </a:stretch>
        </p:blipFill>
        <p:spPr>
          <a:xfrm>
            <a:off x="2356075" y="115824"/>
            <a:ext cx="3573390" cy="4838701"/>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32"/>
        <p:cNvGrpSpPr/>
        <p:nvPr/>
      </p:nvGrpSpPr>
      <p:grpSpPr>
        <a:xfrm>
          <a:off x="0" y="0"/>
          <a:ext cx="0" cy="0"/>
          <a:chOff x="0" y="0"/>
          <a:chExt cx="0" cy="0"/>
        </a:xfrm>
      </p:grpSpPr>
      <p:pic>
        <p:nvPicPr>
          <p:cNvPr id="233" name="Google Shape;233;p36"/>
          <p:cNvPicPr preferRelativeResize="0"/>
          <p:nvPr/>
        </p:nvPicPr>
        <p:blipFill>
          <a:blip r:embed="rId3">
            <a:alphaModFix/>
          </a:blip>
          <a:stretch>
            <a:fillRect/>
          </a:stretch>
        </p:blipFill>
        <p:spPr>
          <a:xfrm>
            <a:off x="2279207" y="0"/>
            <a:ext cx="4585587" cy="514350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37"/>
        <p:cNvGrpSpPr/>
        <p:nvPr/>
      </p:nvGrpSpPr>
      <p:grpSpPr>
        <a:xfrm>
          <a:off x="0" y="0"/>
          <a:ext cx="0" cy="0"/>
          <a:chOff x="0" y="0"/>
          <a:chExt cx="0" cy="0"/>
        </a:xfrm>
      </p:grpSpPr>
      <p:sp>
        <p:nvSpPr>
          <p:cNvPr id="238" name="Google Shape;238;p37"/>
          <p:cNvSpPr txBox="1"/>
          <p:nvPr/>
        </p:nvSpPr>
        <p:spPr>
          <a:xfrm>
            <a:off x="1084650" y="1133675"/>
            <a:ext cx="6974700" cy="2467500"/>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None/>
            </a:pPr>
            <a:endParaRPr sz="4000" b="1">
              <a:latin typeface="Century Gothic"/>
              <a:ea typeface="Century Gothic"/>
              <a:cs typeface="Century Gothic"/>
              <a:sym typeface="Century Gothic"/>
            </a:endParaRPr>
          </a:p>
        </p:txBody>
      </p:sp>
      <p:pic>
        <p:nvPicPr>
          <p:cNvPr id="239" name="Google Shape;239;p37"/>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240" name="Google Shape;240;p37"/>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FFFFFF"/>
              </a:solidFill>
              <a:latin typeface="Calibri"/>
              <a:ea typeface="Calibri"/>
              <a:cs typeface="Calibri"/>
              <a:sym typeface="Calibri"/>
            </a:endParaRPr>
          </a:p>
        </p:txBody>
      </p:sp>
      <p:sp>
        <p:nvSpPr>
          <p:cNvPr id="241" name="Google Shape;241;p37"/>
          <p:cNvSpPr txBox="1"/>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lvl="0" indent="0" algn="ctr" rtl="0">
              <a:lnSpc>
                <a:spcPct val="90000"/>
              </a:lnSpc>
              <a:spcBef>
                <a:spcPts val="0"/>
              </a:spcBef>
              <a:spcAft>
                <a:spcPts val="0"/>
              </a:spcAft>
              <a:buNone/>
            </a:pPr>
            <a:r>
              <a:rPr lang="en" sz="3200" b="1">
                <a:solidFill>
                  <a:srgbClr val="404040"/>
                </a:solidFill>
                <a:latin typeface="Century Gothic"/>
                <a:ea typeface="Century Gothic"/>
                <a:cs typeface="Century Gothic"/>
                <a:sym typeface="Century Gothic"/>
              </a:rPr>
              <a:t>Grade 2: Module 2: Part 2: </a:t>
            </a:r>
            <a:endParaRPr sz="3200" b="1">
              <a:solidFill>
                <a:srgbClr val="404040"/>
              </a:solidFill>
              <a:latin typeface="Century Gothic"/>
              <a:ea typeface="Century Gothic"/>
              <a:cs typeface="Century Gothic"/>
              <a:sym typeface="Century Gothic"/>
            </a:endParaRPr>
          </a:p>
          <a:p>
            <a:pPr marL="0" lvl="0" indent="0" algn="ctr" rtl="0">
              <a:lnSpc>
                <a:spcPct val="90000"/>
              </a:lnSpc>
              <a:spcBef>
                <a:spcPts val="0"/>
              </a:spcBef>
              <a:spcAft>
                <a:spcPts val="0"/>
              </a:spcAft>
              <a:buNone/>
            </a:pPr>
            <a:r>
              <a:rPr lang="en" sz="3200" b="1">
                <a:solidFill>
                  <a:srgbClr val="404040"/>
                </a:solidFill>
                <a:latin typeface="Century Gothic"/>
                <a:ea typeface="Century Gothic"/>
                <a:cs typeface="Century Gothic"/>
                <a:sym typeface="Century Gothic"/>
              </a:rPr>
              <a:t>Cycle 12: Lesson 60</a:t>
            </a:r>
            <a:endParaRPr sz="3200" b="1">
              <a:solidFill>
                <a:srgbClr val="404040"/>
              </a:solidFill>
              <a:latin typeface="Century Gothic"/>
              <a:ea typeface="Century Gothic"/>
              <a:cs typeface="Century Gothic"/>
              <a:sym typeface="Century Gothic"/>
            </a:endParaRPr>
          </a:p>
        </p:txBody>
      </p:sp>
      <p:pic>
        <p:nvPicPr>
          <p:cNvPr id="242" name="Google Shape;242;p37"/>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243" name="Google Shape;243;p37"/>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47"/>
        <p:cNvGrpSpPr/>
        <p:nvPr/>
      </p:nvGrpSpPr>
      <p:grpSpPr>
        <a:xfrm>
          <a:off x="0" y="0"/>
          <a:ext cx="0" cy="0"/>
          <a:chOff x="0" y="0"/>
          <a:chExt cx="0" cy="0"/>
        </a:xfrm>
      </p:grpSpPr>
      <p:sp>
        <p:nvSpPr>
          <p:cNvPr id="248" name="Google Shape;248;p38"/>
          <p:cNvSpPr txBox="1">
            <a:spLocks noGrp="1"/>
          </p:cNvSpPr>
          <p:nvPr>
            <p:ph type="title"/>
          </p:nvPr>
        </p:nvSpPr>
        <p:spPr>
          <a:xfrm>
            <a:off x="311700" y="179100"/>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Transition Song</a:t>
            </a:r>
            <a:endParaRPr/>
          </a:p>
        </p:txBody>
      </p:sp>
      <p:sp>
        <p:nvSpPr>
          <p:cNvPr id="249" name="Google Shape;249;p38"/>
          <p:cNvSpPr txBox="1">
            <a:spLocks noGrp="1"/>
          </p:cNvSpPr>
          <p:nvPr>
            <p:ph type="body" idx="1"/>
          </p:nvPr>
        </p:nvSpPr>
        <p:spPr>
          <a:xfrm>
            <a:off x="311700" y="751800"/>
            <a:ext cx="8520600" cy="4029900"/>
          </a:xfrm>
          <a:prstGeom prst="rect">
            <a:avLst/>
          </a:prstGeom>
        </p:spPr>
        <p:txBody>
          <a:bodyPr spcFirstLastPara="1" wrap="square" lIns="68575" tIns="34275" rIns="68575" bIns="34275" anchor="t" anchorCtr="0">
            <a:noAutofit/>
          </a:bodyPr>
          <a:lstStyle/>
          <a:p>
            <a:pPr marL="0" lvl="0" indent="0" algn="ctr" rtl="0">
              <a:lnSpc>
                <a:spcPct val="100000"/>
              </a:lnSpc>
              <a:spcBef>
                <a:spcPts val="800"/>
              </a:spcBef>
              <a:spcAft>
                <a:spcPts val="0"/>
              </a:spcAft>
              <a:buNone/>
            </a:pPr>
            <a:r>
              <a:rPr lang="en" sz="2400" dirty="0">
                <a:solidFill>
                  <a:srgbClr val="FF0000"/>
                </a:solidFill>
              </a:rPr>
              <a:t>“Do you know why we learn to read, we learn to read, we learn to read? </a:t>
            </a:r>
            <a:endParaRPr sz="2400" dirty="0">
              <a:solidFill>
                <a:srgbClr val="FF0000"/>
              </a:solidFill>
            </a:endParaRPr>
          </a:p>
          <a:p>
            <a:pPr marL="0" lvl="0" indent="0" algn="ctr" rtl="0">
              <a:lnSpc>
                <a:spcPct val="100000"/>
              </a:lnSpc>
              <a:spcBef>
                <a:spcPts val="1000"/>
              </a:spcBef>
              <a:spcAft>
                <a:spcPts val="0"/>
              </a:spcAft>
              <a:buNone/>
            </a:pPr>
            <a:r>
              <a:rPr lang="en" sz="2400" dirty="0">
                <a:solidFill>
                  <a:srgbClr val="FF0000"/>
                </a:solidFill>
              </a:rPr>
              <a:t>Do you know why we learn to read? </a:t>
            </a:r>
            <a:endParaRPr sz="2400" dirty="0">
              <a:solidFill>
                <a:srgbClr val="FF0000"/>
              </a:solidFill>
            </a:endParaRPr>
          </a:p>
          <a:p>
            <a:pPr marL="0" lvl="0" indent="0" algn="ctr" rtl="0">
              <a:lnSpc>
                <a:spcPct val="100000"/>
              </a:lnSpc>
              <a:spcBef>
                <a:spcPts val="1000"/>
              </a:spcBef>
              <a:spcAft>
                <a:spcPts val="0"/>
              </a:spcAft>
              <a:buNone/>
            </a:pPr>
            <a:r>
              <a:rPr lang="en" sz="2400" dirty="0">
                <a:solidFill>
                  <a:srgbClr val="FF0000"/>
                </a:solidFill>
              </a:rPr>
              <a:t>It’s a great question indeed. </a:t>
            </a:r>
            <a:endParaRPr sz="2400" dirty="0">
              <a:solidFill>
                <a:srgbClr val="FF0000"/>
              </a:solidFill>
            </a:endParaRPr>
          </a:p>
          <a:p>
            <a:pPr marL="0" lvl="0" indent="0" algn="ctr" rtl="0">
              <a:lnSpc>
                <a:spcPct val="100000"/>
              </a:lnSpc>
              <a:spcBef>
                <a:spcPts val="1000"/>
              </a:spcBef>
              <a:spcAft>
                <a:spcPts val="0"/>
              </a:spcAft>
              <a:buNone/>
            </a:pPr>
            <a:r>
              <a:rPr lang="en" sz="2400" dirty="0">
                <a:solidFill>
                  <a:srgbClr val="FF0000"/>
                </a:solidFill>
              </a:rPr>
              <a:t>Do you know why we learn to spell, we learn to spell, we learn to spell?</a:t>
            </a:r>
            <a:endParaRPr sz="2400" dirty="0">
              <a:solidFill>
                <a:srgbClr val="FF0000"/>
              </a:solidFill>
            </a:endParaRPr>
          </a:p>
          <a:p>
            <a:pPr marL="0" lvl="0" indent="0" algn="ctr" rtl="0">
              <a:lnSpc>
                <a:spcPct val="100000"/>
              </a:lnSpc>
              <a:spcBef>
                <a:spcPts val="1000"/>
              </a:spcBef>
              <a:spcAft>
                <a:spcPts val="1000"/>
              </a:spcAft>
              <a:buNone/>
            </a:pPr>
            <a:r>
              <a:rPr lang="en" sz="2400" dirty="0">
                <a:solidFill>
                  <a:srgbClr val="FF0000"/>
                </a:solidFill>
              </a:rPr>
              <a:t> Do you know why we learn to spell, let’s come together and tell!” </a:t>
            </a:r>
            <a:endParaRPr sz="2400" dirty="0">
              <a:solidFill>
                <a:srgbClr val="FF0000"/>
              </a:solidFill>
            </a:endParaRPr>
          </a:p>
        </p:txBody>
      </p:sp>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1c2a0817c29949b626bf6bd275e08996">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ac89cfcfffeb9e1e83686012bbf445d"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B7E14E60-0245-4190-8D28-5E3419887ED8}"/>
</file>

<file path=customXml/itemProps2.xml><?xml version="1.0" encoding="utf-8"?>
<ds:datastoreItem xmlns:ds="http://schemas.openxmlformats.org/officeDocument/2006/customXml" ds:itemID="{1A1F48B0-F7BC-4182-8C56-23C049684F68}"/>
</file>

<file path=customXml/itemProps3.xml><?xml version="1.0" encoding="utf-8"?>
<ds:datastoreItem xmlns:ds="http://schemas.openxmlformats.org/officeDocument/2006/customXml" ds:itemID="{2EC36419-7093-42BE-BE7A-AD5D35030AE7}"/>
</file>

<file path=docProps/app.xml><?xml version="1.0" encoding="utf-8"?>
<Properties xmlns="http://schemas.openxmlformats.org/officeDocument/2006/extended-properties" xmlns:vt="http://schemas.openxmlformats.org/officeDocument/2006/docPropsVTypes">
  <TotalTime>15</TotalTime>
  <Words>3418</Words>
  <Application>Microsoft Office PowerPoint</Application>
  <PresentationFormat>On-screen Show (16:9)</PresentationFormat>
  <Paragraphs>315</Paragraphs>
  <Slides>18</Slides>
  <Notes>18</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18</vt:i4>
      </vt:variant>
    </vt:vector>
  </HeadingPairs>
  <TitlesOfParts>
    <vt:vector size="24" baseType="lpstr">
      <vt:lpstr>Arial</vt:lpstr>
      <vt:lpstr>Calibri</vt:lpstr>
      <vt:lpstr>Times New Roman</vt:lpstr>
      <vt:lpstr>Century Gothic</vt:lpstr>
      <vt:lpstr>Office Theme</vt:lpstr>
      <vt:lpstr>Office Theme</vt:lpstr>
      <vt:lpstr>Grade 2: Module 2: Part 2: Cycle 12: Lesson 60 Teacher slide, before teaching.</vt:lpstr>
      <vt:lpstr>Grade 2: Module 2: Part 2: Cycle 12: Lesson: 60 Teacher slide, before teaching. </vt:lpstr>
      <vt:lpstr>Grade 2: Module 2: Part 2: Cycle 12: Lesson 60 Teacher slide, before teaching.</vt:lpstr>
      <vt:lpstr>Grade 2: Module 2: Part 2: Cycle 12: Lesson 60 Teacher slide, before teaching.</vt:lpstr>
      <vt:lpstr>PowerPoint Presentation</vt:lpstr>
      <vt:lpstr>PowerPoint Presentation</vt:lpstr>
      <vt:lpstr>PowerPoint Presentation</vt:lpstr>
      <vt:lpstr>PowerPoint Presentation</vt:lpstr>
      <vt:lpstr>Transition Song</vt:lpstr>
      <vt:lpstr>Opening Learning Targets   </vt:lpstr>
      <vt:lpstr>Review</vt:lpstr>
      <vt:lpstr>Long “u” Vowel Teams</vt:lpstr>
      <vt:lpstr>Transition Song </vt:lpstr>
      <vt:lpstr>Assessment Learning Targets</vt:lpstr>
      <vt:lpstr>Module 2 Cycle 12 Spelling Assessment </vt:lpstr>
      <vt:lpstr>Part 4: Decoding Words in Text and Reading for Fluency </vt:lpstr>
      <vt:lpstr>Partner or Independent Reading </vt:lpstr>
      <vt:lpstr>Reflection Time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2: Module 2: Part 2: Cycle 12: Lesson 60 Teacher slide, before teaching.</dc:title>
  <dc:creator>nbravo</dc:creator>
  <cp:lastModifiedBy>me@briannadasilva.com</cp:lastModifiedBy>
  <cp:revision>3</cp:revision>
  <dcterms:modified xsi:type="dcterms:W3CDTF">2018-12-27T14:08:40Z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