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26.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17.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18.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0.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notesSlides/notesSlide12.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slideLayouts/slideLayout4.xml" ContentType="application/vnd.openxmlformats-officedocument.presentationml.slideLayout+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notesSlides/notesSlide24.xml" ContentType="application/vnd.openxmlformats-officedocument.presentationml.notes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slideLayouts/slideLayout1.xml" ContentType="application/vnd.openxmlformats-officedocument.presentationml.slideLayout+xml"/>
  <Override PartName="/ppt/notesSlides/notesSlide20.xml" ContentType="application/vnd.openxmlformats-officedocument.presentationml.notesSlide+xml"/>
  <Override PartName="/ppt/slideLayouts/slideLayout6.xml" ContentType="application/vnd.openxmlformats-officedocument.presentationml.slideLayout+xml"/>
  <Override PartName="/ppt/notesSlides/notesSlide19.xml" ContentType="application/vnd.openxmlformats-officedocument.presentationml.notesSlide+xml"/>
  <Override PartName="/ppt/slideLayouts/slideLayout10.xml" ContentType="application/vnd.openxmlformats-officedocument.presentationml.slideLayout+xml"/>
  <Override PartName="/ppt/notesSlides/notesSlide14.xml" ContentType="application/vnd.openxmlformats-officedocument.presentationml.notesSlide+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3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A3D6D77-02AA-44F6-9FFC-2E1513447132}">
  <a:tblStyle styleId="{AA3D6D77-02AA-44F6-9FFC-2E151344713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15" autoAdjust="0"/>
  </p:normalViewPr>
  <p:slideViewPr>
    <p:cSldViewPr snapToGrid="0">
      <p:cViewPr varScale="1">
        <p:scale>
          <a:sx n="96" d="100"/>
          <a:sy n="96" d="100"/>
        </p:scale>
        <p:origin x="-1464" y="-112"/>
      </p:cViewPr>
      <p:guideLst>
        <p:guide orient="horz" pos="1620"/>
        <p:guide pos="2880"/>
      </p:guideLst>
    </p:cSldViewPr>
  </p:slideViewPr>
  <p:notesTextViewPr>
    <p:cViewPr>
      <p:scale>
        <a:sx n="1" d="1"/>
        <a:sy n="1" d="1"/>
      </p:scale>
      <p:origin x="0" y="120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customXml" Target="../customXml/item3.xml"/><Relationship Id="rId21" Type="http://schemas.openxmlformats.org/officeDocument/2006/relationships/slide" Target="slides/slide18.xml"/><Relationship Id="rId34" Type="http://schemas.openxmlformats.org/officeDocument/2006/relationships/viewProps" Target="viewProps.xml"/><Relationship Id="rId25" Type="http://schemas.openxmlformats.org/officeDocument/2006/relationships/slide" Target="slides/slide22.xml"/><Relationship Id="rId7" Type="http://schemas.openxmlformats.org/officeDocument/2006/relationships/slide" Target="slides/slide4.xml"/><Relationship Id="rId33" Type="http://schemas.openxmlformats.org/officeDocument/2006/relationships/presProps" Target="presProps.xml"/><Relationship Id="rId12" Type="http://schemas.openxmlformats.org/officeDocument/2006/relationships/slide" Target="slides/slide9.xml"/><Relationship Id="rId17" Type="http://schemas.openxmlformats.org/officeDocument/2006/relationships/slide" Target="slides/slide14.xml"/><Relationship Id="rId38" Type="http://schemas.openxmlformats.org/officeDocument/2006/relationships/customXml" Target="../customXml/item2.xml"/><Relationship Id="rId20" Type="http://schemas.openxmlformats.org/officeDocument/2006/relationships/slide" Target="slides/slide17.xml"/><Relationship Id="rId29" Type="http://schemas.openxmlformats.org/officeDocument/2006/relationships/slide" Target="slides/slide26.xml"/><Relationship Id="rId2" Type="http://schemas.openxmlformats.org/officeDocument/2006/relationships/slideMaster" Target="slideMasters/slideMaster2.xml"/><Relationship Id="rId16" Type="http://schemas.openxmlformats.org/officeDocument/2006/relationships/slide" Target="slides/slide13.xml"/><Relationship Id="rId24" Type="http://schemas.openxmlformats.org/officeDocument/2006/relationships/slide" Target="slides/slide21.xml"/><Relationship Id="rId1" Type="http://schemas.openxmlformats.org/officeDocument/2006/relationships/slideMaster" Target="slideMasters/slideMaster1.xml"/><Relationship Id="rId32" Type="http://schemas.openxmlformats.org/officeDocument/2006/relationships/printerSettings" Target="printerSettings/printerSettings1.bin"/><Relationship Id="rId6" Type="http://schemas.openxmlformats.org/officeDocument/2006/relationships/slide" Target="slides/slide3.xml"/><Relationship Id="rId11" Type="http://schemas.openxmlformats.org/officeDocument/2006/relationships/slide" Target="slides/slide8.xml"/><Relationship Id="rId37" Type="http://schemas.openxmlformats.org/officeDocument/2006/relationships/customXml" Target="../customXml/item1.xml"/><Relationship Id="rId23" Type="http://schemas.openxmlformats.org/officeDocument/2006/relationships/slide" Target="slides/slide20.xml"/><Relationship Id="rId28" Type="http://schemas.openxmlformats.org/officeDocument/2006/relationships/slide" Target="slides/slide25.xml"/><Relationship Id="rId5" Type="http://schemas.openxmlformats.org/officeDocument/2006/relationships/slide" Target="slides/slide2.xml"/><Relationship Id="rId36" Type="http://schemas.openxmlformats.org/officeDocument/2006/relationships/tableStyles" Target="tableStyles.xml"/><Relationship Id="rId15" Type="http://schemas.openxmlformats.org/officeDocument/2006/relationships/slide" Target="slides/slide12.xml"/><Relationship Id="rId31"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22" Type="http://schemas.openxmlformats.org/officeDocument/2006/relationships/slide" Target="slides/slide19.xml"/><Relationship Id="rId27" Type="http://schemas.openxmlformats.org/officeDocument/2006/relationships/slide" Target="slides/slide24.xml"/><Relationship Id="rId4" Type="http://schemas.openxmlformats.org/officeDocument/2006/relationships/slide" Target="slides/slide1.xml"/><Relationship Id="rId30" Type="http://schemas.openxmlformats.org/officeDocument/2006/relationships/slide" Target="slides/slide27.xml"/><Relationship Id="rId9" Type="http://schemas.openxmlformats.org/officeDocument/2006/relationships/slide" Target="slides/slide6.xml"/><Relationship Id="rId35" Type="http://schemas.openxmlformats.org/officeDocument/2006/relationships/theme" Target="theme/theme1.xml"/><Relationship Id="rId14" Type="http://schemas.openxmlformats.org/officeDocument/2006/relationships/slide" Target="slides/slide1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967182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f4e203c6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g42f4e203c6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493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2b49fcf9d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Class/Partners (Proximity or Teacher Assigned)</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Read-aloud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is a difficult text. In this lesson, students hear the preface read aloud as they follow along silently. This read-aloud gives students a chance to hear a fluent reader model this difficult text. In previous lessons, the read-aloud was “pure” and was read only to model fluency and help build understanding. For this read-aloud, continue to model fluent reading, but also pause for comprehension checks to ensure students’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Hillenbrand refers to Louis Zamperini throughout the book as Louie, the lesson scripts in this module refer to him as Louie, as well. This provides consistency with the book and eliminates possible confusion.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central text, </a:t>
            </a:r>
            <a:r>
              <a:rPr lang="en" sz="1200" i="1" dirty="0">
                <a:solidFill>
                  <a:schemeClr val="dk1"/>
                </a:solidFill>
                <a:latin typeface="Calibri"/>
                <a:ea typeface="Calibri"/>
                <a:cs typeface="Calibri"/>
                <a:sym typeface="Calibri"/>
              </a:rPr>
              <a:t>Unbroken: A World War II Story of Survival, Resilience, and Redemption </a:t>
            </a:r>
            <a:r>
              <a:rPr lang="en" sz="1200" dirty="0">
                <a:solidFill>
                  <a:schemeClr val="dk1"/>
                </a:solidFill>
                <a:latin typeface="Calibri"/>
                <a:ea typeface="Calibri"/>
                <a:cs typeface="Calibri"/>
                <a:sym typeface="Calibri"/>
              </a:rPr>
              <a:t>by Laura Hillenbrand and the </a:t>
            </a:r>
            <a:r>
              <a:rPr lang="en" sz="1200" b="1" dirty="0">
                <a:solidFill>
                  <a:schemeClr val="dk1"/>
                </a:solidFill>
                <a:latin typeface="Calibri"/>
                <a:ea typeface="Calibri"/>
                <a:cs typeface="Calibri"/>
                <a:sym typeface="Calibri"/>
              </a:rPr>
              <a:t>Notice/Wonder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title of the book and ask students to turn to the preface.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instruction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times, pause to check for comprehension by inviting students to record their thinking on the </a:t>
            </a:r>
            <a:r>
              <a:rPr lang="en" sz="1200" b="1" dirty="0">
                <a:solidFill>
                  <a:schemeClr val="dk1"/>
                </a:solidFill>
                <a:latin typeface="Calibri"/>
                <a:ea typeface="Calibri"/>
                <a:cs typeface="Calibri"/>
                <a:sym typeface="Calibri"/>
              </a:rPr>
              <a:t>Notice/Wonder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the preface, read the second instruction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three or four student pairs to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needed, explain that a bombardier is someone who releases bombs from inside a </a:t>
            </a:r>
            <a:r>
              <a:rPr lang="en" sz="1200" dirty="0" smtClean="0">
                <a:solidFill>
                  <a:schemeClr val="dk1"/>
                </a:solidFill>
                <a:latin typeface="Calibri"/>
                <a:ea typeface="Calibri"/>
                <a:cs typeface="Calibri"/>
                <a:sym typeface="Calibri"/>
              </a:rPr>
              <a:t>warplane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comment on  Louie’s physical condition; probe them to consider his mental and emotional condition by asking: </a:t>
            </a:r>
            <a:r>
              <a:rPr lang="en" sz="1200" i="1" dirty="0">
                <a:solidFill>
                  <a:schemeClr val="dk1"/>
                </a:solidFill>
                <a:latin typeface="Calibri"/>
                <a:ea typeface="Calibri"/>
                <a:cs typeface="Calibri"/>
                <a:sym typeface="Calibri"/>
              </a:rPr>
              <a:t>“What can you infer about Louie’s mental and emotional state from the preface?”</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articulate that Louie was an Air Force bombardier, was 26 years old, and was an Olympic runner, one of the greatest in the world.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comment on Louie’s physical condition.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recognize Louie as the strongest physically and mentally, since he signaled for the plane to see the men on the raft. It is fine if they do not mention this now, since they are just coming to know Louie as a character.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for comprehension discussions during the reading will provide a supportive structure for reading and understanding a complex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2b49fcf9d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8364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2b49fcf9d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t>
            </a:r>
            <a:r>
              <a:rPr lang="en" b="1" dirty="0">
                <a:solidFill>
                  <a:schemeClr val="dk1"/>
                </a:solidFill>
              </a:rPr>
              <a:t>B. Unpacking the Learning Targets (5 minutes)</a:t>
            </a:r>
            <a:endParaRPr b="1" dirty="0">
              <a:solidFill>
                <a:schemeClr val="dk1"/>
              </a:solidFill>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It also provides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to 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foreshadow</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explain.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a student-friendly definition is provided. (For example: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To </a:t>
            </a:r>
            <a:r>
              <a:rPr lang="en" sz="1200" i="1" dirty="0">
                <a:solidFill>
                  <a:schemeClr val="dk1"/>
                </a:solidFill>
                <a:latin typeface="Calibri"/>
                <a:ea typeface="Calibri"/>
                <a:cs typeface="Calibri"/>
                <a:sym typeface="Calibri"/>
              </a:rPr>
              <a:t>foreshadow means to in some way hint, show, or tell something that will happen in the future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a:t>
            </a:r>
            <a:r>
              <a:rPr lang="en" sz="1200" i="1" dirty="0">
                <a:solidFill>
                  <a:schemeClr val="dk1"/>
                </a:solidFill>
                <a:latin typeface="Calibri"/>
                <a:ea typeface="Calibri"/>
                <a:cs typeface="Calibri"/>
                <a:sym typeface="Calibri"/>
              </a:rPr>
              <a:t>What is the first incident the author shares with us to introduce us to Louie?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	“How might this incident foreshadow what’s to come?”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class members to explain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 preface of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gives them a glimpse of the kind of person Louie is. They will come to know Louie as a character over the course of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different student to read aloud the second learning </a:t>
            </a:r>
            <a:r>
              <a:rPr lang="en" sz="1200" dirty="0" smtClean="0">
                <a:solidFill>
                  <a:schemeClr val="dk1"/>
                </a:solidFill>
                <a:latin typeface="Calibri"/>
                <a:ea typeface="Calibri"/>
                <a:cs typeface="Calibri"/>
                <a:sym typeface="Calibri"/>
              </a:rPr>
              <a:t>target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class is going to do a Gallery Walk to begin building background knowledge on the historical context of the book.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define foreshadow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hints of future events.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indicate that the first incident the author shares with us is </a:t>
            </a:r>
            <a:r>
              <a:rPr lang="en" sz="1200" b="0" dirty="0">
                <a:solidFill>
                  <a:schemeClr val="dk1"/>
                </a:solidFill>
                <a:latin typeface="Calibri"/>
                <a:ea typeface="Calibri"/>
                <a:cs typeface="Calibri"/>
                <a:sym typeface="Calibri"/>
              </a:rPr>
              <a:t>of Louie on the life raft stranded in the ocean.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say that this incident foreshadows that Louie will face other difficulties or that Louie is a survivor.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Define academic vocabulary in the learning targets as needed: </a:t>
            </a:r>
            <a:r>
              <a:rPr lang="en" sz="1200" i="1" dirty="0">
                <a:solidFill>
                  <a:schemeClr val="dk1"/>
                </a:solidFill>
                <a:latin typeface="Calibri"/>
                <a:ea typeface="Calibri"/>
                <a:cs typeface="Calibri"/>
                <a:sym typeface="Calibri"/>
              </a:rPr>
              <a:t>analyze: examine carefully, incidents: events, things that happen, reveal: show, make known, aspect: the way something appears, a part of something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5" name="Google Shape;275;g42b49fcf9d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8958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b9ab68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images used in the Gallery Walk will also be used for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in which students classify different media and evaluate their advantages and disadvantages. Be sure to hold on to these images for that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conduct this Gallery Walk in a traditional manner, following the protocol directions in the appendix, or you may choose to have students remain in their seats and view the images on the following slides, displaying each for one minute and allowing students to jot their noticings and wonderings in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space in your classroom you may consider posting the images in the hallway should you choose to do a traditional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A has been broken down into several slides to accommodate all of the Teacher Actions. This is slide 1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second portion of the </a:t>
            </a:r>
            <a:r>
              <a:rPr lang="en" sz="1200" b="1" dirty="0">
                <a:solidFill>
                  <a:schemeClr val="dk1"/>
                </a:solidFill>
                <a:latin typeface="Calibri"/>
                <a:ea typeface="Calibri"/>
                <a:cs typeface="Calibri"/>
                <a:sym typeface="Calibri"/>
              </a:rPr>
              <a:t>Notice/Wonder note-catcher</a:t>
            </a:r>
            <a:r>
              <a:rPr lang="en" sz="1200" dirty="0">
                <a:solidFill>
                  <a:schemeClr val="dk1"/>
                </a:solidFill>
                <a:latin typeface="Calibri"/>
                <a:ea typeface="Calibri"/>
                <a:cs typeface="Calibri"/>
                <a:sym typeface="Calibri"/>
              </a:rPr>
              <a:t>,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Gallery Walk 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dirty="0" smtClean="0">
                <a:solidFill>
                  <a:schemeClr val="dk1"/>
                </a:solidFill>
                <a:latin typeface="Calibri"/>
                <a:ea typeface="Calibri"/>
                <a:cs typeface="Calibri"/>
                <a:sym typeface="Calibri"/>
              </a:rPr>
              <a:t>slide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need to make inferences during this activity.</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g42b9ab68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08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2b49fcf9d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are conducting the Gallery Walk virtually through the following slides, you may omit Teacher Actions 5 through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12.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one of the photographs using the document camera or direct them to the image on this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how to make an inference or to take clues from the text and use your background knowledge to express something you think is true based on these facts. For example: </a:t>
            </a:r>
            <a:r>
              <a:rPr lang="en" sz="1200" i="1" dirty="0">
                <a:solidFill>
                  <a:schemeClr val="dk1"/>
                </a:solidFill>
                <a:latin typeface="Calibri"/>
                <a:ea typeface="Calibri"/>
                <a:cs typeface="Calibri"/>
                <a:sym typeface="Calibri"/>
              </a:rPr>
              <a:t>“This picture is about World War II, and I know this because of the look of the ship, and I’ve seen pictures of World War II in history class.”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for the class that an inference is not an unfounded opinion (</a:t>
            </a:r>
            <a:r>
              <a:rPr lang="en" sz="1200" i="1" dirty="0">
                <a:solidFill>
                  <a:schemeClr val="dk1"/>
                </a:solidFill>
                <a:latin typeface="Calibri"/>
                <a:ea typeface="Calibri"/>
                <a:cs typeface="Calibri"/>
                <a:sym typeface="Calibri"/>
              </a:rPr>
              <a:t>“I hate this picture”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have just a minute at each picture and might not get to all of them (omit this comment if you’re using the slides for the Gallery Walk).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 class about your expectations for safe movement and quiet voices during this work period. (For example: </a:t>
            </a:r>
            <a:r>
              <a:rPr lang="en" sz="1200" i="1" dirty="0">
                <a:solidFill>
                  <a:schemeClr val="dk1"/>
                </a:solidFill>
                <a:latin typeface="Calibri"/>
                <a:ea typeface="Calibri"/>
                <a:cs typeface="Calibri"/>
                <a:sym typeface="Calibri"/>
              </a:rPr>
              <a:t>“As you move from photograph to photograph, there is no need to engage in side conversations. I expect ‘zero’ voice levels during this time. Also, please move carefully, taking care not to bump into one </a:t>
            </a:r>
            <a:r>
              <a:rPr lang="en" sz="1200" i="1" dirty="0" smtClean="0">
                <a:solidFill>
                  <a:schemeClr val="dk1"/>
                </a:solidFill>
                <a:latin typeface="Calibri"/>
                <a:ea typeface="Calibri"/>
                <a:cs typeface="Calibri"/>
                <a:sym typeface="Calibri"/>
              </a:rPr>
              <a:t>another”)</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transition to small groups by each photograph.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so that you know when one minute has passed, ask students to begin the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complete this activity, circulate to observe and support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10 minutes, ask students to return to their seats and refer to their </a:t>
            </a:r>
            <a:r>
              <a:rPr lang="en" sz="1200" b="1" dirty="0">
                <a:solidFill>
                  <a:schemeClr val="dk1"/>
                </a:solidFill>
                <a:latin typeface="Calibri"/>
                <a:ea typeface="Calibri"/>
                <a:cs typeface="Calibri"/>
                <a:sym typeface="Calibri"/>
              </a:rPr>
              <a:t>Notice/Wonder note-catchers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noting details from the images (e.g.,</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“Family standing with suitcases,” “Military men looking at a paper on the ground”).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be making inferences such as: “I wonder why they are serious.” “What are they looking at?” “When was this</a:t>
            </a:r>
            <a:r>
              <a:rPr lang="en" sz="1200" b="0" dirty="0" smtClean="0">
                <a:solidFill>
                  <a:schemeClr val="dk1"/>
                </a:solidFill>
                <a:latin typeface="Calibri"/>
                <a:ea typeface="Calibri"/>
                <a:cs typeface="Calibri"/>
                <a:sym typeface="Calibri"/>
              </a:rPr>
              <a:t>?”</a:t>
            </a:r>
            <a:endParaRPr lang="en-US" sz="1200" b="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You </a:t>
            </a:r>
            <a:r>
              <a:rPr lang="en" sz="1200" b="0" dirty="0">
                <a:solidFill>
                  <a:schemeClr val="dk1"/>
                </a:solidFill>
                <a:latin typeface="Calibri"/>
                <a:ea typeface="Calibri"/>
                <a:cs typeface="Calibri"/>
                <a:sym typeface="Calibri"/>
              </a:rPr>
              <a:t>might notice that they are making inferences (e.g., “It’s about Pearl Harbor” or “The people are being removed from their homes”). This is ideal, as it provides the basis for the follow-up conversation.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2" name="Google Shape;292;g42b49fcf9d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9135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2b62c072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eight slides contain the images for the Gallery Walk should you choose to display them to your class in this manner.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1" name="Google Shape;301;g42b62c072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7528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2b62c0726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9" name="Google Shape;309;g42b62c072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54134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2b62c0726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7" name="Google Shape;317;g42b62c0726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66172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2b62c07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5" name="Google Shape;325;g42b62c07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5755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2b62c072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7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33" name="Google Shape;333;g42b62c0726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7245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42b62c0726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8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41" name="Google Shape;341;g42b62c0726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2468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f4e203c6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g42f4e203c6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27133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42b62c0726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9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49" name="Google Shape;349;g42b62c0726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3341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42b62c0726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10 of 12.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57" name="Google Shape;357;g42b62c0726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05468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2b9ab680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Gallery Walk: World War II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11 of 12.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what they noticed and wondered.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an inference comes up, probe the students about why they said what they said (e.g., </a:t>
            </a:r>
            <a:r>
              <a:rPr lang="en" sz="1200" i="0" dirty="0">
                <a:solidFill>
                  <a:schemeClr val="dk1"/>
                </a:solidFill>
                <a:latin typeface="Calibri"/>
                <a:ea typeface="Calibri"/>
                <a:cs typeface="Calibri"/>
                <a:sym typeface="Calibri"/>
              </a:rPr>
              <a:t>“You said you saw a picture about Pearl Harbor. What specifically did you see that made you think this?” or “You used your background knowledge to make an inference that the ship in the photograph was at Pearl Harbor. How did you know this?”)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they use their background knowledge to add meaning to a picture or text, they are making inferences.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specific details from the images such as signs of war (</a:t>
            </a:r>
            <a:r>
              <a:rPr lang="en" sz="1200" b="1" dirty="0">
                <a:solidFill>
                  <a:schemeClr val="dk1"/>
                </a:solidFill>
                <a:latin typeface="Calibri"/>
                <a:ea typeface="Calibri"/>
                <a:cs typeface="Calibri"/>
                <a:sym typeface="Calibri"/>
              </a:rPr>
              <a:t>military equipment, soldiers, ships on fire, etc.</a:t>
            </a:r>
            <a:r>
              <a:rPr lang="en" sz="1200" dirty="0">
                <a:solidFill>
                  <a:schemeClr val="dk1"/>
                </a:solidFill>
                <a:latin typeface="Calibri"/>
                <a:ea typeface="Calibri"/>
                <a:cs typeface="Calibri"/>
                <a:sym typeface="Calibri"/>
              </a:rPr>
              <a:t>) or those involved (</a:t>
            </a:r>
            <a:r>
              <a:rPr lang="en" sz="1200" b="1" dirty="0">
                <a:solidFill>
                  <a:schemeClr val="dk1"/>
                </a:solidFill>
                <a:latin typeface="Calibri"/>
                <a:ea typeface="Calibri"/>
                <a:cs typeface="Calibri"/>
                <a:sym typeface="Calibri"/>
              </a:rPr>
              <a:t>Japanese children, American flag, etc.)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have wonderings such as: </a:t>
            </a:r>
            <a:r>
              <a:rPr lang="en" sz="1200" b="0" dirty="0">
                <a:solidFill>
                  <a:schemeClr val="dk1"/>
                </a:solidFill>
                <a:latin typeface="Calibri"/>
                <a:ea typeface="Calibri"/>
                <a:cs typeface="Calibri"/>
                <a:sym typeface="Calibri"/>
              </a:rPr>
              <a:t>Where were the battles taking place? Where was this child going? What is a relocation center? Where was it located? Who was being relocated/Why?</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specific details from the images on the slides and probe students about them to aid them in forming inferences.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65" name="Google Shape;365;g42b9ab680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4585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42b9ab680f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5-7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 (Proximity or Teacher Selected)</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Work Time A. Gallery Walk: World War II </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Slide 12 of 12.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continue working with the partner from the Opening of the lesson for this portion of Work Time A or you may allow them to select another partner based on proximity.</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While students discuss, circulate and probe to encourage them to move beyond the literal of what they see in the photographs to what they infer about the people in the photographs.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two or three student pairs to share out whole group.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Then, tell students that many of the photographs feature aspects of World War II that took place in the Pacific theater.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in this case, theater means an area or location where important military events took place. They may be familiar with the European theater in World War II, which is where the Allies engaged in important military events in Germany, France, etc.</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notice that these photographs are a reflective of the United States involvement in World War II in the Pacific.</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may not be familiar with World War II and the European and Pacific theaters. Since they’ll be learning more about the U.S.’s involvement with Japan in the Pacific, avoid sharing too much about this at this point, but you may want to explain why the war was fought in Europe. Students may also benefit from more information about specifically who were the Allies and who were considered the Axis Powers.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74" name="Google Shape;374;g42b9ab680f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7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2b49fcf9d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t>
            </a:r>
            <a:r>
              <a:rPr lang="en" sz="1200" b="1" dirty="0" smtClean="0">
                <a:solidFill>
                  <a:schemeClr val="dk1"/>
                </a:solidFill>
                <a:latin typeface="Calibri"/>
                <a:ea typeface="Calibri"/>
                <a:cs typeface="Calibri"/>
                <a:sym typeface="Calibri"/>
              </a:rPr>
              <a:t>B.</a:t>
            </a:r>
            <a:r>
              <a:rPr lang="en-US" sz="1200" b="1" baseline="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Establishing </a:t>
            </a:r>
            <a:r>
              <a:rPr lang="en" sz="1200" b="1" dirty="0">
                <a:solidFill>
                  <a:schemeClr val="dk1"/>
                </a:solidFill>
                <a:latin typeface="Calibri"/>
                <a:ea typeface="Calibri"/>
                <a:cs typeface="Calibri"/>
                <a:sym typeface="Calibri"/>
              </a:rPr>
              <a:t>Reading Routines: Reading Homework with Structured Notes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reviews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routine that was introduced in Module 2A. Students will use this note-taking format throughout their study of the book. With each reading assignment, students write the gist of the reading homework, answer a focus question, and attend to teacher-selected vocabulary words. Key words for each chapter include academic words that serve a number of purposes. Most have prefixes, suffixes, or Latin or Greek roots. Many are adjectives that are used to describe settings or characters. Others are words students should know to understand critical incidents in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supported structured notes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Structured Notes Teacher Guide </a:t>
            </a:r>
            <a:r>
              <a:rPr lang="en" sz="1200" dirty="0">
                <a:solidFill>
                  <a:schemeClr val="dk1"/>
                </a:solidFill>
                <a:latin typeface="Calibri"/>
                <a:ea typeface="Calibri"/>
                <a:cs typeface="Calibri"/>
                <a:sym typeface="Calibri"/>
              </a:rPr>
              <a:t>are provided at the end of each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keep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because the information collected will provide details and evidence for the essays in Units 2 and 3. Consider providing the </a:t>
            </a:r>
            <a:r>
              <a:rPr lang="en" sz="1200" b="1" dirty="0">
                <a:solidFill>
                  <a:schemeClr val="dk1"/>
                </a:solidFill>
                <a:latin typeface="Calibri"/>
                <a:ea typeface="Calibri"/>
                <a:cs typeface="Calibri"/>
                <a:sym typeface="Calibri"/>
              </a:rPr>
              <a:t>structured notes handouts</a:t>
            </a:r>
            <a:r>
              <a:rPr lang="en" sz="1200" dirty="0">
                <a:solidFill>
                  <a:schemeClr val="dk1"/>
                </a:solidFill>
                <a:latin typeface="Calibri"/>
                <a:ea typeface="Calibri"/>
                <a:cs typeface="Calibri"/>
                <a:sym typeface="Calibri"/>
              </a:rPr>
              <a:t> in a packet or storing them in a folder.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a:t>
            </a:r>
            <a:r>
              <a:rPr lang="en" sz="1200" dirty="0">
                <a:solidFill>
                  <a:schemeClr val="dk1"/>
                </a:solidFill>
                <a:latin typeface="Calibri"/>
                <a:ea typeface="Calibri"/>
                <a:cs typeface="Calibri"/>
                <a:sym typeface="Calibri"/>
              </a:rPr>
              <a:t>, preface, pages 3–6 and reorient students to the three sections of the organizer, which is similar to the way they took notes in Module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these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should be familiar to them. They will write the gist of what they read for homework, answer a focus question, and define some vocabulary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have reading homework every night and will need to pay careful attention to the assignment. Mostly, they will read straight from the book, but at times they will read a summary of a portion of the book, which will be provided for them on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At other times, they will be asked to skip portions of the book altogether.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familiar with the format of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from Module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the </a:t>
            </a:r>
            <a:r>
              <a:rPr lang="en" sz="1200" b="1" dirty="0">
                <a:solidFill>
                  <a:schemeClr val="dk1"/>
                </a:solidFill>
                <a:latin typeface="Calibri"/>
                <a:ea typeface="Calibri"/>
                <a:cs typeface="Calibri"/>
                <a:sym typeface="Calibri"/>
              </a:rPr>
              <a:t>Supported 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83" name="Google Shape;383;g42b49fcf9d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849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42b49fcf9d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Debrief Learning Targets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share one detail or inference about Louie as a character based on the incident in the preface.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different student to read aloud the second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about what they know and what they infer about the historical setting in Unbroken based on the Gallery Walk photographs.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Louie is strong-willed, determined.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infer that the setting is in the Pacific Ocean.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91" name="Google Shape;391;g42b49fcf9d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4802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42b49fcf9d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struggling readers, an optional set of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is provided (see supporting materials) that includes a chapter summary and vocabulary definitions. This scaffolded approach will ensure students have an accurate understanding of what the text says, as well as appropriate vocabulary definitions, allowing them to spend their energy on answering the focus question and identifying context clues that point toward the vocabulary </a:t>
            </a:r>
            <a:r>
              <a:rPr lang="en" sz="1200" dirty="0" smtClean="0">
                <a:solidFill>
                  <a:schemeClr val="dk1"/>
                </a:solidFill>
                <a:latin typeface="Calibri"/>
                <a:ea typeface="Calibri"/>
                <a:cs typeface="Calibri"/>
                <a:sym typeface="Calibri"/>
              </a:rPr>
              <a:t>definitions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their homework is to reread the preface and complete a first read of pages 3–6 (to page break) in the book. They should complete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by defining the vocabulary and answering the focus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learn much more about Louie as they continue to read the book, but this first glimpse in the first few pages is a great start in learning about </a:t>
            </a:r>
            <a:r>
              <a:rPr lang="en" sz="1200" dirty="0" smtClean="0">
                <a:solidFill>
                  <a:schemeClr val="dk1"/>
                </a:solidFill>
                <a:latin typeface="Calibri"/>
                <a:ea typeface="Calibri"/>
                <a:cs typeface="Calibri"/>
                <a:sym typeface="Calibri"/>
              </a:rPr>
              <a:t>him</a:t>
            </a:r>
            <a:r>
              <a:rPr lang="en-US" sz="1200" dirty="0" smtClean="0">
                <a:solidFill>
                  <a:schemeClr val="dk1"/>
                </a:solidFill>
                <a:latin typeface="Calibri"/>
                <a:ea typeface="Calibri"/>
                <a:cs typeface="Calibri"/>
                <a:sym typeface="Calibri"/>
              </a:rPr>
              <a:t>.</a:t>
            </a: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expectations of the homework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students who struggle.</a:t>
            </a:r>
            <a:endParaRPr sz="1200" b="1" dirty="0">
              <a:solidFill>
                <a:schemeClr val="dk1"/>
              </a:solidFill>
              <a:latin typeface="Calibri"/>
              <a:ea typeface="Calibri"/>
              <a:cs typeface="Calibri"/>
              <a:sym typeface="Calibri"/>
            </a:endParaRPr>
          </a:p>
        </p:txBody>
      </p:sp>
      <p:sp>
        <p:nvSpPr>
          <p:cNvPr id="400" name="Google Shape;400;g42b49fcf9d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193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432c574c1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g432c574c1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407" name="Google Shape;407;g432c574c1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1537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f4e203c6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g42f4e203c6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231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f4e203c6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f4e203c6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287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2b49fcf9d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50-70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Read-aloud (10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the Learning Targets (5-7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Gallery Walk: World War II (30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Establishing Reading Routines: Reading Homework with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Reread the preface and complete a first read of pages 3–6 (to page break). Complete the focus question and vocabulary on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232" name="Google Shape;232;g42b49fcf9d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601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2b49fcf9d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 A World War II Story of Survival, Resilience, and Redemption</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Notice/Wonder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 photographs (see links in supporting materials; see photographs to post and a copy of one photograph to display; see Teaching Note above)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preface, pages 3–6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preface, pages 3–6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preface, pages 3–6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b="0" dirty="0">
                <a:solidFill>
                  <a:schemeClr val="dk1"/>
                </a:solidFill>
                <a:latin typeface="Calibri"/>
                <a:ea typeface="Calibri"/>
                <a:cs typeface="Calibri"/>
                <a:sym typeface="Calibri"/>
              </a:rPr>
              <a:t>Note:   Students should keep the </a:t>
            </a:r>
            <a:r>
              <a:rPr lang="en" sz="1200" b="1" dirty="0">
                <a:solidFill>
                  <a:schemeClr val="dk1"/>
                </a:solidFill>
                <a:latin typeface="Calibri"/>
                <a:ea typeface="Calibri"/>
                <a:cs typeface="Calibri"/>
                <a:sym typeface="Calibri"/>
              </a:rPr>
              <a:t>structured notes</a:t>
            </a:r>
            <a:r>
              <a:rPr lang="en" sz="1200" b="0" dirty="0">
                <a:solidFill>
                  <a:schemeClr val="dk1"/>
                </a:solidFill>
                <a:latin typeface="Calibri"/>
                <a:ea typeface="Calibri"/>
                <a:cs typeface="Calibri"/>
                <a:sym typeface="Calibri"/>
              </a:rPr>
              <a:t>, because the information collected will provide details and evidence for the essays in Units 2 and 3. Consider providing the </a:t>
            </a:r>
            <a:r>
              <a:rPr lang="en" sz="1200" b="1" dirty="0">
                <a:solidFill>
                  <a:schemeClr val="dk1"/>
                </a:solidFill>
                <a:latin typeface="Calibri"/>
                <a:ea typeface="Calibri"/>
                <a:cs typeface="Calibri"/>
                <a:sym typeface="Calibri"/>
              </a:rPr>
              <a:t>structured notes handouts</a:t>
            </a:r>
            <a:r>
              <a:rPr lang="en" sz="1200" b="0" dirty="0">
                <a:solidFill>
                  <a:schemeClr val="dk1"/>
                </a:solidFill>
                <a:latin typeface="Calibri"/>
                <a:ea typeface="Calibri"/>
                <a:cs typeface="Calibri"/>
                <a:sym typeface="Calibri"/>
              </a:rPr>
              <a:t> in a packet or storing them in a folder.</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a:t>
            </a:r>
            <a:r>
              <a:rPr lang="en" sz="1200" dirty="0" smtClean="0">
                <a:solidFill>
                  <a:schemeClr val="dk1"/>
                </a:solidFill>
                <a:latin typeface="Calibri"/>
                <a:ea typeface="Calibri"/>
                <a:cs typeface="Calibri"/>
                <a:sym typeface="Calibri"/>
              </a:rPr>
              <a:t>Lessons: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the </a:t>
            </a:r>
            <a:r>
              <a:rPr lang="en" sz="1200" b="1" dirty="0">
                <a:solidFill>
                  <a:schemeClr val="dk1"/>
                </a:solidFill>
                <a:latin typeface="Calibri"/>
                <a:ea typeface="Calibri"/>
                <a:cs typeface="Calibri"/>
                <a:sym typeface="Calibri"/>
              </a:rPr>
              <a:t>Structured </a:t>
            </a:r>
            <a:r>
              <a:rPr lang="en" sz="1200" b="1" dirty="0" smtClean="0">
                <a:solidFill>
                  <a:schemeClr val="dk1"/>
                </a:solidFill>
                <a:latin typeface="Calibri"/>
                <a:ea typeface="Calibri"/>
                <a:cs typeface="Calibri"/>
                <a:sym typeface="Calibri"/>
              </a:rPr>
              <a:t>Notes</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 (for use in the Gallery Walk)</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photographs for the Gallery Walk (see links in supporting materials) or conduct a virtual Gallery Walk using the photographs in the slides.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determining student pairings for the Opening prior to beginning the lesson or allow students partner based on proximity.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8" name="Google Shape;238;g42b49fcf9d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429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2b49fcf9d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of teaching, read and annotate </a:t>
            </a:r>
            <a:r>
              <a:rPr lang="en" sz="1200" i="1" dirty="0">
                <a:solidFill>
                  <a:schemeClr val="dk1"/>
                </a:solidFill>
                <a:latin typeface="Calibri"/>
                <a:ea typeface="Calibri"/>
                <a:cs typeface="Calibri"/>
                <a:sym typeface="Calibri"/>
              </a:rPr>
              <a:t>Unbroken: A World War II Story of Survival, Resilience, and Redemption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Unbroken: A World War II Story of Survival, Resilience, and Redemption</a:t>
            </a:r>
            <a:r>
              <a:rPr lang="en" sz="1200" dirty="0">
                <a:solidFill>
                  <a:schemeClr val="dk1"/>
                </a:solidFill>
                <a:latin typeface="Calibri"/>
                <a:ea typeface="Calibri"/>
                <a:cs typeface="Calibri"/>
                <a:sym typeface="Calibri"/>
              </a:rPr>
              <a:t> (preface and pages 3-6 in preparation for student homework)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a:t>
            </a:r>
            <a:r>
              <a:rPr lang="en" sz="1200" dirty="0">
                <a:solidFill>
                  <a:schemeClr val="dk1"/>
                </a:solidFill>
                <a:latin typeface="Calibri"/>
                <a:ea typeface="Calibri"/>
                <a:cs typeface="Calibri"/>
                <a:sym typeface="Calibri"/>
              </a:rPr>
              <a:t>, preface, pages 3–6 (for teacher reference)</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b="0" dirty="0">
                <a:solidFill>
                  <a:schemeClr val="dk1"/>
                </a:solidFill>
                <a:latin typeface="Calibri"/>
                <a:ea typeface="Calibri"/>
                <a:cs typeface="Calibri"/>
                <a:sym typeface="Calibri"/>
              </a:rPr>
              <a:t>Note: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by Laura Hillenbrand, was chosen as the central text for this module based on the author’s vivid and rich telling of one man’s struggle to overcome terribly debilitating circumstances while being held captive during World War II. Hillenbrand’s masterful account blends important historical context with personal and intimate details of the resilience of the human spirit. Because of the length and some adult and intense content, a reading calendar has been carefully crafted to allow for omitting some passages from the reading or, at times, passages have been summarized for students to read in place of the actual text.</a:t>
            </a:r>
            <a:endParaRPr sz="1200" b="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lang="en-US" sz="1200" dirty="0" smtClean="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smtClean="0">
                <a:solidFill>
                  <a:schemeClr val="dk1"/>
                </a:solidFill>
                <a:latin typeface="Calibri"/>
                <a:ea typeface="Calibri"/>
                <a:cs typeface="Calibri"/>
                <a:sym typeface="Calibri"/>
              </a:rPr>
              <a:t>Review </a:t>
            </a:r>
            <a:r>
              <a:rPr lang="en" sz="1200" dirty="0">
                <a:solidFill>
                  <a:schemeClr val="dk1"/>
                </a:solidFill>
                <a:latin typeface="Calibri"/>
                <a:ea typeface="Calibri"/>
                <a:cs typeface="Calibri"/>
                <a:sym typeface="Calibri"/>
              </a:rPr>
              <a:t>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4" name="Google Shape;244;g42b49fcf9d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9008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2b49fcf9d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0" name="Google Shape;250;g42b49fcf9d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8173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2b49fcf9d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9" name="Google Shape;259;g42b49fcf9d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1855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266675" y="244522"/>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Module 3 Overview</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Overlock"/>
              <a:buNone/>
            </a:pPr>
            <a:endParaRPr sz="32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266675" y="8809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latin typeface="Century Gothic"/>
                <a:ea typeface="Century Gothic"/>
                <a:cs typeface="Century Gothic"/>
                <a:sym typeface="Century Gothic"/>
              </a:rPr>
              <a:t>In Module Three, students will study Japanese-American relations during World War II. They will consider the question “How does war affect individuals and societies?” as they read about the plight of Japanese-Americans interned in America and American prisoners of war held captive in Japan. The central texts are Laura Hillenbrand’s </a:t>
            </a:r>
            <a:r>
              <a:rPr lang="en" sz="1200" i="1">
                <a:latin typeface="Century Gothic"/>
                <a:ea typeface="Century Gothic"/>
                <a:cs typeface="Century Gothic"/>
                <a:sym typeface="Century Gothic"/>
              </a:rPr>
              <a:t>Unbroken</a:t>
            </a:r>
            <a:r>
              <a:rPr lang="en" sz="1200">
                <a:latin typeface="Century Gothic"/>
                <a:ea typeface="Century Gothic"/>
                <a:cs typeface="Century Gothic"/>
                <a:sym typeface="Century Gothic"/>
              </a:rPr>
              <a:t> and a short biography of Miné Okubo, a Japanese-American interned during the war. As students read both of these pieces of literary nonfiction, they will consider how narrative structure can communicate real events in a compelling manner. </a:t>
            </a:r>
            <a:endParaRPr sz="120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a:latin typeface="Century Gothic"/>
                <a:ea typeface="Century Gothic"/>
                <a:cs typeface="Century Gothic"/>
                <a:sym typeface="Century Gothic"/>
              </a:rPr>
              <a:t>In Unit 1, students will build background knowledge as they consider the causes of Japanese and American involvement in World War II focusing on the war in the Pacific by studying the attack on Pearl Harbor and considering conflicting accounts of this pivotal event.  </a:t>
            </a: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a:latin typeface="Century Gothic"/>
                <a:ea typeface="Century Gothic"/>
                <a:cs typeface="Century Gothic"/>
                <a:sym typeface="Century Gothic"/>
              </a:rPr>
              <a:t>In Unit 2, students will analyze case studies of Louie Zamperini (in </a:t>
            </a:r>
            <a:r>
              <a:rPr lang="en" sz="1200" i="1">
                <a:latin typeface="Century Gothic"/>
                <a:ea typeface="Century Gothic"/>
                <a:cs typeface="Century Gothic"/>
                <a:sym typeface="Century Gothic"/>
              </a:rPr>
              <a:t>Unbroken</a:t>
            </a:r>
            <a:r>
              <a:rPr lang="en" sz="1200">
                <a:latin typeface="Century Gothic"/>
                <a:ea typeface="Century Gothic"/>
                <a:cs typeface="Century Gothic"/>
                <a:sym typeface="Century Gothic"/>
              </a:rPr>
              <a:t>) and Miné Okubo to explore the thematic concept of resisting “invisibility” while being held captive.</a:t>
            </a: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a:latin typeface="Century Gothic"/>
                <a:ea typeface="Century Gothic"/>
                <a:cs typeface="Century Gothic"/>
                <a:sym typeface="Century Gothic"/>
              </a:rPr>
              <a:t>In Unit 3, students will finish </a:t>
            </a:r>
            <a:r>
              <a:rPr lang="en" sz="1200" i="1">
                <a:latin typeface="Century Gothic"/>
                <a:ea typeface="Century Gothic"/>
                <a:cs typeface="Century Gothic"/>
                <a:sym typeface="Century Gothic"/>
              </a:rPr>
              <a:t>Unbroken </a:t>
            </a:r>
            <a:r>
              <a:rPr lang="en" sz="1200">
                <a:latin typeface="Century Gothic"/>
                <a:ea typeface="Century Gothic"/>
                <a:cs typeface="Century Gothic"/>
                <a:sym typeface="Century Gothic"/>
              </a:rPr>
              <a:t>and study a second thematic concept: the journey of the imprisoned or interned to becoming “visible” after release. They will research Miné Okubo’s life after internment and will write a narrative in which they tell the story of how she went from being made “invisible” during internment to becoming “visible” post-internment for their final performance task. </a:t>
            </a:r>
            <a:endParaRPr sz="1200">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72" name="Google Shape;272;p46"/>
          <p:cNvPicPr preferRelativeResize="0"/>
          <p:nvPr/>
        </p:nvPicPr>
        <p:blipFill>
          <a:blip r:embed="rId3">
            <a:alphaModFix/>
          </a:blip>
          <a:stretch>
            <a:fillRect/>
          </a:stretch>
        </p:blipFill>
        <p:spPr>
          <a:xfrm>
            <a:off x="8038969" y="4359827"/>
            <a:ext cx="648653" cy="597614"/>
          </a:xfrm>
          <a:prstGeom prst="rect">
            <a:avLst/>
          </a:prstGeom>
          <a:noFill/>
          <a:ln>
            <a:noFill/>
          </a:ln>
        </p:spPr>
      </p:pic>
      <p:sp>
        <p:nvSpPr>
          <p:cNvPr id="267" name="Google Shape;267;p46"/>
          <p:cNvSpPr txBox="1">
            <a:spLocks noGrp="1"/>
          </p:cNvSpPr>
          <p:nvPr>
            <p:ph type="title"/>
          </p:nvPr>
        </p:nvSpPr>
        <p:spPr>
          <a:xfrm>
            <a:off x="369425" y="2192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Learn About</a:t>
            </a:r>
            <a:r>
              <a:rPr lang="en" sz="3000"/>
              <a:t> </a:t>
            </a:r>
            <a:r>
              <a:rPr lang="en" sz="3000">
                <a:latin typeface="Century Gothic"/>
                <a:ea typeface="Century Gothic"/>
                <a:cs typeface="Century Gothic"/>
                <a:sym typeface="Century Gothic"/>
              </a:rPr>
              <a:t>Our Main Character</a:t>
            </a:r>
            <a:endParaRPr sz="3000" i="0" u="none" strike="noStrike" cap="none">
              <a:solidFill>
                <a:schemeClr val="dk1"/>
              </a:solidFill>
              <a:latin typeface="Century Gothic"/>
              <a:ea typeface="Century Gothic"/>
              <a:cs typeface="Century Gothic"/>
              <a:sym typeface="Century Gothic"/>
            </a:endParaRPr>
          </a:p>
        </p:txBody>
      </p:sp>
      <p:sp>
        <p:nvSpPr>
          <p:cNvPr id="268" name="Google Shape;268;p46"/>
          <p:cNvSpPr txBox="1">
            <a:spLocks noGrp="1"/>
          </p:cNvSpPr>
          <p:nvPr>
            <p:ph type="body" idx="1"/>
          </p:nvPr>
        </p:nvSpPr>
        <p:spPr>
          <a:xfrm>
            <a:off x="369425" y="1131256"/>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None/>
            </a:pPr>
            <a:r>
              <a:rPr lang="en" sz="1800">
                <a:latin typeface="Century Gothic"/>
                <a:ea typeface="Century Gothic"/>
                <a:cs typeface="Century Gothic"/>
                <a:sym typeface="Century Gothic"/>
              </a:rPr>
              <a:t>As you read along silently with the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preface, record your thinking on the</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Note-Catcher.</a:t>
            </a: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Now, turn and talk with a partner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about this question: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What did you learn about Louie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Zamperini from the preface?</a:t>
            </a: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p:txBody>
      </p:sp>
      <p:pic>
        <p:nvPicPr>
          <p:cNvPr id="269" name="Google Shape;269;p46"/>
          <p:cNvPicPr preferRelativeResize="0"/>
          <p:nvPr/>
        </p:nvPicPr>
        <p:blipFill>
          <a:blip r:embed="rId4">
            <a:alphaModFix/>
          </a:blip>
          <a:stretch>
            <a:fillRect/>
          </a:stretch>
        </p:blipFill>
        <p:spPr>
          <a:xfrm>
            <a:off x="4499600" y="1131250"/>
            <a:ext cx="3632029" cy="3328250"/>
          </a:xfrm>
          <a:prstGeom prst="rect">
            <a:avLst/>
          </a:prstGeom>
          <a:noFill/>
          <a:ln>
            <a:noFill/>
          </a:ln>
        </p:spPr>
      </p:pic>
      <p:pic>
        <p:nvPicPr>
          <p:cNvPr id="270" name="Google Shape;270;p46"/>
          <p:cNvPicPr preferRelativeResize="0"/>
          <p:nvPr/>
        </p:nvPicPr>
        <p:blipFill>
          <a:blip r:embed="rId5">
            <a:alphaModFix/>
          </a:blip>
          <a:stretch>
            <a:fillRect/>
          </a:stretch>
        </p:blipFill>
        <p:spPr>
          <a:xfrm>
            <a:off x="8501743" y="4394656"/>
            <a:ext cx="555171" cy="527957"/>
          </a:xfrm>
          <a:prstGeom prst="rect">
            <a:avLst/>
          </a:prstGeom>
          <a:noFill/>
          <a:ln>
            <a:noFill/>
          </a:ln>
        </p:spPr>
      </p:pic>
      <p:sp>
        <p:nvSpPr>
          <p:cNvPr id="271" name="Google Shape;271;p46"/>
          <p:cNvSpPr/>
          <p:nvPr/>
        </p:nvSpPr>
        <p:spPr>
          <a:xfrm>
            <a:off x="2785075" y="1872525"/>
            <a:ext cx="2180700" cy="3792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i="0" u="none" strike="noStrike" cap="none">
              <a:solidFill>
                <a:schemeClr val="dk1"/>
              </a:solidFill>
            </a:endParaRPr>
          </a:p>
        </p:txBody>
      </p:sp>
      <p:sp>
        <p:nvSpPr>
          <p:cNvPr id="278" name="Google Shape;278;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how incidents</a:t>
            </a:r>
            <a:r>
              <a:rPr lang="en" sz="2400">
                <a:latin typeface="Century Gothic"/>
                <a:ea typeface="Century Gothic"/>
                <a:cs typeface="Century Gothic"/>
                <a:sym typeface="Century Gothic"/>
              </a:rPr>
              <a:t> in </a:t>
            </a:r>
            <a:r>
              <a:rPr lang="en" sz="2400" i="1">
                <a:latin typeface="Century Gothic"/>
                <a:ea typeface="Century Gothic"/>
                <a:cs typeface="Century Gothic"/>
                <a:sym typeface="Century Gothic"/>
              </a:rPr>
              <a:t>Unbroken </a:t>
            </a:r>
            <a:r>
              <a:rPr lang="en" sz="2400">
                <a:latin typeface="Century Gothic"/>
                <a:ea typeface="Century Gothic"/>
                <a:cs typeface="Century Gothic"/>
                <a:sym typeface="Century Gothic"/>
              </a:rPr>
              <a:t>reveal aspects of Louie Zamperini as a character.</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use photographs of World War II to build background knowledge</a:t>
            </a:r>
            <a:r>
              <a:rPr lang="en" sz="2400">
                <a:latin typeface="Century Gothic"/>
                <a:ea typeface="Century Gothic"/>
                <a:cs typeface="Century Gothic"/>
                <a:sym typeface="Century Gothic"/>
              </a:rPr>
              <a:t> about </a:t>
            </a:r>
            <a:r>
              <a:rPr lang="en" sz="2400" i="1">
                <a:latin typeface="Century Gothic"/>
                <a:ea typeface="Century Gothic"/>
                <a:cs typeface="Century Gothic"/>
                <a:sym typeface="Century Gothic"/>
              </a:rPr>
              <a:t>Unbroken</a:t>
            </a:r>
            <a:r>
              <a:rPr lang="en" sz="2400">
                <a:latin typeface="Century Gothic"/>
                <a:ea typeface="Century Gothic"/>
                <a:cs typeface="Century Gothic"/>
                <a:sym typeface="Century Gothic"/>
              </a:rPr>
              <a:t>.</a:t>
            </a:r>
            <a:endParaRPr/>
          </a:p>
        </p:txBody>
      </p:sp>
      <p:pic>
        <p:nvPicPr>
          <p:cNvPr id="6" name="Google Shape;272;p46"/>
          <p:cNvPicPr preferRelativeResize="0"/>
          <p:nvPr/>
        </p:nvPicPr>
        <p:blipFill>
          <a:blip r:embed="rId3">
            <a:alphaModFix/>
          </a:blip>
          <a:stretch>
            <a:fillRect/>
          </a:stretch>
        </p:blipFill>
        <p:spPr>
          <a:xfrm>
            <a:off x="8038969" y="4359827"/>
            <a:ext cx="648653" cy="597614"/>
          </a:xfrm>
          <a:prstGeom prst="rect">
            <a:avLst/>
          </a:prstGeom>
          <a:noFill/>
          <a:ln>
            <a:noFill/>
          </a:ln>
        </p:spPr>
      </p:pic>
      <p:pic>
        <p:nvPicPr>
          <p:cNvPr id="279" name="Google Shape;279;p47"/>
          <p:cNvPicPr preferRelativeResize="0"/>
          <p:nvPr/>
        </p:nvPicPr>
        <p:blipFill>
          <a:blip r:embed="rId4">
            <a:alphaModFix/>
          </a:blip>
          <a:stretch>
            <a:fillRect/>
          </a:stretch>
        </p:blipFill>
        <p:spPr>
          <a:xfrm>
            <a:off x="8471806" y="4392485"/>
            <a:ext cx="615775" cy="49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316457" y="360106"/>
            <a:ext cx="8515350" cy="5676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II</a:t>
            </a:r>
            <a:endParaRPr sz="3000" i="0" u="none" strike="noStrike" cap="none" dirty="0">
              <a:solidFill>
                <a:schemeClr val="dk1"/>
              </a:solidFill>
              <a:latin typeface="Century Gothic"/>
              <a:ea typeface="Century Gothic"/>
              <a:cs typeface="Century Gothic"/>
              <a:sym typeface="Century Gothic"/>
            </a:endParaRPr>
          </a:p>
        </p:txBody>
      </p:sp>
      <p:sp>
        <p:nvSpPr>
          <p:cNvPr id="286" name="Google Shape;286;p48"/>
          <p:cNvSpPr txBox="1">
            <a:spLocks noGrp="1"/>
          </p:cNvSpPr>
          <p:nvPr>
            <p:ph type="body" idx="1"/>
          </p:nvPr>
        </p:nvSpPr>
        <p:spPr>
          <a:xfrm>
            <a:off x="137925" y="12597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As you participate in the Gallery</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Walk:</a:t>
            </a:r>
            <a:r>
              <a:rPr lang="en" sz="2000" dirty="0"/>
              <a:t/>
            </a:r>
            <a:br>
              <a:rPr lang="en" sz="2000" dirty="0"/>
            </a:br>
            <a:endParaRPr sz="2000" dirty="0"/>
          </a:p>
          <a:p>
            <a:pPr marL="457200" marR="0" lvl="0" indent="-355600" algn="l" rtl="0">
              <a:lnSpc>
                <a:spcPct val="9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Examine each </a:t>
            </a:r>
            <a:r>
              <a:rPr lang="en" sz="2000" dirty="0" smtClean="0">
                <a:latin typeface="Century Gothic"/>
                <a:ea typeface="Century Gothic"/>
                <a:cs typeface="Century Gothic"/>
                <a:sym typeface="Century Gothic"/>
              </a:rPr>
              <a:t>image</a:t>
            </a:r>
            <a:r>
              <a:rPr lang="en-US" sz="2000" dirty="0" smtClean="0">
                <a:latin typeface="Century Gothic"/>
                <a:ea typeface="Century Gothic"/>
                <a:cs typeface="Century Gothic"/>
                <a:sym typeface="Century Gothic"/>
              </a:rPr>
              <a:t>.</a:t>
            </a:r>
          </a:p>
          <a:p>
            <a:pPr marL="101600" marR="0" lvl="0" indent="0" algn="l" rtl="0">
              <a:lnSpc>
                <a:spcPct val="90000"/>
              </a:lnSpc>
              <a:spcBef>
                <a:spcPts val="0"/>
              </a:spcBef>
              <a:spcAft>
                <a:spcPts val="0"/>
              </a:spcAft>
              <a:buSzPts val="2000"/>
              <a:buNone/>
            </a:pP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Record specific details you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notice and things that you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wonder about as you view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each image.</a:t>
            </a:r>
            <a:endParaRPr sz="20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2400" dirty="0"/>
          </a:p>
        </p:txBody>
      </p:sp>
      <p:pic>
        <p:nvPicPr>
          <p:cNvPr id="287" name="Google Shape;287;p48"/>
          <p:cNvPicPr preferRelativeResize="0"/>
          <p:nvPr/>
        </p:nvPicPr>
        <p:blipFill>
          <a:blip r:embed="rId3">
            <a:alphaModFix/>
          </a:blip>
          <a:stretch>
            <a:fillRect/>
          </a:stretch>
        </p:blipFill>
        <p:spPr>
          <a:xfrm>
            <a:off x="4465825" y="1002800"/>
            <a:ext cx="3943350" cy="3520326"/>
          </a:xfrm>
          <a:prstGeom prst="rect">
            <a:avLst/>
          </a:prstGeom>
          <a:noFill/>
          <a:ln>
            <a:noFill/>
          </a:ln>
        </p:spPr>
      </p:pic>
      <p:pic>
        <p:nvPicPr>
          <p:cNvPr id="288"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
        <p:nvSpPr>
          <p:cNvPr id="289" name="Google Shape;289;p48"/>
          <p:cNvSpPr/>
          <p:nvPr/>
        </p:nvSpPr>
        <p:spPr>
          <a:xfrm>
            <a:off x="2990925" y="3785025"/>
            <a:ext cx="2180700" cy="3792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272700" y="334610"/>
            <a:ext cx="8871300" cy="567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II</a:t>
            </a:r>
            <a:endParaRPr sz="3000" i="0" u="none" strike="noStrike" cap="none" dirty="0">
              <a:solidFill>
                <a:schemeClr val="dk1"/>
              </a:solidFill>
              <a:latin typeface="Century Gothic"/>
              <a:ea typeface="Century Gothic"/>
              <a:cs typeface="Century Gothic"/>
              <a:sym typeface="Century Gothic"/>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96" name="Google Shape;296;p49"/>
          <p:cNvPicPr preferRelativeResize="0"/>
          <p:nvPr/>
        </p:nvPicPr>
        <p:blipFill>
          <a:blip r:embed="rId3">
            <a:alphaModFix/>
          </a:blip>
          <a:stretch>
            <a:fillRect/>
          </a:stretch>
        </p:blipFill>
        <p:spPr>
          <a:xfrm>
            <a:off x="4465825" y="1002800"/>
            <a:ext cx="3943350" cy="3520326"/>
          </a:xfrm>
          <a:prstGeom prst="rect">
            <a:avLst/>
          </a:prstGeom>
          <a:noFill/>
          <a:ln>
            <a:noFill/>
          </a:ln>
        </p:spPr>
      </p:pic>
      <p:pic>
        <p:nvPicPr>
          <p:cNvPr id="298" name="Google Shape;298;p49"/>
          <p:cNvPicPr preferRelativeResize="0"/>
          <p:nvPr/>
        </p:nvPicPr>
        <p:blipFill>
          <a:blip r:embed="rId4">
            <a:alphaModFix/>
          </a:blip>
          <a:stretch>
            <a:fillRect/>
          </a:stretch>
        </p:blipFill>
        <p:spPr>
          <a:xfrm>
            <a:off x="515525" y="1369221"/>
            <a:ext cx="3639125" cy="3052400"/>
          </a:xfrm>
          <a:prstGeom prst="rect">
            <a:avLst/>
          </a:prstGeom>
          <a:noFill/>
          <a:ln>
            <a:noFill/>
          </a:ln>
        </p:spPr>
      </p:pic>
      <p:pic>
        <p:nvPicPr>
          <p:cNvPr id="7" name="Google Shape;288;p48"/>
          <p:cNvPicPr preferRelativeResize="0"/>
          <p:nvPr/>
        </p:nvPicPr>
        <p:blipFill>
          <a:blip r:embed="rId5">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0"/>
          <p:cNvSpPr txBox="1">
            <a:spLocks noGrp="1"/>
          </p:cNvSpPr>
          <p:nvPr>
            <p:ph type="title"/>
          </p:nvPr>
        </p:nvSpPr>
        <p:spPr>
          <a:xfrm>
            <a:off x="239485" y="92750"/>
            <a:ext cx="8693389" cy="127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04" name="Google Shape;304;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05" name="Google Shape;305;p50"/>
          <p:cNvPicPr preferRelativeResize="0"/>
          <p:nvPr/>
        </p:nvPicPr>
        <p:blipFill>
          <a:blip r:embed="rId3">
            <a:alphaModFix/>
          </a:blip>
          <a:stretch>
            <a:fillRect/>
          </a:stretch>
        </p:blipFill>
        <p:spPr>
          <a:xfrm>
            <a:off x="3200400" y="1290931"/>
            <a:ext cx="2924096" cy="3341688"/>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1"/>
          <p:cNvSpPr txBox="1">
            <a:spLocks noGrp="1"/>
          </p:cNvSpPr>
          <p:nvPr>
            <p:ph type="title"/>
          </p:nvPr>
        </p:nvSpPr>
        <p:spPr>
          <a:xfrm>
            <a:off x="276555" y="159019"/>
            <a:ext cx="8926800" cy="1210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12" name="Google Shape;312;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13" name="Google Shape;313;p51"/>
          <p:cNvPicPr preferRelativeResize="0"/>
          <p:nvPr/>
        </p:nvPicPr>
        <p:blipFill>
          <a:blip r:embed="rId3">
            <a:alphaModFix/>
          </a:blip>
          <a:stretch>
            <a:fillRect/>
          </a:stretch>
        </p:blipFill>
        <p:spPr>
          <a:xfrm>
            <a:off x="2623457" y="1262743"/>
            <a:ext cx="4548682" cy="3369876"/>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2"/>
          <p:cNvSpPr txBox="1">
            <a:spLocks noGrp="1"/>
          </p:cNvSpPr>
          <p:nvPr>
            <p:ph type="title"/>
          </p:nvPr>
        </p:nvSpPr>
        <p:spPr>
          <a:xfrm>
            <a:off x="163000" y="273850"/>
            <a:ext cx="88380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20" name="Google Shape;320;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21" name="Google Shape;321;p52"/>
          <p:cNvPicPr preferRelativeResize="0"/>
          <p:nvPr/>
        </p:nvPicPr>
        <p:blipFill>
          <a:blip r:embed="rId3">
            <a:alphaModFix/>
          </a:blip>
          <a:stretch>
            <a:fillRect/>
          </a:stretch>
        </p:blipFill>
        <p:spPr>
          <a:xfrm>
            <a:off x="2532352" y="1284582"/>
            <a:ext cx="4099295" cy="3432674"/>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3"/>
          <p:cNvSpPr txBox="1">
            <a:spLocks noGrp="1"/>
          </p:cNvSpPr>
          <p:nvPr>
            <p:ph type="title"/>
          </p:nvPr>
        </p:nvSpPr>
        <p:spPr>
          <a:xfrm>
            <a:off x="162000" y="74625"/>
            <a:ext cx="8820000" cy="1294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28" name="Google Shape;328;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29" name="Google Shape;329;p53"/>
          <p:cNvPicPr preferRelativeResize="0"/>
          <p:nvPr/>
        </p:nvPicPr>
        <p:blipFill>
          <a:blip r:embed="rId3">
            <a:alphaModFix/>
          </a:blip>
          <a:stretch>
            <a:fillRect/>
          </a:stretch>
        </p:blipFill>
        <p:spPr>
          <a:xfrm>
            <a:off x="2090056" y="1247282"/>
            <a:ext cx="4897211" cy="3259404"/>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4"/>
          <p:cNvSpPr txBox="1">
            <a:spLocks noGrp="1"/>
          </p:cNvSpPr>
          <p:nvPr>
            <p:ph type="title"/>
          </p:nvPr>
        </p:nvSpPr>
        <p:spPr>
          <a:xfrm>
            <a:off x="116700" y="74625"/>
            <a:ext cx="8910600" cy="1294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36" name="Google Shape;336;p5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37" name="Google Shape;337;p54"/>
          <p:cNvPicPr preferRelativeResize="0"/>
          <p:nvPr/>
        </p:nvPicPr>
        <p:blipFill>
          <a:blip r:embed="rId3">
            <a:alphaModFix/>
          </a:blip>
          <a:stretch>
            <a:fillRect/>
          </a:stretch>
        </p:blipFill>
        <p:spPr>
          <a:xfrm>
            <a:off x="1876425" y="1145053"/>
            <a:ext cx="5391150" cy="3462800"/>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5"/>
          <p:cNvSpPr txBox="1">
            <a:spLocks noGrp="1"/>
          </p:cNvSpPr>
          <p:nvPr>
            <p:ph type="title"/>
          </p:nvPr>
        </p:nvSpPr>
        <p:spPr>
          <a:xfrm>
            <a:off x="180150" y="205354"/>
            <a:ext cx="8783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panose="020B0502020202020204" pitchFamily="34" charset="0"/>
              </a:rPr>
              <a:t>Let’s Build Our Background Knowledge of World War </a:t>
            </a:r>
            <a:r>
              <a:rPr lang="en" sz="3000" dirty="0" smtClean="0">
                <a:latin typeface="Century Gothic" panose="020B0502020202020204" pitchFamily="34" charset="0"/>
              </a:rPr>
              <a:t>II</a:t>
            </a:r>
            <a:endParaRPr sz="3000" dirty="0">
              <a:latin typeface="Century Gothic" panose="020B0502020202020204" pitchFamily="34" charset="0"/>
            </a:endParaRPr>
          </a:p>
        </p:txBody>
      </p:sp>
      <p:sp>
        <p:nvSpPr>
          <p:cNvPr id="344" name="Google Shape;344;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45" name="Google Shape;345;p55"/>
          <p:cNvPicPr preferRelativeResize="0"/>
          <p:nvPr/>
        </p:nvPicPr>
        <p:blipFill>
          <a:blip r:embed="rId3">
            <a:alphaModFix/>
          </a:blip>
          <a:stretch>
            <a:fillRect/>
          </a:stretch>
        </p:blipFill>
        <p:spPr>
          <a:xfrm>
            <a:off x="2086676" y="1029889"/>
            <a:ext cx="4889739" cy="3602730"/>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218042" y="228690"/>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Module 3 Overview</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Overlock"/>
              <a:buNone/>
            </a:pPr>
            <a:endParaRPr sz="32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218042" y="864119"/>
            <a:ext cx="7766958"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The following Guiding Questions guide student exploration and learning:</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How does war and conflict affect individuals and societies?</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How do historians/readers reconcile multiple accounts of the same event?</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How can narrative be used to communicate real events?</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How does captivity make the captive invisible?</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How can individuals become visible again?</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b="1" dirty="0">
                <a:latin typeface="Century Gothic"/>
                <a:ea typeface="Century Gothic"/>
                <a:cs typeface="Century Gothic"/>
                <a:sym typeface="Century Gothic"/>
              </a:rPr>
              <a:t>What are the advantages and disadvantages of using different media?</a:t>
            </a:r>
            <a:endParaRPr sz="1400" b="1" dirty="0">
              <a:latin typeface="Century Gothic"/>
              <a:ea typeface="Century Gothic"/>
              <a:cs typeface="Century Gothic"/>
              <a:sym typeface="Century Gothic"/>
            </a:endParaRPr>
          </a:p>
          <a:p>
            <a:pPr marL="457200" lvl="0" indent="0" algn="l" rtl="0">
              <a:lnSpc>
                <a:spcPct val="115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 </a:t>
            </a:r>
            <a:r>
              <a:rPr lang="en" sz="1400" i="1" dirty="0">
                <a:latin typeface="Century Gothic"/>
                <a:ea typeface="Century Gothic"/>
                <a:cs typeface="Century Gothic"/>
                <a:sym typeface="Century Gothic"/>
              </a:rPr>
              <a:t> </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The module is designed so that students will grapple with the following Big Ideas:</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i="1" dirty="0">
                <a:latin typeface="Century Gothic"/>
                <a:ea typeface="Century Gothic"/>
                <a:cs typeface="Century Gothic"/>
                <a:sym typeface="Century Gothic"/>
              </a:rPr>
              <a:t>The war affected both ordinary Japanese-Americans and American prisoners of war in life-changing ways.</a:t>
            </a:r>
            <a:endParaRPr sz="1400" i="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i="1" dirty="0">
                <a:latin typeface="Century Gothic"/>
                <a:ea typeface="Century Gothic"/>
                <a:cs typeface="Century Gothic"/>
                <a:sym typeface="Century Gothic"/>
              </a:rPr>
              <a:t>War and conflict bring important yet divergent experiences to individuals and societies.</a:t>
            </a:r>
            <a:endParaRPr sz="1400" i="1" dirty="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i="1" dirty="0">
                <a:latin typeface="Century Gothic"/>
                <a:ea typeface="Century Gothic"/>
                <a:cs typeface="Century Gothic"/>
                <a:sym typeface="Century Gothic"/>
              </a:rPr>
              <a:t>There are important yet divergent experiences in war and conflict.</a:t>
            </a:r>
            <a:endParaRPr sz="1400" i="1" dirty="0">
              <a:latin typeface="Century Gothic"/>
              <a:ea typeface="Century Gothic"/>
              <a:cs typeface="Century Gothic"/>
              <a:sym typeface="Century Gothic"/>
            </a:endParaRPr>
          </a:p>
          <a:p>
            <a:pPr marL="0" lvl="0" indent="0" algn="l" rtl="0">
              <a:spcBef>
                <a:spcPts val="800"/>
              </a:spcBef>
              <a:spcAft>
                <a:spcPts val="0"/>
              </a:spcAft>
              <a:buNone/>
            </a:pPr>
            <a:endParaRPr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6"/>
          <p:cNvSpPr txBox="1">
            <a:spLocks noGrp="1"/>
          </p:cNvSpPr>
          <p:nvPr>
            <p:ph type="title"/>
          </p:nvPr>
        </p:nvSpPr>
        <p:spPr>
          <a:xfrm>
            <a:off x="272142" y="0"/>
            <a:ext cx="8547857" cy="14493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52" name="Google Shape;352;p5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53" name="Google Shape;353;p56"/>
          <p:cNvPicPr preferRelativeResize="0"/>
          <p:nvPr/>
        </p:nvPicPr>
        <p:blipFill>
          <a:blip r:embed="rId3">
            <a:alphaModFix/>
          </a:blip>
          <a:stretch>
            <a:fillRect/>
          </a:stretch>
        </p:blipFill>
        <p:spPr>
          <a:xfrm>
            <a:off x="2103998" y="1351888"/>
            <a:ext cx="4936004" cy="3280731"/>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7"/>
          <p:cNvSpPr txBox="1">
            <a:spLocks noGrp="1"/>
          </p:cNvSpPr>
          <p:nvPr>
            <p:ph type="title"/>
          </p:nvPr>
        </p:nvSpPr>
        <p:spPr>
          <a:xfrm>
            <a:off x="228600" y="125786"/>
            <a:ext cx="8700000" cy="1164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Build Our Background Knowledge of World War </a:t>
            </a:r>
            <a:r>
              <a:rPr lang="en" sz="3000" dirty="0" smtClean="0">
                <a:latin typeface="Century Gothic"/>
                <a:ea typeface="Century Gothic"/>
                <a:cs typeface="Century Gothic"/>
                <a:sym typeface="Century Gothic"/>
              </a:rPr>
              <a:t>II</a:t>
            </a:r>
            <a:endParaRPr sz="3000" dirty="0"/>
          </a:p>
        </p:txBody>
      </p:sp>
      <p:sp>
        <p:nvSpPr>
          <p:cNvPr id="360" name="Google Shape;360;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61" name="Google Shape;361;p57"/>
          <p:cNvPicPr preferRelativeResize="0"/>
          <p:nvPr/>
        </p:nvPicPr>
        <p:blipFill>
          <a:blip r:embed="rId3">
            <a:alphaModFix/>
          </a:blip>
          <a:stretch>
            <a:fillRect/>
          </a:stretch>
        </p:blipFill>
        <p:spPr>
          <a:xfrm>
            <a:off x="2320076" y="1050458"/>
            <a:ext cx="4567913" cy="3540268"/>
          </a:xfrm>
          <a:prstGeom prst="rect">
            <a:avLst/>
          </a:prstGeom>
          <a:noFill/>
          <a:ln>
            <a:noFill/>
          </a:ln>
        </p:spPr>
      </p:pic>
      <p:pic>
        <p:nvPicPr>
          <p:cNvPr id="6" name="Google Shape;288;p48"/>
          <p:cNvPicPr preferRelativeResize="0"/>
          <p:nvPr/>
        </p:nvPicPr>
        <p:blipFill>
          <a:blip r:embed="rId4">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8"/>
          <p:cNvSpPr txBox="1">
            <a:spLocks noGrp="1"/>
          </p:cNvSpPr>
          <p:nvPr>
            <p:ph type="title"/>
          </p:nvPr>
        </p:nvSpPr>
        <p:spPr>
          <a:xfrm>
            <a:off x="176950" y="273850"/>
            <a:ext cx="8871300" cy="567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Share Our Noticings and Wonderings</a:t>
            </a:r>
            <a:endParaRPr sz="3000" i="0" u="none" strike="noStrike" cap="none">
              <a:solidFill>
                <a:schemeClr val="dk1"/>
              </a:solidFill>
              <a:latin typeface="Century Gothic"/>
              <a:ea typeface="Century Gothic"/>
              <a:cs typeface="Century Gothic"/>
              <a:sym typeface="Century Gothic"/>
            </a:endParaRPr>
          </a:p>
        </p:txBody>
      </p:sp>
      <p:sp>
        <p:nvSpPr>
          <p:cNvPr id="368" name="Google Shape;368;p58"/>
          <p:cNvSpPr txBox="1">
            <a:spLocks noGrp="1"/>
          </p:cNvSpPr>
          <p:nvPr>
            <p:ph type="body" idx="1"/>
          </p:nvPr>
        </p:nvSpPr>
        <p:spPr>
          <a:xfrm>
            <a:off x="176950" y="1131256"/>
            <a:ext cx="8232225" cy="3263400"/>
          </a:xfrm>
          <a:prstGeom prst="rect">
            <a:avLst/>
          </a:prstGeom>
          <a:noFill/>
          <a:ln>
            <a:noFill/>
          </a:ln>
        </p:spPr>
        <p:txBody>
          <a:bodyPr spcFirstLastPara="1" wrap="square" lIns="68575" tIns="34275" rIns="68575" bIns="34275" anchor="t" anchorCtr="0">
            <a:noAutofit/>
          </a:bodyPr>
          <a:lstStyle/>
          <a:p>
            <a:pPr marL="457200" marR="0" lvl="0" indent="0" algn="l" rtl="0">
              <a:lnSpc>
                <a:spcPct val="90000"/>
              </a:lnSpc>
              <a:spcBef>
                <a:spcPts val="0"/>
              </a:spcBef>
              <a:spcAft>
                <a:spcPts val="0"/>
              </a:spcAft>
              <a:buNone/>
            </a:pP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What details did you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notice in the images?</a:t>
            </a:r>
            <a:endParaRPr sz="24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What did you wonder</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after viewing these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images?</a:t>
            </a:r>
            <a:endParaRPr sz="2400" dirty="0">
              <a:latin typeface="Century Gothic"/>
              <a:ea typeface="Century Gothic"/>
              <a:cs typeface="Century Gothic"/>
              <a:sym typeface="Century Gothic"/>
            </a:endParaRPr>
          </a:p>
        </p:txBody>
      </p:sp>
      <p:pic>
        <p:nvPicPr>
          <p:cNvPr id="369" name="Google Shape;369;p58"/>
          <p:cNvPicPr preferRelativeResize="0"/>
          <p:nvPr/>
        </p:nvPicPr>
        <p:blipFill>
          <a:blip r:embed="rId3">
            <a:alphaModFix/>
          </a:blip>
          <a:stretch>
            <a:fillRect/>
          </a:stretch>
        </p:blipFill>
        <p:spPr>
          <a:xfrm>
            <a:off x="4077991" y="1131256"/>
            <a:ext cx="3837175" cy="3391863"/>
          </a:xfrm>
          <a:prstGeom prst="rect">
            <a:avLst/>
          </a:prstGeom>
          <a:noFill/>
          <a:ln>
            <a:noFill/>
          </a:ln>
        </p:spPr>
      </p:pic>
      <p:pic>
        <p:nvPicPr>
          <p:cNvPr id="371" name="Google Shape;371;p58"/>
          <p:cNvPicPr preferRelativeResize="0"/>
          <p:nvPr/>
        </p:nvPicPr>
        <p:blipFill>
          <a:blip r:embed="rId4">
            <a:alphaModFix/>
          </a:blip>
          <a:stretch>
            <a:fillRect/>
          </a:stretch>
        </p:blipFill>
        <p:spPr>
          <a:xfrm>
            <a:off x="7915166" y="4337656"/>
            <a:ext cx="607019" cy="627851"/>
          </a:xfrm>
          <a:prstGeom prst="rect">
            <a:avLst/>
          </a:prstGeom>
          <a:noFill/>
          <a:ln>
            <a:noFill/>
          </a:ln>
        </p:spPr>
      </p:pic>
      <p:pic>
        <p:nvPicPr>
          <p:cNvPr id="8" name="Google Shape;288;p48"/>
          <p:cNvPicPr preferRelativeResize="0"/>
          <p:nvPr/>
        </p:nvPicPr>
        <p:blipFill>
          <a:blip r:embed="rId5">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9"/>
          <p:cNvSpPr txBox="1">
            <a:spLocks noGrp="1"/>
          </p:cNvSpPr>
          <p:nvPr>
            <p:ph type="title"/>
          </p:nvPr>
        </p:nvSpPr>
        <p:spPr>
          <a:xfrm>
            <a:off x="176950" y="273850"/>
            <a:ext cx="8871300" cy="567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Discuss Our Noticings and Wonderings</a:t>
            </a:r>
            <a:endParaRPr sz="3000" i="0" u="none" strike="noStrike" cap="none">
              <a:solidFill>
                <a:schemeClr val="dk1"/>
              </a:solidFill>
              <a:latin typeface="Century Gothic"/>
              <a:ea typeface="Century Gothic"/>
              <a:cs typeface="Century Gothic"/>
              <a:sym typeface="Century Gothic"/>
            </a:endParaRPr>
          </a:p>
        </p:txBody>
      </p:sp>
      <p:sp>
        <p:nvSpPr>
          <p:cNvPr id="377" name="Google Shape;377;p59"/>
          <p:cNvSpPr txBox="1">
            <a:spLocks noGrp="1"/>
          </p:cNvSpPr>
          <p:nvPr>
            <p:ph type="body" idx="1"/>
          </p:nvPr>
        </p:nvSpPr>
        <p:spPr>
          <a:xfrm>
            <a:off x="231525" y="841450"/>
            <a:ext cx="84345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r>
              <a:rPr lang="en" sz="2200">
                <a:latin typeface="Century Gothic"/>
                <a:ea typeface="Century Gothic"/>
                <a:cs typeface="Century Gothic"/>
                <a:sym typeface="Century Gothic"/>
              </a:rPr>
              <a:t>Turn and talk with a partner about this question: </a:t>
            </a:r>
            <a:br>
              <a:rPr lang="en" sz="2200">
                <a:latin typeface="Century Gothic"/>
                <a:ea typeface="Century Gothic"/>
                <a:cs typeface="Century Gothic"/>
                <a:sym typeface="Century Gothic"/>
              </a:rPr>
            </a:br>
            <a:endParaRPr sz="220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r>
              <a:rPr lang="en" sz="2200" i="1">
                <a:latin typeface="Century Gothic"/>
                <a:ea typeface="Century Gothic"/>
                <a:cs typeface="Century Gothic"/>
                <a:sym typeface="Century Gothic"/>
              </a:rPr>
              <a:t>What do all of these photographs have in common?</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sz="2200">
                <a:latin typeface="Century Gothic"/>
                <a:ea typeface="Century Gothic"/>
                <a:cs typeface="Century Gothic"/>
                <a:sym typeface="Century Gothic"/>
              </a:rPr>
              <a:t>As you discuss, use the sentence starters from your Note-catcher.</a:t>
            </a:r>
            <a:endParaRPr sz="2200">
              <a:latin typeface="Century Gothic"/>
              <a:ea typeface="Century Gothic"/>
              <a:cs typeface="Century Gothic"/>
              <a:sym typeface="Century Gothic"/>
            </a:endParaRPr>
          </a:p>
        </p:txBody>
      </p:sp>
      <p:pic>
        <p:nvPicPr>
          <p:cNvPr id="379" name="Google Shape;379;p59"/>
          <p:cNvPicPr preferRelativeResize="0"/>
          <p:nvPr/>
        </p:nvPicPr>
        <p:blipFill>
          <a:blip r:embed="rId3">
            <a:alphaModFix/>
          </a:blip>
          <a:stretch>
            <a:fillRect/>
          </a:stretch>
        </p:blipFill>
        <p:spPr>
          <a:xfrm>
            <a:off x="1995713" y="2909075"/>
            <a:ext cx="5343525" cy="1733550"/>
          </a:xfrm>
          <a:prstGeom prst="rect">
            <a:avLst/>
          </a:prstGeom>
          <a:noFill/>
          <a:ln>
            <a:noFill/>
          </a:ln>
        </p:spPr>
      </p:pic>
      <p:pic>
        <p:nvPicPr>
          <p:cNvPr id="7" name="Google Shape;371;p58"/>
          <p:cNvPicPr preferRelativeResize="0"/>
          <p:nvPr/>
        </p:nvPicPr>
        <p:blipFill>
          <a:blip r:embed="rId4">
            <a:alphaModFix/>
          </a:blip>
          <a:stretch>
            <a:fillRect/>
          </a:stretch>
        </p:blipFill>
        <p:spPr>
          <a:xfrm>
            <a:off x="7915166" y="4337656"/>
            <a:ext cx="607019" cy="627851"/>
          </a:xfrm>
          <a:prstGeom prst="rect">
            <a:avLst/>
          </a:prstGeom>
          <a:noFill/>
          <a:ln>
            <a:noFill/>
          </a:ln>
        </p:spPr>
      </p:pic>
      <p:pic>
        <p:nvPicPr>
          <p:cNvPr id="8" name="Google Shape;288;p48"/>
          <p:cNvPicPr preferRelativeResize="0"/>
          <p:nvPr/>
        </p:nvPicPr>
        <p:blipFill>
          <a:blip r:embed="rId5">
            <a:alphaModFix/>
          </a:blip>
          <a:stretch>
            <a:fillRect/>
          </a:stretch>
        </p:blipFill>
        <p:spPr>
          <a:xfrm>
            <a:off x="8434440" y="4383780"/>
            <a:ext cx="567600" cy="5676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60"/>
          <p:cNvSpPr txBox="1">
            <a:spLocks noGrp="1"/>
          </p:cNvSpPr>
          <p:nvPr>
            <p:ph type="title"/>
          </p:nvPr>
        </p:nvSpPr>
        <p:spPr>
          <a:xfrm>
            <a:off x="258300" y="1092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Our Homework Routine</a:t>
            </a:r>
            <a:endParaRPr sz="3000" i="0" u="none" strike="noStrike" cap="none">
              <a:solidFill>
                <a:schemeClr val="dk1"/>
              </a:solidFill>
              <a:latin typeface="Century Gothic"/>
              <a:ea typeface="Century Gothic"/>
              <a:cs typeface="Century Gothic"/>
              <a:sym typeface="Century Gothic"/>
            </a:endParaRPr>
          </a:p>
        </p:txBody>
      </p:sp>
      <p:sp>
        <p:nvSpPr>
          <p:cNvPr id="386" name="Google Shape;386;p6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87" name="Google Shape;387;p60"/>
          <p:cNvPicPr preferRelativeResize="0"/>
          <p:nvPr/>
        </p:nvPicPr>
        <p:blipFill>
          <a:blip r:embed="rId3">
            <a:alphaModFix/>
          </a:blip>
          <a:stretch>
            <a:fillRect/>
          </a:stretch>
        </p:blipFill>
        <p:spPr>
          <a:xfrm>
            <a:off x="408900" y="1103458"/>
            <a:ext cx="3650601" cy="3183075"/>
          </a:xfrm>
          <a:prstGeom prst="rect">
            <a:avLst/>
          </a:prstGeom>
          <a:noFill/>
          <a:ln>
            <a:noFill/>
          </a:ln>
        </p:spPr>
      </p:pic>
      <p:pic>
        <p:nvPicPr>
          <p:cNvPr id="388" name="Google Shape;388;p60"/>
          <p:cNvPicPr preferRelativeResize="0"/>
          <p:nvPr/>
        </p:nvPicPr>
        <p:blipFill>
          <a:blip r:embed="rId4">
            <a:alphaModFix/>
          </a:blip>
          <a:stretch>
            <a:fillRect/>
          </a:stretch>
        </p:blipFill>
        <p:spPr>
          <a:xfrm>
            <a:off x="4437672" y="1385397"/>
            <a:ext cx="4285926" cy="23727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7" name="Google Shape;397;p61"/>
          <p:cNvPicPr preferRelativeResize="0"/>
          <p:nvPr/>
        </p:nvPicPr>
        <p:blipFill>
          <a:blip r:embed="rId3">
            <a:alphaModFix/>
          </a:blip>
          <a:stretch>
            <a:fillRect/>
          </a:stretch>
        </p:blipFill>
        <p:spPr>
          <a:xfrm>
            <a:off x="7630172" y="4366064"/>
            <a:ext cx="568305" cy="608102"/>
          </a:xfrm>
          <a:prstGeom prst="rect">
            <a:avLst/>
          </a:prstGeom>
          <a:noFill/>
          <a:ln>
            <a:noFill/>
          </a:ln>
        </p:spPr>
      </p:pic>
      <p:sp>
        <p:nvSpPr>
          <p:cNvPr id="393" name="Google Shape;393;p61"/>
          <p:cNvSpPr txBox="1">
            <a:spLocks noGrp="1"/>
          </p:cNvSpPr>
          <p:nvPr>
            <p:ph type="title"/>
          </p:nvPr>
        </p:nvSpPr>
        <p:spPr>
          <a:xfrm>
            <a:off x="288025" y="273850"/>
            <a:ext cx="8227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Revisit Our Learning Targets</a:t>
            </a:r>
            <a:endParaRPr sz="3000" i="0" u="none" strike="noStrike" cap="none">
              <a:solidFill>
                <a:schemeClr val="dk1"/>
              </a:solidFill>
              <a:latin typeface="Century Gothic"/>
              <a:ea typeface="Century Gothic"/>
              <a:cs typeface="Century Gothic"/>
              <a:sym typeface="Century Gothic"/>
            </a:endParaRPr>
          </a:p>
        </p:txBody>
      </p:sp>
      <p:sp>
        <p:nvSpPr>
          <p:cNvPr id="394" name="Google Shape;394;p6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100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analyze how incidents</a:t>
            </a:r>
            <a:r>
              <a:rPr lang="en" sz="2400" dirty="0">
                <a:latin typeface="Century Gothic"/>
                <a:ea typeface="Century Gothic"/>
                <a:cs typeface="Century Gothic"/>
                <a:sym typeface="Century Gothic"/>
              </a:rPr>
              <a:t> in </a:t>
            </a:r>
            <a:r>
              <a:rPr lang="en" sz="2400" i="1" dirty="0">
                <a:latin typeface="Century Gothic"/>
                <a:ea typeface="Century Gothic"/>
                <a:cs typeface="Century Gothic"/>
                <a:sym typeface="Century Gothic"/>
              </a:rPr>
              <a:t>Unbroken </a:t>
            </a:r>
            <a:r>
              <a:rPr lang="en" sz="2400" dirty="0">
                <a:latin typeface="Century Gothic"/>
                <a:ea typeface="Century Gothic"/>
                <a:cs typeface="Century Gothic"/>
                <a:sym typeface="Century Gothic"/>
              </a:rPr>
              <a:t>reveal aspects of Louie Zamperini as a character.</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use photographs of World War II to build background knowledge</a:t>
            </a:r>
            <a:r>
              <a:rPr lang="en" sz="2400" dirty="0">
                <a:latin typeface="Century Gothic"/>
                <a:ea typeface="Century Gothic"/>
                <a:cs typeface="Century Gothic"/>
                <a:sym typeface="Century Gothic"/>
              </a:rPr>
              <a:t> about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a:t>
            </a:r>
            <a:endParaRPr dirty="0"/>
          </a:p>
        </p:txBody>
      </p:sp>
      <p:pic>
        <p:nvPicPr>
          <p:cNvPr id="395" name="Google Shape;395;p61"/>
          <p:cNvPicPr preferRelativeResize="0"/>
          <p:nvPr/>
        </p:nvPicPr>
        <p:blipFill>
          <a:blip r:embed="rId4">
            <a:alphaModFix/>
          </a:blip>
          <a:stretch>
            <a:fillRect/>
          </a:stretch>
        </p:blipFill>
        <p:spPr>
          <a:xfrm>
            <a:off x="8439023" y="4405366"/>
            <a:ext cx="615775" cy="498050"/>
          </a:xfrm>
          <a:prstGeom prst="rect">
            <a:avLst/>
          </a:prstGeom>
          <a:noFill/>
          <a:ln>
            <a:noFill/>
          </a:ln>
        </p:spPr>
      </p:pic>
      <p:pic>
        <p:nvPicPr>
          <p:cNvPr id="396" name="Google Shape;396;p61"/>
          <p:cNvPicPr preferRelativeResize="0"/>
          <p:nvPr/>
        </p:nvPicPr>
        <p:blipFill>
          <a:blip r:embed="rId5">
            <a:alphaModFix/>
          </a:blip>
          <a:stretch>
            <a:fillRect/>
          </a:stretch>
        </p:blipFill>
        <p:spPr>
          <a:xfrm>
            <a:off x="8024068" y="4383594"/>
            <a:ext cx="491157" cy="52949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6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403" name="Google Shape;403;p6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spcBef>
                <a:spcPts val="800"/>
              </a:spcBef>
              <a:spcAft>
                <a:spcPts val="0"/>
              </a:spcAft>
              <a:buSzPts val="1800"/>
              <a:buFont typeface="Century Gothic"/>
              <a:buChar char="•"/>
            </a:pPr>
            <a:r>
              <a:rPr lang="en" sz="1800" dirty="0">
                <a:latin typeface="Century Gothic"/>
                <a:ea typeface="Century Gothic"/>
                <a:cs typeface="Century Gothic"/>
                <a:sym typeface="Century Gothic"/>
              </a:rPr>
              <a:t>Reread the preface and complete a first read of pages 3–6 (to page break) in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the focus question and vocabulary on the </a:t>
            </a:r>
            <a:r>
              <a:rPr lang="en" sz="1800" b="1" dirty="0">
                <a:latin typeface="Century Gothic"/>
                <a:ea typeface="Century Gothic"/>
                <a:cs typeface="Century Gothic"/>
                <a:sym typeface="Century Gothic"/>
              </a:rPr>
              <a:t>structured notes</a:t>
            </a:r>
            <a:r>
              <a:rPr lang="en" sz="1800" dirty="0">
                <a:latin typeface="Century Gothic"/>
                <a:ea typeface="Century Gothic"/>
                <a:cs typeface="Century Gothic"/>
                <a:sym typeface="Century Gothic"/>
              </a:rPr>
              <a:t>.</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Use details from the text to describe Louie’s character in pages 3–6. What aspects of his character that you have read about so far may help him survive his situation described in the preface? Use the strongest evidence from the book to support your answer</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410" name="Google Shape;410;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411" name="Google Shape;411;p63"/>
          <p:cNvGraphicFramePr/>
          <p:nvPr/>
        </p:nvGraphicFramePr>
        <p:xfrm>
          <a:off x="577216" y="1385887"/>
          <a:ext cx="7989600" cy="3230175"/>
        </p:xfrm>
        <a:graphic>
          <a:graphicData uri="http://schemas.openxmlformats.org/drawingml/2006/table">
            <a:tbl>
              <a:tblPr firstRow="1" bandRow="1">
                <a:noFill/>
                <a:tableStyleId>{AA3D6D77-02AA-44F6-9FFC-2E1513447132}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190900" y="1391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Module 3 Overview</a:t>
            </a:r>
            <a:endParaRPr sz="3300" b="0" i="0" u="none" strike="noStrike" cap="none">
              <a:solidFill>
                <a:schemeClr val="dk1"/>
              </a:solidFill>
              <a:latin typeface="Calibri"/>
              <a:ea typeface="Calibri"/>
              <a:cs typeface="Calibri"/>
              <a:sym typeface="Calibri"/>
            </a:endParaRPr>
          </a:p>
        </p:txBody>
      </p:sp>
      <p:sp>
        <p:nvSpPr>
          <p:cNvPr id="223" name="Google Shape;223;p39"/>
          <p:cNvSpPr txBox="1">
            <a:spLocks noGrp="1"/>
          </p:cNvSpPr>
          <p:nvPr>
            <p:ph type="body" idx="1"/>
          </p:nvPr>
        </p:nvSpPr>
        <p:spPr>
          <a:xfrm>
            <a:off x="190900" y="10240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00">
                <a:latin typeface="Century Gothic"/>
                <a:ea typeface="Century Gothic"/>
                <a:cs typeface="Century Gothic"/>
                <a:sym typeface="Century Gothic"/>
              </a:rPr>
              <a:t>The module will address the following Long-term learning targets:</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analyze how specific dialogue or incidents in a plot propel the action, reveal aspects of a character, or provoke a decision.</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cite text-based evidence that provides the strongest support for an analysis of literary text.</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determine a theme or the central ideas of an informational text.</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analyze the development of a theme or central idea throughout the text (including its relationship to supporting ideas).</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objectively summarize informational text.</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analyze the connections and distinctions between individuals, ideas or events in a text.</a:t>
            </a:r>
            <a:endParaRPr sz="1400">
              <a:latin typeface="Century Gothic"/>
              <a:ea typeface="Century Gothic"/>
              <a:cs typeface="Century Gothic"/>
              <a:sym typeface="Century Gothic"/>
            </a:endParaRPr>
          </a:p>
          <a:p>
            <a:pPr marL="457200" lvl="0" indent="-317500" algn="l" rtl="0">
              <a:lnSpc>
                <a:spcPct val="115000"/>
              </a:lnSpc>
              <a:spcBef>
                <a:spcPts val="0"/>
              </a:spcBef>
              <a:spcAft>
                <a:spcPts val="0"/>
              </a:spcAft>
              <a:buClr>
                <a:schemeClr val="dk1"/>
              </a:buClr>
              <a:buSzPts val="1400"/>
              <a:buFont typeface="Century Gothic"/>
              <a:buChar char="●"/>
            </a:pPr>
            <a:r>
              <a:rPr lang="en" sz="1400">
                <a:latin typeface="Century Gothic"/>
                <a:ea typeface="Century Gothic"/>
                <a:cs typeface="Century Gothic"/>
                <a:sym typeface="Century Gothic"/>
              </a:rPr>
              <a:t>I can determine the meaning of words and phrases in text (figurative, connotative, and technical meanings).</a:t>
            </a:r>
            <a:endParaRPr sz="14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400">
                <a:latin typeface="Century Gothic"/>
                <a:ea typeface="Century Gothic"/>
                <a:cs typeface="Century Gothic"/>
                <a:sym typeface="Century Gothic"/>
              </a:rPr>
              <a:t>I can analyze the impact of word choice on meaning and tone (analogies or allusions).</a:t>
            </a:r>
            <a:r>
              <a:rPr lang="en" sz="1200">
                <a:latin typeface="Century Gothic"/>
                <a:ea typeface="Century Gothic"/>
                <a:cs typeface="Century Gothic"/>
                <a:sym typeface="Century Gothic"/>
              </a:rPr>
              <a:t/>
            </a:r>
            <a:br>
              <a:rPr lang="en" sz="1200">
                <a:latin typeface="Century Gothic"/>
                <a:ea typeface="Century Gothic"/>
                <a:cs typeface="Century Gothic"/>
                <a:sym typeface="Century Gothic"/>
              </a:rPr>
            </a:br>
            <a:r>
              <a:rPr lang="en" sz="1200">
                <a:latin typeface="Century Gothic"/>
                <a:ea typeface="Century Gothic"/>
                <a:cs typeface="Century Gothic"/>
                <a:sym typeface="Century Gothic"/>
              </a:rPr>
              <a:t/>
            </a:r>
            <a:br>
              <a:rPr lang="en" sz="1200">
                <a:latin typeface="Century Gothic"/>
                <a:ea typeface="Century Gothic"/>
                <a:cs typeface="Century Gothic"/>
                <a:sym typeface="Century Gothic"/>
              </a:rPr>
            </a:br>
            <a:endParaRPr sz="1200">
              <a:latin typeface="Century Gothic"/>
              <a:ea typeface="Century Gothic"/>
              <a:cs typeface="Century Gothic"/>
              <a:sym typeface="Century Gothic"/>
            </a:endParaRPr>
          </a:p>
          <a:p>
            <a:pPr marL="0" lvl="0" indent="0" algn="l" rtl="0">
              <a:spcBef>
                <a:spcPts val="800"/>
              </a:spcBef>
              <a:spcAft>
                <a:spcPts val="0"/>
              </a:spcAft>
              <a:buNone/>
            </a:pPr>
            <a:endParaRPr>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224600" y="194028"/>
            <a:ext cx="83469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Module 3 Unit 1 Overview</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Overlock"/>
              <a:buNone/>
            </a:pPr>
            <a:endParaRPr sz="3200" dirty="0">
              <a:latin typeface="Century Gothic"/>
              <a:ea typeface="Century Gothic"/>
              <a:cs typeface="Century Gothic"/>
              <a:sym typeface="Century Gothic"/>
            </a:endParaRPr>
          </a:p>
        </p:txBody>
      </p:sp>
      <p:sp>
        <p:nvSpPr>
          <p:cNvPr id="229" name="Google Shape;229;p40"/>
          <p:cNvSpPr txBox="1">
            <a:spLocks noGrp="1"/>
          </p:cNvSpPr>
          <p:nvPr>
            <p:ph type="body" idx="1"/>
          </p:nvPr>
        </p:nvSpPr>
        <p:spPr>
          <a:xfrm>
            <a:off x="224600" y="805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latin typeface="Century Gothic"/>
                <a:ea typeface="Century Gothic"/>
                <a:cs typeface="Century Gothic"/>
                <a:sym typeface="Century Gothic"/>
              </a:rPr>
              <a:t>In Unit 1, students will build background knowledge about Japanese-American relations during World War II. They will consider the causes of both Japanese and American involvement in the war, beginning with the attack on Pearl Harbor. They will read FDR’s and the Japanese government’s responses to the bombing and will consider conflicting perspectives of the same event. They will also begin reading the central text of the module, </a:t>
            </a:r>
            <a:r>
              <a:rPr lang="en" sz="1200" i="1">
                <a:latin typeface="Century Gothic"/>
                <a:ea typeface="Century Gothic"/>
                <a:cs typeface="Century Gothic"/>
                <a:sym typeface="Century Gothic"/>
              </a:rPr>
              <a:t>Unbroken: A World War II Story of Survival, Resilience, and Redemption</a:t>
            </a:r>
            <a:r>
              <a:rPr lang="en" sz="1200">
                <a:latin typeface="Century Gothic"/>
                <a:ea typeface="Century Gothic"/>
                <a:cs typeface="Century Gothic"/>
                <a:sym typeface="Century Gothic"/>
              </a:rPr>
              <a:t> by Laura Hillenbrand. As they read Part 1 of the text, students will build background knowledge on American Louis Zamperini, as well as begin their study of Hillenbrand’s craft as she weaves a compelling narrative in this piece of literary nonfiction.</a:t>
            </a:r>
            <a:endParaRPr sz="1200">
              <a:latin typeface="Century Gothic"/>
              <a:ea typeface="Century Gothic"/>
              <a:cs typeface="Century Gothic"/>
              <a:sym typeface="Century Gothic"/>
            </a:endParaRPr>
          </a:p>
          <a:p>
            <a:pPr marL="0" lvl="0" indent="0" algn="l" rtl="0">
              <a:lnSpc>
                <a:spcPct val="115000"/>
              </a:lnSpc>
              <a:spcBef>
                <a:spcPts val="1600"/>
              </a:spcBef>
              <a:spcAft>
                <a:spcPts val="0"/>
              </a:spcAft>
              <a:buClr>
                <a:schemeClr val="dk1"/>
              </a:buClr>
              <a:buSzPts val="1100"/>
              <a:buFont typeface="Arial"/>
              <a:buNone/>
            </a:pPr>
            <a:r>
              <a:rPr lang="en" sz="1200">
                <a:latin typeface="Century Gothic"/>
                <a:ea typeface="Century Gothic"/>
                <a:cs typeface="Century Gothic"/>
                <a:sym typeface="Century Gothic"/>
              </a:rPr>
              <a:t>In this unit students have the opportunity to think about the following guiding questions:</a:t>
            </a:r>
            <a:endParaRPr sz="1200">
              <a:latin typeface="Century Gothic"/>
              <a:ea typeface="Century Gothic"/>
              <a:cs typeface="Century Gothic"/>
              <a:sym typeface="Century Gothic"/>
            </a:endParaRPr>
          </a:p>
          <a:p>
            <a:pPr marL="457200" lvl="0" indent="-304800" algn="l" rtl="0">
              <a:lnSpc>
                <a:spcPct val="115000"/>
              </a:lnSpc>
              <a:spcBef>
                <a:spcPts val="1600"/>
              </a:spcBef>
              <a:spcAft>
                <a:spcPts val="0"/>
              </a:spcAft>
              <a:buClr>
                <a:schemeClr val="dk1"/>
              </a:buClr>
              <a:buSzPts val="1200"/>
              <a:buFont typeface="Century Gothic"/>
              <a:buChar char="●"/>
            </a:pPr>
            <a:r>
              <a:rPr lang="en" sz="1200" b="1">
                <a:latin typeface="Century Gothic"/>
                <a:ea typeface="Century Gothic"/>
                <a:cs typeface="Century Gothic"/>
                <a:sym typeface="Century Gothic"/>
              </a:rPr>
              <a:t>How does war and conflict affect individuals and societies? </a:t>
            </a: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b="1">
                <a:latin typeface="Century Gothic"/>
                <a:ea typeface="Century Gothic"/>
                <a:cs typeface="Century Gothic"/>
                <a:sym typeface="Century Gothic"/>
              </a:rPr>
              <a:t>How do historians/readers reconcile multiple accounts of the same event?</a:t>
            </a: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b="1">
                <a:latin typeface="Century Gothic"/>
                <a:ea typeface="Century Gothic"/>
                <a:cs typeface="Century Gothic"/>
                <a:sym typeface="Century Gothic"/>
              </a:rPr>
              <a:t>How can narrative be used to communicate real events?</a:t>
            </a:r>
            <a:endParaRPr sz="1200">
              <a:latin typeface="Century Gothic"/>
              <a:ea typeface="Century Gothic"/>
              <a:cs typeface="Century Gothic"/>
              <a:sym typeface="Century Gothic"/>
            </a:endParaRPr>
          </a:p>
          <a:p>
            <a:pPr marL="0" lvl="0" indent="0" algn="l" rtl="0">
              <a:lnSpc>
                <a:spcPct val="115000"/>
              </a:lnSpc>
              <a:spcBef>
                <a:spcPts val="1600"/>
              </a:spcBef>
              <a:spcAft>
                <a:spcPts val="0"/>
              </a:spcAft>
              <a:buClr>
                <a:schemeClr val="dk1"/>
              </a:buClr>
              <a:buSzPts val="1100"/>
              <a:buFont typeface="Arial"/>
              <a:buNone/>
            </a:pPr>
            <a:r>
              <a:rPr lang="en" sz="1200">
                <a:latin typeface="Century Gothic"/>
                <a:ea typeface="Century Gothic"/>
                <a:cs typeface="Century Gothic"/>
                <a:sym typeface="Century Gothic"/>
              </a:rPr>
              <a:t>In addition, they will grapple with these big ideas:</a:t>
            </a:r>
            <a:endParaRPr sz="1200">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a:latin typeface="Century Gothic"/>
                <a:ea typeface="Century Gothic"/>
                <a:cs typeface="Century Gothic"/>
                <a:sym typeface="Century Gothic"/>
              </a:rPr>
              <a:t> </a:t>
            </a:r>
            <a:r>
              <a:rPr lang="en" sz="1200" i="1">
                <a:latin typeface="Century Gothic"/>
                <a:ea typeface="Century Gothic"/>
                <a:cs typeface="Century Gothic"/>
                <a:sym typeface="Century Gothic"/>
              </a:rPr>
              <a:t>The war affected both ordinary Japanese-Americans and American prisoners of war in life-changing ways.</a:t>
            </a:r>
            <a:endParaRPr sz="1200" i="1">
              <a:latin typeface="Century Gothic"/>
              <a:ea typeface="Century Gothic"/>
              <a:cs typeface="Century Gothic"/>
              <a:sym typeface="Century Gothic"/>
            </a:endParaRPr>
          </a:p>
          <a:p>
            <a:pPr marL="457200" lvl="0" indent="-304800" algn="l" rtl="0">
              <a:lnSpc>
                <a:spcPct val="115000"/>
              </a:lnSpc>
              <a:spcBef>
                <a:spcPts val="0"/>
              </a:spcBef>
              <a:spcAft>
                <a:spcPts val="0"/>
              </a:spcAft>
              <a:buClr>
                <a:schemeClr val="dk1"/>
              </a:buClr>
              <a:buSzPts val="1200"/>
              <a:buFont typeface="Century Gothic"/>
              <a:buChar char="●"/>
            </a:pPr>
            <a:r>
              <a:rPr lang="en" sz="1200" i="1">
                <a:latin typeface="Century Gothic"/>
                <a:ea typeface="Century Gothic"/>
                <a:cs typeface="Century Gothic"/>
                <a:sym typeface="Century Gothic"/>
              </a:rPr>
              <a:t>War and conflict bring important yet divergent experiences to individuals and societies. </a:t>
            </a:r>
            <a:r>
              <a:rPr lang="en" sz="1200">
                <a:latin typeface="Century Gothic"/>
                <a:ea typeface="Century Gothic"/>
                <a:cs typeface="Century Gothic"/>
                <a:sym typeface="Century Gothic"/>
              </a:rPr>
              <a:t/>
            </a:r>
            <a:br>
              <a:rPr lang="en" sz="1200">
                <a:latin typeface="Century Gothic"/>
                <a:ea typeface="Century Gothic"/>
                <a:cs typeface="Century Gothic"/>
                <a:sym typeface="Century Gothic"/>
              </a:rPr>
            </a:br>
            <a:endParaRPr>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1"/>
          <p:cNvSpPr txBox="1">
            <a:spLocks noGrp="1"/>
          </p:cNvSpPr>
          <p:nvPr>
            <p:ph type="title"/>
          </p:nvPr>
        </p:nvSpPr>
        <p:spPr>
          <a:xfrm>
            <a:off x="424543" y="284734"/>
            <a:ext cx="8090807"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1: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35" name="Google Shape;235;p41"/>
          <p:cNvSpPr txBox="1">
            <a:spLocks noGrp="1"/>
          </p:cNvSpPr>
          <p:nvPr>
            <p:ph type="body" idx="1"/>
          </p:nvPr>
        </p:nvSpPr>
        <p:spPr>
          <a:xfrm>
            <a:off x="424543" y="1369219"/>
            <a:ext cx="8090807"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50-70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launch Module 3A and build background knowledge about the main character of the novel </a:t>
            </a:r>
            <a:r>
              <a:rPr lang="en" sz="1600" i="1" dirty="0">
                <a:latin typeface="Century Gothic"/>
                <a:ea typeface="Century Gothic"/>
                <a:cs typeface="Century Gothic"/>
                <a:sym typeface="Century Gothic"/>
              </a:rPr>
              <a:t>Unbroken </a:t>
            </a:r>
            <a:r>
              <a:rPr lang="en" sz="1600" dirty="0">
                <a:latin typeface="Century Gothic"/>
                <a:ea typeface="Century Gothic"/>
                <a:cs typeface="Century Gothic"/>
                <a:sym typeface="Century Gothic"/>
              </a:rPr>
              <a:t>and the Pacific theater in World War II.</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how incidents in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 reveal aspects of Louie Zamperini as a character.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use photographs of World War II to build background knowledge about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2"/>
          <p:cNvSpPr txBox="1">
            <a:spLocks noGrp="1"/>
          </p:cNvSpPr>
          <p:nvPr>
            <p:ph type="title"/>
          </p:nvPr>
        </p:nvSpPr>
        <p:spPr>
          <a:xfrm>
            <a:off x="424543" y="273848"/>
            <a:ext cx="8090807"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1: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41" name="Google Shape;241;p42"/>
          <p:cNvSpPr txBox="1">
            <a:spLocks noGrp="1"/>
          </p:cNvSpPr>
          <p:nvPr>
            <p:ph type="body" idx="1"/>
          </p:nvPr>
        </p:nvSpPr>
        <p:spPr>
          <a:xfrm>
            <a:off x="424543" y="1369219"/>
            <a:ext cx="8090807"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400" dirty="0">
                <a:latin typeface="Century Gothic"/>
                <a:ea typeface="Century Gothic"/>
                <a:cs typeface="Century Gothic"/>
                <a:sym typeface="Century Gothic"/>
              </a:rPr>
              <a:t>Materials and classroom preparation</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i="1" dirty="0">
                <a:latin typeface="Century Gothic"/>
                <a:ea typeface="Century Gothic"/>
                <a:cs typeface="Century Gothic"/>
                <a:sym typeface="Century Gothic"/>
              </a:rPr>
              <a:t>Unbroken: A World War II Story of Survival, Resilience, and Redemption</a:t>
            </a:r>
            <a:r>
              <a:rPr lang="en" sz="1400" dirty="0">
                <a:latin typeface="Century Gothic"/>
                <a:ea typeface="Century Gothic"/>
                <a:cs typeface="Century Gothic"/>
                <a:sym typeface="Century Gothic"/>
              </a:rPr>
              <a:t> (one per student)</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b="1" dirty="0">
                <a:latin typeface="Century Gothic"/>
                <a:ea typeface="Century Gothic"/>
                <a:cs typeface="Century Gothic"/>
                <a:sym typeface="Century Gothic"/>
              </a:rPr>
              <a:t>Notice/Wonder note-catcher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Gallery Walk photographs</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structured notes, preface, pages 3–6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supported structured notes, preface, pages 3–6 </a:t>
            </a:r>
            <a:r>
              <a:rPr lang="en" sz="1400" dirty="0">
                <a:latin typeface="Century Gothic"/>
                <a:ea typeface="Century Gothic"/>
                <a:cs typeface="Century Gothic"/>
                <a:sym typeface="Century Gothic"/>
              </a:rPr>
              <a:t>(optional; for students needing additional support)</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Structured Notes Teacher Guide, preface, pages 3–6 (for teacher reference)</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Document camera or other means of displaying the </a:t>
            </a:r>
            <a:r>
              <a:rPr lang="en" sz="1400" b="1" dirty="0">
                <a:latin typeface="Century Gothic"/>
                <a:ea typeface="Century Gothic"/>
                <a:cs typeface="Century Gothic"/>
                <a:sym typeface="Century Gothic"/>
              </a:rPr>
              <a:t>Structured Notes</a:t>
            </a:r>
            <a:endParaRPr sz="1400" b="1"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Timer (for use in the Gallery </a:t>
            </a:r>
            <a:r>
              <a:rPr lang="en" sz="1400" dirty="0" smtClean="0">
                <a:latin typeface="Century Gothic"/>
                <a:ea typeface="Century Gothic"/>
                <a:cs typeface="Century Gothic"/>
                <a:sym typeface="Century Gothic"/>
              </a:rPr>
              <a:t>Walk</a:t>
            </a:r>
            <a:r>
              <a:rPr lang="en" sz="1400" dirty="0">
                <a:latin typeface="Century Gothic"/>
                <a:ea typeface="Century Gothic"/>
                <a:cs typeface="Century Gothic"/>
                <a:sym typeface="Century Gothic"/>
              </a:rPr>
              <a:t>)</a:t>
            </a:r>
            <a:br>
              <a:rPr lang="en" sz="14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3"/>
          <p:cNvSpPr txBox="1">
            <a:spLocks noGrp="1"/>
          </p:cNvSpPr>
          <p:nvPr>
            <p:ph type="title"/>
          </p:nvPr>
        </p:nvSpPr>
        <p:spPr>
          <a:xfrm>
            <a:off x="381000" y="273848"/>
            <a:ext cx="813435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1: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47" name="Google Shape;247;p43"/>
          <p:cNvSpPr txBox="1">
            <a:spLocks noGrp="1"/>
          </p:cNvSpPr>
          <p:nvPr>
            <p:ph type="body" idx="1"/>
          </p:nvPr>
        </p:nvSpPr>
        <p:spPr>
          <a:xfrm>
            <a:off x="381000" y="1369219"/>
            <a:ext cx="813435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In advance of teaching, read and annotate </a:t>
            </a:r>
            <a:r>
              <a:rPr lang="en" sz="1800" i="1" dirty="0">
                <a:latin typeface="Century Gothic"/>
                <a:ea typeface="Century Gothic"/>
                <a:cs typeface="Century Gothic"/>
                <a:sym typeface="Century Gothic"/>
              </a:rPr>
              <a:t>Unbroken: A World War II Story of Survival, Resilience, and Redemption</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 A World War II Story of Survival, Resilience, and Redemption</a:t>
            </a:r>
            <a:r>
              <a:rPr lang="en" sz="1800" dirty="0">
                <a:latin typeface="Century Gothic"/>
                <a:ea typeface="Century Gothic"/>
                <a:cs typeface="Century Gothic"/>
                <a:sym typeface="Century Gothic"/>
              </a:rPr>
              <a:t> (preface and pages 3-6)</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 Structured Notes Teacher Guide</a:t>
            </a:r>
            <a:r>
              <a:rPr lang="en" sz="1800" dirty="0">
                <a:latin typeface="Century Gothic"/>
                <a:ea typeface="Century Gothic"/>
                <a:cs typeface="Century Gothic"/>
                <a:sym typeface="Century Gothic"/>
              </a:rPr>
              <a:t>, preface, pages 3–6 (for teacher reference)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Gallery Walk protocol</a:t>
            </a:r>
            <a:br>
              <a:rPr lang="en" sz="1800" dirty="0">
                <a:latin typeface="Century Gothic"/>
                <a:ea typeface="Century Gothic"/>
                <a:cs typeface="Century Gothic"/>
                <a:sym typeface="Century Gothic"/>
              </a:rPr>
            </a:br>
            <a:endParaRPr sz="1800" i="1"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51"/>
        <p:cNvGrpSpPr/>
        <p:nvPr/>
      </p:nvGrpSpPr>
      <p:grpSpPr>
        <a:xfrm>
          <a:off x="0" y="0"/>
          <a:ext cx="0" cy="0"/>
          <a:chOff x="0" y="0"/>
          <a:chExt cx="0" cy="0"/>
        </a:xfrm>
      </p:grpSpPr>
      <p:pic>
        <p:nvPicPr>
          <p:cNvPr id="252" name="Google Shape;252;p4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53" name="Google Shape;253;p4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54" name="Google Shape;254;p44"/>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dirty="0">
                <a:solidFill>
                  <a:srgbClr val="404040"/>
                </a:solidFill>
                <a:latin typeface="Century Gothic"/>
                <a:ea typeface="Century Gothic"/>
                <a:cs typeface="Century Gothic"/>
                <a:sym typeface="Century Gothic"/>
              </a:rPr>
              <a:t>Grade </a:t>
            </a:r>
            <a:r>
              <a:rPr lang="en" sz="3000" b="1" i="0" u="none" strike="noStrike" cap="none" dirty="0" smtClean="0">
                <a:solidFill>
                  <a:srgbClr val="404040"/>
                </a:solidFill>
                <a:latin typeface="Century Gothic"/>
                <a:ea typeface="Century Gothic"/>
                <a:cs typeface="Century Gothic"/>
                <a:sym typeface="Century Gothic"/>
              </a:rPr>
              <a:t>8: </a:t>
            </a:r>
            <a:r>
              <a:rPr lang="en" sz="3000" b="1" i="0" u="none" strike="noStrike" cap="none" dirty="0">
                <a:solidFill>
                  <a:srgbClr val="404040"/>
                </a:solidFill>
                <a:latin typeface="Century Gothic"/>
                <a:ea typeface="Century Gothic"/>
                <a:cs typeface="Century Gothic"/>
                <a:sym typeface="Century Gothic"/>
              </a:rPr>
              <a:t>Module </a:t>
            </a:r>
            <a:r>
              <a:rPr lang="en" sz="3000" b="1" dirty="0">
                <a:solidFill>
                  <a:srgbClr val="404040"/>
                </a:solidFill>
                <a:latin typeface="Century Gothic"/>
                <a:ea typeface="Century Gothic"/>
                <a:cs typeface="Century Gothic"/>
                <a:sym typeface="Century Gothic"/>
              </a:rPr>
              <a:t>3</a:t>
            </a:r>
            <a:r>
              <a:rPr lang="en" sz="3000" b="1" i="0" u="none" strike="noStrike" cap="none" dirty="0">
                <a:solidFill>
                  <a:srgbClr val="404040"/>
                </a:solidFill>
                <a:latin typeface="Century Gothic"/>
                <a:ea typeface="Century Gothic"/>
                <a:cs typeface="Century Gothic"/>
                <a:sym typeface="Century Gothic"/>
              </a:rPr>
              <a:t>: </a:t>
            </a:r>
            <a:br>
              <a:rPr lang="en" sz="3000" b="1" i="0" u="none" strike="noStrike" cap="none" dirty="0">
                <a:solidFill>
                  <a:srgbClr val="404040"/>
                </a:solidFill>
                <a:latin typeface="Century Gothic"/>
                <a:ea typeface="Century Gothic"/>
                <a:cs typeface="Century Gothic"/>
                <a:sym typeface="Century Gothic"/>
              </a:rPr>
            </a:br>
            <a:r>
              <a:rPr lang="en" sz="3000" b="1" i="0" u="none" strike="noStrike" cap="none" dirty="0">
                <a:solidFill>
                  <a:srgbClr val="404040"/>
                </a:solidFill>
                <a:latin typeface="Century Gothic"/>
                <a:ea typeface="Century Gothic"/>
                <a:cs typeface="Century Gothic"/>
                <a:sym typeface="Century Gothic"/>
              </a:rPr>
              <a:t>Unit 1: Lesson 1</a:t>
            </a:r>
            <a:endParaRPr sz="3000" b="0" i="0" u="none" strike="noStrike" cap="none" dirty="0">
              <a:solidFill>
                <a:srgbClr val="404040"/>
              </a:solidFill>
              <a:latin typeface="Calibri"/>
              <a:ea typeface="Calibri"/>
              <a:cs typeface="Calibri"/>
              <a:sym typeface="Calibri"/>
            </a:endParaRPr>
          </a:p>
        </p:txBody>
      </p:sp>
      <p:pic>
        <p:nvPicPr>
          <p:cNvPr id="255" name="Google Shape;255;p4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6" name="Google Shape;256;p4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62" name="Google Shape;262;p45"/>
          <p:cNvSpPr txBox="1">
            <a:spLocks noGrp="1"/>
          </p:cNvSpPr>
          <p:nvPr>
            <p:ph type="body" idx="1"/>
          </p:nvPr>
        </p:nvSpPr>
        <p:spPr>
          <a:xfrm>
            <a:off x="574075" y="1137300"/>
            <a:ext cx="7886700" cy="3467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we will begin Module 3 and our study of Japanese-American relations during World War II. Today’s focus will be to build your background knowledge of World War II in the Pacific theater and to introduce you to the main character in our central text, </a:t>
            </a:r>
            <a:r>
              <a:rPr lang="en" sz="1800" i="1" dirty="0">
                <a:latin typeface="Century Gothic"/>
                <a:ea typeface="Century Gothic"/>
                <a:cs typeface="Century Gothic"/>
                <a:sym typeface="Century Gothic"/>
              </a:rPr>
              <a:t>Unbroken: A World War II Story of Survival, Resilience, and Redemption</a:t>
            </a:r>
            <a:r>
              <a:rPr lang="en" sz="1800" dirty="0">
                <a:latin typeface="Century Gothic"/>
                <a:ea typeface="Century Gothic"/>
                <a:cs typeface="Century Gothic"/>
                <a:sym typeface="Century Gothic"/>
              </a:rPr>
              <a:t> by Laura Hillenbrand.</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Engage in a first read of the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to learn more about Louie Zamperini</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Participate in a Gallery Walk to build background knowledge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the preface and complete </a:t>
            </a:r>
            <a:r>
              <a:rPr lang="en" sz="1800" b="1" dirty="0">
                <a:latin typeface="Century Gothic"/>
                <a:ea typeface="Century Gothic"/>
                <a:cs typeface="Century Gothic"/>
                <a:sym typeface="Century Gothic"/>
              </a:rPr>
              <a:t>Structured Notes</a:t>
            </a:r>
            <a:endParaRPr sz="1800" b="1"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ECF372-0512-4DCC-BCCD-5FDD54B70D7D}"/>
</file>

<file path=customXml/itemProps2.xml><?xml version="1.0" encoding="utf-8"?>
<ds:datastoreItem xmlns:ds="http://schemas.openxmlformats.org/officeDocument/2006/customXml" ds:itemID="{62650F69-EDD4-4065-8CCD-CFACBE5C42DA}"/>
</file>

<file path=customXml/itemProps3.xml><?xml version="1.0" encoding="utf-8"?>
<ds:datastoreItem xmlns:ds="http://schemas.openxmlformats.org/officeDocument/2006/customXml" ds:itemID="{6CA5A357-6270-48CA-A090-E5AD1D46C248}"/>
</file>

<file path=docProps/app.xml><?xml version="1.0" encoding="utf-8"?>
<Properties xmlns="http://schemas.openxmlformats.org/officeDocument/2006/extended-properties" xmlns:vt="http://schemas.openxmlformats.org/officeDocument/2006/docPropsVTypes">
  <TotalTime>21</TotalTime>
  <Words>2634</Words>
  <Application>Microsoft Macintosh PowerPoint</Application>
  <PresentationFormat>On-screen Show (16:9)</PresentationFormat>
  <Paragraphs>435</Paragraphs>
  <Slides>27</Slides>
  <Notes>27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27</vt:i4>
      </vt:variant>
    </vt:vector>
  </HeadingPairs>
  <TitlesOfParts>
    <vt:vector size="33" baseType="lpstr">
      <vt:lpstr>Calibri</vt:lpstr>
      <vt:lpstr>Century Gothic</vt:lpstr>
      <vt:lpstr>Overlock</vt:lpstr>
      <vt:lpstr>Simple Light</vt:lpstr>
      <vt:lpstr>Office Theme</vt:lpstr>
      <vt:lpstr>Office Theme</vt:lpstr>
      <vt:lpstr>Module 3 Overview </vt:lpstr>
      <vt:lpstr>Module 3 Overview </vt:lpstr>
      <vt:lpstr>Module 3 Overview</vt:lpstr>
      <vt:lpstr>Module 3 Unit 1 Overview </vt:lpstr>
      <vt:lpstr>  Grade 8: Module 3: Unit 1: Lesson 1 Teacher slide, before teaching. </vt:lpstr>
      <vt:lpstr>  Grade 8: Module 3: Unit 1: Lesson 1 Teacher slide, before teaching. </vt:lpstr>
      <vt:lpstr>  Grade 8: Module 3: Unit 1: Lesson 1 Teacher slide, before teaching. </vt:lpstr>
      <vt:lpstr>Grade 8: Module 3:  Unit 1: Lesson 1</vt:lpstr>
      <vt:lpstr>Hello, Students!</vt:lpstr>
      <vt:lpstr>Let’s Learn About Our Main Character</vt:lpstr>
      <vt:lpstr>Let’s Review Our Learning Targets</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Build Our Background Knowledge of World War II</vt:lpstr>
      <vt:lpstr>Let’s Share Our Noticings and Wonderings</vt:lpstr>
      <vt:lpstr>Let’s Discuss Our Noticings and Wonderings</vt:lpstr>
      <vt:lpstr>Let’s Review Our Homework Routine</vt:lpstr>
      <vt:lpstr>Let’s Revisit Our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 Overview </dc:title>
  <dc:creator>nbravo</dc:creator>
  <cp:lastModifiedBy>Alexander Specht</cp:lastModifiedBy>
  <cp:revision>6</cp:revision>
  <dcterms:modified xsi:type="dcterms:W3CDTF">2018-10-14T22:33:00Z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