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5.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16.xml" ContentType="application/vnd.openxmlformats-officedocument.presentationml.slide+xml"/>
  <Override PartName="/ppt/slides/slide1.xml" ContentType="application/vnd.openxmlformats-officedocument.presentationml.slide+xml"/>
  <Override PartName="/ppt/slideMasters/slideMaster1.xml" ContentType="application/vnd.openxmlformats-officedocument.presentationml.slideMaster+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2.xml" ContentType="application/vnd.openxmlformats-officedocument.presentationml.notesSlide+xml"/>
  <Override PartName="/ppt/slideMasters/slideMaster2.xml" ContentType="application/vnd.openxmlformats-officedocument.presentationml.slideMaster+xml"/>
  <Override PartName="/ppt/notesSlides/notesSlide11.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1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1BD42EAA-2304-45AB-AAA6-0E7F3CAE8F35}">
  <a:tblStyle styleId="{1BD42EAA-2304-45AB-AAA6-0E7F3CAE8F3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4196" autoAdjust="0"/>
  </p:normalViewPr>
  <p:slideViewPr>
    <p:cSldViewPr snapToGrid="0">
      <p:cViewPr varScale="1">
        <p:scale>
          <a:sx n="94" d="100"/>
          <a:sy n="94" d="100"/>
        </p:scale>
        <p:origin x="-1520"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6" Type="http://schemas.openxmlformats.org/officeDocument/2006/relationships/customXml" Target="../customXml/item2.xml"/><Relationship Id="rId21"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5" Type="http://schemas.openxmlformats.org/officeDocument/2006/relationships/customXml" Target="../customXml/item1.xml"/><Relationship Id="rId20" Type="http://schemas.openxmlformats.org/officeDocument/2006/relationships/printerSettings" Target="printerSettings/printerSettings1.bin"/><Relationship Id="rId16" Type="http://schemas.openxmlformats.org/officeDocument/2006/relationships/slide" Target="slides/slide14.xml"/><Relationship Id="rId2" Type="http://schemas.openxmlformats.org/officeDocument/2006/relationships/slideMaster" Target="slideMasters/slideMaster2.xml"/><Relationship Id="rId24" Type="http://schemas.openxmlformats.org/officeDocument/2006/relationships/tableStyles" Target="tableStyles.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theme" Target="theme/theme1.xml"/><Relationship Id="rId15" Type="http://schemas.openxmlformats.org/officeDocument/2006/relationships/slide" Target="slides/slide13.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notesMaster" Target="notesMasters/notesMaster1.xml"/><Relationship Id="rId9" Type="http://schemas.openxmlformats.org/officeDocument/2006/relationships/slide" Target="slides/slide7.xml"/><Relationship Id="rId22" Type="http://schemas.openxmlformats.org/officeDocument/2006/relationships/viewProps" Target="viewProps.xml"/><Relationship Id="rId14" Type="http://schemas.openxmlformats.org/officeDocument/2006/relationships/slide" Target="slides/slide12.xml"/><Relationship Id="rId4" Type="http://schemas.openxmlformats.org/officeDocument/2006/relationships/slide" Target="slides/slide2.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63234872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schwa is the most common vowel sound in English words, so explicit teaching of this sound supports students’ development in decoding multisyllabic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Opening A, Poem Launch, introduces the poem that will be used as a shared text in this lesson. The poem includes words with the spelling pattern “a-t-e,” where the vowel “a” either has the schwa (/ə/) sound or the /ā/ sound. Students identify the words sharing the “a-t-e” spelling pattern as they read the poem both aloud with the teacher and independently. Identifying these words sets the students up for Work Time A, when they will learn the “rule” for this spelling pattern.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Work Time A, students examine the spelling pattern “a-t-e” in words with one or more syllables, where the vowel sound is either the schwa (/ə/) or the long a (/ā/). They discover that, in some words, it approximates a short “i” (/i/) sound, while in others it follows the expected long “a” sound created by the CVCe syllable type. Students then apply this knowledge to read, sort, and spell (optional) words with the “a-t-e” spelling pattern at the end. This supports students’ ability to decode and encode words by generalizing familiar spelling patterns. Consider whether or not to include the spelling portion of Work Time </a:t>
            </a:r>
            <a:r>
              <a:rPr lang="en" sz="1200" dirty="0" smtClean="0">
                <a:solidFill>
                  <a:schemeClr val="dk1"/>
                </a:solidFill>
                <a:latin typeface="Calibri"/>
                <a:ea typeface="Calibri"/>
                <a:cs typeface="Calibri"/>
                <a:sym typeface="Calibri"/>
              </a:rPr>
              <a:t>A</a:t>
            </a:r>
            <a:r>
              <a:rPr lang="en" sz="1200" dirty="0">
                <a:solidFill>
                  <a:schemeClr val="dk1"/>
                </a:solidFill>
                <a:latin typeface="Calibri"/>
                <a:ea typeface="Calibri"/>
                <a:cs typeface="Calibri"/>
                <a:sym typeface="Calibri"/>
              </a:rPr>
              <a:t>; these patterns can be challenging to generalize in spelling and will also likely require more time than is allotted during the whole group lesson. Consider doing the spelling portion during differentiated small group instruction with groups who would benefit.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323346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3d7b9c5688_1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3d7b9c5688_1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use each word in a sentence, so students can hear the words in context to support meaning.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Display/project </a:t>
            </a:r>
            <a:r>
              <a:rPr lang="en" sz="1200" b="1" dirty="0">
                <a:solidFill>
                  <a:schemeClr val="dk1"/>
                </a:solidFill>
                <a:latin typeface="Calibri"/>
                <a:ea typeface="Calibri"/>
                <a:cs typeface="Calibri"/>
                <a:sym typeface="Calibri"/>
              </a:rPr>
              <a:t>Words Rule Word Cards </a:t>
            </a:r>
            <a:r>
              <a:rPr lang="en" sz="1200" dirty="0">
                <a:solidFill>
                  <a:schemeClr val="dk1"/>
                </a:solidFill>
                <a:latin typeface="Calibri"/>
                <a:ea typeface="Calibri"/>
                <a:cs typeface="Calibri"/>
                <a:sym typeface="Calibri"/>
              </a:rPr>
              <a:t>and randomly read aloud words (“ate” as /ə t/ (schwa) vs. “ate” as /āt/): </a:t>
            </a:r>
            <a:r>
              <a:rPr lang="en" sz="1200" i="1" dirty="0">
                <a:solidFill>
                  <a:schemeClr val="dk1"/>
                </a:solidFill>
                <a:latin typeface="Calibri"/>
                <a:ea typeface="Calibri"/>
                <a:cs typeface="Calibri"/>
                <a:sym typeface="Calibri"/>
              </a:rPr>
              <a:t>“chocolate, I like hot chocolate with marshmallows.” “plate, Mom put potatoes on my plate.” “fortunate, fortunate means to be well and good.  I am fortunate to have a coat to keep me warm.” “relate, relate means to be associated or connected to something; children are related to their parents.  Baseball is related to sports.” “skate, may be a noun or a verb.  The noun skate can be related to a roller skate or an ice skate; the verb is the action of skating.  He went roller skating with this new skates.” “Nate, is the name of a person. Nate is in the second grade.” “Kate, is the name of a person.  My daughter’s name is ‘Kate.’” “late, Try to be on time; don’t be late.” “ultimate, His ultimate dream is to go to the Super Bowl.” “desperate, The cat was desperate to catch the mouse.” “locate, Navigation helps me locate addresses, so I don’t get lost.” “private, If something is private, you don’t share it.” “ate, I ate all the popcorn.” “pirate, Blackbeard is a famous pirate.” “considerate, that is so considerate of you to open the door for me.” “mate, The first mate of the ship helped the captain.”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“All of these words have the letters ‘a-t-e’ at the end, but something seems different about the sound the vowel letter ‘a’ is making. Let’s see if we can figure that out. Listen as I read the words again and think about how you would group them based on the sound the letters ‘a-t-e’ make at the end of the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each word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did you notice about the sound the letters ‘a-t-e’ make in these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sometimes they sound a little like /it/ sometimes they say /āt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enlarged T-chart (project on slide or draw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to/hold up word “relate” and read it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many syllables do we hear in the word ‘</a:t>
            </a:r>
            <a:r>
              <a:rPr lang="en" sz="1200" i="1" dirty="0" smtClean="0">
                <a:solidFill>
                  <a:schemeClr val="dk1"/>
                </a:solidFill>
                <a:latin typeface="Calibri"/>
                <a:ea typeface="Calibri"/>
                <a:cs typeface="Calibri"/>
                <a:sym typeface="Calibri"/>
              </a:rPr>
              <a:t>relate</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two</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the first syllable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the second syllable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late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vowel sound do you hear in the second syllable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ā</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making the letter ‘a’ say its name (make the long ‘a’ sound) in this syllable?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magic “e”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That’s right, we know that the magic ‘e’ in this syllable makes the vowel ‘a’ say its name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Place/write the word “relate” in the first column (or click on slide</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“magic ‘e’” (or “CVCe”) above the first column and explains that words where the letters ‘a-t-e’ are pronounced /āt/ will go in that column.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Hold up the word “pirate” and read it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many syllables do we hear in the word ‘</a:t>
            </a:r>
            <a:r>
              <a:rPr lang="en" sz="1200" i="1" dirty="0" smtClean="0">
                <a:solidFill>
                  <a:schemeClr val="dk1"/>
                </a:solidFill>
                <a:latin typeface="Calibri"/>
                <a:ea typeface="Calibri"/>
                <a:cs typeface="Calibri"/>
                <a:sym typeface="Calibri"/>
              </a:rPr>
              <a:t>pirate</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two</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the first syllable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“pi</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the second syllable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ate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vowel sound do you hear in the second syllable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 little like /i/</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Wait a minute! There’s a magic ‘e’ at the end of this syllable, but we don’t hear the long ‘a’ sound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This syllable isn’t following the magic ‘e’ rule like it should. The letter ‘a’ in the ‘a-t-e’ pattern in the word ‘pirate’ is making a schwa sound. It sounds a little like /i/</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Place/write the word “pirate” in the second column (click on slide</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“schwa” above the second column and explains that words where the letters “a-t-e” are pronounced /it/ will go in that column.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Most of the time, when we see the pattern ‘a-t-e,’ the ‘a’ makes the sound we would expect it to; ‘/āt/.” But sometimes it makes the schwa sound. If you’re not sure, you can try both /āt/ and /it/ and see which one makes a real word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let’s practice reading and writing these words with a partner. First, you will read a word, and your partner will decide if the ‘a’ in the ‘a-t-e’ pattern makes the schwa or the long ‘a’ sound and will write it on the white board. Then you will check it together with the Word Card and put it in the right column on the t-chart. Then you will switch roles so your partner will read a Word Card and you will write the word. When you sorted all the words on the T-chart, you will take turns reading the words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or post/project </a:t>
            </a:r>
            <a:r>
              <a:rPr lang="en" sz="1200" b="1" dirty="0">
                <a:solidFill>
                  <a:schemeClr val="dk1"/>
                </a:solidFill>
                <a:latin typeface="Calibri"/>
                <a:ea typeface="Calibri"/>
                <a:cs typeface="Calibri"/>
                <a:sym typeface="Calibri"/>
              </a:rPr>
              <a:t>Words Rule Word Cards </a:t>
            </a:r>
            <a:r>
              <a:rPr lang="en" sz="1200" dirty="0">
                <a:solidFill>
                  <a:schemeClr val="dk1"/>
                </a:solidFill>
                <a:latin typeface="Calibri"/>
                <a:ea typeface="Calibri"/>
                <a:cs typeface="Calibri"/>
                <a:sym typeface="Calibri"/>
              </a:rPr>
              <a:t>and the </a:t>
            </a:r>
            <a:r>
              <a:rPr lang="en" sz="1200" b="1" dirty="0">
                <a:solidFill>
                  <a:schemeClr val="dk1"/>
                </a:solidFill>
                <a:latin typeface="Calibri"/>
                <a:ea typeface="Calibri"/>
                <a:cs typeface="Calibri"/>
                <a:sym typeface="Calibri"/>
              </a:rPr>
              <a:t>Schwa T-chart </a:t>
            </a:r>
            <a:r>
              <a:rPr lang="en" sz="1200" dirty="0">
                <a:solidFill>
                  <a:schemeClr val="dk1"/>
                </a:solidFill>
                <a:latin typeface="Calibri"/>
                <a:ea typeface="Calibri"/>
                <a:cs typeface="Calibri"/>
                <a:sym typeface="Calibri"/>
              </a:rPr>
              <a:t>to students as they partner together to practice sorting and spelling the “a-t-e”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divide Word Cards equally with partner and take turns reading “a-t-e” words: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A reads word.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B identifies whether the ending pattern (“a-t-e”) has a long “a” or the schwa sound.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B writes word in appropriate column.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switch roles.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take turns reading all words written.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projecting  slides, click on slide for students to check their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identifying and spelling words with the ending pattern (“a-t-e”) has a long “a” or the schwa </a:t>
            </a:r>
            <a:r>
              <a:rPr lang="en" sz="1200" dirty="0" smtClean="0">
                <a:solidFill>
                  <a:schemeClr val="dk1"/>
                </a:solidFill>
                <a:latin typeface="Calibri"/>
                <a:ea typeface="Calibri"/>
                <a:cs typeface="Calibri"/>
                <a:sym typeface="Calibri"/>
              </a:rPr>
              <a:t>sound</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that ELLs may have difficulty differentiating stressed versus unstressed syllables in words. As the schwa sound appears only in unstressed syllables, provide additional support and practice with these words as needed. </a:t>
            </a:r>
            <a:r>
              <a:rPr lang="en" sz="1200" dirty="0" smtClean="0">
                <a:solidFill>
                  <a:schemeClr val="dk1"/>
                </a:solidFill>
                <a:latin typeface="Calibri"/>
                <a:ea typeface="Calibri"/>
                <a:cs typeface="Calibri"/>
                <a:sym typeface="Calibri"/>
              </a:rPr>
              <a:t>Example:</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Provide </a:t>
            </a:r>
            <a:r>
              <a:rPr lang="en" sz="1200" dirty="0">
                <a:solidFill>
                  <a:schemeClr val="dk1"/>
                </a:solidFill>
                <a:latin typeface="Calibri"/>
                <a:ea typeface="Calibri"/>
                <a:cs typeface="Calibri"/>
                <a:sym typeface="Calibri"/>
              </a:rPr>
              <a:t>hand mirrors for students to see the difference in mouth appearance when saying stressed versus unstressed syllables.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exaggerating the /Ə/ and /ā/ sound in the “a-t-e” spelling of each word read aloud during step 3 to support students in clearly identifying the two sounds.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giving a sentence containing each word to help support vocabulary development for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 “chocolate” is typically pronounced as though it has just two syllables (“chalklit”). Support students to see that it has three (“choc-o-late”) and that the “a” in the “a-t-e” pattern at the end makes the schwa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reviewing the magic “e” (CVCe) syllable type, consider drawing an arrow from under the magic “e” back to the vowel letter “a” to illustrate how the magic “e” lets us know that the vowel sound in that syllable is long.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steps 7 and 12, consider asking students to identify the vowel sound in the first syllable and the reason the vowel makes the sound it does (both are long due to being an open syllable). This provides opportunity for review of syllabication and using syllable types to decode.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extend the level of word analysis for students in the Consolidated phase, consider explaining that there are some words where the “a-t-e” can be pronounced both ways (schwa and long “a”) (examples: “separate,” “duplicate,” and “elaborate”). </a:t>
            </a:r>
            <a:r>
              <a:rPr lang="en" sz="1200" dirty="0" smtClean="0">
                <a:solidFill>
                  <a:schemeClr val="dk1"/>
                </a:solidFill>
                <a:latin typeface="Calibri"/>
                <a:ea typeface="Calibri"/>
                <a:cs typeface="Calibri"/>
                <a:sym typeface="Calibri"/>
              </a:rPr>
              <a:t>In</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such </a:t>
            </a:r>
            <a:r>
              <a:rPr lang="en" sz="1200" dirty="0">
                <a:solidFill>
                  <a:schemeClr val="dk1"/>
                </a:solidFill>
                <a:latin typeface="Calibri"/>
                <a:ea typeface="Calibri"/>
                <a:cs typeface="Calibri"/>
                <a:sym typeface="Calibri"/>
              </a:rPr>
              <a:t>words, the schwa pronunciation signals the word is an adjective and the long “a” pronunciation signals a verb. </a:t>
            </a:r>
            <a:r>
              <a:rPr lang="en" sz="1200" dirty="0" smtClean="0">
                <a:solidFill>
                  <a:schemeClr val="dk1"/>
                </a:solidFill>
                <a:latin typeface="Calibri"/>
                <a:ea typeface="Calibri"/>
                <a:cs typeface="Calibri"/>
                <a:sym typeface="Calibri"/>
              </a:rPr>
              <a:t>Example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“Please move to separate spots.” vs. “Please separate the laundry into darks and lights.”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reviewing the sorted words with students, inviting them to notice that none of the words in the schwa column are one-syllable words. Explain that the “a-t-e” spelling pattern in one-syllable words does not produce a schwa sound. In one-syllable words with “a-t-e,” the pattern is always pronounced /āt/.</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87175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901700" marR="0" lvl="2"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does it mean to be independent?” (</a:t>
            </a:r>
            <a:r>
              <a:rPr lang="en" sz="1200" i="0" dirty="0">
                <a:latin typeface="Calibri"/>
                <a:ea typeface="Calibri"/>
                <a:cs typeface="Calibri"/>
                <a:sym typeface="Calibri"/>
              </a:rPr>
              <a:t>examples: </a:t>
            </a:r>
            <a:r>
              <a:rPr lang="en" sz="1200" b="1" i="0" dirty="0">
                <a:latin typeface="Calibri"/>
                <a:ea typeface="Calibri"/>
                <a:cs typeface="Calibri"/>
                <a:sym typeface="Calibri"/>
              </a:rPr>
              <a:t>be able to do something on your own, be able to help myself with something</a:t>
            </a:r>
            <a:r>
              <a:rPr lang="en" sz="1200" i="1" dirty="0">
                <a:latin typeface="Calibri"/>
                <a:ea typeface="Calibri"/>
                <a:cs typeface="Calibri"/>
                <a:sym typeface="Calibri"/>
              </a:rPr>
              <a:t>) “What does it mean to be an independent reader?” </a:t>
            </a:r>
            <a:r>
              <a:rPr lang="en" sz="1200" i="0" dirty="0">
                <a:latin typeface="Calibri"/>
                <a:ea typeface="Calibri"/>
                <a:cs typeface="Calibri"/>
                <a:sym typeface="Calibri"/>
              </a:rPr>
              <a:t>(examples: </a:t>
            </a:r>
            <a:r>
              <a:rPr lang="en" sz="1200" b="1" i="0" dirty="0">
                <a:latin typeface="Calibri"/>
                <a:ea typeface="Calibri"/>
                <a:cs typeface="Calibri"/>
                <a:sym typeface="Calibri"/>
              </a:rPr>
              <a:t>have knowledge and skills to problem solve words, have “stamina” or the ability to stick with reading for an extended period of time, know your strengths and weaknesses</a:t>
            </a:r>
            <a:r>
              <a:rPr lang="en" sz="1200" i="0" dirty="0">
                <a:latin typeface="Calibri"/>
                <a:ea typeface="Calibri"/>
                <a:cs typeface="Calibri"/>
                <a:sym typeface="Calibri"/>
              </a:rPr>
              <a:t>)</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 include answers listed with questions or like responses.  Students are reflecting on what it means to be an independent reader.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Consider providing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“One thing an independent reader has to be able to do is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“As an independent reader, I can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 can show independence by _____.”</a:t>
            </a:r>
            <a:endParaRPr sz="1200" dirty="0">
              <a:solidFill>
                <a:schemeClr val="dk1"/>
              </a:solidFill>
              <a:latin typeface="Calibri"/>
              <a:ea typeface="Calibri"/>
              <a:cs typeface="Calibri"/>
              <a:sym typeface="Calibri"/>
            </a:endParaRPr>
          </a:p>
        </p:txBody>
      </p:sp>
      <p:sp>
        <p:nvSpPr>
          <p:cNvPr id="212" name="Google Shape;212;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3" name="Google Shape;213;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116941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“Farmer in the </a:t>
            </a:r>
            <a:r>
              <a:rPr lang="en" sz="1200" dirty="0" smtClean="0">
                <a:solidFill>
                  <a:schemeClr val="dk1"/>
                </a:solidFill>
                <a:latin typeface="Calibri"/>
                <a:ea typeface="Calibri"/>
                <a:cs typeface="Calibri"/>
                <a:sym typeface="Calibri"/>
              </a:rPr>
              <a:t>Dell</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practice reading words, sentences or a passage in an assigned activity. This serves as repeated practice for students to learn the spelling patterns of the week.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622909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2b370bb7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42b370bb7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to students that they will be working with partners on different, assigned activities. Learning targets will depend on the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156779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453a9e38a8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453a9e38a8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 Teacher Delegated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available.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be using whiteboards and markers or paper and pencils.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Word list for Words Rule and Sentence Builder activities, as well as fill-in-the blank sentences for Sentence Builder activity are available on the following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 per assigned activity:</a:t>
            </a:r>
            <a:r>
              <a:rPr lang="en" sz="1200" b="1" dirty="0">
                <a:solidFill>
                  <a:schemeClr val="dk1"/>
                </a:solidFill>
                <a:latin typeface="Calibri"/>
                <a:ea typeface="Calibri"/>
                <a:cs typeface="Calibri"/>
                <a:sym typeface="Calibri"/>
              </a:rPr>
              <a:t>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Words Rule: Words Rule words (projected or posted or copy provided); whiteboards, white board markers and erasers or paper and pencils.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Sentence Builder: Sentence Builder sentences, word list (projected or posted or copy provided); whiteboards, white board markers and erasers or paper and pencils.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Partner Reading: copy per student or student pair of “The Chocolate on My Plate” poem from lesson opening; </a:t>
            </a:r>
            <a:r>
              <a:rPr lang="en" sz="1200" b="1" dirty="0">
                <a:solidFill>
                  <a:schemeClr val="dk1"/>
                </a:solidFill>
                <a:latin typeface="Calibri"/>
                <a:ea typeface="Calibri"/>
                <a:cs typeface="Calibri"/>
                <a:sym typeface="Calibri"/>
              </a:rPr>
              <a:t>Fluency Rubric</a:t>
            </a:r>
            <a:r>
              <a:rPr lang="en" sz="1200" b="0" dirty="0">
                <a:solidFill>
                  <a:schemeClr val="dk1"/>
                </a:solidFill>
                <a:latin typeface="Calibri"/>
                <a:ea typeface="Calibri"/>
                <a:cs typeface="Calibri"/>
                <a:sym typeface="Calibri"/>
              </a:rPr>
              <a:t>, Reader’s Toolbox, anchor chart, etc. for </a:t>
            </a:r>
            <a:r>
              <a:rPr lang="en" sz="1200" dirty="0">
                <a:solidFill>
                  <a:schemeClr val="dk1"/>
                </a:solidFill>
                <a:latin typeface="Calibri"/>
                <a:ea typeface="Calibri"/>
                <a:cs typeface="Calibri"/>
                <a:sym typeface="Calibri"/>
              </a:rPr>
              <a:t>student reference.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working with partners on an assigned activity.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assigned activity with partner, asking other students for guidance before asking teacher.</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groups closely and work with students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their Reader’s Toolbox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4089211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413928251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4413928251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14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on board or project word list and sentences for Words Rule and Sentence Builder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making copies for student pairs to work from if slide is not projected.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highlight>
                <a:srgbClr val="FFFF00"/>
              </a:highlight>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0089331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a5c4c3de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4a5c4c3de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14 </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a:t>
            </a:r>
            <a:r>
              <a:rPr lang="en" sz="1200" dirty="0" smtClean="0">
                <a:latin typeface="Calibri"/>
                <a:ea typeface="Calibri"/>
                <a:cs typeface="Calibri"/>
                <a:sym typeface="Calibri"/>
              </a:rPr>
              <a:t>None</a:t>
            </a:r>
            <a:r>
              <a:rPr lang="en-US" sz="1200" smtClean="0">
                <a:latin typeface="Calibri"/>
                <a:ea typeface="Calibri"/>
                <a:cs typeface="Calibri"/>
                <a:sym typeface="Calibri"/>
              </a:rPr>
              <a:t>.</a:t>
            </a:r>
            <a:endParaRPr sz="1200" dirty="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None/>
            </a:pPr>
            <a:endParaRPr dirty="0"/>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58164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poem: “The Chocolate on My Plate” for display (or write on chart paper or project slide for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Enlarged Schwa T-chart </a:t>
            </a:r>
            <a:r>
              <a:rPr lang="en" sz="1200" dirty="0">
                <a:solidFill>
                  <a:schemeClr val="dk1"/>
                </a:solidFill>
                <a:latin typeface="Calibri"/>
                <a:ea typeface="Calibri"/>
                <a:cs typeface="Calibri"/>
                <a:sym typeface="Calibri"/>
              </a:rPr>
              <a:t>(optional)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Words Rule Word Cards </a:t>
            </a:r>
            <a:r>
              <a:rPr lang="en" sz="1200" dirty="0">
                <a:solidFill>
                  <a:schemeClr val="dk1"/>
                </a:solidFill>
                <a:latin typeface="Calibri"/>
                <a:ea typeface="Calibri"/>
                <a:cs typeface="Calibri"/>
                <a:sym typeface="Calibri"/>
              </a:rPr>
              <a:t>(/ət/ and /āt/ cards; copied and cut out; or word list copied or posted on board or slide)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Words Rule Schwa T-chart </a:t>
            </a:r>
            <a:r>
              <a:rPr lang="en" sz="1200" dirty="0">
                <a:solidFill>
                  <a:schemeClr val="dk1"/>
                </a:solidFill>
                <a:latin typeface="Calibri"/>
                <a:ea typeface="Calibri"/>
                <a:cs typeface="Calibri"/>
                <a:sym typeface="Calibri"/>
              </a:rPr>
              <a:t>(copy one per pair or display on board or project 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 boards, white board markers and erasers (one per pair of students) or paper and pencils.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student </a:t>
            </a:r>
            <a:r>
              <a:rPr lang="en" sz="1200" dirty="0" smtClean="0">
                <a:solidFill>
                  <a:schemeClr val="dk1"/>
                </a:solidFill>
                <a:latin typeface="Calibri"/>
                <a:ea typeface="Calibri"/>
                <a:cs typeface="Calibri"/>
                <a:sym typeface="Calibri"/>
              </a:rPr>
              <a:t>partners</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585222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Module 4, Cycle 23 Overview </a:t>
            </a:r>
            <a:r>
              <a:rPr lang="en" sz="1200" dirty="0">
                <a:solidFill>
                  <a:schemeClr val="dk1"/>
                </a:solidFill>
                <a:latin typeface="Calibri"/>
                <a:ea typeface="Calibri"/>
                <a:cs typeface="Calibri"/>
                <a:sym typeface="Calibri"/>
              </a:rPr>
              <a:t>located in the </a:t>
            </a:r>
            <a:r>
              <a:rPr lang="en" sz="1200" b="1" dirty="0">
                <a:solidFill>
                  <a:schemeClr val="dk1"/>
                </a:solidFill>
                <a:latin typeface="Calibri"/>
                <a:ea typeface="Calibri"/>
                <a:cs typeface="Calibri"/>
                <a:sym typeface="Calibri"/>
              </a:rPr>
              <a:t>Teacher Guide</a:t>
            </a:r>
            <a:r>
              <a:rPr lang="en" sz="1200" dirty="0">
                <a:solidFill>
                  <a:schemeClr val="dk1"/>
                </a:solidFill>
                <a:latin typeface="Calibri"/>
                <a:ea typeface="Calibri"/>
                <a:cs typeface="Calibri"/>
                <a:sym typeface="Calibri"/>
              </a:rPr>
              <a:t>, pages 8-16.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Syllabication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Independent and Small Group Work guidance </a:t>
            </a:r>
            <a:r>
              <a:rPr lang="en" sz="1200" dirty="0">
                <a:solidFill>
                  <a:schemeClr val="dk1"/>
                </a:solidFill>
                <a:latin typeface="Calibri"/>
                <a:ea typeface="Calibri"/>
                <a:cs typeface="Calibri"/>
                <a:sym typeface="Calibri"/>
              </a:rPr>
              <a:t>in the </a:t>
            </a:r>
            <a:r>
              <a:rPr lang="en" sz="1200" b="1" dirty="0">
                <a:solidFill>
                  <a:schemeClr val="dk1"/>
                </a:solidFill>
                <a:latin typeface="Calibri"/>
                <a:ea typeface="Calibri"/>
                <a:cs typeface="Calibri"/>
                <a:sym typeface="Calibri"/>
              </a:rPr>
              <a:t>Skills Block Resource Manual </a:t>
            </a:r>
            <a:r>
              <a:rPr lang="en" sz="1200" dirty="0">
                <a:solidFill>
                  <a:schemeClr val="dk1"/>
                </a:solidFill>
                <a:latin typeface="Calibri"/>
                <a:ea typeface="Calibri"/>
                <a:cs typeface="Calibri"/>
                <a:sym typeface="Calibri"/>
              </a:rPr>
              <a:t>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639314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familiar with the magic “e” syllable type (CVCe). The “a-t-e” spelling at the end of some of the words produces the expected long “a” sound, while other times it produces the schwa sound. In this lesson, students examine the difference.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Students were introduced to the schwa sound in Cycle 21, where the spelling of /ə/ by “a” was learned. The schwa sound made by those words approximated the short “u” (/u/) sound (examples: “agree” and “yoga”). In this cycle, the schwa sound for “a” in “a-t-e” approximates the short “i” (/i/) sound (examples: “pirate” and “considerate”).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the course of the modules in the Grade 1 curriculum, students worked with five syllable types </a:t>
            </a:r>
            <a:r>
              <a:rPr lang="en" sz="1200" dirty="0" smtClean="0">
                <a:solidFill>
                  <a:schemeClr val="dk1"/>
                </a:solidFill>
                <a:latin typeface="Calibri"/>
                <a:ea typeface="Calibri"/>
                <a:cs typeface="Calibri"/>
                <a:sym typeface="Calibri"/>
              </a:rPr>
              <a:t>(written </a:t>
            </a:r>
            <a:r>
              <a:rPr lang="en" sz="1200" dirty="0">
                <a:solidFill>
                  <a:schemeClr val="dk1"/>
                </a:solidFill>
                <a:latin typeface="Calibri"/>
                <a:ea typeface="Calibri"/>
                <a:cs typeface="Calibri"/>
                <a:sym typeface="Calibri"/>
              </a:rPr>
              <a:t>patterns representing a vowel sound). These include closed (CVC), open (CV), magic “e” (CVCe), r-controlled, and vowel teams (CVVC, CVV). In this lesson, students practice decoding two-syllable words using combinations of those syllable types.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Closing of Grade 2 lessons, students have been reflecting on key character elements necessary for learning. In Module 1, they considered what it means to become proficient or “really good” at something and reflected on ways they take responsibility in the process of becoming proficient readers. In Module 2, students considered the role of </a:t>
            </a:r>
            <a:r>
              <a:rPr lang="en" sz="1200" dirty="0" smtClean="0">
                <a:solidFill>
                  <a:schemeClr val="dk1"/>
                </a:solidFill>
                <a:latin typeface="Calibri"/>
                <a:ea typeface="Calibri"/>
                <a:cs typeface="Calibri"/>
                <a:sym typeface="Calibri"/>
              </a:rPr>
              <a:t>goal</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setting </a:t>
            </a:r>
            <a:r>
              <a:rPr lang="en" sz="1200" dirty="0">
                <a:solidFill>
                  <a:schemeClr val="dk1"/>
                </a:solidFill>
                <a:latin typeface="Calibri"/>
                <a:ea typeface="Calibri"/>
                <a:cs typeface="Calibri"/>
                <a:sym typeface="Calibri"/>
              </a:rPr>
              <a:t>in the process and identified concrete knowledge or skills to work on. In Module 3, they reflected on the power of collaboration to help themselves and others “grow and flourish” </a:t>
            </a:r>
            <a:r>
              <a:rPr lang="en" sz="1200" dirty="0" smtClean="0">
                <a:solidFill>
                  <a:schemeClr val="dk1"/>
                </a:solidFill>
                <a:latin typeface="Calibri"/>
                <a:ea typeface="Calibri"/>
                <a:cs typeface="Calibri"/>
                <a:sym typeface="Calibri"/>
              </a:rPr>
              <a:t>(become </a:t>
            </a:r>
            <a:r>
              <a:rPr lang="en" sz="1200" dirty="0">
                <a:solidFill>
                  <a:schemeClr val="dk1"/>
                </a:solidFill>
                <a:latin typeface="Calibri"/>
                <a:ea typeface="Calibri"/>
                <a:cs typeface="Calibri"/>
                <a:sym typeface="Calibri"/>
              </a:rPr>
              <a:t>proficient readers and writers). By Module 4, students are applying these habits of character. They now have strategies and a sense of confidence that has built a </a:t>
            </a:r>
            <a:r>
              <a:rPr lang="en" sz="1200" dirty="0" smtClean="0">
                <a:solidFill>
                  <a:schemeClr val="dk1"/>
                </a:solidFill>
                <a:latin typeface="Calibri"/>
                <a:ea typeface="Calibri"/>
                <a:cs typeface="Calibri"/>
                <a:sym typeface="Calibri"/>
              </a:rPr>
              <a:t>strong</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foundation </a:t>
            </a:r>
            <a:r>
              <a:rPr lang="en" sz="1200" dirty="0">
                <a:solidFill>
                  <a:schemeClr val="dk1"/>
                </a:solidFill>
                <a:latin typeface="Calibri"/>
                <a:ea typeface="Calibri"/>
                <a:cs typeface="Calibri"/>
                <a:sym typeface="Calibri"/>
              </a:rPr>
              <a:t>for Module 4: independence.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Spelling words that share the /ə/ or /ā/ sound for the spelling pattern “</a:t>
            </a:r>
            <a:r>
              <a:rPr lang="en" sz="1200" dirty="0" smtClean="0">
                <a:solidFill>
                  <a:schemeClr val="dk1"/>
                </a:solidFill>
                <a:latin typeface="Calibri"/>
                <a:ea typeface="Calibri"/>
                <a:cs typeface="Calibri"/>
                <a:sym typeface="Calibri"/>
              </a:rPr>
              <a:t>a-t-e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can identify words that share the same final spelling pattern from the </a:t>
            </a:r>
            <a:r>
              <a:rPr lang="en" sz="1200" dirty="0" smtClean="0">
                <a:solidFill>
                  <a:schemeClr val="dk1"/>
                </a:solidFill>
                <a:latin typeface="Calibri"/>
                <a:ea typeface="Calibri"/>
                <a:cs typeface="Calibri"/>
                <a:sym typeface="Calibri"/>
              </a:rPr>
              <a:t>poem</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words that share the /ə/ or /ā/ sound for the spelling pattern “</a:t>
            </a:r>
            <a:r>
              <a:rPr lang="en" sz="1200" dirty="0" smtClean="0">
                <a:solidFill>
                  <a:schemeClr val="dk1"/>
                </a:solidFill>
                <a:latin typeface="Calibri"/>
                <a:ea typeface="Calibri"/>
                <a:cs typeface="Calibri"/>
                <a:sym typeface="Calibri"/>
              </a:rPr>
              <a:t>a-t-e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apply that spelling pattern in writing words with those sounds on white boards.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schwa, similar (L)</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considerate, desperate, fortunate, locate, relate (T)</a:t>
            </a:r>
            <a:endParaRPr sz="1200" dirty="0">
              <a:latin typeface="Calibri"/>
              <a:ea typeface="Calibri"/>
              <a:cs typeface="Calibri"/>
              <a:sym typeface="Calibri"/>
            </a:endParaRPr>
          </a:p>
        </p:txBody>
      </p:sp>
    </p:spTree>
    <p:extLst>
      <p:ext uri="{BB962C8B-B14F-4D97-AF65-F5344CB8AC3E}">
        <p14:creationId xmlns:p14="http://schemas.microsoft.com/office/powerpoint/2010/main" val="19456351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“I’m a Little Teapot.”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“read a poem together and listen for the rhymes.”</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250792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stand up to read the learning target while they make the motion of shooting a bow and arrow at the target to provide an opportunity for  some movement.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read a poem and listen for words. ”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30937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8248bb06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8248bb06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5 - 8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and following slides.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says: “T</a:t>
            </a:r>
            <a:r>
              <a:rPr lang="en" sz="1200" i="1" dirty="0">
                <a:solidFill>
                  <a:schemeClr val="dk1"/>
                </a:solidFill>
                <a:latin typeface="Calibri"/>
                <a:ea typeface="Calibri"/>
                <a:cs typeface="Calibri"/>
                <a:sym typeface="Calibri"/>
              </a:rPr>
              <a:t>oday we are going to read a poem together. First, you will follow along as I read. Then we will read it together and think about the words we read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poem “The Chocolate on My Plate.”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let’s read this poem aloud together. While we are reading, we can practice our rules of fluency so that we read smoothly, with expression, with meaning, and at just the right speed.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poem chorally with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Great reading! Now take a minute to read the poem to yourself while you think about words that share the same sound. See if you can find some words that all share the same sound, and then you will share your thoughts with an elbow partner.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poem to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turn to an elbow partner and talk about the words you discovered that share the same sound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share with an elbow partner. (</a:t>
            </a:r>
            <a:r>
              <a:rPr lang="en" sz="1200" b="1" dirty="0">
                <a:solidFill>
                  <a:schemeClr val="dk1"/>
                </a:solidFill>
                <a:latin typeface="Calibri"/>
                <a:ea typeface="Calibri"/>
                <a:cs typeface="Calibri"/>
                <a:sym typeface="Calibri"/>
              </a:rPr>
              <a:t>words containing “a-t-e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three letters did you see at the end of many of the words in this poem?”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“a-t-e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words in the poem ending with “a-t-e” or invite student volunteers to underline them.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These words all have the same spelling pattern at the end. Now let’s take a closer look at the words you found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reading poem and identifying words with (/ə/).</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help in Opening A, including ELLs: Consider providing picture cards of nouns in “The Chocolate on My Plate” to support comprehension.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partnering students in the Partial Alphabetic phase with students in the Consolidated phase for step 6, allowing them to whisper-read the poem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Opening, students may notice right away and volunteer the fact that the words they’ve identified can be categorized into two different sounds (/it/ and /āt/). If this happens, acknowledge </a:t>
            </a:r>
            <a:r>
              <a:rPr lang="en-US" sz="1200" dirty="0" smtClean="0">
                <a:solidFill>
                  <a:schemeClr val="dk1"/>
                </a:solidFill>
                <a:latin typeface="Calibri"/>
                <a:ea typeface="Calibri"/>
                <a:cs typeface="Calibri"/>
                <a:sym typeface="Calibri"/>
              </a:rPr>
              <a:t>it </a:t>
            </a:r>
            <a:r>
              <a:rPr lang="en" sz="1200" dirty="0" smtClean="0">
                <a:solidFill>
                  <a:schemeClr val="dk1"/>
                </a:solidFill>
                <a:latin typeface="Calibri"/>
                <a:ea typeface="Calibri"/>
                <a:cs typeface="Calibri"/>
                <a:sym typeface="Calibri"/>
              </a:rPr>
              <a:t>and </a:t>
            </a:r>
            <a:r>
              <a:rPr lang="en" sz="1200" dirty="0">
                <a:solidFill>
                  <a:schemeClr val="dk1"/>
                </a:solidFill>
                <a:latin typeface="Calibri"/>
                <a:ea typeface="Calibri"/>
                <a:cs typeface="Calibri"/>
                <a:sym typeface="Calibri"/>
              </a:rPr>
              <a:t>move right into Work Time A.</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41916299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For example, students may pretend with their hands looking through binoculars or shading their eyes with one hand to “take a closer look.”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“take a closer look to group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618541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Students are about to take a closer look at spelling patterns in words in order to sort them into groups.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take a closer look to read and spell words.” </a:t>
            </a:r>
            <a:r>
              <a:rPr lang="en" sz="1200" dirty="0">
                <a:solidFill>
                  <a:schemeClr val="dk1"/>
                </a:solidFill>
                <a:latin typeface="Calibri"/>
                <a:ea typeface="Calibri"/>
                <a:cs typeface="Calibri"/>
                <a:sym typeface="Calibri"/>
              </a:rPr>
              <a:t> 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670485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4"/>
        <p:cNvGrpSpPr/>
        <p:nvPr/>
      </p:nvGrpSpPr>
      <p:grpSpPr>
        <a:xfrm>
          <a:off x="0" y="0"/>
          <a:ext cx="0" cy="0"/>
          <a:chOff x="0" y="0"/>
          <a:chExt cx="0" cy="0"/>
        </a:xfrm>
      </p:grpSpPr>
      <p:sp>
        <p:nvSpPr>
          <p:cNvPr id="95" name="Google Shape;95;p1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6" name="Google Shape;96;p15"/>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97" name="Google Shape;97;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8"/>
        <p:cNvGrpSpPr/>
        <p:nvPr/>
      </p:nvGrpSpPr>
      <p:grpSpPr>
        <a:xfrm>
          <a:off x="0" y="0"/>
          <a:ext cx="0" cy="0"/>
          <a:chOff x="0" y="0"/>
          <a:chExt cx="0" cy="0"/>
        </a:xfrm>
      </p:grpSpPr>
      <p:sp>
        <p:nvSpPr>
          <p:cNvPr id="99" name="Google Shape;99;p16"/>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0" name="Google Shape;10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
        <p:cNvGrpSpPr/>
        <p:nvPr/>
      </p:nvGrpSpPr>
      <p:grpSpPr>
        <a:xfrm>
          <a:off x="0" y="0"/>
          <a:ext cx="0" cy="0"/>
          <a:chOff x="0" y="0"/>
          <a:chExt cx="0" cy="0"/>
        </a:xfrm>
      </p:grpSpPr>
      <p:sp>
        <p:nvSpPr>
          <p:cNvPr id="102" name="Google Shape;102;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3" name="Google Shape;103;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04" name="Google Shape;104;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5"/>
        <p:cNvGrpSpPr/>
        <p:nvPr/>
      </p:nvGrpSpPr>
      <p:grpSpPr>
        <a:xfrm>
          <a:off x="0" y="0"/>
          <a:ext cx="0" cy="0"/>
          <a:chOff x="0" y="0"/>
          <a:chExt cx="0" cy="0"/>
        </a:xfrm>
      </p:grpSpPr>
      <p:sp>
        <p:nvSpPr>
          <p:cNvPr id="106" name="Google Shape;106;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7" name="Google Shape;107;p18"/>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8" name="Google Shape;108;p18"/>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9" name="Google Shape;10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3"/>
        <p:cNvGrpSpPr/>
        <p:nvPr/>
      </p:nvGrpSpPr>
      <p:grpSpPr>
        <a:xfrm>
          <a:off x="0" y="0"/>
          <a:ext cx="0" cy="0"/>
          <a:chOff x="0" y="0"/>
          <a:chExt cx="0" cy="0"/>
        </a:xfrm>
      </p:grpSpPr>
      <p:sp>
        <p:nvSpPr>
          <p:cNvPr id="114" name="Google Shape;114;p20"/>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5" name="Google Shape;115;p2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6" name="Google Shape;116;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7"/>
        <p:cNvGrpSpPr/>
        <p:nvPr/>
      </p:nvGrpSpPr>
      <p:grpSpPr>
        <a:xfrm>
          <a:off x="0" y="0"/>
          <a:ext cx="0" cy="0"/>
          <a:chOff x="0" y="0"/>
          <a:chExt cx="0" cy="0"/>
        </a:xfrm>
      </p:grpSpPr>
      <p:sp>
        <p:nvSpPr>
          <p:cNvPr id="118" name="Google Shape;118;p21"/>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19" name="Google Shape;119;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0"/>
        <p:cNvGrpSpPr/>
        <p:nvPr/>
      </p:nvGrpSpPr>
      <p:grpSpPr>
        <a:xfrm>
          <a:off x="0" y="0"/>
          <a:ext cx="0" cy="0"/>
          <a:chOff x="0" y="0"/>
          <a:chExt cx="0" cy="0"/>
        </a:xfrm>
      </p:grpSpPr>
      <p:sp>
        <p:nvSpPr>
          <p:cNvPr id="121" name="Google Shape;121;p22"/>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2"/>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3" name="Google Shape;123;p22"/>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4" name="Google Shape;124;p22"/>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25" name="Google Shape;125;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6"/>
        <p:cNvGrpSpPr/>
        <p:nvPr/>
      </p:nvGrpSpPr>
      <p:grpSpPr>
        <a:xfrm>
          <a:off x="0" y="0"/>
          <a:ext cx="0" cy="0"/>
          <a:chOff x="0" y="0"/>
          <a:chExt cx="0" cy="0"/>
        </a:xfrm>
      </p:grpSpPr>
      <p:sp>
        <p:nvSpPr>
          <p:cNvPr id="127" name="Google Shape;127;p23"/>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28" name="Google Shape;128;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9"/>
        <p:cNvGrpSpPr/>
        <p:nvPr/>
      </p:nvGrpSpPr>
      <p:grpSpPr>
        <a:xfrm>
          <a:off x="0" y="0"/>
          <a:ext cx="0" cy="0"/>
          <a:chOff x="0" y="0"/>
          <a:chExt cx="0" cy="0"/>
        </a:xfrm>
      </p:grpSpPr>
      <p:sp>
        <p:nvSpPr>
          <p:cNvPr id="130" name="Google Shape;130;p24"/>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1" name="Google Shape;131;p24"/>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2" name="Google Shape;132;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3"/>
        <p:cNvGrpSpPr/>
        <p:nvPr/>
      </p:nvGrpSpPr>
      <p:grpSpPr>
        <a:xfrm>
          <a:off x="0" y="0"/>
          <a:ext cx="0" cy="0"/>
          <a:chOff x="0" y="0"/>
          <a:chExt cx="0" cy="0"/>
        </a:xfrm>
      </p:grpSpPr>
      <p:sp>
        <p:nvSpPr>
          <p:cNvPr id="134" name="Google Shape;134;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2" name="Google Shape;92;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93" name="Google Shape;9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3.png"/><Relationship Id="rId6" Type="http://schemas.openxmlformats.org/officeDocument/2006/relationships/image" Target="../media/image14.png"/><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15.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6"/>
          <p:cNvSpPr txBox="1">
            <a:spLocks noGrp="1"/>
          </p:cNvSpPr>
          <p:nvPr>
            <p:ph type="title"/>
          </p:nvPr>
        </p:nvSpPr>
        <p:spPr>
          <a:xfrm>
            <a:off x="305208" y="33651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2: Cycle 23: Lesson 111</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40" name="Google Shape;140;p26"/>
          <p:cNvSpPr txBox="1">
            <a:spLocks noGrp="1"/>
          </p:cNvSpPr>
          <p:nvPr>
            <p:ph type="body" idx="1"/>
          </p:nvPr>
        </p:nvSpPr>
        <p:spPr>
          <a:xfrm>
            <a:off x="305208" y="1159585"/>
            <a:ext cx="8520600" cy="3085843"/>
          </a:xfrm>
          <a:prstGeom prst="rect">
            <a:avLst/>
          </a:prstGeom>
        </p:spPr>
        <p:txBody>
          <a:bodyPr spcFirstLastPara="1" wrap="square" lIns="68575" tIns="34275" rIns="68575" bIns="34275" anchor="t" anchorCtr="0">
            <a:noAutofit/>
          </a:bodyPr>
          <a:lstStyle/>
          <a:p>
            <a:pPr marL="0" lvl="0" indent="0" algn="l" rtl="0">
              <a:lnSpc>
                <a:spcPct val="70000"/>
              </a:lnSpc>
              <a:spcBef>
                <a:spcPts val="800"/>
              </a:spcBef>
              <a:spcAft>
                <a:spcPts val="0"/>
              </a:spcAft>
              <a:buClr>
                <a:schemeClr val="dk1"/>
              </a:buClr>
              <a:buSzPts val="1100"/>
              <a:buFont typeface="Arial"/>
              <a:buNone/>
            </a:pPr>
            <a:r>
              <a:rPr lang="en" i="1" dirty="0"/>
              <a:t>In Lesson 111, students engage with Poem Launch: “The Chocolate on My Plate” which includes words with the spelling pattern “a-t-e,” where the vowel “a” either has the schwa (/ə/) sound or the /ā/ sound. Students identify the words sharing the “a-t-e” spelling pattern as they read the poem both aloud with the teacher and independently. During Words Rule Work time, students continue to work with the same spelling patterns, learning the “rule” for these patterns.</a:t>
            </a:r>
            <a:endParaRPr i="1" dirty="0"/>
          </a:p>
          <a:p>
            <a:pPr marL="0" lvl="0" indent="0" algn="l" rtl="0">
              <a:lnSpc>
                <a:spcPct val="70000"/>
              </a:lnSpc>
              <a:spcBef>
                <a:spcPts val="800"/>
              </a:spcBef>
              <a:spcAft>
                <a:spcPts val="0"/>
              </a:spcAft>
              <a:buClr>
                <a:schemeClr val="dk1"/>
              </a:buClr>
              <a:buSzPts val="1100"/>
              <a:buFont typeface="Arial"/>
              <a:buNone/>
            </a:pPr>
            <a:r>
              <a:rPr lang="en" sz="2000" b="1" i="1" dirty="0">
                <a:solidFill>
                  <a:schemeClr val="dk1"/>
                </a:solidFill>
              </a:rPr>
              <a:t>Be sure that students pay careful attention to:</a:t>
            </a:r>
            <a:endParaRPr sz="2000" b="1" dirty="0">
              <a:solidFill>
                <a:schemeClr val="dk1"/>
              </a:solidFill>
            </a:endParaRPr>
          </a:p>
          <a:p>
            <a:pPr marL="457200" lvl="0" indent="-355600" algn="l" rtl="0">
              <a:spcBef>
                <a:spcPts val="800"/>
              </a:spcBef>
              <a:spcAft>
                <a:spcPts val="0"/>
              </a:spcAft>
              <a:buClr>
                <a:schemeClr val="dk1"/>
              </a:buClr>
              <a:buSzPts val="2000"/>
              <a:buChar char="•"/>
            </a:pPr>
            <a:r>
              <a:rPr lang="en" sz="2000" dirty="0"/>
              <a:t>“a-t-e” spelling pattern where the vowel “a” either has the schwa (/ə/) sound or the /ā/ sound.</a:t>
            </a:r>
            <a:endParaRPr sz="2000" dirty="0"/>
          </a:p>
          <a:p>
            <a:pPr marL="177800" lvl="0" indent="0" algn="l" rtl="0">
              <a:spcBef>
                <a:spcPts val="800"/>
              </a:spcBef>
              <a:spcAft>
                <a:spcPts val="0"/>
              </a:spcAft>
              <a:buNone/>
            </a:pPr>
            <a:endParaRPr sz="2000"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5"/>
          <p:cNvSpPr txBox="1"/>
          <p:nvPr/>
        </p:nvSpPr>
        <p:spPr>
          <a:xfrm>
            <a:off x="259600" y="104525"/>
            <a:ext cx="66786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b="1">
                <a:solidFill>
                  <a:srgbClr val="666666"/>
                </a:solidFill>
                <a:latin typeface="Century Gothic"/>
                <a:ea typeface="Century Gothic"/>
                <a:cs typeface="Century Gothic"/>
                <a:sym typeface="Century Gothic"/>
              </a:rPr>
              <a:t>Words Rule!</a:t>
            </a:r>
            <a:endParaRPr b="1">
              <a:solidFill>
                <a:srgbClr val="666666"/>
              </a:solidFill>
            </a:endParaRPr>
          </a:p>
        </p:txBody>
      </p:sp>
      <p:graphicFrame>
        <p:nvGraphicFramePr>
          <p:cNvPr id="203" name="Google Shape;203;p35"/>
          <p:cNvGraphicFramePr/>
          <p:nvPr/>
        </p:nvGraphicFramePr>
        <p:xfrm>
          <a:off x="3707600" y="191200"/>
          <a:ext cx="5263475" cy="4952300"/>
        </p:xfrm>
        <a:graphic>
          <a:graphicData uri="http://schemas.openxmlformats.org/drawingml/2006/table">
            <a:tbl>
              <a:tblPr>
                <a:noFill/>
                <a:tableStyleId>{1BD42EAA-2304-45AB-AAA6-0E7F3CAE8F35}</a:tableStyleId>
              </a:tblPr>
              <a:tblGrid>
                <a:gridCol w="2539250"/>
                <a:gridCol w="2724225"/>
              </a:tblGrid>
              <a:tr h="647425">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Long “a”</a:t>
                      </a:r>
                      <a:endParaRPr sz="1800" b="1">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Schwa </a:t>
                      </a:r>
                      <a:endParaRPr sz="1800" b="1">
                        <a:latin typeface="Century Gothic"/>
                        <a:ea typeface="Century Gothic"/>
                        <a:cs typeface="Century Gothic"/>
                        <a:sym typeface="Century Gothic"/>
                      </a:endParaRPr>
                    </a:p>
                  </a:txBody>
                  <a:tcPr marL="91425" marR="91425" marT="91425" marB="91425">
                    <a:solidFill>
                      <a:srgbClr val="D9D9D9"/>
                    </a:solidFill>
                  </a:tcPr>
                </a:tc>
              </a:tr>
              <a:tr h="4304875">
                <a:tc>
                  <a:txBody>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bl>
          </a:graphicData>
        </a:graphic>
      </p:graphicFrame>
      <p:sp>
        <p:nvSpPr>
          <p:cNvPr id="204" name="Google Shape;204;p35"/>
          <p:cNvSpPr txBox="1"/>
          <p:nvPr/>
        </p:nvSpPr>
        <p:spPr>
          <a:xfrm>
            <a:off x="7049975" y="972725"/>
            <a:ext cx="1131900" cy="46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pirate	</a:t>
            </a:r>
            <a:endParaRPr sz="1800" b="1">
              <a:latin typeface="Century Gothic"/>
              <a:ea typeface="Century Gothic"/>
              <a:cs typeface="Century Gothic"/>
              <a:sym typeface="Century Gothic"/>
            </a:endParaRPr>
          </a:p>
        </p:txBody>
      </p:sp>
      <p:sp>
        <p:nvSpPr>
          <p:cNvPr id="205" name="Google Shape;205;p35"/>
          <p:cNvSpPr txBox="1"/>
          <p:nvPr/>
        </p:nvSpPr>
        <p:spPr>
          <a:xfrm>
            <a:off x="7049975" y="972725"/>
            <a:ext cx="1538400" cy="417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fortunate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ultimate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desperate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private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considerate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chocolate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700" b="1">
              <a:solidFill>
                <a:schemeClr val="dk1"/>
              </a:solidFill>
              <a:latin typeface="Century Gothic"/>
              <a:ea typeface="Century Gothic"/>
              <a:cs typeface="Century Gothic"/>
              <a:sym typeface="Century Gothic"/>
            </a:endParaRPr>
          </a:p>
        </p:txBody>
      </p:sp>
      <p:sp>
        <p:nvSpPr>
          <p:cNvPr id="206" name="Google Shape;206;p35"/>
          <p:cNvSpPr txBox="1"/>
          <p:nvPr/>
        </p:nvSpPr>
        <p:spPr>
          <a:xfrm>
            <a:off x="4433975" y="1201050"/>
            <a:ext cx="1609800" cy="274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plate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skate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Nate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Kate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late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locate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ate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mate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07" name="Google Shape;207;p35"/>
          <p:cNvSpPr txBox="1"/>
          <p:nvPr/>
        </p:nvSpPr>
        <p:spPr>
          <a:xfrm>
            <a:off x="151900" y="677225"/>
            <a:ext cx="3385957" cy="249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plate		</a:t>
            </a:r>
            <a:r>
              <a:rPr lang="en" sz="1800" b="1" dirty="0" smtClean="0">
                <a:solidFill>
                  <a:schemeClr val="dk1"/>
                </a:solidFill>
                <a:latin typeface="Century Gothic"/>
                <a:ea typeface="Century Gothic"/>
                <a:cs typeface="Century Gothic"/>
                <a:sym typeface="Century Gothic"/>
              </a:rPr>
              <a:t>fortunate</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relate		</a:t>
            </a:r>
            <a:r>
              <a:rPr lang="en" sz="1800" b="1" dirty="0" smtClean="0">
                <a:solidFill>
                  <a:schemeClr val="dk1"/>
                </a:solidFill>
                <a:latin typeface="Century Gothic"/>
                <a:ea typeface="Century Gothic"/>
                <a:cs typeface="Century Gothic"/>
                <a:sym typeface="Century Gothic"/>
              </a:rPr>
              <a:t>skate</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Nate		</a:t>
            </a:r>
            <a:r>
              <a:rPr lang="en" sz="1800" b="1" dirty="0" smtClean="0">
                <a:solidFill>
                  <a:schemeClr val="dk1"/>
                </a:solidFill>
                <a:latin typeface="Century Gothic"/>
                <a:ea typeface="Century Gothic"/>
                <a:cs typeface="Century Gothic"/>
                <a:sym typeface="Century Gothic"/>
              </a:rPr>
              <a:t>Kate</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late 		</a:t>
            </a:r>
            <a:r>
              <a:rPr lang="en" sz="1800" b="1" dirty="0" smtClean="0">
                <a:solidFill>
                  <a:schemeClr val="dk1"/>
                </a:solidFill>
                <a:latin typeface="Century Gothic"/>
                <a:ea typeface="Century Gothic"/>
                <a:cs typeface="Century Gothic"/>
                <a:sym typeface="Century Gothic"/>
              </a:rPr>
              <a:t>ultimate</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desperate	</a:t>
            </a:r>
            <a:r>
              <a:rPr lang="en" sz="1800" b="1" dirty="0" smtClean="0">
                <a:solidFill>
                  <a:schemeClr val="dk1"/>
                </a:solidFill>
                <a:latin typeface="Century Gothic"/>
                <a:ea typeface="Century Gothic"/>
                <a:cs typeface="Century Gothic"/>
                <a:sym typeface="Century Gothic"/>
              </a:rPr>
              <a:t>locate</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private		</a:t>
            </a:r>
            <a:r>
              <a:rPr lang="en" sz="1800" b="1" dirty="0" smtClean="0">
                <a:solidFill>
                  <a:schemeClr val="dk1"/>
                </a:solidFill>
                <a:latin typeface="Century Gothic"/>
                <a:ea typeface="Century Gothic"/>
                <a:cs typeface="Century Gothic"/>
                <a:sym typeface="Century Gothic"/>
              </a:rPr>
              <a:t>ate</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pirate		</a:t>
            </a:r>
            <a:r>
              <a:rPr lang="en" sz="1800" b="1" dirty="0" smtClean="0">
                <a:solidFill>
                  <a:schemeClr val="dk1"/>
                </a:solidFill>
                <a:latin typeface="Century Gothic"/>
                <a:ea typeface="Century Gothic"/>
                <a:cs typeface="Century Gothic"/>
                <a:sym typeface="Century Gothic"/>
              </a:rPr>
              <a:t>considerate</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chocolate	</a:t>
            </a:r>
            <a:r>
              <a:rPr lang="en" sz="1800" b="1" dirty="0" smtClean="0">
                <a:solidFill>
                  <a:schemeClr val="dk1"/>
                </a:solidFill>
                <a:latin typeface="Century Gothic"/>
                <a:ea typeface="Century Gothic"/>
                <a:cs typeface="Century Gothic"/>
                <a:sym typeface="Century Gothic"/>
              </a:rPr>
              <a:t>mate</a:t>
            </a:r>
            <a:endParaRPr sz="1800" b="1" dirty="0">
              <a:solidFill>
                <a:schemeClr val="dk1"/>
              </a:solidFill>
              <a:latin typeface="Century Gothic"/>
              <a:ea typeface="Century Gothic"/>
              <a:cs typeface="Century Gothic"/>
              <a:sym typeface="Century Gothic"/>
            </a:endParaRPr>
          </a:p>
        </p:txBody>
      </p:sp>
      <p:sp>
        <p:nvSpPr>
          <p:cNvPr id="208" name="Google Shape;208;p35"/>
          <p:cNvSpPr txBox="1"/>
          <p:nvPr/>
        </p:nvSpPr>
        <p:spPr>
          <a:xfrm>
            <a:off x="4433975" y="972725"/>
            <a:ext cx="1131900" cy="46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relate</a:t>
            </a:r>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7"/>
                                        </p:tgtEl>
                                        <p:attrNameLst>
                                          <p:attrName>style.visibility</p:attrName>
                                        </p:attrNameLst>
                                      </p:cBhvr>
                                      <p:to>
                                        <p:strVal val="visible"/>
                                      </p:to>
                                    </p:set>
                                    <p:animEffect transition="in" filter="fade">
                                      <p:cBhvr>
                                        <p:cTn id="7" dur="1000"/>
                                        <p:tgtEl>
                                          <p:spTgt spid="20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8"/>
                                        </p:tgtEl>
                                        <p:attrNameLst>
                                          <p:attrName>style.visibility</p:attrName>
                                        </p:attrNameLst>
                                      </p:cBhvr>
                                      <p:to>
                                        <p:strVal val="visible"/>
                                      </p:to>
                                    </p:set>
                                    <p:animEffect transition="in" filter="fade">
                                      <p:cBhvr>
                                        <p:cTn id="12" dur="1000"/>
                                        <p:tgtEl>
                                          <p:spTgt spid="20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4"/>
                                        </p:tgtEl>
                                        <p:attrNameLst>
                                          <p:attrName>style.visibility</p:attrName>
                                        </p:attrNameLst>
                                      </p:cBhvr>
                                      <p:to>
                                        <p:strVal val="visible"/>
                                      </p:to>
                                    </p:set>
                                    <p:animEffect transition="in" filter="fade">
                                      <p:cBhvr>
                                        <p:cTn id="17" dur="1000"/>
                                        <p:tgtEl>
                                          <p:spTgt spid="20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6"/>
                                        </p:tgtEl>
                                        <p:attrNameLst>
                                          <p:attrName>style.visibility</p:attrName>
                                        </p:attrNameLst>
                                      </p:cBhvr>
                                      <p:to>
                                        <p:strVal val="visible"/>
                                      </p:to>
                                    </p:set>
                                    <p:animEffect transition="in" filter="fade">
                                      <p:cBhvr>
                                        <p:cTn id="22" dur="1000"/>
                                        <p:tgtEl>
                                          <p:spTgt spid="206"/>
                                        </p:tgtEl>
                                      </p:cBhvr>
                                    </p:animEffect>
                                  </p:childTnLst>
                                </p:cTn>
                              </p:par>
                              <p:par>
                                <p:cTn id="23" presetID="10" presetClass="entr" presetSubtype="0" fill="hold" nodeType="withEffect">
                                  <p:stCondLst>
                                    <p:cond delay="0"/>
                                  </p:stCondLst>
                                  <p:childTnLst>
                                    <p:set>
                                      <p:cBhvr>
                                        <p:cTn id="24" dur="1" fill="hold">
                                          <p:stCondLst>
                                            <p:cond delay="0"/>
                                          </p:stCondLst>
                                        </p:cTn>
                                        <p:tgtEl>
                                          <p:spTgt spid="205"/>
                                        </p:tgtEl>
                                        <p:attrNameLst>
                                          <p:attrName>style.visibility</p:attrName>
                                        </p:attrNameLst>
                                      </p:cBhvr>
                                      <p:to>
                                        <p:strVal val="visible"/>
                                      </p:to>
                                    </p:set>
                                    <p:animEffect transition="in" filter="fade">
                                      <p:cBhvr>
                                        <p:cTn id="25" dur="10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6"/>
          <p:cNvSpPr txBox="1">
            <a:spLocks noGrp="1"/>
          </p:cNvSpPr>
          <p:nvPr>
            <p:ph type="title"/>
          </p:nvPr>
        </p:nvSpPr>
        <p:spPr>
          <a:xfrm>
            <a:off x="428141" y="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216" name="Google Shape;216;p36"/>
          <p:cNvSpPr txBox="1">
            <a:spLocks noGrp="1"/>
          </p:cNvSpPr>
          <p:nvPr>
            <p:ph type="body" idx="1"/>
          </p:nvPr>
        </p:nvSpPr>
        <p:spPr>
          <a:xfrm>
            <a:off x="3728891" y="1403294"/>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does it mean to be an independent reader? </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p:txBody>
      </p:sp>
      <p:pic>
        <p:nvPicPr>
          <p:cNvPr id="217" name="Google Shape;217;p36"/>
          <p:cNvPicPr preferRelativeResize="0"/>
          <p:nvPr/>
        </p:nvPicPr>
        <p:blipFill>
          <a:blip r:embed="rId3">
            <a:alphaModFix/>
          </a:blip>
          <a:stretch>
            <a:fillRect/>
          </a:stretch>
        </p:blipFill>
        <p:spPr>
          <a:xfrm>
            <a:off x="547475" y="1288600"/>
            <a:ext cx="2288274" cy="22882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23" name="Google Shape;223;p3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a:solidFill>
                  <a:schemeClr val="dk1"/>
                </a:solidFill>
              </a:rPr>
              <a:t>It’s Time to Go to Work</a:t>
            </a: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600" i="1">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229" name="Google Shape;229;p38"/>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457200" lvl="0" indent="-381000" algn="l" rtl="0">
              <a:lnSpc>
                <a:spcPct val="100000"/>
              </a:lnSpc>
              <a:spcBef>
                <a:spcPts val="1700"/>
              </a:spcBef>
              <a:spcAft>
                <a:spcPts val="0"/>
              </a:spcAft>
              <a:buClr>
                <a:schemeClr val="dk1"/>
              </a:buClr>
              <a:buSzPts val="2400"/>
              <a:buChar char="•"/>
            </a:pPr>
            <a:r>
              <a:rPr lang="en" sz="2400">
                <a:solidFill>
                  <a:schemeClr val="dk1"/>
                </a:solidFill>
              </a:rPr>
              <a:t>I can use what I know </a:t>
            </a:r>
            <a:r>
              <a:rPr lang="en" sz="2400"/>
              <a:t>about vowel spelling patterns to read, group and spell words.</a:t>
            </a:r>
            <a:endParaRPr sz="2400"/>
          </a:p>
          <a:p>
            <a:pPr marL="457200" lvl="0" indent="-381000" algn="l" rtl="0">
              <a:lnSpc>
                <a:spcPct val="100000"/>
              </a:lnSpc>
              <a:spcBef>
                <a:spcPts val="1700"/>
              </a:spcBef>
              <a:spcAft>
                <a:spcPts val="0"/>
              </a:spcAft>
              <a:buSzPts val="2400"/>
              <a:buChar char="•"/>
            </a:pPr>
            <a:r>
              <a:rPr lang="en" sz="2400"/>
              <a:t>I can write a sentence with correct spacing, capitalization and punctuation.</a:t>
            </a:r>
            <a:endParaRPr sz="2400"/>
          </a:p>
          <a:p>
            <a:pPr marL="457200" lvl="0" indent="-381000" algn="l" rtl="0">
              <a:lnSpc>
                <a:spcPct val="100000"/>
              </a:lnSpc>
              <a:spcBef>
                <a:spcPts val="1700"/>
              </a:spcBef>
              <a:spcAft>
                <a:spcPts val="0"/>
              </a:spcAft>
              <a:buSzPts val="2400"/>
              <a:buChar char="•"/>
            </a:pPr>
            <a:r>
              <a:rPr lang="en" sz="2400"/>
              <a:t>I can read fluently (smoothly, with expression and meaning, and just the right speed; rereading and self-correcting when necessary).</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solidFill>
                <a:schemeClr val="dk1"/>
              </a:solidFill>
              <a:highlight>
                <a:srgbClr val="FFFF00"/>
              </a:highlight>
            </a:endParaRPr>
          </a:p>
          <a:p>
            <a:pPr marL="457200" lvl="0" indent="0" algn="l" rtl="0">
              <a:lnSpc>
                <a:spcPct val="150000"/>
              </a:lnSpc>
              <a:spcBef>
                <a:spcPts val="1700"/>
              </a:spcBef>
              <a:spcAft>
                <a:spcPts val="0"/>
              </a:spcAft>
              <a:buNone/>
            </a:pPr>
            <a:endParaRPr sz="2400">
              <a:solidFill>
                <a:schemeClr val="dk1"/>
              </a:solidFill>
              <a:highlight>
                <a:srgbClr val="FFFF00"/>
              </a:highlight>
            </a:endParaRPr>
          </a:p>
        </p:txBody>
      </p:sp>
      <p:pic>
        <p:nvPicPr>
          <p:cNvPr id="230" name="Google Shape;230;p38"/>
          <p:cNvPicPr preferRelativeResize="0"/>
          <p:nvPr/>
        </p:nvPicPr>
        <p:blipFill>
          <a:blip r:embed="rId3">
            <a:alphaModFix/>
          </a:blip>
          <a:stretch>
            <a:fillRect/>
          </a:stretch>
        </p:blipFill>
        <p:spPr>
          <a:xfrm>
            <a:off x="8336316" y="4279950"/>
            <a:ext cx="753254" cy="6136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graphicFrame>
        <p:nvGraphicFramePr>
          <p:cNvPr id="235" name="Google Shape;235;p39"/>
          <p:cNvGraphicFramePr/>
          <p:nvPr>
            <p:extLst>
              <p:ext uri="{D42A27DB-BD31-4B8C-83A1-F6EECF244321}">
                <p14:modId xmlns:p14="http://schemas.microsoft.com/office/powerpoint/2010/main" val="3841596042"/>
              </p:ext>
            </p:extLst>
          </p:nvPr>
        </p:nvGraphicFramePr>
        <p:xfrm>
          <a:off x="0" y="26525"/>
          <a:ext cx="9144000" cy="5071185"/>
        </p:xfrm>
        <a:graphic>
          <a:graphicData uri="http://schemas.openxmlformats.org/drawingml/2006/table">
            <a:tbl>
              <a:tblPr>
                <a:noFill/>
                <a:tableStyleId>{1BD42EAA-2304-45AB-AAA6-0E7F3CAE8F35}</a:tableStyleId>
              </a:tblPr>
              <a:tblGrid>
                <a:gridCol w="2927750"/>
                <a:gridCol w="2994575"/>
                <a:gridCol w="3221675"/>
              </a:tblGrid>
              <a:tr h="473050">
                <a:tc>
                  <a:txBody>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 </a:t>
                      </a:r>
                      <a:r>
                        <a:rPr lang="en" sz="2000" b="1" dirty="0">
                          <a:solidFill>
                            <a:schemeClr val="dk1"/>
                          </a:solidFill>
                          <a:latin typeface="Century Gothic"/>
                          <a:ea typeface="Century Gothic"/>
                          <a:cs typeface="Century Gothic"/>
                          <a:sym typeface="Century Gothic"/>
                        </a:rPr>
                        <a:t>Words Rule</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Sentence Builder</a:t>
                      </a:r>
                      <a:endParaRPr sz="20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Partner Reading</a:t>
                      </a:r>
                      <a:endParaRPr sz="2000" b="1">
                        <a:latin typeface="Century Gothic"/>
                        <a:ea typeface="Century Gothic"/>
                        <a:cs typeface="Century Gothic"/>
                        <a:sym typeface="Century Gothic"/>
                      </a:endParaRPr>
                    </a:p>
                  </a:txBody>
                  <a:tcPr marL="91425" marR="91425" marT="91425" marB="91425"/>
                </a:tc>
              </a:tr>
              <a:tr h="4522575">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Make </a:t>
                      </a:r>
                      <a:r>
                        <a:rPr lang="en" sz="1500" dirty="0">
                          <a:solidFill>
                            <a:schemeClr val="dk1"/>
                          </a:solidFill>
                          <a:latin typeface="Century Gothic"/>
                          <a:ea typeface="Century Gothic"/>
                          <a:cs typeface="Century Gothic"/>
                          <a:sym typeface="Century Gothic"/>
                        </a:rPr>
                        <a:t>columns for “schwa” or “long a” across the top of your board or </a:t>
                      </a:r>
                      <a:r>
                        <a:rPr lang="en" sz="1500" dirty="0" smtClean="0">
                          <a:solidFill>
                            <a:schemeClr val="dk1"/>
                          </a:solidFill>
                          <a:latin typeface="Century Gothic"/>
                          <a:ea typeface="Century Gothic"/>
                          <a:cs typeface="Century Gothic"/>
                          <a:sym typeface="Century Gothic"/>
                        </a:rPr>
                        <a:t>paper.</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Take </a:t>
                      </a:r>
                      <a:r>
                        <a:rPr lang="en" sz="1500" dirty="0">
                          <a:solidFill>
                            <a:schemeClr val="dk1"/>
                          </a:solidFill>
                          <a:latin typeface="Century Gothic"/>
                          <a:ea typeface="Century Gothic"/>
                          <a:cs typeface="Century Gothic"/>
                          <a:sym typeface="Century Gothic"/>
                        </a:rPr>
                        <a:t>turns reading words and grouping which sound “a-t-e” has.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Read </a:t>
                      </a:r>
                      <a:r>
                        <a:rPr lang="en" sz="1500" dirty="0">
                          <a:solidFill>
                            <a:schemeClr val="dk1"/>
                          </a:solidFill>
                          <a:latin typeface="Century Gothic"/>
                          <a:ea typeface="Century Gothic"/>
                          <a:cs typeface="Century Gothic"/>
                          <a:sym typeface="Century Gothic"/>
                        </a:rPr>
                        <a:t>all the words together, then take turns reading the words to each other.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Use </a:t>
                      </a:r>
                      <a:r>
                        <a:rPr lang="en" sz="1500" dirty="0">
                          <a:solidFill>
                            <a:schemeClr val="dk1"/>
                          </a:solidFill>
                          <a:latin typeface="Century Gothic"/>
                          <a:ea typeface="Century Gothic"/>
                          <a:cs typeface="Century Gothic"/>
                          <a:sym typeface="Century Gothic"/>
                        </a:rPr>
                        <a:t>the Reader’s Toolbox if you have trouble reading a </a:t>
                      </a:r>
                      <a:r>
                        <a:rPr lang="en" sz="1500" dirty="0" smtClean="0">
                          <a:solidFill>
                            <a:schemeClr val="dk1"/>
                          </a:solidFill>
                          <a:latin typeface="Century Gothic"/>
                          <a:ea typeface="Century Gothic"/>
                          <a:cs typeface="Century Gothic"/>
                          <a:sym typeface="Century Gothic"/>
                        </a:rPr>
                        <a:t>word.</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Tell </a:t>
                      </a:r>
                      <a:r>
                        <a:rPr lang="en" sz="1500" dirty="0">
                          <a:solidFill>
                            <a:schemeClr val="dk1"/>
                          </a:solidFill>
                          <a:latin typeface="Century Gothic"/>
                          <a:ea typeface="Century Gothic"/>
                          <a:cs typeface="Century Gothic"/>
                          <a:sym typeface="Century Gothic"/>
                        </a:rPr>
                        <a:t>each other a sentence using as many of the words you can.</a:t>
                      </a: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Take </a:t>
                      </a:r>
                      <a:r>
                        <a:rPr lang="en" sz="1600" dirty="0">
                          <a:solidFill>
                            <a:schemeClr val="dk1"/>
                          </a:solidFill>
                          <a:latin typeface="Century Gothic"/>
                          <a:ea typeface="Century Gothic"/>
                          <a:cs typeface="Century Gothic"/>
                          <a:sym typeface="Century Gothic"/>
                        </a:rPr>
                        <a:t>turns using the words to fill in the blanks and writing the sentences  on your board or </a:t>
                      </a:r>
                      <a:r>
                        <a:rPr lang="en" sz="1600" dirty="0" smtClean="0">
                          <a:solidFill>
                            <a:schemeClr val="dk1"/>
                          </a:solidFill>
                          <a:latin typeface="Century Gothic"/>
                          <a:ea typeface="Century Gothic"/>
                          <a:cs typeface="Century Gothic"/>
                          <a:sym typeface="Century Gothic"/>
                        </a:rPr>
                        <a:t>paper.</a:t>
                      </a:r>
                      <a:endParaRPr lang="en" sz="16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Take </a:t>
                      </a:r>
                      <a:r>
                        <a:rPr lang="en" sz="1600" dirty="0">
                          <a:solidFill>
                            <a:schemeClr val="dk1"/>
                          </a:solidFill>
                          <a:latin typeface="Century Gothic"/>
                          <a:ea typeface="Century Gothic"/>
                          <a:cs typeface="Century Gothic"/>
                          <a:sym typeface="Century Gothic"/>
                        </a:rPr>
                        <a:t>turns so each partner writes a </a:t>
                      </a:r>
                      <a:r>
                        <a:rPr lang="en" sz="1600" dirty="0" smtClean="0">
                          <a:solidFill>
                            <a:schemeClr val="dk1"/>
                          </a:solidFill>
                          <a:latin typeface="Century Gothic"/>
                          <a:ea typeface="Century Gothic"/>
                          <a:cs typeface="Century Gothic"/>
                          <a:sym typeface="Century Gothic"/>
                        </a:rPr>
                        <a:t>sentence.</a:t>
                      </a:r>
                      <a:endParaRPr lang="en" sz="16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Read </a:t>
                      </a:r>
                      <a:r>
                        <a:rPr lang="en" sz="1600" dirty="0">
                          <a:solidFill>
                            <a:schemeClr val="dk1"/>
                          </a:solidFill>
                          <a:latin typeface="Century Gothic"/>
                          <a:ea typeface="Century Gothic"/>
                          <a:cs typeface="Century Gothic"/>
                          <a:sym typeface="Century Gothic"/>
                        </a:rPr>
                        <a:t>the sentences together with your partner, then take turns reading them to each </a:t>
                      </a:r>
                      <a:r>
                        <a:rPr lang="en" sz="1600" dirty="0" smtClean="0">
                          <a:solidFill>
                            <a:schemeClr val="dk1"/>
                          </a:solidFill>
                          <a:latin typeface="Century Gothic"/>
                          <a:ea typeface="Century Gothic"/>
                          <a:cs typeface="Century Gothic"/>
                          <a:sym typeface="Century Gothic"/>
                        </a:rPr>
                        <a:t>other.</a:t>
                      </a:r>
                      <a:endParaRPr lang="en" sz="16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Use </a:t>
                      </a:r>
                      <a:r>
                        <a:rPr lang="en" sz="1600" dirty="0">
                          <a:solidFill>
                            <a:schemeClr val="dk1"/>
                          </a:solidFill>
                          <a:latin typeface="Century Gothic"/>
                          <a:ea typeface="Century Gothic"/>
                          <a:cs typeface="Century Gothic"/>
                          <a:sym typeface="Century Gothic"/>
                        </a:rPr>
                        <a:t>the Reader’s Toolbox if you have trouble reading a word.</a:t>
                      </a:r>
                      <a:endParaRPr sz="16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Are </a:t>
                      </a:r>
                      <a:r>
                        <a:rPr lang="en" sz="1500" dirty="0">
                          <a:solidFill>
                            <a:schemeClr val="dk1"/>
                          </a:solidFill>
                          <a:latin typeface="Century Gothic"/>
                          <a:ea typeface="Century Gothic"/>
                          <a:cs typeface="Century Gothic"/>
                          <a:sym typeface="Century Gothic"/>
                        </a:rPr>
                        <a:t>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Read </a:t>
                      </a:r>
                      <a:r>
                        <a:rPr lang="en" sz="1500" dirty="0">
                          <a:solidFill>
                            <a:schemeClr val="dk1"/>
                          </a:solidFill>
                          <a:latin typeface="Century Gothic"/>
                          <a:ea typeface="Century Gothic"/>
                          <a:cs typeface="Century Gothic"/>
                          <a:sym typeface="Century Gothic"/>
                        </a:rPr>
                        <a:t>“The Chocolate on My Plate” together, using the same voice.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Then</a:t>
                      </a:r>
                      <a:r>
                        <a:rPr lang="en" sz="1500" dirty="0">
                          <a:solidFill>
                            <a:schemeClr val="dk1"/>
                          </a:solidFill>
                          <a:latin typeface="Century Gothic"/>
                          <a:ea typeface="Century Gothic"/>
                          <a:cs typeface="Century Gothic"/>
                          <a:sym typeface="Century Gothic"/>
                        </a:rPr>
                        <a:t>, take turns reading “The Chocolate on My Plate” one line at a time. Change your voice with each line you </a:t>
                      </a:r>
                      <a:r>
                        <a:rPr lang="en" sz="1500" dirty="0" smtClean="0">
                          <a:solidFill>
                            <a:schemeClr val="dk1"/>
                          </a:solidFill>
                          <a:latin typeface="Century Gothic"/>
                          <a:ea typeface="Century Gothic"/>
                          <a:cs typeface="Century Gothic"/>
                          <a:sym typeface="Century Gothic"/>
                        </a:rPr>
                        <a:t>read.</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Use </a:t>
                      </a:r>
                      <a:r>
                        <a:rPr lang="en" sz="1500" dirty="0">
                          <a:solidFill>
                            <a:schemeClr val="dk1"/>
                          </a:solidFill>
                          <a:latin typeface="Century Gothic"/>
                          <a:ea typeface="Century Gothic"/>
                          <a:cs typeface="Century Gothic"/>
                          <a:sym typeface="Century Gothic"/>
                        </a:rPr>
                        <a:t>the Reader’s Toolbox if you have trouble reading a </a:t>
                      </a:r>
                      <a:r>
                        <a:rPr lang="en" sz="1500" dirty="0" smtClean="0">
                          <a:solidFill>
                            <a:schemeClr val="dk1"/>
                          </a:solidFill>
                          <a:latin typeface="Century Gothic"/>
                          <a:ea typeface="Century Gothic"/>
                          <a:cs typeface="Century Gothic"/>
                          <a:sym typeface="Century Gothic"/>
                        </a:rPr>
                        <a:t>word.</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Check </a:t>
                      </a:r>
                      <a:r>
                        <a:rPr lang="en" sz="1500" dirty="0">
                          <a:solidFill>
                            <a:schemeClr val="dk1"/>
                          </a:solidFill>
                          <a:latin typeface="Century Gothic"/>
                          <a:ea typeface="Century Gothic"/>
                          <a:cs typeface="Century Gothic"/>
                          <a:sym typeface="Century Gothic"/>
                        </a:rPr>
                        <a:t>the </a:t>
                      </a:r>
                      <a:r>
                        <a:rPr lang="en" sz="1500" b="1" dirty="0">
                          <a:solidFill>
                            <a:schemeClr val="dk1"/>
                          </a:solidFill>
                          <a:latin typeface="Century Gothic"/>
                          <a:ea typeface="Century Gothic"/>
                          <a:cs typeface="Century Gothic"/>
                          <a:sym typeface="Century Gothic"/>
                        </a:rPr>
                        <a:t>Fluency Rubric</a:t>
                      </a:r>
                      <a:r>
                        <a:rPr lang="en" sz="1500" dirty="0">
                          <a:solidFill>
                            <a:schemeClr val="dk1"/>
                          </a:solidFill>
                          <a:latin typeface="Century Gothic"/>
                          <a:ea typeface="Century Gothic"/>
                          <a:cs typeface="Century Gothic"/>
                          <a:sym typeface="Century Gothic"/>
                        </a:rPr>
                        <a:t>.  Did you read </a:t>
                      </a:r>
                      <a:r>
                        <a:rPr lang="en" sz="1500" i="1" dirty="0">
                          <a:solidFill>
                            <a:schemeClr val="dk1"/>
                          </a:solidFill>
                          <a:latin typeface="Century Gothic"/>
                          <a:ea typeface="Century Gothic"/>
                          <a:cs typeface="Century Gothic"/>
                          <a:sym typeface="Century Gothic"/>
                        </a:rPr>
                        <a:t>smoothly</a:t>
                      </a:r>
                      <a:r>
                        <a:rPr lang="en" sz="1500" dirty="0">
                          <a:solidFill>
                            <a:schemeClr val="dk1"/>
                          </a:solidFill>
                          <a:latin typeface="Century Gothic"/>
                          <a:ea typeface="Century Gothic"/>
                          <a:cs typeface="Century Gothic"/>
                          <a:sym typeface="Century Gothic"/>
                        </a:rPr>
                        <a:t>, </a:t>
                      </a:r>
                      <a:r>
                        <a:rPr lang="en" sz="1500" i="1" dirty="0">
                          <a:solidFill>
                            <a:schemeClr val="dk1"/>
                          </a:solidFill>
                          <a:latin typeface="Century Gothic"/>
                          <a:ea typeface="Century Gothic"/>
                          <a:cs typeface="Century Gothic"/>
                          <a:sym typeface="Century Gothic"/>
                        </a:rPr>
                        <a:t>with expression &amp; meaning</a:t>
                      </a:r>
                      <a:r>
                        <a:rPr lang="en" sz="1500" dirty="0">
                          <a:solidFill>
                            <a:schemeClr val="dk1"/>
                          </a:solidFill>
                          <a:latin typeface="Century Gothic"/>
                          <a:ea typeface="Century Gothic"/>
                          <a:cs typeface="Century Gothic"/>
                          <a:sym typeface="Century Gothic"/>
                        </a:rPr>
                        <a:t> and at </a:t>
                      </a:r>
                      <a:r>
                        <a:rPr lang="en" sz="1500" i="1" dirty="0">
                          <a:solidFill>
                            <a:schemeClr val="dk1"/>
                          </a:solidFill>
                          <a:latin typeface="Century Gothic"/>
                          <a:ea typeface="Century Gothic"/>
                          <a:cs typeface="Century Gothic"/>
                          <a:sym typeface="Century Gothic"/>
                        </a:rPr>
                        <a:t>just the right speed?</a:t>
                      </a:r>
                      <a:endParaRPr sz="1500" dirty="0">
                        <a:solidFill>
                          <a:schemeClr val="dk1"/>
                        </a:solidFill>
                        <a:latin typeface="Century Gothic"/>
                        <a:ea typeface="Century Gothic"/>
                        <a:cs typeface="Century Gothic"/>
                        <a:sym typeface="Century Gothic"/>
                      </a:endParaRPr>
                    </a:p>
                  </a:txBody>
                  <a:tcPr marL="91425" marR="91425" marT="91425" marB="91425"/>
                </a:tc>
              </a:tr>
            </a:tbl>
          </a:graphicData>
        </a:graphic>
      </p:graphicFrame>
      <p:pic>
        <p:nvPicPr>
          <p:cNvPr id="236" name="Google Shape;236;p39"/>
          <p:cNvPicPr preferRelativeResize="0"/>
          <p:nvPr/>
        </p:nvPicPr>
        <p:blipFill>
          <a:blip r:embed="rId3">
            <a:alphaModFix/>
          </a:blip>
          <a:stretch>
            <a:fillRect/>
          </a:stretch>
        </p:blipFill>
        <p:spPr>
          <a:xfrm>
            <a:off x="0" y="0"/>
            <a:ext cx="618750" cy="499575"/>
          </a:xfrm>
          <a:prstGeom prst="rect">
            <a:avLst/>
          </a:prstGeom>
          <a:noFill/>
          <a:ln>
            <a:noFill/>
          </a:ln>
        </p:spPr>
      </p:pic>
      <p:pic>
        <p:nvPicPr>
          <p:cNvPr id="237" name="Google Shape;237;p39"/>
          <p:cNvPicPr preferRelativeResize="0"/>
          <p:nvPr/>
        </p:nvPicPr>
        <p:blipFill>
          <a:blip r:embed="rId4">
            <a:alphaModFix/>
          </a:blip>
          <a:stretch>
            <a:fillRect/>
          </a:stretch>
        </p:blipFill>
        <p:spPr>
          <a:xfrm rot="-871496">
            <a:off x="2678700" y="94709"/>
            <a:ext cx="618750" cy="589158"/>
          </a:xfrm>
          <a:prstGeom prst="rect">
            <a:avLst/>
          </a:prstGeom>
          <a:noFill/>
          <a:ln>
            <a:noFill/>
          </a:ln>
        </p:spPr>
      </p:pic>
      <p:pic>
        <p:nvPicPr>
          <p:cNvPr id="238" name="Google Shape;238;p39"/>
          <p:cNvPicPr preferRelativeResize="0"/>
          <p:nvPr/>
        </p:nvPicPr>
        <p:blipFill>
          <a:blip r:embed="rId5">
            <a:alphaModFix/>
          </a:blip>
          <a:stretch>
            <a:fillRect/>
          </a:stretch>
        </p:blipFill>
        <p:spPr>
          <a:xfrm>
            <a:off x="5922313" y="0"/>
            <a:ext cx="643392" cy="4995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0"/>
          <p:cNvSpPr txBox="1"/>
          <p:nvPr/>
        </p:nvSpPr>
        <p:spPr>
          <a:xfrm>
            <a:off x="75851" y="249787"/>
            <a:ext cx="3665700" cy="4220739"/>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dirty="0">
                <a:solidFill>
                  <a:srgbClr val="666666"/>
                </a:solidFill>
                <a:latin typeface="Century Gothic"/>
                <a:ea typeface="Century Gothic"/>
                <a:cs typeface="Century Gothic"/>
                <a:sym typeface="Century Gothic"/>
              </a:rPr>
              <a:t>        Words Rule!</a:t>
            </a:r>
            <a:endParaRPr sz="2000" b="1" dirty="0">
              <a:latin typeface="Century Gothic"/>
              <a:ea typeface="Century Gothic"/>
              <a:cs typeface="Century Gothic"/>
              <a:sym typeface="Century Gothic"/>
            </a:endParaRPr>
          </a:p>
          <a:p>
            <a:pPr marL="0" lvl="0" indent="0" algn="l" rtl="0">
              <a:spcBef>
                <a:spcPts val="0"/>
              </a:spcBef>
              <a:spcAft>
                <a:spcPts val="0"/>
              </a:spcAft>
              <a:buNone/>
            </a:pPr>
            <a:endParaRPr sz="1500" b="1" dirty="0">
              <a:solidFill>
                <a:srgbClr val="434343"/>
              </a:solidFill>
              <a:latin typeface="Century Gothic"/>
              <a:ea typeface="Century Gothic"/>
              <a:cs typeface="Century Gothic"/>
              <a:sym typeface="Century Gothic"/>
            </a:endParaRPr>
          </a:p>
          <a:p>
            <a:pPr marL="0" lvl="0" indent="0" algn="l" rtl="0">
              <a:spcBef>
                <a:spcPts val="0"/>
              </a:spcBef>
              <a:spcAft>
                <a:spcPts val="0"/>
              </a:spcAft>
              <a:buNone/>
            </a:pPr>
            <a:endParaRPr sz="1800" b="1" dirty="0">
              <a:solidFill>
                <a:srgbClr val="434343"/>
              </a:solidFill>
              <a:latin typeface="Century Gothic"/>
              <a:ea typeface="Century Gothic"/>
              <a:cs typeface="Century Gothic"/>
              <a:sym typeface="Century Gothic"/>
            </a:endParaRPr>
          </a:p>
          <a:p>
            <a:pPr marL="0" lvl="0" indent="457200" algn="ctr" rtl="0">
              <a:spcBef>
                <a:spcPts val="0"/>
              </a:spcBef>
              <a:spcAft>
                <a:spcPts val="0"/>
              </a:spcAft>
              <a:buNone/>
            </a:pPr>
            <a:r>
              <a:rPr lang="en" sz="1800" b="1" dirty="0">
                <a:solidFill>
                  <a:srgbClr val="434343"/>
                </a:solidFill>
                <a:latin typeface="Century Gothic"/>
                <a:ea typeface="Century Gothic"/>
                <a:cs typeface="Century Gothic"/>
                <a:sym typeface="Century Gothic"/>
              </a:rPr>
              <a:t> </a:t>
            </a:r>
            <a:r>
              <a:rPr lang="en" sz="1800" b="1" dirty="0" smtClean="0">
                <a:solidFill>
                  <a:srgbClr val="434343"/>
                </a:solidFill>
                <a:latin typeface="Century Gothic"/>
                <a:ea typeface="Century Gothic"/>
                <a:cs typeface="Century Gothic"/>
                <a:sym typeface="Century Gothic"/>
              </a:rPr>
              <a:t>late</a:t>
            </a:r>
            <a:r>
              <a:rPr lang="en" sz="1800" b="1" dirty="0">
                <a:solidFill>
                  <a:srgbClr val="434343"/>
                </a:solidFill>
                <a:latin typeface="Century Gothic"/>
                <a:ea typeface="Century Gothic"/>
                <a:cs typeface="Century Gothic"/>
                <a:sym typeface="Century Gothic"/>
              </a:rPr>
              <a:t>	</a:t>
            </a:r>
          </a:p>
          <a:p>
            <a:pPr marL="0" lvl="0" indent="457200" algn="ctr" rtl="0">
              <a:spcBef>
                <a:spcPts val="0"/>
              </a:spcBef>
              <a:spcAft>
                <a:spcPts val="0"/>
              </a:spcAft>
              <a:buNone/>
            </a:pPr>
            <a:r>
              <a:rPr lang="en" sz="1800" b="1" dirty="0" smtClean="0">
                <a:solidFill>
                  <a:srgbClr val="434343"/>
                </a:solidFill>
                <a:latin typeface="Century Gothic"/>
                <a:ea typeface="Century Gothic"/>
                <a:cs typeface="Century Gothic"/>
                <a:sym typeface="Century Gothic"/>
              </a:rPr>
              <a:t>chocolate</a:t>
            </a:r>
            <a:endParaRPr lang="en" sz="1800" b="1" dirty="0">
              <a:solidFill>
                <a:srgbClr val="434343"/>
              </a:solidFill>
              <a:latin typeface="Century Gothic"/>
              <a:ea typeface="Century Gothic"/>
              <a:cs typeface="Century Gothic"/>
              <a:sym typeface="Century Gothic"/>
            </a:endParaRPr>
          </a:p>
          <a:p>
            <a:pPr marL="0" lvl="0" indent="457200" algn="ctr" rtl="0">
              <a:spcBef>
                <a:spcPts val="0"/>
              </a:spcBef>
              <a:spcAft>
                <a:spcPts val="0"/>
              </a:spcAft>
              <a:buNone/>
            </a:pPr>
            <a:r>
              <a:rPr lang="en" sz="1800" b="1" dirty="0" smtClean="0">
                <a:solidFill>
                  <a:srgbClr val="434343"/>
                </a:solidFill>
                <a:latin typeface="Century Gothic"/>
                <a:ea typeface="Century Gothic"/>
                <a:cs typeface="Century Gothic"/>
                <a:sym typeface="Century Gothic"/>
              </a:rPr>
              <a:t>considerate</a:t>
            </a:r>
            <a:r>
              <a:rPr lang="en" sz="1800" b="1" dirty="0">
                <a:solidFill>
                  <a:srgbClr val="434343"/>
                </a:solidFill>
                <a:latin typeface="Century Gothic"/>
                <a:ea typeface="Century Gothic"/>
                <a:cs typeface="Century Gothic"/>
                <a:sym typeface="Century Gothic"/>
              </a:rPr>
              <a:t/>
            </a:r>
            <a:br>
              <a:rPr lang="en" sz="1800" b="1" dirty="0">
                <a:solidFill>
                  <a:srgbClr val="434343"/>
                </a:solidFill>
                <a:latin typeface="Century Gothic"/>
                <a:ea typeface="Century Gothic"/>
                <a:cs typeface="Century Gothic"/>
                <a:sym typeface="Century Gothic"/>
              </a:rPr>
            </a:br>
            <a:r>
              <a:rPr lang="en" sz="1800" b="1" dirty="0" smtClean="0">
                <a:solidFill>
                  <a:srgbClr val="434343"/>
                </a:solidFill>
                <a:latin typeface="Century Gothic"/>
                <a:ea typeface="Century Gothic"/>
                <a:cs typeface="Century Gothic"/>
                <a:sym typeface="Century Gothic"/>
              </a:rPr>
              <a:t>        frustrates</a:t>
            </a:r>
            <a:r>
              <a:rPr lang="en" sz="1800" b="1" dirty="0">
                <a:solidFill>
                  <a:srgbClr val="434343"/>
                </a:solidFill>
                <a:latin typeface="Century Gothic"/>
                <a:ea typeface="Century Gothic"/>
                <a:cs typeface="Century Gothic"/>
                <a:sym typeface="Century Gothic"/>
              </a:rPr>
              <a:t/>
            </a:r>
            <a:br>
              <a:rPr lang="en" sz="1800" b="1" dirty="0">
                <a:solidFill>
                  <a:srgbClr val="434343"/>
                </a:solidFill>
                <a:latin typeface="Century Gothic"/>
                <a:ea typeface="Century Gothic"/>
                <a:cs typeface="Century Gothic"/>
                <a:sym typeface="Century Gothic"/>
              </a:rPr>
            </a:br>
            <a:r>
              <a:rPr lang="en" sz="1800" b="1" dirty="0" smtClean="0">
                <a:solidFill>
                  <a:srgbClr val="434343"/>
                </a:solidFill>
                <a:latin typeface="Century Gothic"/>
                <a:ea typeface="Century Gothic"/>
                <a:cs typeface="Century Gothic"/>
                <a:sym typeface="Century Gothic"/>
              </a:rPr>
              <a:t>       Kate</a:t>
            </a:r>
            <a:r>
              <a:rPr lang="en" sz="1800" b="1" dirty="0">
                <a:solidFill>
                  <a:srgbClr val="434343"/>
                </a:solidFill>
                <a:latin typeface="Century Gothic"/>
                <a:ea typeface="Century Gothic"/>
                <a:cs typeface="Century Gothic"/>
                <a:sym typeface="Century Gothic"/>
              </a:rPr>
              <a:t/>
            </a:r>
            <a:br>
              <a:rPr lang="en" sz="1800" b="1" dirty="0">
                <a:solidFill>
                  <a:srgbClr val="434343"/>
                </a:solidFill>
                <a:latin typeface="Century Gothic"/>
                <a:ea typeface="Century Gothic"/>
                <a:cs typeface="Century Gothic"/>
                <a:sym typeface="Century Gothic"/>
              </a:rPr>
            </a:br>
            <a:r>
              <a:rPr lang="en" sz="1800" b="1" dirty="0" smtClean="0">
                <a:solidFill>
                  <a:srgbClr val="434343"/>
                </a:solidFill>
                <a:latin typeface="Century Gothic"/>
                <a:ea typeface="Century Gothic"/>
                <a:cs typeface="Century Gothic"/>
                <a:sym typeface="Century Gothic"/>
              </a:rPr>
              <a:t>        operate</a:t>
            </a:r>
            <a:endParaRPr sz="1800" b="1" dirty="0">
              <a:solidFill>
                <a:srgbClr val="434343"/>
              </a:solidFill>
              <a:latin typeface="Century Gothic"/>
              <a:ea typeface="Century Gothic"/>
              <a:cs typeface="Century Gothic"/>
              <a:sym typeface="Century Gothic"/>
            </a:endParaRPr>
          </a:p>
          <a:p>
            <a:pPr marL="0" lvl="0" indent="457200" algn="ctr" rtl="0">
              <a:spcBef>
                <a:spcPts val="0"/>
              </a:spcBef>
              <a:spcAft>
                <a:spcPts val="0"/>
              </a:spcAft>
              <a:buNone/>
            </a:pPr>
            <a:r>
              <a:rPr lang="en" sz="1800" b="1" dirty="0">
                <a:solidFill>
                  <a:srgbClr val="434343"/>
                </a:solidFill>
                <a:latin typeface="Century Gothic"/>
                <a:ea typeface="Century Gothic"/>
                <a:cs typeface="Century Gothic"/>
                <a:sym typeface="Century Gothic"/>
              </a:rPr>
              <a:t>pirate</a:t>
            </a:r>
            <a:br>
              <a:rPr lang="en" sz="1800" b="1" dirty="0">
                <a:solidFill>
                  <a:srgbClr val="434343"/>
                </a:solidFill>
                <a:latin typeface="Century Gothic"/>
                <a:ea typeface="Century Gothic"/>
                <a:cs typeface="Century Gothic"/>
                <a:sym typeface="Century Gothic"/>
              </a:rPr>
            </a:br>
            <a:r>
              <a:rPr lang="en" sz="1800" b="1" dirty="0" smtClean="0">
                <a:solidFill>
                  <a:srgbClr val="434343"/>
                </a:solidFill>
                <a:latin typeface="Century Gothic"/>
                <a:ea typeface="Century Gothic"/>
                <a:cs typeface="Century Gothic"/>
                <a:sym typeface="Century Gothic"/>
              </a:rPr>
              <a:t>       skate</a:t>
            </a:r>
            <a:r>
              <a:rPr lang="en" sz="1800" b="1" dirty="0">
                <a:solidFill>
                  <a:srgbClr val="434343"/>
                </a:solidFill>
                <a:latin typeface="Century Gothic"/>
                <a:ea typeface="Century Gothic"/>
                <a:cs typeface="Century Gothic"/>
                <a:sym typeface="Century Gothic"/>
              </a:rPr>
              <a:t/>
            </a:r>
            <a:br>
              <a:rPr lang="en" sz="1800" b="1" dirty="0">
                <a:solidFill>
                  <a:srgbClr val="434343"/>
                </a:solidFill>
                <a:latin typeface="Century Gothic"/>
                <a:ea typeface="Century Gothic"/>
                <a:cs typeface="Century Gothic"/>
                <a:sym typeface="Century Gothic"/>
              </a:rPr>
            </a:br>
            <a:r>
              <a:rPr lang="en" sz="1800" b="1" dirty="0" smtClean="0">
                <a:solidFill>
                  <a:srgbClr val="434343"/>
                </a:solidFill>
                <a:latin typeface="Century Gothic"/>
                <a:ea typeface="Century Gothic"/>
                <a:cs typeface="Century Gothic"/>
                <a:sym typeface="Century Gothic"/>
              </a:rPr>
              <a:t>      ate</a:t>
            </a:r>
            <a:r>
              <a:rPr lang="en" sz="1800" b="1" dirty="0">
                <a:solidFill>
                  <a:srgbClr val="434343"/>
                </a:solidFill>
                <a:latin typeface="Century Gothic"/>
                <a:ea typeface="Century Gothic"/>
                <a:cs typeface="Century Gothic"/>
                <a:sym typeface="Century Gothic"/>
              </a:rPr>
              <a:t/>
            </a:r>
            <a:br>
              <a:rPr lang="en" sz="1800" b="1" dirty="0">
                <a:solidFill>
                  <a:srgbClr val="434343"/>
                </a:solidFill>
                <a:latin typeface="Century Gothic"/>
                <a:ea typeface="Century Gothic"/>
                <a:cs typeface="Century Gothic"/>
                <a:sym typeface="Century Gothic"/>
              </a:rPr>
            </a:br>
            <a:r>
              <a:rPr lang="en" sz="1800" b="1" dirty="0">
                <a:solidFill>
                  <a:srgbClr val="434343"/>
                </a:solidFill>
                <a:latin typeface="Century Gothic"/>
                <a:ea typeface="Century Gothic"/>
                <a:cs typeface="Century Gothic"/>
                <a:sym typeface="Century Gothic"/>
              </a:rPr>
              <a:t>	</a:t>
            </a:r>
            <a:br>
              <a:rPr lang="en" sz="1800" b="1" dirty="0">
                <a:solidFill>
                  <a:srgbClr val="434343"/>
                </a:solidFill>
                <a:latin typeface="Century Gothic"/>
                <a:ea typeface="Century Gothic"/>
                <a:cs typeface="Century Gothic"/>
                <a:sym typeface="Century Gothic"/>
              </a:rPr>
            </a:br>
            <a:r>
              <a:rPr lang="en" sz="1500" b="1" dirty="0">
                <a:solidFill>
                  <a:srgbClr val="434343"/>
                </a:solidFill>
                <a:latin typeface="Century Gothic"/>
                <a:ea typeface="Century Gothic"/>
                <a:cs typeface="Century Gothic"/>
                <a:sym typeface="Century Gothic"/>
              </a:rPr>
              <a:t/>
            </a:r>
            <a:br>
              <a:rPr lang="en" sz="1500" b="1" dirty="0">
                <a:solidFill>
                  <a:srgbClr val="434343"/>
                </a:solidFill>
                <a:latin typeface="Century Gothic"/>
                <a:ea typeface="Century Gothic"/>
                <a:cs typeface="Century Gothic"/>
                <a:sym typeface="Century Gothic"/>
              </a:rPr>
            </a:br>
            <a:r>
              <a:rPr lang="en" sz="1500" b="1" dirty="0">
                <a:solidFill>
                  <a:srgbClr val="434343"/>
                </a:solidFill>
                <a:latin typeface="Century Gothic"/>
                <a:ea typeface="Century Gothic"/>
                <a:cs typeface="Century Gothic"/>
                <a:sym typeface="Century Gothic"/>
              </a:rPr>
              <a:t/>
            </a:r>
            <a:br>
              <a:rPr lang="en" sz="1500" b="1" dirty="0">
                <a:solidFill>
                  <a:srgbClr val="434343"/>
                </a:solidFill>
                <a:latin typeface="Century Gothic"/>
                <a:ea typeface="Century Gothic"/>
                <a:cs typeface="Century Gothic"/>
                <a:sym typeface="Century Gothic"/>
              </a:rPr>
            </a:br>
            <a:r>
              <a:rPr lang="en" sz="1500" b="1" dirty="0">
                <a:solidFill>
                  <a:srgbClr val="434343"/>
                </a:solidFill>
                <a:latin typeface="Century Gothic"/>
                <a:ea typeface="Century Gothic"/>
                <a:cs typeface="Century Gothic"/>
                <a:sym typeface="Century Gothic"/>
              </a:rPr>
              <a:t/>
            </a:r>
            <a:br>
              <a:rPr lang="en" sz="1500" b="1" dirty="0">
                <a:solidFill>
                  <a:srgbClr val="434343"/>
                </a:solidFill>
                <a:latin typeface="Century Gothic"/>
                <a:ea typeface="Century Gothic"/>
                <a:cs typeface="Century Gothic"/>
                <a:sym typeface="Century Gothic"/>
              </a:rPr>
            </a:br>
            <a:r>
              <a:rPr lang="en" sz="1500" b="1" dirty="0">
                <a:solidFill>
                  <a:srgbClr val="434343"/>
                </a:solidFill>
                <a:latin typeface="Century Gothic"/>
                <a:ea typeface="Century Gothic"/>
                <a:cs typeface="Century Gothic"/>
                <a:sym typeface="Century Gothic"/>
              </a:rPr>
              <a:t/>
            </a:r>
            <a:br>
              <a:rPr lang="en" sz="1500" b="1" dirty="0">
                <a:solidFill>
                  <a:srgbClr val="434343"/>
                </a:solidFill>
                <a:latin typeface="Century Gothic"/>
                <a:ea typeface="Century Gothic"/>
                <a:cs typeface="Century Gothic"/>
                <a:sym typeface="Century Gothic"/>
              </a:rPr>
            </a:br>
            <a:r>
              <a:rPr lang="en" sz="1500" b="1" dirty="0">
                <a:solidFill>
                  <a:srgbClr val="434343"/>
                </a:solidFill>
                <a:latin typeface="Century Gothic"/>
                <a:ea typeface="Century Gothic"/>
                <a:cs typeface="Century Gothic"/>
                <a:sym typeface="Century Gothic"/>
              </a:rPr>
              <a:t/>
            </a:r>
            <a:br>
              <a:rPr lang="en" sz="1500" b="1" dirty="0">
                <a:solidFill>
                  <a:srgbClr val="434343"/>
                </a:solidFill>
                <a:latin typeface="Century Gothic"/>
                <a:ea typeface="Century Gothic"/>
                <a:cs typeface="Century Gothic"/>
                <a:sym typeface="Century Gothic"/>
              </a:rPr>
            </a:br>
            <a:r>
              <a:rPr lang="en" sz="1500" b="1" dirty="0">
                <a:solidFill>
                  <a:srgbClr val="434343"/>
                </a:solidFill>
                <a:latin typeface="Century Gothic"/>
                <a:ea typeface="Century Gothic"/>
                <a:cs typeface="Century Gothic"/>
                <a:sym typeface="Century Gothic"/>
              </a:rPr>
              <a:t/>
            </a:r>
            <a:br>
              <a:rPr lang="en" sz="1500" b="1" dirty="0">
                <a:solidFill>
                  <a:srgbClr val="434343"/>
                </a:solidFill>
                <a:latin typeface="Century Gothic"/>
                <a:ea typeface="Century Gothic"/>
                <a:cs typeface="Century Gothic"/>
                <a:sym typeface="Century Gothic"/>
              </a:rPr>
            </a:br>
            <a:r>
              <a:rPr lang="en" sz="1500" b="1" dirty="0">
                <a:solidFill>
                  <a:srgbClr val="434343"/>
                </a:solidFill>
                <a:latin typeface="Century Gothic"/>
                <a:ea typeface="Century Gothic"/>
                <a:cs typeface="Century Gothic"/>
                <a:sym typeface="Century Gothic"/>
              </a:rPr>
              <a:t/>
            </a:r>
            <a:br>
              <a:rPr lang="en" sz="1500" b="1" dirty="0">
                <a:solidFill>
                  <a:srgbClr val="434343"/>
                </a:solidFill>
                <a:latin typeface="Century Gothic"/>
                <a:ea typeface="Century Gothic"/>
                <a:cs typeface="Century Gothic"/>
                <a:sym typeface="Century Gothic"/>
              </a:rPr>
            </a:br>
            <a:r>
              <a:rPr lang="en" sz="1500" b="1" dirty="0">
                <a:solidFill>
                  <a:srgbClr val="434343"/>
                </a:solidFill>
                <a:latin typeface="Century Gothic"/>
                <a:ea typeface="Century Gothic"/>
                <a:cs typeface="Century Gothic"/>
                <a:sym typeface="Century Gothic"/>
              </a:rPr>
              <a:t/>
            </a:r>
            <a:br>
              <a:rPr lang="en" sz="1500" b="1" dirty="0">
                <a:solidFill>
                  <a:srgbClr val="434343"/>
                </a:solidFill>
                <a:latin typeface="Century Gothic"/>
                <a:ea typeface="Century Gothic"/>
                <a:cs typeface="Century Gothic"/>
                <a:sym typeface="Century Gothic"/>
              </a:rPr>
            </a:br>
            <a:endParaRPr sz="1500" b="1" dirty="0">
              <a:solidFill>
                <a:srgbClr val="434343"/>
              </a:solidFill>
              <a:latin typeface="Century Gothic"/>
              <a:ea typeface="Century Gothic"/>
              <a:cs typeface="Century Gothic"/>
              <a:sym typeface="Century Gothic"/>
            </a:endParaRPr>
          </a:p>
          <a:p>
            <a:pPr marL="0" lvl="0" indent="0" algn="l" rtl="0">
              <a:spcBef>
                <a:spcPts val="0"/>
              </a:spcBef>
              <a:spcAft>
                <a:spcPts val="0"/>
              </a:spcAft>
              <a:buNone/>
            </a:pPr>
            <a:endParaRPr sz="1500" dirty="0">
              <a:solidFill>
                <a:schemeClr val="dk1"/>
              </a:solidFill>
              <a:latin typeface="Century Gothic"/>
              <a:ea typeface="Century Gothic"/>
              <a:cs typeface="Century Gothic"/>
              <a:sym typeface="Century Gothic"/>
            </a:endParaRPr>
          </a:p>
        </p:txBody>
      </p:sp>
      <p:pic>
        <p:nvPicPr>
          <p:cNvPr id="244" name="Google Shape;244;p40"/>
          <p:cNvPicPr preferRelativeResize="0"/>
          <p:nvPr/>
        </p:nvPicPr>
        <p:blipFill>
          <a:blip r:embed="rId3">
            <a:alphaModFix/>
          </a:blip>
          <a:stretch>
            <a:fillRect/>
          </a:stretch>
        </p:blipFill>
        <p:spPr>
          <a:xfrm rot="-1698307">
            <a:off x="273250" y="0"/>
            <a:ext cx="618750" cy="499575"/>
          </a:xfrm>
          <a:prstGeom prst="rect">
            <a:avLst/>
          </a:prstGeom>
          <a:noFill/>
          <a:ln>
            <a:noFill/>
          </a:ln>
        </p:spPr>
      </p:pic>
      <p:pic>
        <p:nvPicPr>
          <p:cNvPr id="245" name="Google Shape;245;p40"/>
          <p:cNvPicPr preferRelativeResize="0"/>
          <p:nvPr/>
        </p:nvPicPr>
        <p:blipFill>
          <a:blip r:embed="rId4">
            <a:alphaModFix/>
          </a:blip>
          <a:stretch>
            <a:fillRect/>
          </a:stretch>
        </p:blipFill>
        <p:spPr>
          <a:xfrm rot="-482212">
            <a:off x="3974444" y="186473"/>
            <a:ext cx="541537" cy="515656"/>
          </a:xfrm>
          <a:prstGeom prst="rect">
            <a:avLst/>
          </a:prstGeom>
          <a:noFill/>
          <a:ln>
            <a:noFill/>
          </a:ln>
        </p:spPr>
      </p:pic>
      <p:pic>
        <p:nvPicPr>
          <p:cNvPr id="246" name="Google Shape;246;p40"/>
          <p:cNvPicPr preferRelativeResize="0"/>
          <p:nvPr/>
        </p:nvPicPr>
        <p:blipFill>
          <a:blip r:embed="rId5">
            <a:alphaModFix/>
          </a:blip>
          <a:stretch>
            <a:fillRect/>
          </a:stretch>
        </p:blipFill>
        <p:spPr>
          <a:xfrm>
            <a:off x="4742900" y="126803"/>
            <a:ext cx="3196501" cy="516325"/>
          </a:xfrm>
          <a:prstGeom prst="rect">
            <a:avLst/>
          </a:prstGeom>
          <a:noFill/>
          <a:ln>
            <a:noFill/>
          </a:ln>
        </p:spPr>
      </p:pic>
      <p:pic>
        <p:nvPicPr>
          <p:cNvPr id="247" name="Google Shape;247;p40"/>
          <p:cNvPicPr preferRelativeResize="0"/>
          <p:nvPr/>
        </p:nvPicPr>
        <p:blipFill>
          <a:blip r:embed="rId6">
            <a:alphaModFix/>
          </a:blip>
          <a:stretch>
            <a:fillRect/>
          </a:stretch>
        </p:blipFill>
        <p:spPr>
          <a:xfrm>
            <a:off x="3793425" y="786450"/>
            <a:ext cx="5251854" cy="37332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1"/>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253" name="Google Shape;253;p41"/>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254" name="Google Shape;254;p41"/>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255" name="Google Shape;255;p41"/>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256" name="Google Shape;256;p41"/>
          <p:cNvGraphicFramePr/>
          <p:nvPr>
            <p:extLst>
              <p:ext uri="{D42A27DB-BD31-4B8C-83A1-F6EECF244321}">
                <p14:modId xmlns:p14="http://schemas.microsoft.com/office/powerpoint/2010/main" val="3453098721"/>
              </p:ext>
            </p:extLst>
          </p:nvPr>
        </p:nvGraphicFramePr>
        <p:xfrm>
          <a:off x="4572000" y="19125"/>
          <a:ext cx="4328900" cy="4743374"/>
        </p:xfrm>
        <a:graphic>
          <a:graphicData uri="http://schemas.openxmlformats.org/drawingml/2006/table">
            <a:tbl>
              <a:tblPr>
                <a:noFill/>
                <a:tableStyleId>{1BD42EAA-2304-45AB-AAA6-0E7F3CAE8F35}</a:tableStyleId>
              </a:tblPr>
              <a:tblGrid>
                <a:gridCol w="537150"/>
                <a:gridCol w="3791750"/>
              </a:tblGrid>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Word Parts</a:t>
                      </a:r>
                      <a:r>
                        <a:rPr lang="en" sz="1300">
                          <a:latin typeface="Century Gothic"/>
                          <a:ea typeface="Century Gothic"/>
                          <a:cs typeface="Century Gothic"/>
                          <a:sym typeface="Century Gothic"/>
                        </a:rPr>
                        <a:t> - Does the word have suffixes or prefixes?  Read the word parts first, then use what you know about spelling patterns to read the base word.  Put the parts together to read the word.</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 Frequency Words: </a:t>
                      </a:r>
                      <a:r>
                        <a:rPr lang="en" sz="1300" dirty="0">
                          <a:latin typeface="Century Gothic"/>
                          <a:ea typeface="Century Gothic"/>
                          <a:cs typeface="Century Gothic"/>
                          <a:sym typeface="Century Gothic"/>
                        </a:rPr>
                        <a:t>Read high frequency words in a SNAP.  Look to the </a:t>
                      </a:r>
                      <a:r>
                        <a:rPr lang="en" sz="1300" b="1" dirty="0">
                          <a:latin typeface="Century Gothic"/>
                          <a:ea typeface="Century Gothic"/>
                          <a:cs typeface="Century Gothic"/>
                          <a:sym typeface="Century Gothic"/>
                        </a:rPr>
                        <a:t>Interactive Word Wall </a:t>
                      </a:r>
                      <a:r>
                        <a:rPr lang="en" sz="1300" dirty="0">
                          <a:latin typeface="Century Gothic"/>
                          <a:ea typeface="Century Gothic"/>
                          <a:cs typeface="Century Gothic"/>
                          <a:sym typeface="Century Gothic"/>
                        </a:rPr>
                        <a:t>for help, then try to read the word.</a:t>
                      </a:r>
                      <a:endParaRPr sz="1300" dirty="0">
                        <a:latin typeface="Century Gothic"/>
                        <a:ea typeface="Century Gothic"/>
                        <a:cs typeface="Century Gothic"/>
                        <a:sym typeface="Century Gothic"/>
                      </a:endParaRPr>
                    </a:p>
                  </a:txBody>
                  <a:tcPr marL="91425" marR="91425" marT="91425" marB="91425"/>
                </a:tc>
              </a:tr>
              <a:tr h="10401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 </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tr>
            </a:tbl>
          </a:graphicData>
        </a:graphic>
      </p:graphicFrame>
      <p:pic>
        <p:nvPicPr>
          <p:cNvPr id="257" name="Google Shape;257;p41"/>
          <p:cNvPicPr preferRelativeResize="0"/>
          <p:nvPr/>
        </p:nvPicPr>
        <p:blipFill>
          <a:blip r:embed="rId4">
            <a:alphaModFix/>
          </a:blip>
          <a:stretch>
            <a:fillRect/>
          </a:stretch>
        </p:blipFill>
        <p:spPr>
          <a:xfrm>
            <a:off x="4572000" y="4332025"/>
            <a:ext cx="449825" cy="381000"/>
          </a:xfrm>
          <a:prstGeom prst="rect">
            <a:avLst/>
          </a:prstGeom>
          <a:noFill/>
          <a:ln>
            <a:noFill/>
          </a:ln>
        </p:spPr>
      </p:pic>
      <p:pic>
        <p:nvPicPr>
          <p:cNvPr id="258" name="Google Shape;258;p41"/>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259" name="Google Shape;259;p41"/>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260" name="Google Shape;260;p41"/>
          <p:cNvPicPr preferRelativeResize="0"/>
          <p:nvPr/>
        </p:nvPicPr>
        <p:blipFill>
          <a:blip r:embed="rId4">
            <a:alphaModFix/>
          </a:blip>
          <a:stretch>
            <a:fillRect/>
          </a:stretch>
        </p:blipFill>
        <p:spPr>
          <a:xfrm rot="-10799989">
            <a:off x="4572012" y="3421212"/>
            <a:ext cx="449825" cy="381000"/>
          </a:xfrm>
          <a:prstGeom prst="rect">
            <a:avLst/>
          </a:prstGeom>
          <a:noFill/>
          <a:ln>
            <a:noFill/>
          </a:ln>
        </p:spPr>
      </p:pic>
      <p:pic>
        <p:nvPicPr>
          <p:cNvPr id="261" name="Google Shape;261;p41"/>
          <p:cNvPicPr preferRelativeResize="0"/>
          <p:nvPr/>
        </p:nvPicPr>
        <p:blipFill>
          <a:blip r:embed="rId4">
            <a:alphaModFix/>
          </a:blip>
          <a:stretch>
            <a:fillRect/>
          </a:stretch>
        </p:blipFill>
        <p:spPr>
          <a:xfrm>
            <a:off x="4572000" y="2293588"/>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7"/>
          <p:cNvSpPr txBox="1">
            <a:spLocks noGrp="1"/>
          </p:cNvSpPr>
          <p:nvPr>
            <p:ph type="body" idx="1"/>
          </p:nvPr>
        </p:nvSpPr>
        <p:spPr>
          <a:xfrm>
            <a:off x="311700" y="863550"/>
            <a:ext cx="8520600" cy="39105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r>
              <a:rPr lang="en" b="1" dirty="0">
                <a:solidFill>
                  <a:schemeClr val="dk1"/>
                </a:solidFill>
              </a:rPr>
              <a:t>Materials and classroom preparation</a:t>
            </a:r>
            <a:endParaRPr b="1" dirty="0">
              <a:solidFill>
                <a:schemeClr val="dk1"/>
              </a:solidFill>
            </a:endParaRPr>
          </a:p>
          <a:p>
            <a:pPr marL="457200" lvl="0" indent="-361950" algn="l" rtl="0">
              <a:lnSpc>
                <a:spcPct val="115000"/>
              </a:lnSpc>
              <a:spcBef>
                <a:spcPts val="800"/>
              </a:spcBef>
              <a:spcAft>
                <a:spcPts val="0"/>
              </a:spcAft>
              <a:buClr>
                <a:schemeClr val="dk1"/>
              </a:buClr>
              <a:buSzPts val="2100"/>
              <a:buChar char="•"/>
            </a:pPr>
            <a:r>
              <a:rPr lang="en" dirty="0">
                <a:solidFill>
                  <a:schemeClr val="dk1"/>
                </a:solidFill>
              </a:rPr>
              <a:t>Materials to prepare in advance: (see Notes)</a:t>
            </a:r>
            <a:endParaRPr dirty="0">
              <a:solidFill>
                <a:schemeClr val="dk1"/>
              </a:solidFill>
            </a:endParaRPr>
          </a:p>
          <a:p>
            <a:pPr marL="914400" lvl="1" indent="-355600" algn="l" rtl="0">
              <a:lnSpc>
                <a:spcPct val="115000"/>
              </a:lnSpc>
              <a:spcBef>
                <a:spcPts val="0"/>
              </a:spcBef>
              <a:spcAft>
                <a:spcPts val="0"/>
              </a:spcAft>
              <a:buClr>
                <a:schemeClr val="dk1"/>
              </a:buClr>
              <a:buSzPts val="2000"/>
              <a:buChar char="•"/>
            </a:pPr>
            <a:r>
              <a:rPr lang="en" sz="2000" dirty="0"/>
              <a:t>Enlarged poem: “The Chocolate on My Plate”</a:t>
            </a:r>
            <a:endParaRPr sz="2000" dirty="0"/>
          </a:p>
          <a:p>
            <a:pPr marL="914400" lvl="1" indent="-355600" algn="l" rtl="0">
              <a:lnSpc>
                <a:spcPct val="115000"/>
              </a:lnSpc>
              <a:spcBef>
                <a:spcPts val="0"/>
              </a:spcBef>
              <a:spcAft>
                <a:spcPts val="0"/>
              </a:spcAft>
              <a:buClr>
                <a:schemeClr val="dk1"/>
              </a:buClr>
              <a:buSzPts val="2000"/>
              <a:buChar char="•"/>
            </a:pPr>
            <a:r>
              <a:rPr lang="en" sz="2000" b="1" dirty="0"/>
              <a:t>Enlarged Schwa T-chart </a:t>
            </a:r>
            <a:r>
              <a:rPr lang="en" sz="2000" dirty="0"/>
              <a:t>(optional)</a:t>
            </a:r>
            <a:endParaRPr sz="2000" dirty="0"/>
          </a:p>
          <a:p>
            <a:pPr marL="914400" lvl="1" indent="-355600" algn="l" rtl="0">
              <a:lnSpc>
                <a:spcPct val="115000"/>
              </a:lnSpc>
              <a:spcBef>
                <a:spcPts val="0"/>
              </a:spcBef>
              <a:spcAft>
                <a:spcPts val="0"/>
              </a:spcAft>
              <a:buClr>
                <a:schemeClr val="dk1"/>
              </a:buClr>
              <a:buSzPts val="2000"/>
              <a:buChar char="•"/>
            </a:pPr>
            <a:r>
              <a:rPr lang="en" sz="2000" b="1" dirty="0"/>
              <a:t>Words Rule Word Cards or Word List</a:t>
            </a:r>
            <a:endParaRPr sz="2000" b="1" dirty="0"/>
          </a:p>
          <a:p>
            <a:pPr marL="914400" lvl="1" indent="-355600" algn="l" rtl="0">
              <a:lnSpc>
                <a:spcPct val="115000"/>
              </a:lnSpc>
              <a:spcBef>
                <a:spcPts val="0"/>
              </a:spcBef>
              <a:spcAft>
                <a:spcPts val="0"/>
              </a:spcAft>
              <a:buClr>
                <a:schemeClr val="dk1"/>
              </a:buClr>
              <a:buSzPts val="2000"/>
              <a:buChar char="•"/>
            </a:pPr>
            <a:r>
              <a:rPr lang="en" sz="2000" b="1" dirty="0"/>
              <a:t>Schwa T-chart </a:t>
            </a:r>
            <a:endParaRPr sz="2000" b="1" dirty="0"/>
          </a:p>
          <a:p>
            <a:pPr marL="0" lvl="0" indent="0" algn="l" rtl="0">
              <a:lnSpc>
                <a:spcPct val="120000"/>
              </a:lnSpc>
              <a:spcBef>
                <a:spcPts val="800"/>
              </a:spcBef>
              <a:spcAft>
                <a:spcPts val="0"/>
              </a:spcAft>
              <a:buNone/>
            </a:pPr>
            <a:r>
              <a:rPr lang="en" b="1" dirty="0">
                <a:solidFill>
                  <a:schemeClr val="dk1"/>
                </a:solidFill>
              </a:rPr>
              <a:t>Materials to Gather from Previous Lessons:</a:t>
            </a:r>
            <a:endParaRPr b="1" dirty="0">
              <a:solidFill>
                <a:schemeClr val="dk1"/>
              </a:solidFill>
            </a:endParaRPr>
          </a:p>
          <a:p>
            <a:pPr marL="457200" lvl="0" indent="-355600" algn="l" rtl="0">
              <a:lnSpc>
                <a:spcPct val="115000"/>
              </a:lnSpc>
              <a:spcBef>
                <a:spcPts val="800"/>
              </a:spcBef>
              <a:spcAft>
                <a:spcPts val="0"/>
              </a:spcAft>
              <a:buClr>
                <a:schemeClr val="dk1"/>
              </a:buClr>
              <a:buSzPts val="2000"/>
              <a:buFont typeface="Century Gothic"/>
              <a:buChar char="•"/>
            </a:pPr>
            <a:r>
              <a:rPr lang="en" sz="2000" dirty="0"/>
              <a:t>White board, white board markers and erasers (one per pair) or paper and pencils</a:t>
            </a:r>
            <a:endParaRPr sz="2000" dirty="0"/>
          </a:p>
          <a:p>
            <a:pPr marL="177800" lvl="0" indent="0" algn="l" rtl="0">
              <a:lnSpc>
                <a:spcPct val="115000"/>
              </a:lnSpc>
              <a:spcBef>
                <a:spcPts val="800"/>
              </a:spcBef>
              <a:spcAft>
                <a:spcPts val="0"/>
              </a:spcAft>
              <a:buNone/>
            </a:pPr>
            <a:endParaRPr sz="1600" dirty="0"/>
          </a:p>
          <a:p>
            <a:pPr marL="457200" lvl="0" indent="0" algn="l" rtl="0">
              <a:lnSpc>
                <a:spcPct val="119953"/>
              </a:lnSpc>
              <a:spcBef>
                <a:spcPts val="8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600" dirty="0">
              <a:solidFill>
                <a:schemeClr val="dk1"/>
              </a:solidFill>
            </a:endParaRPr>
          </a:p>
          <a:p>
            <a:pPr marL="0" lvl="0" indent="0" algn="l" rtl="0">
              <a:spcBef>
                <a:spcPts val="800"/>
              </a:spcBef>
              <a:spcAft>
                <a:spcPts val="0"/>
              </a:spcAft>
              <a:buNone/>
            </a:pPr>
            <a:endParaRPr b="1" dirty="0">
              <a:solidFill>
                <a:schemeClr val="dk1"/>
              </a:solidFill>
            </a:endParaRPr>
          </a:p>
          <a:p>
            <a:pPr marL="0" lvl="0" indent="0" algn="l" rtl="0">
              <a:spcBef>
                <a:spcPts val="800"/>
              </a:spcBef>
              <a:spcAft>
                <a:spcPts val="0"/>
              </a:spcAft>
              <a:buNone/>
            </a:pPr>
            <a:endParaRPr b="1" dirty="0">
              <a:solidFill>
                <a:schemeClr val="dk1"/>
              </a:solidFill>
            </a:endParaRPr>
          </a:p>
          <a:p>
            <a:pPr marL="457200" lvl="0" indent="0" algn="l" rtl="0">
              <a:spcBef>
                <a:spcPts val="800"/>
              </a:spcBef>
              <a:spcAft>
                <a:spcPts val="1000"/>
              </a:spcAft>
              <a:buNone/>
            </a:pPr>
            <a:endParaRPr sz="1400" dirty="0">
              <a:solidFill>
                <a:schemeClr val="dk1"/>
              </a:solidFill>
            </a:endParaRPr>
          </a:p>
        </p:txBody>
      </p:sp>
      <p:sp>
        <p:nvSpPr>
          <p:cNvPr id="146" name="Google Shape;146;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2: Cycle 23: </a:t>
            </a:r>
            <a:r>
              <a:rPr lang="en" sz="2800" dirty="0" smtClean="0"/>
              <a:t>Lesson </a:t>
            </a:r>
            <a:r>
              <a:rPr lang="en" sz="2800" dirty="0"/>
              <a:t>111</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111</a:t>
            </a:r>
            <a:r>
              <a:rPr lang="en" b="1" dirty="0">
                <a:solidFill>
                  <a:schemeClr val="dk1"/>
                </a:solidFill>
              </a:rPr>
              <a:t>:</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61950" algn="l" rtl="0">
              <a:spcBef>
                <a:spcPts val="800"/>
              </a:spcBef>
              <a:spcAft>
                <a:spcPts val="0"/>
              </a:spcAft>
              <a:buClr>
                <a:schemeClr val="dk1"/>
              </a:buClr>
              <a:buSzPts val="2100"/>
              <a:buChar char="•"/>
            </a:pPr>
            <a:r>
              <a:rPr lang="en" dirty="0">
                <a:solidFill>
                  <a:schemeClr val="dk1"/>
                </a:solidFill>
              </a:rPr>
              <a:t>Read </a:t>
            </a:r>
            <a:r>
              <a:rPr lang="en" b="1" dirty="0">
                <a:solidFill>
                  <a:schemeClr val="dk1"/>
                </a:solidFill>
              </a:rPr>
              <a:t>Cycle </a:t>
            </a:r>
            <a:r>
              <a:rPr lang="en" b="1" dirty="0"/>
              <a:t>23 </a:t>
            </a:r>
            <a:r>
              <a:rPr lang="en" b="1" dirty="0">
                <a:solidFill>
                  <a:schemeClr val="dk1"/>
                </a:solidFill>
              </a:rPr>
              <a:t>Overview </a:t>
            </a:r>
            <a:r>
              <a:rPr lang="en" dirty="0">
                <a:solidFill>
                  <a:schemeClr val="dk1"/>
                </a:solidFill>
              </a:rPr>
              <a:t>(pages </a:t>
            </a:r>
            <a:r>
              <a:rPr lang="en" dirty="0"/>
              <a:t>8-16 </a:t>
            </a:r>
            <a:r>
              <a:rPr lang="en" dirty="0">
                <a:solidFill>
                  <a:schemeClr val="dk1"/>
                </a:solidFill>
              </a:rPr>
              <a:t>in </a:t>
            </a:r>
            <a:r>
              <a:rPr lang="en" b="1" dirty="0">
                <a:solidFill>
                  <a:schemeClr val="dk1"/>
                </a:solidFill>
              </a:rPr>
              <a:t>Teacher Guide</a:t>
            </a:r>
            <a:r>
              <a:rPr lang="en" dirty="0">
                <a:solidFill>
                  <a:schemeClr val="dk1"/>
                </a:solidFill>
              </a:rPr>
              <a:t>)</a:t>
            </a:r>
            <a:endParaRPr dirty="0">
              <a:solidFill>
                <a:schemeClr val="dk1"/>
              </a:solidFill>
            </a:endParaRPr>
          </a:p>
          <a:p>
            <a:pPr marL="457200" lvl="0" indent="-361950" algn="l" rtl="0">
              <a:spcBef>
                <a:spcPts val="0"/>
              </a:spcBef>
              <a:spcAft>
                <a:spcPts val="0"/>
              </a:spcAft>
              <a:buSzPts val="2100"/>
              <a:buChar char="•"/>
            </a:pPr>
            <a:r>
              <a:rPr lang="en" dirty="0"/>
              <a:t>Review the </a:t>
            </a:r>
            <a:r>
              <a:rPr lang="en" b="1" dirty="0"/>
              <a:t>Syllabication Guidance Document </a:t>
            </a:r>
            <a:r>
              <a:rPr lang="en" dirty="0"/>
              <a:t>(pages 27-29 in </a:t>
            </a:r>
            <a:r>
              <a:rPr lang="en" b="1" dirty="0"/>
              <a:t>Skills Block Resource Manual</a:t>
            </a:r>
            <a:r>
              <a:rPr lang="en" dirty="0"/>
              <a:t>)</a:t>
            </a:r>
            <a:endParaRPr dirty="0"/>
          </a:p>
          <a:p>
            <a:pPr marL="457200" lvl="0" indent="-361950" algn="l" rtl="0">
              <a:spcBef>
                <a:spcPts val="0"/>
              </a:spcBef>
              <a:spcAft>
                <a:spcPts val="0"/>
              </a:spcAft>
              <a:buSzPts val="2100"/>
              <a:buChar char="•"/>
            </a:pPr>
            <a:r>
              <a:rPr lang="en" dirty="0"/>
              <a:t>Review </a:t>
            </a:r>
            <a:r>
              <a:rPr lang="en" b="1" dirty="0"/>
              <a:t>Independent and Small Group Work guidance </a:t>
            </a:r>
            <a:r>
              <a:rPr lang="en" dirty="0"/>
              <a:t>(</a:t>
            </a:r>
            <a:r>
              <a:rPr lang="en" b="1" dirty="0"/>
              <a:t>Skills Block Resource Manual</a:t>
            </a:r>
            <a:r>
              <a:rPr lang="en" dirty="0"/>
              <a:t>)</a:t>
            </a:r>
            <a:endParaRPr dirty="0"/>
          </a:p>
          <a:p>
            <a:pPr marL="177800" lvl="0" indent="0" algn="l" rtl="0">
              <a:spcBef>
                <a:spcPts val="800"/>
              </a:spcBef>
              <a:spcAft>
                <a:spcPts val="0"/>
              </a:spcAft>
              <a:buNone/>
            </a:pPr>
            <a:endParaRPr dirty="0"/>
          </a:p>
          <a:p>
            <a:pPr marL="177800" lvl="0" indent="0" algn="l" rtl="0">
              <a:spcBef>
                <a:spcPts val="800"/>
              </a:spcBef>
              <a:spcAft>
                <a:spcPts val="0"/>
              </a:spcAft>
              <a:buNone/>
            </a:pPr>
            <a:endParaRPr dirty="0"/>
          </a:p>
          <a:p>
            <a:pPr marL="177800" lvl="0" indent="0" algn="l" rtl="0">
              <a:spcBef>
                <a:spcPts val="800"/>
              </a:spcBef>
              <a:spcAft>
                <a:spcPts val="0"/>
              </a:spcAft>
              <a:buNone/>
            </a:pPr>
            <a:endParaRPr dirty="0">
              <a:highlight>
                <a:srgbClr val="FFFF00"/>
              </a:highlight>
            </a:endParaRPr>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152" name="Google Shape;152;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2: Cycle 23: Lesson 111</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158" name="Google Shape;158;p2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9" name="Google Shape;159;p2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60" name="Google Shape;160;p29"/>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23: Lesson 111</a:t>
            </a:r>
            <a:endParaRPr sz="3200" b="1">
              <a:solidFill>
                <a:srgbClr val="404040"/>
              </a:solidFill>
              <a:latin typeface="Century Gothic"/>
              <a:ea typeface="Century Gothic"/>
              <a:cs typeface="Century Gothic"/>
              <a:sym typeface="Century Gothic"/>
            </a:endParaRPr>
          </a:p>
        </p:txBody>
      </p:sp>
      <p:pic>
        <p:nvPicPr>
          <p:cNvPr id="161" name="Google Shape;161;p2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2" name="Google Shape;162;p2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68" name="Google Shape;168;p30"/>
          <p:cNvSpPr txBox="1">
            <a:spLocks noGrp="1"/>
          </p:cNvSpPr>
          <p:nvPr>
            <p:ph type="body" idx="1"/>
          </p:nvPr>
        </p:nvSpPr>
        <p:spPr>
          <a:xfrm>
            <a:off x="311700" y="12933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200" b="1" i="1">
                <a:solidFill>
                  <a:srgbClr val="FF0000"/>
                </a:solidFill>
              </a:rPr>
              <a:t>“Now let’s read the poem, line by line.                                 Open up your ears to find the rhyme.                                    When we read together, we sound great.</a:t>
            </a:r>
            <a:br>
              <a:rPr lang="en" sz="2200" b="1" i="1">
                <a:solidFill>
                  <a:srgbClr val="FF0000"/>
                </a:solidFill>
              </a:rPr>
            </a:br>
            <a:r>
              <a:rPr lang="en" sz="2200" b="1" i="1">
                <a:solidFill>
                  <a:srgbClr val="FF0000"/>
                </a:solidFill>
              </a:rPr>
              <a:t>Listen up to the rhymes we make.”</a:t>
            </a:r>
            <a:endParaRPr sz="2200" b="1" i="1">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174" name="Google Shape;174;p31"/>
          <p:cNvSpPr txBox="1">
            <a:spLocks noGrp="1"/>
          </p:cNvSpPr>
          <p:nvPr>
            <p:ph type="body" idx="1"/>
          </p:nvPr>
        </p:nvSpPr>
        <p:spPr>
          <a:xfrm>
            <a:off x="311700" y="982900"/>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700"/>
              </a:spcBef>
              <a:spcAft>
                <a:spcPts val="0"/>
              </a:spcAft>
              <a:buSzPts val="2400"/>
              <a:buChar char="•"/>
            </a:pPr>
            <a:r>
              <a:rPr lang="en" sz="2400"/>
              <a:t>I can identify one- and two-syllable words in a shared text (poem) that have the same spelling pattern at the end.</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175" name="Google Shape;175;p31"/>
          <p:cNvPicPr preferRelativeResize="0"/>
          <p:nvPr/>
        </p:nvPicPr>
        <p:blipFill>
          <a:blip r:embed="rId3">
            <a:alphaModFix/>
          </a:blip>
          <a:stretch>
            <a:fillRect/>
          </a:stretch>
        </p:blipFill>
        <p:spPr>
          <a:xfrm>
            <a:off x="8335855" y="4288971"/>
            <a:ext cx="808145" cy="62195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2"/>
          <p:cNvSpPr txBox="1"/>
          <p:nvPr/>
        </p:nvSpPr>
        <p:spPr>
          <a:xfrm>
            <a:off x="2250275" y="0"/>
            <a:ext cx="5304300" cy="505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50" b="1" dirty="0">
                <a:latin typeface="Century Gothic"/>
                <a:ea typeface="Century Gothic"/>
                <a:cs typeface="Century Gothic"/>
                <a:sym typeface="Century Gothic"/>
              </a:rPr>
              <a:t>I had some chocolate on my plate.</a:t>
            </a:r>
            <a:br>
              <a:rPr lang="en" sz="1750" b="1" dirty="0">
                <a:latin typeface="Century Gothic"/>
                <a:ea typeface="Century Gothic"/>
                <a:cs typeface="Century Gothic"/>
                <a:sym typeface="Century Gothic"/>
              </a:rPr>
            </a:br>
            <a:r>
              <a:rPr lang="en" sz="1750" b="1" dirty="0">
                <a:latin typeface="Century Gothic"/>
                <a:ea typeface="Century Gothic"/>
                <a:cs typeface="Century Gothic"/>
                <a:sym typeface="Century Gothic"/>
              </a:rPr>
              <a:t>I felt so fortunate.</a:t>
            </a:r>
            <a:br>
              <a:rPr lang="en" sz="1750" b="1" dirty="0">
                <a:latin typeface="Century Gothic"/>
                <a:ea typeface="Century Gothic"/>
                <a:cs typeface="Century Gothic"/>
                <a:sym typeface="Century Gothic"/>
              </a:rPr>
            </a:br>
            <a:r>
              <a:rPr lang="en" sz="1750" b="1" dirty="0">
                <a:latin typeface="Century Gothic"/>
                <a:ea typeface="Century Gothic"/>
                <a:cs typeface="Century Gothic"/>
                <a:sym typeface="Century Gothic"/>
              </a:rPr>
              <a:t>I’m sure you can relate.</a:t>
            </a:r>
            <a:br>
              <a:rPr lang="en" sz="1750" b="1" dirty="0">
                <a:latin typeface="Century Gothic"/>
                <a:ea typeface="Century Gothic"/>
                <a:cs typeface="Century Gothic"/>
                <a:sym typeface="Century Gothic"/>
              </a:rPr>
            </a:br>
            <a:r>
              <a:rPr lang="en" sz="1750" b="1" dirty="0">
                <a:latin typeface="Century Gothic"/>
                <a:ea typeface="Century Gothic"/>
                <a:cs typeface="Century Gothic"/>
                <a:sym typeface="Century Gothic"/>
              </a:rPr>
              <a:t>One day I went to skate with my friends Nate and Kate.</a:t>
            </a:r>
            <a:br>
              <a:rPr lang="en" sz="1750" b="1" dirty="0">
                <a:latin typeface="Century Gothic"/>
                <a:ea typeface="Century Gothic"/>
                <a:cs typeface="Century Gothic"/>
                <a:sym typeface="Century Gothic"/>
              </a:rPr>
            </a:br>
            <a:r>
              <a:rPr lang="en" sz="1750" b="1" dirty="0">
                <a:latin typeface="Century Gothic"/>
                <a:ea typeface="Century Gothic"/>
                <a:cs typeface="Century Gothic"/>
                <a:sym typeface="Century Gothic"/>
              </a:rPr>
              <a:t>When we got back home it was really quite late.</a:t>
            </a:r>
            <a:br>
              <a:rPr lang="en" sz="1750" b="1" dirty="0">
                <a:latin typeface="Century Gothic"/>
                <a:ea typeface="Century Gothic"/>
                <a:cs typeface="Century Gothic"/>
                <a:sym typeface="Century Gothic"/>
              </a:rPr>
            </a:br>
            <a:r>
              <a:rPr lang="en" sz="1750" b="1" dirty="0">
                <a:latin typeface="Century Gothic"/>
                <a:ea typeface="Century Gothic"/>
                <a:cs typeface="Century Gothic"/>
                <a:sym typeface="Century Gothic"/>
              </a:rPr>
              <a:t>I was ready for that chocolate.</a:t>
            </a:r>
            <a:br>
              <a:rPr lang="en" sz="1750" b="1" dirty="0">
                <a:latin typeface="Century Gothic"/>
                <a:ea typeface="Century Gothic"/>
                <a:cs typeface="Century Gothic"/>
                <a:sym typeface="Century Gothic"/>
              </a:rPr>
            </a:br>
            <a:r>
              <a:rPr lang="en" sz="1750" b="1" dirty="0">
                <a:latin typeface="Century Gothic"/>
                <a:ea typeface="Century Gothic"/>
                <a:cs typeface="Century Gothic"/>
                <a:sym typeface="Century Gothic"/>
              </a:rPr>
              <a:t>It’s the ultimate dessert!</a:t>
            </a:r>
            <a:br>
              <a:rPr lang="en" sz="1750" b="1" dirty="0">
                <a:latin typeface="Century Gothic"/>
                <a:ea typeface="Century Gothic"/>
                <a:cs typeface="Century Gothic"/>
                <a:sym typeface="Century Gothic"/>
              </a:rPr>
            </a:br>
            <a:r>
              <a:rPr lang="en" sz="1750" b="1" dirty="0">
                <a:latin typeface="Century Gothic"/>
                <a:ea typeface="Century Gothic"/>
                <a:cs typeface="Century Gothic"/>
                <a:sym typeface="Century Gothic"/>
              </a:rPr>
              <a:t>But things turned desperate.</a:t>
            </a:r>
            <a:br>
              <a:rPr lang="en" sz="1750" b="1" dirty="0">
                <a:latin typeface="Century Gothic"/>
                <a:ea typeface="Century Gothic"/>
                <a:cs typeface="Century Gothic"/>
                <a:sym typeface="Century Gothic"/>
              </a:rPr>
            </a:br>
            <a:r>
              <a:rPr lang="en" sz="1750" b="1" dirty="0">
                <a:latin typeface="Century Gothic"/>
                <a:ea typeface="Century Gothic"/>
                <a:cs typeface="Century Gothic"/>
                <a:sym typeface="Century Gothic"/>
              </a:rPr>
              <a:t>I was unable to locate</a:t>
            </a:r>
            <a:br>
              <a:rPr lang="en" sz="1750" b="1" dirty="0">
                <a:latin typeface="Century Gothic"/>
                <a:ea typeface="Century Gothic"/>
                <a:cs typeface="Century Gothic"/>
                <a:sym typeface="Century Gothic"/>
              </a:rPr>
            </a:br>
            <a:r>
              <a:rPr lang="en" sz="1750" b="1" dirty="0">
                <a:latin typeface="Century Gothic"/>
                <a:ea typeface="Century Gothic"/>
                <a:cs typeface="Century Gothic"/>
                <a:sym typeface="Century Gothic"/>
              </a:rPr>
              <a:t>My private chocolate bar that had been sitting on my plate.</a:t>
            </a:r>
            <a:br>
              <a:rPr lang="en" sz="1750" b="1" dirty="0">
                <a:latin typeface="Century Gothic"/>
                <a:ea typeface="Century Gothic"/>
                <a:cs typeface="Century Gothic"/>
                <a:sym typeface="Century Gothic"/>
              </a:rPr>
            </a:br>
            <a:r>
              <a:rPr lang="en" sz="1750" b="1" dirty="0">
                <a:latin typeface="Century Gothic"/>
                <a:ea typeface="Century Gothic"/>
                <a:cs typeface="Century Gothic"/>
                <a:sym typeface="Century Gothic"/>
              </a:rPr>
              <a:t>Who ate my chocolate?</a:t>
            </a:r>
            <a:br>
              <a:rPr lang="en" sz="1750" b="1" dirty="0">
                <a:latin typeface="Century Gothic"/>
                <a:ea typeface="Century Gothic"/>
                <a:cs typeface="Century Gothic"/>
                <a:sym typeface="Century Gothic"/>
              </a:rPr>
            </a:br>
            <a:r>
              <a:rPr lang="en" sz="1750" b="1" dirty="0">
                <a:latin typeface="Century Gothic"/>
                <a:ea typeface="Century Gothic"/>
                <a:cs typeface="Century Gothic"/>
                <a:sym typeface="Century Gothic"/>
              </a:rPr>
              <a:t>A pirate and his first mate?</a:t>
            </a:r>
            <a:endParaRPr sz="1750" b="1" dirty="0">
              <a:latin typeface="Century Gothic"/>
              <a:ea typeface="Century Gothic"/>
              <a:cs typeface="Century Gothic"/>
              <a:sym typeface="Century Gothic"/>
            </a:endParaRPr>
          </a:p>
          <a:p>
            <a:pPr marL="0" lvl="0" indent="0" algn="l" rtl="0">
              <a:spcBef>
                <a:spcPts val="0"/>
              </a:spcBef>
              <a:spcAft>
                <a:spcPts val="0"/>
              </a:spcAft>
              <a:buNone/>
            </a:pPr>
            <a:r>
              <a:rPr lang="en" sz="1750" b="1" dirty="0">
                <a:latin typeface="Century Gothic"/>
                <a:ea typeface="Century Gothic"/>
                <a:cs typeface="Century Gothic"/>
                <a:sym typeface="Century Gothic"/>
              </a:rPr>
              <a:t>Oh, now I remember!</a:t>
            </a:r>
            <a:br>
              <a:rPr lang="en" sz="1750" b="1" dirty="0">
                <a:latin typeface="Century Gothic"/>
                <a:ea typeface="Century Gothic"/>
                <a:cs typeface="Century Gothic"/>
                <a:sym typeface="Century Gothic"/>
              </a:rPr>
            </a:br>
            <a:r>
              <a:rPr lang="en" sz="1750" b="1" dirty="0">
                <a:latin typeface="Century Gothic"/>
                <a:ea typeface="Century Gothic"/>
                <a:cs typeface="Century Gothic"/>
                <a:sym typeface="Century Gothic"/>
              </a:rPr>
              <a:t>I had been a considerate friend</a:t>
            </a:r>
            <a:br>
              <a:rPr lang="en" sz="1750" b="1" dirty="0">
                <a:latin typeface="Century Gothic"/>
                <a:ea typeface="Century Gothic"/>
                <a:cs typeface="Century Gothic"/>
                <a:sym typeface="Century Gothic"/>
              </a:rPr>
            </a:br>
            <a:r>
              <a:rPr lang="en" sz="1750" b="1" dirty="0">
                <a:latin typeface="Century Gothic"/>
                <a:ea typeface="Century Gothic"/>
                <a:cs typeface="Century Gothic"/>
                <a:sym typeface="Century Gothic"/>
              </a:rPr>
              <a:t>And shared it all this morning with Nate and Kate.</a:t>
            </a:r>
            <a:endParaRPr sz="1750" b="1" dirty="0">
              <a:latin typeface="Century Gothic"/>
              <a:ea typeface="Century Gothic"/>
              <a:cs typeface="Century Gothic"/>
              <a:sym typeface="Century Gothic"/>
            </a:endParaRPr>
          </a:p>
        </p:txBody>
      </p:sp>
      <p:pic>
        <p:nvPicPr>
          <p:cNvPr id="182" name="Google Shape;182;p32"/>
          <p:cNvPicPr preferRelativeResize="0"/>
          <p:nvPr/>
        </p:nvPicPr>
        <p:blipFill>
          <a:blip r:embed="rId3">
            <a:alphaModFix/>
          </a:blip>
          <a:stretch>
            <a:fillRect/>
          </a:stretch>
        </p:blipFill>
        <p:spPr>
          <a:xfrm rot="-5400000">
            <a:off x="-523437" y="1973363"/>
            <a:ext cx="4294275" cy="533400"/>
          </a:xfrm>
          <a:prstGeom prst="rect">
            <a:avLst/>
          </a:prstGeom>
          <a:noFill/>
          <a:ln>
            <a:noFill/>
          </a:ln>
        </p:spPr>
      </p:pic>
      <p:pic>
        <p:nvPicPr>
          <p:cNvPr id="183" name="Google Shape;183;p32"/>
          <p:cNvPicPr preferRelativeResize="0"/>
          <p:nvPr/>
        </p:nvPicPr>
        <p:blipFill>
          <a:blip r:embed="rId4">
            <a:alphaModFix/>
          </a:blip>
          <a:stretch>
            <a:fillRect/>
          </a:stretch>
        </p:blipFill>
        <p:spPr>
          <a:xfrm rot="-1505783">
            <a:off x="17748" y="1602100"/>
            <a:ext cx="1351854" cy="862001"/>
          </a:xfrm>
          <a:prstGeom prst="rect">
            <a:avLst/>
          </a:prstGeom>
          <a:noFill/>
          <a:ln>
            <a:noFill/>
          </a:ln>
        </p:spPr>
      </p:pic>
      <p:pic>
        <p:nvPicPr>
          <p:cNvPr id="184" name="Google Shape;184;p32"/>
          <p:cNvPicPr preferRelativeResize="0"/>
          <p:nvPr/>
        </p:nvPicPr>
        <p:blipFill>
          <a:blip r:embed="rId5">
            <a:alphaModFix/>
          </a:blip>
          <a:stretch>
            <a:fillRect/>
          </a:stretch>
        </p:blipFill>
        <p:spPr>
          <a:xfrm rot="389541">
            <a:off x="7388095" y="2776553"/>
            <a:ext cx="1253559" cy="137769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3"/>
          <p:cNvSpPr txBox="1">
            <a:spLocks noGrp="1"/>
          </p:cNvSpPr>
          <p:nvPr>
            <p:ph type="title"/>
          </p:nvPr>
        </p:nvSpPr>
        <p:spPr>
          <a:xfrm>
            <a:off x="311700" y="337457"/>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latin typeface="Century Gothic" panose="020B0502020202020204" pitchFamily="34" charset="0"/>
                <a:ea typeface="Calibri"/>
                <a:cs typeface="Calibri"/>
                <a:sym typeface="Calibri"/>
              </a:rPr>
              <a:t>Transition Song</a:t>
            </a:r>
            <a:endParaRPr dirty="0">
              <a:latin typeface="Century Gothic" panose="020B0502020202020204" pitchFamily="34" charset="0"/>
              <a:ea typeface="Calibri"/>
              <a:cs typeface="Calibri"/>
              <a:sym typeface="Calibri"/>
            </a:endParaRPr>
          </a:p>
        </p:txBody>
      </p:sp>
      <p:sp>
        <p:nvSpPr>
          <p:cNvPr id="190" name="Google Shape;190;p33"/>
          <p:cNvSpPr txBox="1">
            <a:spLocks noGrp="1"/>
          </p:cNvSpPr>
          <p:nvPr>
            <p:ph type="body" idx="1"/>
          </p:nvPr>
        </p:nvSpPr>
        <p:spPr>
          <a:xfrm>
            <a:off x="311700" y="1236729"/>
            <a:ext cx="8520600" cy="3291729"/>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400" b="1" dirty="0">
                <a:solidFill>
                  <a:srgbClr val="FF0000"/>
                </a:solidFill>
                <a:latin typeface="Century Gothic" panose="020B0502020202020204" pitchFamily="34" charset="0"/>
                <a:ea typeface="Calibri"/>
                <a:cs typeface="Calibri"/>
                <a:sym typeface="Calibri"/>
              </a:rPr>
              <a:t>Teacher: </a:t>
            </a:r>
            <a:r>
              <a:rPr lang="en" sz="2400" i="1" dirty="0">
                <a:solidFill>
                  <a:srgbClr val="FF0000"/>
                </a:solidFill>
                <a:latin typeface="Century Gothic" panose="020B0502020202020204" pitchFamily="34" charset="0"/>
                <a:ea typeface="Calibri"/>
                <a:cs typeface="Calibri"/>
                <a:sym typeface="Calibri"/>
              </a:rPr>
              <a:t>“Can  you take a closer look, a closer look, a closer look? Can you take a closer look at some words today?”</a:t>
            </a:r>
            <a:endParaRPr sz="2400" i="1" dirty="0">
              <a:solidFill>
                <a:srgbClr val="FF0000"/>
              </a:solidFill>
              <a:latin typeface="Century Gothic" panose="020B0502020202020204" pitchFamily="34" charset="0"/>
              <a:ea typeface="Calibri"/>
              <a:cs typeface="Calibri"/>
              <a:sym typeface="Calibri"/>
            </a:endParaRPr>
          </a:p>
          <a:p>
            <a:pPr marL="0" lvl="0" indent="0" algn="ctr" rtl="0">
              <a:lnSpc>
                <a:spcPct val="150000"/>
              </a:lnSpc>
              <a:spcBef>
                <a:spcPts val="800"/>
              </a:spcBef>
              <a:spcAft>
                <a:spcPts val="0"/>
              </a:spcAft>
              <a:buNone/>
            </a:pPr>
            <a:r>
              <a:rPr lang="en" sz="2400" b="1" dirty="0">
                <a:solidFill>
                  <a:srgbClr val="FF0000"/>
                </a:solidFill>
                <a:latin typeface="Century Gothic" panose="020B0502020202020204" pitchFamily="34" charset="0"/>
                <a:ea typeface="Calibri"/>
                <a:cs typeface="Calibri"/>
                <a:sym typeface="Calibri"/>
              </a:rPr>
              <a:t>Students: </a:t>
            </a:r>
            <a:r>
              <a:rPr lang="en" sz="2400" dirty="0">
                <a:solidFill>
                  <a:srgbClr val="FF0000"/>
                </a:solidFill>
                <a:latin typeface="Century Gothic" panose="020B0502020202020204" pitchFamily="34" charset="0"/>
                <a:ea typeface="Calibri"/>
                <a:cs typeface="Calibri"/>
                <a:sym typeface="Calibri"/>
              </a:rPr>
              <a:t>“</a:t>
            </a:r>
            <a:r>
              <a:rPr lang="en" sz="2400" i="1" dirty="0">
                <a:solidFill>
                  <a:srgbClr val="FF0000"/>
                </a:solidFill>
                <a:latin typeface="Century Gothic" panose="020B0502020202020204" pitchFamily="34" charset="0"/>
                <a:ea typeface="Calibri"/>
                <a:cs typeface="Calibri"/>
                <a:sym typeface="Calibri"/>
              </a:rPr>
              <a:t>Yes, we’ll take a closer look, a closer look.  Yes, we’ll take a closer look to group the words today.”</a:t>
            </a:r>
            <a:endParaRPr sz="2400" i="1" dirty="0">
              <a:solidFill>
                <a:srgbClr val="FF0000"/>
              </a:solidFill>
              <a:latin typeface="Century Gothic" panose="020B0502020202020204" pitchFamily="34" charset="0"/>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196" name="Google Shape;196;p34"/>
          <p:cNvSpPr txBox="1">
            <a:spLocks noGrp="1"/>
          </p:cNvSpPr>
          <p:nvPr>
            <p:ph type="body" idx="1"/>
          </p:nvPr>
        </p:nvSpPr>
        <p:spPr>
          <a:xfrm>
            <a:off x="183525" y="33417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700"/>
              </a:spcBef>
              <a:spcAft>
                <a:spcPts val="0"/>
              </a:spcAft>
              <a:buNone/>
            </a:pPr>
            <a:endParaRPr sz="2400"/>
          </a:p>
          <a:p>
            <a:pPr marL="457200" lvl="0" indent="-393700" algn="l" rtl="0">
              <a:lnSpc>
                <a:spcPct val="115000"/>
              </a:lnSpc>
              <a:spcBef>
                <a:spcPts val="1700"/>
              </a:spcBef>
              <a:spcAft>
                <a:spcPts val="0"/>
              </a:spcAft>
              <a:buSzPts val="2600"/>
              <a:buChar char="•"/>
            </a:pPr>
            <a:r>
              <a:rPr lang="en" sz="2600"/>
              <a:t>I can read, identify the /ə/ or /ā/ sound, and spell words with the “ate” pattern.</a:t>
            </a:r>
            <a:endParaRPr sz="2600"/>
          </a:p>
          <a:p>
            <a:pPr marL="177800" lvl="0" indent="0" algn="l" rtl="0">
              <a:lnSpc>
                <a:spcPct val="150000"/>
              </a:lnSpc>
              <a:spcBef>
                <a:spcPts val="1700"/>
              </a:spcBef>
              <a:spcAft>
                <a:spcPts val="0"/>
              </a:spcAft>
              <a:buNone/>
            </a:pPr>
            <a:endParaRPr sz="2400"/>
          </a:p>
        </p:txBody>
      </p:sp>
      <p:pic>
        <p:nvPicPr>
          <p:cNvPr id="197" name="Google Shape;197;p34"/>
          <p:cNvPicPr preferRelativeResize="0"/>
          <p:nvPr/>
        </p:nvPicPr>
        <p:blipFill>
          <a:blip r:embed="rId3">
            <a:alphaModFix/>
          </a:blip>
          <a:stretch>
            <a:fillRect/>
          </a:stretch>
        </p:blipFill>
        <p:spPr>
          <a:xfrm>
            <a:off x="8350092" y="4296836"/>
            <a:ext cx="708065" cy="5727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2AE164C-E495-421C-9BF8-A3878B958803}"/>
</file>

<file path=customXml/itemProps2.xml><?xml version="1.0" encoding="utf-8"?>
<ds:datastoreItem xmlns:ds="http://schemas.openxmlformats.org/officeDocument/2006/customXml" ds:itemID="{7AAD282F-8655-41EB-8F08-6841F250757F}"/>
</file>

<file path=customXml/itemProps3.xml><?xml version="1.0" encoding="utf-8"?>
<ds:datastoreItem xmlns:ds="http://schemas.openxmlformats.org/officeDocument/2006/customXml" ds:itemID="{29E883E5-C7BC-429F-A2FA-1007009CAE13}"/>
</file>

<file path=docProps/app.xml><?xml version="1.0" encoding="utf-8"?>
<Properties xmlns="http://schemas.openxmlformats.org/officeDocument/2006/extended-properties" xmlns:vt="http://schemas.openxmlformats.org/officeDocument/2006/docPropsVTypes">
  <TotalTime>235</TotalTime>
  <Words>5561</Words>
  <Application>Microsoft Macintosh PowerPoint</Application>
  <PresentationFormat>On-screen Show (16:9)</PresentationFormat>
  <Paragraphs>415</Paragraphs>
  <Slides>16</Slides>
  <Notes>16</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16</vt:i4>
      </vt:variant>
    </vt:vector>
  </HeadingPairs>
  <TitlesOfParts>
    <vt:vector size="20" baseType="lpstr">
      <vt:lpstr>Calibri</vt:lpstr>
      <vt:lpstr>Century Gothic</vt:lpstr>
      <vt:lpstr>Office Theme</vt:lpstr>
      <vt:lpstr>Simple Light</vt:lpstr>
      <vt:lpstr>Grade 2: Module 4: Part 2: Cycle 23: Lesson 111 Teacher slide, before teaching.</vt:lpstr>
      <vt:lpstr>Grade 2: Module 4: Part 2: Cycle 23: Lesson 111 Teacher slide, before teaching.</vt:lpstr>
      <vt:lpstr>Grade 2: Module 4: Part 2: Cycle 23: Lesson 111 Teacher slide, before teaching.</vt:lpstr>
      <vt:lpstr>PowerPoint Presentation</vt:lpstr>
      <vt:lpstr>Transition Song</vt:lpstr>
      <vt:lpstr>Opening Learning Targets   </vt:lpstr>
      <vt:lpstr>PowerPoint Presentation</vt:lpstr>
      <vt:lpstr>Transition Song</vt:lpstr>
      <vt:lpstr>Work Time Learning Targets   </vt:lpstr>
      <vt:lpstr>PowerPoint Presentation</vt:lpstr>
      <vt:lpstr>Reflection Time </vt:lpstr>
      <vt:lpstr>Transition Song</vt:lpstr>
      <vt:lpstr>Independent Work Learning Targets</vt:lpstr>
      <vt:lpstr>PowerPoint Presentation</vt:lpstr>
      <vt:lpstr>PowerPoint Presentation</vt:lpstr>
      <vt:lpstr>Reader’s Toolbox:  Use what you know!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2: Cycle 23: Lesson 111 Teacher slide, before teaching.</dc:title>
  <dc:creator>nbravo</dc:creator>
  <cp:lastModifiedBy>Alexander Specht</cp:lastModifiedBy>
  <cp:revision>4</cp:revision>
  <dcterms:modified xsi:type="dcterms:W3CDTF">2019-01-08T07:48:49Z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