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Lst>
  <p:notesMasterIdLst>
    <p:notesMasterId r:id="rId25"/>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Lst>
  <p:sldSz cx="9144000" cy="5143500" type="screen16x9"/>
  <p:notesSz cx="6858000" cy="9144000"/>
  <p:embeddedFontLst>
    <p:embeddedFont>
      <p:font typeface="Calibri" panose="020F0502020204030204" pitchFamily="34" charset="0"/>
      <p:regular r:id="rId26"/>
      <p:bold r:id="rId27"/>
      <p:italic r:id="rId28"/>
      <p:boldItalic r:id="rId29"/>
    </p:embeddedFont>
    <p:embeddedFont>
      <p:font typeface="Century Gothic" panose="020B0502020202020204" pitchFamily="34" charset="0"/>
      <p:regular r:id="rId30"/>
      <p:bold r:id="rId31"/>
      <p:italic r:id="rId32"/>
      <p:boldItalic r:id="rId3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C33FAAA-BFD6-4021-B0B7-5F930EB2ACF4}" v="20" dt="2018-09-07T14:41:39.06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0790" autoAdjust="0"/>
  </p:normalViewPr>
  <p:slideViewPr>
    <p:cSldViewPr snapToGrid="0">
      <p:cViewPr varScale="1">
        <p:scale>
          <a:sx n="136" d="100"/>
          <a:sy n="136" d="100"/>
        </p:scale>
        <p:origin x="894" y="11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1.fntdata"/><Relationship Id="rId39"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4.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7.fntdata"/><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3.fntdata"/><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6.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E7841C9F-91AF-410C-A234-B5F5CB8DAF50}"/>
    <pc:docChg chg="modSld">
      <pc:chgData name="" userId="" providerId="" clId="Web-{E7841C9F-91AF-410C-A234-B5F5CB8DAF50}" dt="2018-08-11T22:46:33.039" v="1" actId="1076"/>
      <pc:docMkLst>
        <pc:docMk/>
      </pc:docMkLst>
      <pc:sldChg chg="addSp modSp">
        <pc:chgData name="" userId="" providerId="" clId="Web-{E7841C9F-91AF-410C-A234-B5F5CB8DAF50}" dt="2018-08-11T22:46:33.039" v="1" actId="1076"/>
        <pc:sldMkLst>
          <pc:docMk/>
          <pc:sldMk cId="247802815" sldId="273"/>
        </pc:sldMkLst>
        <pc:picChg chg="add mod">
          <ac:chgData name="" userId="" providerId="" clId="Web-{E7841C9F-91AF-410C-A234-B5F5CB8DAF50}" dt="2018-08-11T22:46:33.039" v="1" actId="1076"/>
          <ac:picMkLst>
            <pc:docMk/>
            <pc:sldMk cId="247802815" sldId="273"/>
            <ac:picMk id="2" creationId="{8BB461C6-92BD-4BAA-A6FF-DF817C1802A2}"/>
          </ac:picMkLst>
        </pc:picChg>
      </pc:sldChg>
    </pc:docChg>
  </pc:docChgLst>
  <pc:docChgLst>
    <pc:chgData name="Natalie Ivey" userId="2c81a4b0-7596-4a42-b4da-e7aac4dfeff9" providerId="ADAL" clId="{9C33FAAA-BFD6-4021-B0B7-5F930EB2ACF4}"/>
    <pc:docChg chg="modSld modMainMaster">
      <pc:chgData name="Natalie Ivey" userId="2c81a4b0-7596-4a42-b4da-e7aac4dfeff9" providerId="ADAL" clId="{9C33FAAA-BFD6-4021-B0B7-5F930EB2ACF4}" dt="2018-09-07T14:41:39.061" v="19" actId="1076"/>
      <pc:docMkLst>
        <pc:docMk/>
      </pc:docMkLst>
      <pc:sldChg chg="addSp modSp">
        <pc:chgData name="Natalie Ivey" userId="2c81a4b0-7596-4a42-b4da-e7aac4dfeff9" providerId="ADAL" clId="{9C33FAAA-BFD6-4021-B0B7-5F930EB2ACF4}" dt="2018-09-07T14:41:39.061" v="19" actId="1076"/>
        <pc:sldMkLst>
          <pc:docMk/>
          <pc:sldMk cId="0" sldId="259"/>
        </pc:sldMkLst>
        <pc:picChg chg="add mod">
          <ac:chgData name="Natalie Ivey" userId="2c81a4b0-7596-4a42-b4da-e7aac4dfeff9" providerId="ADAL" clId="{9C33FAAA-BFD6-4021-B0B7-5F930EB2ACF4}" dt="2018-09-07T14:41:39.061" v="19" actId="1076"/>
          <ac:picMkLst>
            <pc:docMk/>
            <pc:sldMk cId="0" sldId="259"/>
            <ac:picMk id="3" creationId="{D9711415-C1FC-4093-8587-FDDC61A42F40}"/>
          </ac:picMkLst>
        </pc:picChg>
      </pc:sldChg>
      <pc:sldChg chg="addSp modSp">
        <pc:chgData name="Natalie Ivey" userId="2c81a4b0-7596-4a42-b4da-e7aac4dfeff9" providerId="ADAL" clId="{9C33FAAA-BFD6-4021-B0B7-5F930EB2ACF4}" dt="2018-09-07T14:41:21.741" v="15" actId="14100"/>
        <pc:sldMkLst>
          <pc:docMk/>
          <pc:sldMk cId="2947789124" sldId="270"/>
        </pc:sldMkLst>
        <pc:spChg chg="mod">
          <ac:chgData name="Natalie Ivey" userId="2c81a4b0-7596-4a42-b4da-e7aac4dfeff9" providerId="ADAL" clId="{9C33FAAA-BFD6-4021-B0B7-5F930EB2ACF4}" dt="2018-09-07T14:41:21.741" v="15" actId="14100"/>
          <ac:spMkLst>
            <pc:docMk/>
            <pc:sldMk cId="2947789124" sldId="270"/>
            <ac:spMk id="130" creationId="{00000000-0000-0000-0000-000000000000}"/>
          </ac:spMkLst>
        </pc:spChg>
        <pc:spChg chg="mod">
          <ac:chgData name="Natalie Ivey" userId="2c81a4b0-7596-4a42-b4da-e7aac4dfeff9" providerId="ADAL" clId="{9C33FAAA-BFD6-4021-B0B7-5F930EB2ACF4}" dt="2018-09-07T14:41:15.437" v="12" actId="14100"/>
          <ac:spMkLst>
            <pc:docMk/>
            <pc:sldMk cId="2947789124" sldId="270"/>
            <ac:spMk id="131" creationId="{00000000-0000-0000-0000-000000000000}"/>
          </ac:spMkLst>
        </pc:spChg>
        <pc:picChg chg="add mod">
          <ac:chgData name="Natalie Ivey" userId="2c81a4b0-7596-4a42-b4da-e7aac4dfeff9" providerId="ADAL" clId="{9C33FAAA-BFD6-4021-B0B7-5F930EB2ACF4}" dt="2018-09-07T14:41:10.900" v="10" actId="1076"/>
          <ac:picMkLst>
            <pc:docMk/>
            <pc:sldMk cId="2947789124" sldId="270"/>
            <ac:picMk id="3" creationId="{2F004CD0-4581-4A6C-9FF5-FCC693CB6908}"/>
          </ac:picMkLst>
        </pc:picChg>
      </pc:sldChg>
      <pc:sldMasterChg chg="addSp modSp">
        <pc:chgData name="Natalie Ivey" userId="2c81a4b0-7596-4a42-b4da-e7aac4dfeff9" providerId="ADAL" clId="{9C33FAAA-BFD6-4021-B0B7-5F930EB2ACF4}" dt="2018-09-07T14:40:42.517" v="6" actId="1076"/>
        <pc:sldMasterMkLst>
          <pc:docMk/>
          <pc:sldMasterMk cId="0" sldId="2147483670"/>
        </pc:sldMasterMkLst>
        <pc:picChg chg="add mod">
          <ac:chgData name="Natalie Ivey" userId="2c81a4b0-7596-4a42-b4da-e7aac4dfeff9" providerId="ADAL" clId="{9C33FAAA-BFD6-4021-B0B7-5F930EB2ACF4}" dt="2018-09-07T14:40:19.750" v="1" actId="1076"/>
          <ac:picMkLst>
            <pc:docMk/>
            <pc:sldMasterMk cId="0" sldId="2147483670"/>
            <ac:picMk id="3" creationId="{F1627C36-1DC1-4EBE-9ECB-7CFC6C28DC32}"/>
          </ac:picMkLst>
        </pc:picChg>
        <pc:picChg chg="add mod">
          <ac:chgData name="Natalie Ivey" userId="2c81a4b0-7596-4a42-b4da-e7aac4dfeff9" providerId="ADAL" clId="{9C33FAAA-BFD6-4021-B0B7-5F930EB2ACF4}" dt="2018-09-07T14:40:31.467" v="4" actId="1076"/>
          <ac:picMkLst>
            <pc:docMk/>
            <pc:sldMasterMk cId="0" sldId="2147483670"/>
            <ac:picMk id="5" creationId="{211C0C7B-3162-4E7C-B2BD-69A126FD7C80}"/>
          </ac:picMkLst>
        </pc:picChg>
        <pc:picChg chg="add mod">
          <ac:chgData name="Natalie Ivey" userId="2c81a4b0-7596-4a42-b4da-e7aac4dfeff9" providerId="ADAL" clId="{9C33FAAA-BFD6-4021-B0B7-5F930EB2ACF4}" dt="2018-09-07T14:40:42.517" v="6" actId="1076"/>
          <ac:picMkLst>
            <pc:docMk/>
            <pc:sldMasterMk cId="0" sldId="2147483670"/>
            <ac:picMk id="10" creationId="{BAF74A8E-102F-4C11-A29A-62C537B531BD}"/>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82629043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200" b="1" dirty="0">
                <a:solidFill>
                  <a:schemeClr val="dk1"/>
                </a:solidFill>
                <a:latin typeface="Calibri"/>
                <a:ea typeface="Calibri"/>
                <a:cs typeface="Calibri"/>
                <a:sym typeface="Calibri"/>
              </a:rPr>
              <a:t>Lesson Agenda</a:t>
            </a:r>
            <a:endParaRPr sz="1200" b="1" dirty="0">
              <a:solidFill>
                <a:schemeClr val="dk1"/>
              </a:solidFill>
              <a:latin typeface="Calibri"/>
              <a:ea typeface="Calibri"/>
              <a:cs typeface="Calibri"/>
              <a:sym typeface="Calibri"/>
            </a:endParaRPr>
          </a:p>
          <a:p>
            <a:pPr marL="0" lvl="0" indent="0">
              <a:spcBef>
                <a:spcPts val="0"/>
              </a:spcBef>
              <a:spcAft>
                <a:spcPts val="0"/>
              </a:spcAft>
              <a:buNone/>
            </a:pPr>
            <a:r>
              <a:rPr lang="en" sz="1200" b="1" dirty="0">
                <a:solidFill>
                  <a:schemeClr val="dk1"/>
                </a:solidFill>
                <a:latin typeface="Calibri"/>
                <a:ea typeface="Calibri"/>
                <a:cs typeface="Calibri"/>
                <a:sym typeface="Calibri"/>
              </a:rPr>
              <a:t>50-65 Minutes</a:t>
            </a:r>
            <a:endParaRPr sz="1200" b="1" dirty="0">
              <a:solidFill>
                <a:schemeClr val="dk1"/>
              </a:solidFill>
              <a:latin typeface="Calibri"/>
              <a:ea typeface="Calibri"/>
              <a:cs typeface="Calibri"/>
              <a:sym typeface="Calibri"/>
            </a:endParaRPr>
          </a:p>
          <a:p>
            <a:pPr marL="0" lvl="0" indent="0">
              <a:spcBef>
                <a:spcPts val="0"/>
              </a:spcBef>
              <a:spcAft>
                <a:spcPts val="0"/>
              </a:spcAft>
              <a:buNone/>
            </a:pPr>
            <a:endParaRPr sz="1200" dirty="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Engaging the Reader: “Give One, Get One” about Pages 213–234 of </a:t>
            </a:r>
            <a:r>
              <a:rPr lang="en" sz="1200" i="1" dirty="0">
                <a:solidFill>
                  <a:schemeClr val="dk1"/>
                </a:solidFill>
                <a:latin typeface="Calibri"/>
                <a:ea typeface="Calibri"/>
                <a:cs typeface="Calibri"/>
                <a:sym typeface="Calibri"/>
              </a:rPr>
              <a:t>Inside Out &amp; Back Again</a:t>
            </a:r>
            <a:r>
              <a:rPr lang="en" sz="1200" dirty="0">
                <a:solidFill>
                  <a:schemeClr val="dk1"/>
                </a:solidFill>
                <a:latin typeface="Calibri"/>
                <a:ea typeface="Calibri"/>
                <a:cs typeface="Calibri"/>
                <a:sym typeface="Calibri"/>
              </a:rPr>
              <a:t> (6-8 minutes)</a:t>
            </a:r>
            <a:endParaRPr sz="1200" dirty="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Unpacking Learning Targets (2-3 minutes)</a:t>
            </a:r>
            <a:endParaRPr sz="1200" dirty="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2.    Work Time</a:t>
            </a:r>
            <a:endParaRPr sz="1200" dirty="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Vocabulary and Predictions Before Reading: Venn Diagram to Compare Refugees and Immigrants (8-10 minutes)</a:t>
            </a:r>
            <a:endParaRPr sz="1200" dirty="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Reading Aloud and Rereading for Gist: Paragraph 1 of “Refugee and Immigrant Children: A Comparison” (12-14 minutes)</a:t>
            </a:r>
            <a:endParaRPr sz="1200" dirty="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Rereading and Text Dependent Questions (18-20 minutes)</a:t>
            </a:r>
            <a:endParaRPr sz="1200" dirty="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Mix and Mingle: A Similarity in How Refugees and Immigrants Adapt (8-10 minutes)</a:t>
            </a:r>
            <a:endParaRPr sz="1200" dirty="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Homework (1-3)</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Complete the homework question at the very bottom of the “Refugee and Immigrant Children: A Comparison” Paragraph 1 Text-Dependent Questions.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Complete a first read of pages 238–247. Take notes (in your journals) using the </a:t>
            </a:r>
            <a:r>
              <a:rPr lang="en" sz="1200" b="1" dirty="0">
                <a:solidFill>
                  <a:schemeClr val="dk1"/>
                </a:solidFill>
                <a:latin typeface="Calibri"/>
                <a:ea typeface="Calibri"/>
                <a:cs typeface="Calibri"/>
                <a:sym typeface="Calibri"/>
              </a:rPr>
              <a:t>Structured Notes graphic organizer</a:t>
            </a:r>
            <a:r>
              <a:rPr lang="en" sz="1200" dirty="0">
                <a:solidFill>
                  <a:schemeClr val="dk1"/>
                </a:solidFill>
                <a:latin typeface="Calibri"/>
                <a:ea typeface="Calibri"/>
                <a:cs typeface="Calibri"/>
                <a:sym typeface="Calibri"/>
              </a:rPr>
              <a:t>.</a:t>
            </a:r>
            <a:endParaRPr sz="1200" dirty="0">
              <a:latin typeface="Calibri"/>
              <a:ea typeface="Calibri"/>
              <a:cs typeface="Calibri"/>
              <a:sym typeface="Calibri"/>
            </a:endParaRPr>
          </a:p>
        </p:txBody>
      </p:sp>
    </p:spTree>
    <p:extLst>
      <p:ext uri="{BB962C8B-B14F-4D97-AF65-F5344CB8AC3E}">
        <p14:creationId xmlns:p14="http://schemas.microsoft.com/office/powerpoint/2010/main" val="38075329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3a2ea51330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5" name="Google Shape;185;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12-14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Student Pairings (proximity)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B. Reading Aloud and Rereading for Gist: Paragraph 1 of “Refugee and Immigrant Children: A Comparison” </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Hearing a complex text read slowly, fluently, and without interruption or explanation promotes fluency for students: They are hearing a strong reader read the text aloud with accuracy and expression, and are simultaneously looking at and thinking about the words on the printed page.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Asking students to identify challenging vocabulary helps them to monitor their understanding of a complex text.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first paragraph of the </a:t>
            </a:r>
            <a:r>
              <a:rPr lang="en" sz="1200" i="0" dirty="0">
                <a:solidFill>
                  <a:schemeClr val="dk1"/>
                </a:solidFill>
                <a:latin typeface="Calibri"/>
                <a:ea typeface="Calibri"/>
                <a:cs typeface="Calibri"/>
                <a:sym typeface="Calibri"/>
              </a:rPr>
              <a:t>section “Refugee and Immigrant Children: A Comparison.”</a:t>
            </a:r>
            <a:endParaRPr sz="1200" i="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The informational text we’re about to read is just one section from an article about refugee children who have fled their home country and then come to Canada to make a new home.</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It is a complex piece of text, so you’re going to look at only a small section of it. Today, you’ll dig in to only a single paragraph.</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a:t>
            </a:r>
            <a:endParaRPr sz="1200" i="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In Lesson 10, you will think more about how the important ideas in this paragraph apply to Ha.</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As a close reader, it’s so important to reread a text that is this challenging. It’s fine if it’s still feeling hard!</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Set clear expectations that students read along silently as you read the text aloud.</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just paragraph 1 in this section aloud as students read silently.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reread the paragraph silently on their own.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Think-Pair-Share: </a:t>
            </a:r>
            <a:r>
              <a:rPr lang="en" sz="1200" i="1" dirty="0">
                <a:solidFill>
                  <a:schemeClr val="dk1"/>
                </a:solidFill>
                <a:latin typeface="Calibri"/>
                <a:ea typeface="Calibri"/>
                <a:cs typeface="Calibri"/>
                <a:sym typeface="Calibri"/>
              </a:rPr>
              <a:t>“So what is your initial sense of what this paragraph is mostly about?”</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annotate the first paragraph for the gist based on their pair discussion. As they read, pairs should record the the summary in the margins that contribute to the gist.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volunteers to share their gist with the whole group.</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During the Think-Pair-Share, listen for, “The similarities in the challenges immigrant children and refugee children face in a new country.”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23802567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3a2ea51330_1_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2" name="Google Shape;192;g3a2ea51330_1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C. (Slide 1) Rereading and Text Dependent Questions </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Text-dependent questions can be answered only by referring explicitly to the text being read. This encourages students to reread the text for further analysis and allows for a deeper understanding.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 Time C has been divided into two separate slides for clarity. On the next slide, students will Think-Pair-Share and then answer the text-dependent questions.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the group.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distribute the </a:t>
            </a:r>
            <a:r>
              <a:rPr lang="en" sz="1200" b="1" dirty="0">
                <a:solidFill>
                  <a:schemeClr val="dk1"/>
                </a:solidFill>
                <a:latin typeface="Calibri"/>
                <a:ea typeface="Calibri"/>
                <a:cs typeface="Calibri"/>
                <a:sym typeface="Calibri"/>
              </a:rPr>
              <a:t>“Refugee and Immigrant Children: A Comparison” Paragraph 1 Text-Dependent Questions, Part A</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Reread just the first sentence of paragraph 1: </a:t>
            </a:r>
            <a:r>
              <a:rPr lang="en" sz="1200" i="1" dirty="0">
                <a:solidFill>
                  <a:schemeClr val="dk1"/>
                </a:solidFill>
                <a:latin typeface="Calibri"/>
                <a:ea typeface="Calibri"/>
                <a:cs typeface="Calibri"/>
                <a:sym typeface="Calibri"/>
              </a:rPr>
              <a:t>“Refugee and immigrant children in Canada have significant similarities.”</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on the first text-dependent question. You will move through all of the text-dependent questions for Paragraph 1 by moving through the steps on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Reread the second sentence of paragraph 1: </a:t>
            </a:r>
            <a:r>
              <a:rPr lang="en" sz="1200" i="1" dirty="0">
                <a:solidFill>
                  <a:schemeClr val="dk1"/>
                </a:solidFill>
                <a:latin typeface="Calibri"/>
                <a:ea typeface="Calibri"/>
                <a:cs typeface="Calibri"/>
                <a:sym typeface="Calibri"/>
              </a:rPr>
              <a:t>“Both groups must deal with migration, which represents a disruptive loss to one’s life.”</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first question and the steps on the slide. Clarify, as needed.</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31292662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3e47bad0c3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9" name="Google Shape;199;g3e47bad0c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12-15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Student Pairings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C. (Slide 2) Rereading and Text Dependent Questions </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Work Time C.</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Think-Pair-Share using the questions on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longest sentence in the paragraph.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Reread this sentence as students read along silently: </a:t>
            </a:r>
            <a:r>
              <a:rPr lang="en" sz="1200" i="1" dirty="0">
                <a:solidFill>
                  <a:schemeClr val="dk1"/>
                </a:solidFill>
                <a:latin typeface="Calibri"/>
                <a:ea typeface="Calibri"/>
                <a:cs typeface="Calibri"/>
                <a:sym typeface="Calibri"/>
              </a:rPr>
              <a:t>“Both refugee and immigrant children may encounter society’s discrimination and racism, and both have to accomplish the central task of childhood and adolescence—developing a sense of identity—while trying to bridge generational and cultural gaps.”</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on the remaining text-dependent questions following the steps on the slide.</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Think-Pair-Share of question 1, listen for: “Migration means movement from one place to another. Migration and immigrant have the same root that means ‘move.</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Think-Pair-Share of question 2, listen for: “When something is disruptive, it stops things from happening.” Point out to students that the word </a:t>
            </a:r>
            <a:r>
              <a:rPr lang="en" sz="1200" i="1" dirty="0">
                <a:solidFill>
                  <a:schemeClr val="dk1"/>
                </a:solidFill>
                <a:latin typeface="Calibri"/>
                <a:ea typeface="Calibri"/>
                <a:cs typeface="Calibri"/>
                <a:sym typeface="Calibri"/>
              </a:rPr>
              <a:t>disrupt</a:t>
            </a:r>
            <a:r>
              <a:rPr lang="en" sz="1200" dirty="0">
                <a:solidFill>
                  <a:schemeClr val="dk1"/>
                </a:solidFill>
                <a:latin typeface="Calibri"/>
                <a:ea typeface="Calibri"/>
                <a:cs typeface="Calibri"/>
                <a:sym typeface="Calibri"/>
              </a:rPr>
              <a:t> has a similar root as the word</a:t>
            </a:r>
            <a:r>
              <a:rPr lang="en" sz="1200" i="1" dirty="0">
                <a:solidFill>
                  <a:schemeClr val="dk1"/>
                </a:solidFill>
                <a:latin typeface="Calibri"/>
                <a:ea typeface="Calibri"/>
                <a:cs typeface="Calibri"/>
                <a:sym typeface="Calibri"/>
              </a:rPr>
              <a:t> interrupt. </a:t>
            </a:r>
            <a:r>
              <a:rPr lang="en" sz="1200" dirty="0">
                <a:solidFill>
                  <a:schemeClr val="dk1"/>
                </a:solidFill>
                <a:latin typeface="Calibri"/>
                <a:ea typeface="Calibri"/>
                <a:cs typeface="Calibri"/>
                <a:sym typeface="Calibri"/>
              </a:rPr>
              <a:t>“Rupt” means to break.</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41416069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3a2ea51330_1_1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6" name="Google Shape;206;g3a2ea51330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6-8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Student pairings (rotate with protocol)</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Closing and Assessment A. Mix and Mingle: A Similarity in How Refugees and Immigrants Adapt </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skim the paragraph and underline every time the word “both” </a:t>
            </a:r>
            <a:r>
              <a:rPr lang="en" sz="1200" i="1" dirty="0">
                <a:solidFill>
                  <a:schemeClr val="dk1"/>
                </a:solidFill>
                <a:latin typeface="Calibri"/>
                <a:ea typeface="Calibri"/>
                <a:cs typeface="Calibri"/>
                <a:sym typeface="Calibri"/>
              </a:rPr>
              <a:t>a</a:t>
            </a:r>
            <a:r>
              <a:rPr lang="en" sz="1200" dirty="0">
                <a:solidFill>
                  <a:schemeClr val="dk1"/>
                </a:solidFill>
                <a:latin typeface="Calibri"/>
                <a:ea typeface="Calibri"/>
                <a:cs typeface="Calibri"/>
                <a:sym typeface="Calibri"/>
              </a:rPr>
              <a:t>ppears.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the author uses this word five times in the paragraph. The author was choosing words carefully to signal to readers that there are five main similarities between how refugees and immigrants adapt.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take a few minutes to reread and think about one similarity in how refugees and immigrants adapt that they think is the most important and why.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review the steps of Mix and Mingle:</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Move around the room.</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the signal to stop.</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With the person closest to you, share what you consider to be the most important similarity between how refugees and immigrants adapt.</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Explain why you think that is the most important similarity.</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Repeat until you have shared three times using different similarities.</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    5.      Signal the start of Mix and Mingle.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share three different similarities.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pairs to use language directly from the informational text just read.</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students with verbal sentence starters for the protocol.</a:t>
            </a:r>
            <a:endParaRPr sz="1200" dirty="0">
              <a:latin typeface="Calibri"/>
              <a:ea typeface="Calibri"/>
              <a:cs typeface="Calibri"/>
              <a:sym typeface="Calibri"/>
            </a:endParaRPr>
          </a:p>
        </p:txBody>
      </p:sp>
    </p:spTree>
    <p:extLst>
      <p:ext uri="{BB962C8B-B14F-4D97-AF65-F5344CB8AC3E}">
        <p14:creationId xmlns:p14="http://schemas.microsoft.com/office/powerpoint/2010/main" val="14746195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3a2ea51330_1_1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3" name="Google Shape;213;g3a2ea51330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Homework A. Preview Homework</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homework question.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Preview the assignments. Clarify, as needed.</a:t>
            </a:r>
            <a:endParaRPr sz="1200" dirty="0">
              <a:solidFill>
                <a:schemeClr val="dk1"/>
              </a:solidFill>
              <a:latin typeface="Calibri"/>
              <a:ea typeface="Calibri"/>
              <a:cs typeface="Calibri"/>
              <a:sym typeface="Calibri"/>
            </a:endParaRPr>
          </a:p>
          <a:p>
            <a:pPr marL="228600" lvl="0" indent="-15240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It</a:t>
            </a:r>
            <a:r>
              <a:rPr lang="en-US" sz="1200" baseline="0" dirty="0">
                <a:solidFill>
                  <a:schemeClr val="dk1"/>
                </a:solidFill>
                <a:latin typeface="Calibri"/>
                <a:ea typeface="Calibri"/>
                <a:cs typeface="Calibri"/>
                <a:sym typeface="Calibri"/>
              </a:rPr>
              <a:t> </a:t>
            </a:r>
            <a:r>
              <a:rPr lang="en-US" sz="1200" baseline="0">
                <a:solidFill>
                  <a:schemeClr val="dk1"/>
                </a:solidFill>
                <a:latin typeface="Calibri"/>
                <a:ea typeface="Calibri"/>
                <a:cs typeface="Calibri"/>
                <a:sym typeface="Calibri"/>
              </a:rPr>
              <a:t>is m</a:t>
            </a:r>
            <a:r>
              <a:rPr lang="en" sz="1200">
                <a:solidFill>
                  <a:schemeClr val="dk1"/>
                </a:solidFill>
                <a:latin typeface="Calibri"/>
                <a:ea typeface="Calibri"/>
                <a:cs typeface="Calibri"/>
                <a:sym typeface="Calibri"/>
              </a:rPr>
              <a:t>ost important to </a:t>
            </a:r>
            <a:r>
              <a:rPr lang="en" sz="1200" dirty="0">
                <a:solidFill>
                  <a:schemeClr val="dk1"/>
                </a:solidFill>
                <a:latin typeface="Calibri"/>
                <a:ea typeface="Calibri"/>
                <a:cs typeface="Calibri"/>
                <a:sym typeface="Calibri"/>
              </a:rPr>
              <a:t>provide words that cannot be easily determined from context. There are a few of these in the novel. On pages 238–247, these words might include the following: consulted (seek information or advice) (237), monastery (a place where monks, people who take religious vows, live) (240), and whim (a sudden change of mind) (241).</a:t>
            </a:r>
            <a:endParaRPr sz="1200" dirty="0">
              <a:solidFill>
                <a:schemeClr val="dk1"/>
              </a:solidFill>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5318847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926677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6 </a:t>
            </a:r>
            <a:r>
              <a:rPr lang="en" sz="1200" b="1" dirty="0">
                <a:latin typeface="Calibri"/>
                <a:ea typeface="Calibri"/>
                <a:cs typeface="Calibri"/>
                <a:sym typeface="Calibri"/>
              </a:rPr>
              <a:t>-</a:t>
            </a:r>
            <a:r>
              <a:rPr lang="en" sz="1200" b="1" i="0" u="none" strike="noStrike" cap="none" dirty="0">
                <a:solidFill>
                  <a:schemeClr val="dk1"/>
                </a:solidFill>
                <a:latin typeface="Calibri"/>
                <a:ea typeface="Calibri"/>
                <a:cs typeface="Calibri"/>
                <a:sym typeface="Calibri"/>
              </a:rPr>
              <a:t> 1</a:t>
            </a:r>
            <a:r>
              <a:rPr lang="en" sz="1200" b="1" dirty="0">
                <a:solidFill>
                  <a:schemeClr val="dk1"/>
                </a:solidFill>
                <a:latin typeface="Calibri"/>
                <a:ea typeface="Calibri"/>
                <a:cs typeface="Calibri"/>
                <a:sym typeface="Calibri"/>
              </a:rPr>
              <a:t>2</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dirty="0">
                <a:solidFill>
                  <a:schemeClr val="dk1"/>
                </a:solidFill>
                <a:latin typeface="Calibri"/>
                <a:ea typeface="Calibri"/>
                <a:cs typeface="Calibri"/>
                <a:sym typeface="Calibri"/>
              </a:rPr>
              <a:t>Student Grouping: whole group and partnered work</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Fluent reading work.</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If the teacher or DCPS feels the pencil or eraser marks will hurt the books, substitute instead a “cold call” procedure. This is exactly the same as the dot procedure except that instead of asking students to place a dot, the teacher will cold call specific students to repeat the last word </a:t>
            </a:r>
            <a:r>
              <a:rPr lang="en" sz="1200" dirty="0">
                <a:solidFill>
                  <a:schemeClr val="dk1"/>
                </a:solidFill>
                <a:latin typeface="Calibri"/>
                <a:ea typeface="Calibri"/>
                <a:cs typeface="Calibri"/>
                <a:sym typeface="Calibri"/>
              </a:rPr>
              <a:t>they</a:t>
            </a:r>
            <a:r>
              <a:rPr lang="en" sz="1200" i="0" u="none" strike="noStrike" cap="none" dirty="0">
                <a:solidFill>
                  <a:schemeClr val="dk1"/>
                </a:solidFill>
                <a:latin typeface="Calibri"/>
                <a:ea typeface="Calibri"/>
                <a:cs typeface="Calibri"/>
                <a:sym typeface="Calibri"/>
              </a:rPr>
              <a:t> read  before stopping at two or three points in the text. </a:t>
            </a:r>
            <a:r>
              <a:rPr lang="en" sz="1200" dirty="0">
                <a:solidFill>
                  <a:schemeClr val="dk1"/>
                </a:solidFill>
                <a:latin typeface="Calibri"/>
                <a:ea typeface="Calibri"/>
                <a:cs typeface="Calibri"/>
                <a:sym typeface="Calibri"/>
              </a:rPr>
              <a:t>Students will NOT improve if they are not following along carefully!</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a short section (half a page) of the core text. Make sure every student has the right page open, has a pencil and is prepared to follow-along.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Use the </a:t>
            </a:r>
            <a:r>
              <a:rPr lang="en" sz="1200" dirty="0">
                <a:solidFill>
                  <a:schemeClr val="dk1"/>
                </a:solidFill>
                <a:latin typeface="Calibri"/>
                <a:ea typeface="Calibri"/>
                <a:cs typeface="Calibri"/>
                <a:sym typeface="Calibri"/>
              </a:rPr>
              <a:t>d</a:t>
            </a:r>
            <a:r>
              <a:rPr lang="en" sz="1200" i="0" u="none" strike="noStrike" cap="none" dirty="0">
                <a:solidFill>
                  <a:schemeClr val="dk1"/>
                </a:solidFill>
                <a:latin typeface="Calibri"/>
                <a:ea typeface="Calibri"/>
                <a:cs typeface="Calibri"/>
                <a:sym typeface="Calibri"/>
              </a:rPr>
              <a:t>ot </a:t>
            </a:r>
            <a:r>
              <a:rPr lang="en" sz="1200" dirty="0">
                <a:solidFill>
                  <a:schemeClr val="dk1"/>
                </a:solidFill>
                <a:latin typeface="Calibri"/>
                <a:ea typeface="Calibri"/>
                <a:cs typeface="Calibri"/>
                <a:sym typeface="Calibri"/>
              </a:rPr>
              <a:t>p</a:t>
            </a:r>
            <a:r>
              <a:rPr lang="en" sz="1200" i="0" u="none" strike="noStrike" cap="none" dirty="0">
                <a:solidFill>
                  <a:schemeClr val="dk1"/>
                </a:solidFill>
                <a:latin typeface="Calibri"/>
                <a:ea typeface="Calibri"/>
                <a:cs typeface="Calibri"/>
                <a:sym typeface="Calibri"/>
              </a:rPr>
              <a:t>rocedure to make sure everyone is following along. Stop once in the beginning, once in middle and once toward the end. (After a brief time students will learn to follow along and will generally find it satisfying, then the dot procedure can be dropped.)</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After reading, cold call on students to share </a:t>
            </a:r>
            <a:r>
              <a:rPr lang="en" sz="1200" dirty="0">
                <a:solidFill>
                  <a:schemeClr val="dk1"/>
                </a:solidFill>
                <a:latin typeface="Calibri"/>
                <a:ea typeface="Calibri"/>
                <a:cs typeface="Calibri"/>
                <a:sym typeface="Calibri"/>
              </a:rPr>
              <a:t>each</a:t>
            </a:r>
            <a:r>
              <a:rPr lang="en" sz="1200" i="0" u="none" strike="noStrike" cap="none" dirty="0">
                <a:solidFill>
                  <a:schemeClr val="dk1"/>
                </a:solidFill>
                <a:latin typeface="Calibri"/>
                <a:ea typeface="Calibri"/>
                <a:cs typeface="Calibri"/>
                <a:sym typeface="Calibri"/>
              </a:rPr>
              <a:t> of the words they placed dots above. </a:t>
            </a:r>
            <a:r>
              <a:rPr lang="en" sz="1200" dirty="0">
                <a:solidFill>
                  <a:schemeClr val="dk1"/>
                </a:solidFill>
                <a:latin typeface="Calibri"/>
                <a:ea typeface="Calibri"/>
                <a:cs typeface="Calibri"/>
                <a:sym typeface="Calibri"/>
              </a:rPr>
              <a:t>Student have to learn they are accountable to be following exactly where the reader is! </a:t>
            </a:r>
            <a:r>
              <a:rPr lang="en" sz="1200" i="0" u="none" strike="noStrike" cap="none" dirty="0">
                <a:solidFill>
                  <a:schemeClr val="dk1"/>
                </a:solidFill>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Remind students: </a:t>
            </a:r>
            <a:r>
              <a:rPr lang="en" sz="1200" i="1" u="none" strike="noStrike" cap="none" dirty="0">
                <a:solidFill>
                  <a:schemeClr val="dk1"/>
                </a:solidFill>
                <a:latin typeface="Calibri"/>
                <a:ea typeface="Calibri"/>
                <a:cs typeface="Calibri"/>
                <a:sym typeface="Calibri"/>
              </a:rPr>
              <a:t>“We will repeat the same procedure but this time when finished I will ask you to think what the gist is of this excerpt.”</a:t>
            </a:r>
            <a:endParaRPr sz="1200" i="1"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Repeat the dot procedure, then ask students to do a Think Pair Share about the gist of the excerpt.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Tell students to: </a:t>
            </a:r>
            <a:r>
              <a:rPr lang="en" sz="1200" i="1" u="none" strike="noStrike" cap="none" dirty="0">
                <a:solidFill>
                  <a:schemeClr val="dk1"/>
                </a:solidFill>
                <a:latin typeface="Calibri"/>
                <a:ea typeface="Calibri"/>
                <a:cs typeface="Calibri"/>
                <a:sym typeface="Calibri"/>
              </a:rPr>
              <a:t>“Erase the dots at the end of the lesson.</a:t>
            </a:r>
            <a:r>
              <a:rPr lang="en" sz="1200" i="1" dirty="0">
                <a:solidFill>
                  <a:schemeClr val="dk1"/>
                </a:solidFill>
                <a:latin typeface="Calibri"/>
                <a:ea typeface="Calibri"/>
                <a:cs typeface="Calibri"/>
                <a:sym typeface="Calibri"/>
              </a:rPr>
              <a:t>”</a:t>
            </a:r>
            <a:endParaRPr sz="1200" i="1" dirty="0">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135" name="Google Shape;135;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91912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d789fc548_0_2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g3d789fc548_0_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3</a:t>
            </a:r>
            <a:r>
              <a:rPr lang="en" sz="1200" b="1">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 The purpose here is to hold students successfully accountable for the first task. They need to establish the habit right away of reading in their head while the teacher (or any reader) reads alou</a:t>
            </a:r>
            <a:r>
              <a:rPr lang="en" sz="1200">
                <a:solidFill>
                  <a:schemeClr val="dk1"/>
                </a:solidFill>
                <a:latin typeface="Calibri"/>
                <a:ea typeface="Calibri"/>
                <a:cs typeface="Calibri"/>
                <a:sym typeface="Calibri"/>
              </a:rPr>
              <a:t>d.</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“Getting the gist” is the necessary next step – it moves students to focusing on getting meaning from the text, which of course is the purpose of reading!</a:t>
            </a:r>
            <a:endParaRPr sz="1200" i="0" u="none" strike="noStrike" cap="none">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42" name="Google Shape;142;g3d789fc548_0_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432657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 name="Google Shape;148;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to erase the dots at the end of the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quick with these activities.</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9" name="Google Shape;149;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827140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10-14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to practice</a:t>
            </a:r>
            <a:r>
              <a:rPr lang="en" sz="1200" i="0" u="none" strike="noStrike" cap="none">
                <a:solidFill>
                  <a:schemeClr val="dk1"/>
                </a:solidFill>
                <a:latin typeface="Calibri"/>
                <a:ea typeface="Calibri"/>
                <a:cs typeface="Calibri"/>
                <a:sym typeface="Calibri"/>
              </a:rPr>
              <a:t> “whisper reading” before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aloud</a:t>
            </a:r>
            <a:r>
              <a:rPr lang="en" sz="1200">
                <a:solidFill>
                  <a:schemeClr val="dk1"/>
                </a:solidFill>
                <a:latin typeface="Calibri"/>
                <a:ea typeface="Calibri"/>
                <a:cs typeface="Calibri"/>
                <a:sym typeface="Calibri"/>
              </a:rPr>
              <a:t> so the room doesn’t get too noisy. Rotate around the room to make sure students are on task and taking turns reading for fluency.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6" name="Google Shape;156;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110628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a2ea51330_0_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Google Shape;1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“Refugee and Immigrant Children: A Comparison” section from the full article “Refugee Children in Canada: Searching for Identity”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Similarities and Differences in How Refugees and Immigrants Adapt anchor chart </a:t>
            </a:r>
            <a:r>
              <a:rPr lang="en" sz="1200" dirty="0">
                <a:solidFill>
                  <a:schemeClr val="dk1"/>
                </a:solidFill>
                <a:latin typeface="Calibri"/>
                <a:ea typeface="Calibri"/>
                <a:cs typeface="Calibri"/>
                <a:sym typeface="Calibri"/>
              </a:rPr>
              <a:t>(new; co-created with students in Work Time A; see Supporting Materials)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“Refugee and Immigrant Children: A Comparison”: Paragraph 1 Text-Dependent Questions, Part A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Homework question (one per student)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Inside Out &amp; Back Again</a:t>
            </a:r>
            <a:r>
              <a:rPr lang="en" sz="1200" dirty="0">
                <a:solidFill>
                  <a:schemeClr val="dk1"/>
                </a:solidFill>
                <a:latin typeface="Calibri"/>
                <a:ea typeface="Calibri"/>
                <a:cs typeface="Calibri"/>
                <a:sym typeface="Calibri"/>
              </a:rPr>
              <a:t> (book;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Inside Out anchor chart and Back Again anchor chart </a:t>
            </a:r>
            <a:r>
              <a:rPr lang="en" sz="1200" dirty="0">
                <a:solidFill>
                  <a:schemeClr val="dk1"/>
                </a:solidFill>
                <a:latin typeface="Calibri"/>
                <a:ea typeface="Calibri"/>
                <a:cs typeface="Calibri"/>
                <a:sym typeface="Calibri"/>
              </a:rPr>
              <a:t>(begun in Lesson 8)</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Prefixes note-catcher </a:t>
            </a:r>
            <a:r>
              <a:rPr lang="en" sz="1200" dirty="0">
                <a:solidFill>
                  <a:schemeClr val="dk1"/>
                </a:solidFill>
                <a:latin typeface="Calibri"/>
                <a:ea typeface="Calibri"/>
                <a:cs typeface="Calibri"/>
                <a:sym typeface="Calibri"/>
              </a:rPr>
              <a:t>(begun in Lesson 3)</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students already seated in Numbered Heads groups for ease of transition.</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848276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2" name="Google Shape;162;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After a week or two, you will find you are getting through the fluency work much more quickly, in as little as 15 minutes. At that point, you should also recognize that some of your students are more fluent readers than others.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Separate your students into two groups.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Keep the less fluent readers with you and continue to read from the text aloud to them </a:t>
            </a:r>
            <a:r>
              <a:rPr lang="en" sz="1200" i="1">
                <a:latin typeface="Calibri"/>
                <a:ea typeface="Calibri"/>
                <a:cs typeface="Calibri"/>
                <a:sym typeface="Calibri"/>
              </a:rPr>
              <a:t>as they follow along </a:t>
            </a:r>
            <a:r>
              <a:rPr lang="en" sz="1200">
                <a:latin typeface="Calibri"/>
                <a:ea typeface="Calibri"/>
                <a:cs typeface="Calibri"/>
                <a:sym typeface="Calibri"/>
              </a:rPr>
              <a:t>with a pencil. Continue the dot technique if you need to to hold students accountable for following along.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Make sure you are reading at a pace the students can keep up with.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Let the group of students who read more fluently read to themselves at their own pace.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This will set them up for reading the Scholastic books a bit later on.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13844803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a30a3459f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9" name="Google Shape;13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first paragraph of the “Refugee and Immigrant Children: A Comparison” section.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note-catchers for Lessons 9 and 10.</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used in this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Give One, Get One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Numbered Heads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Think-Pair-Share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526072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3a2ea51330_0_1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5" name="Google Shape;14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a:solidFill>
                  <a:schemeClr val="dk1"/>
                </a:solidFill>
                <a:latin typeface="Calibri"/>
                <a:ea typeface="Calibri"/>
                <a:cs typeface="Calibri"/>
                <a:sym typeface="Calibri"/>
              </a:rPr>
              <a:t>Close Reading: Paragraph 1 of “Refugee and Immigrant Children: </a:t>
            </a:r>
            <a:endParaRPr sz="1200" b="1">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A Comparison” (from “Refugee Children in Canada: Searching for Identity”)</a:t>
            </a:r>
            <a:endParaRPr sz="1200">
              <a:solidFill>
                <a:schemeClr val="dk1"/>
              </a:solidFill>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9674966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3a2ea51330_0_1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1" name="Google Shape;151;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a:t>
            </a:r>
            <a:r>
              <a:rPr lang="en-US" sz="1200" b="1" dirty="0">
                <a:solidFill>
                  <a:schemeClr val="dk1"/>
                </a:solidFill>
                <a:latin typeface="Calibri"/>
                <a:ea typeface="Calibri"/>
                <a:cs typeface="Calibri"/>
                <a:sym typeface="Calibri"/>
              </a:rPr>
              <a:t>C</a:t>
            </a:r>
            <a:r>
              <a:rPr lang="en" sz="1200" b="1" dirty="0">
                <a:solidFill>
                  <a:schemeClr val="dk1"/>
                </a:solidFill>
                <a:latin typeface="Calibri"/>
                <a:ea typeface="Calibri"/>
                <a:cs typeface="Calibri"/>
                <a:sym typeface="Calibri"/>
              </a:rPr>
              <a:t>lass</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Explain, as needed.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Encourage students: Ex: “You’ve done strong work with </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The Vietnam Wars</a:t>
            </a:r>
            <a:r>
              <a:rPr lang="en-US" sz="1200" i="1"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text from Unit 1.</a:t>
            </a:r>
            <a:r>
              <a:rPr lang="en-US" sz="1200" baseline="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Close reading is a challenge- and you will all rise to the challenge by working at it!</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any students showing signs of frustration or anxiety at the mention of close reading, challenging text, or the article “The Vietnam Wars”</a:t>
            </a:r>
            <a:r>
              <a:rPr lang="en-US" sz="1200" dirty="0">
                <a:solidFill>
                  <a:schemeClr val="dk1"/>
                </a:solidFill>
                <a:latin typeface="Calibri"/>
                <a:ea typeface="Calibri"/>
                <a:cs typeface="Calibri"/>
                <a:sym typeface="Calibri"/>
              </a:rPr>
              <a:t> in</a:t>
            </a:r>
            <a:r>
              <a:rPr lang="en-US" sz="1200" baseline="0" dirty="0">
                <a:solidFill>
                  <a:schemeClr val="dk1"/>
                </a:solidFill>
                <a:latin typeface="Calibri"/>
                <a:ea typeface="Calibri"/>
                <a:cs typeface="Calibri"/>
                <a:sym typeface="Calibri"/>
              </a:rPr>
              <a:t> order </a:t>
            </a:r>
            <a:r>
              <a:rPr lang="en" sz="1200" dirty="0">
                <a:solidFill>
                  <a:schemeClr val="dk1"/>
                </a:solidFill>
                <a:latin typeface="Calibri"/>
                <a:ea typeface="Calibri"/>
                <a:cs typeface="Calibri"/>
                <a:sym typeface="Calibri"/>
              </a:rPr>
              <a:t>to be able to support and encourage, as needed.</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dirty="0">
              <a:solidFill>
                <a:schemeClr val="dk1"/>
              </a:solidFill>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937671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3a2ea51330_1_2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7" name="Google Shape;157;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6-8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Student pairings (rotate pairings during protocol)</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Opening A. Engaging the Reader: “Give One, Get One” about Pages 213–234 of Inside Out &amp; Back Again </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Alternative: </a:t>
            </a:r>
            <a:r>
              <a:rPr lang="en" sz="1200" dirty="0">
                <a:solidFill>
                  <a:schemeClr val="dk1"/>
                </a:solidFill>
                <a:latin typeface="Calibri"/>
                <a:ea typeface="Calibri"/>
                <a:cs typeface="Calibri"/>
                <a:sym typeface="Calibri"/>
              </a:rPr>
              <a:t>Based on class size and/or physical space, you may consider the following alternative to moving around the room during the “Give One, Get One” protocol: If the above Give One, Get One activity is not appropriate for your group, consider doing the same thing but with an inner circle and outer circle. Divide the group in half—one half makes an inner circle, facing out, and the other half makes a circle around them, facing in. Students facing each other give one and get one, before the inner moves one step to the left. Students then give one and get one with the next person.</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directions on the slide for “Give One, Get One” and clarify, as needed.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the signal to start the protocol.</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Signal students to rotate after about a minute.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rotation two more times.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on a few students to share their evidence with the whole group.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suggest which anchor chart to record the evidence on—</a:t>
            </a:r>
            <a:r>
              <a:rPr lang="en" sz="1200" b="1" dirty="0">
                <a:solidFill>
                  <a:schemeClr val="dk1"/>
                </a:solidFill>
                <a:latin typeface="Calibri"/>
                <a:ea typeface="Calibri"/>
                <a:cs typeface="Calibri"/>
                <a:sym typeface="Calibri"/>
              </a:rPr>
              <a:t>Inside Out </a:t>
            </a:r>
            <a:r>
              <a:rPr lang="en" sz="1200" dirty="0">
                <a:solidFill>
                  <a:schemeClr val="dk1"/>
                </a:solidFill>
                <a:latin typeface="Calibri"/>
                <a:ea typeface="Calibri"/>
                <a:cs typeface="Calibri"/>
                <a:sym typeface="Calibri"/>
              </a:rPr>
              <a:t>or</a:t>
            </a:r>
            <a:r>
              <a:rPr lang="en" sz="1200" b="1" dirty="0">
                <a:solidFill>
                  <a:schemeClr val="dk1"/>
                </a:solidFill>
                <a:latin typeface="Calibri"/>
                <a:ea typeface="Calibri"/>
                <a:cs typeface="Calibri"/>
                <a:sym typeface="Calibri"/>
              </a:rPr>
              <a:t> Back Again anchor charts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Confirm whether the rest of the group agrees and then record the evidence on the appropriate anchor chart. </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have their structured notes in hand as a reference during the protocol.</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share accurate evidence from yesterday’s homework reading.</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some students with a verbal sentence starter to use with each partner during the protocol.</a:t>
            </a:r>
            <a:endParaRPr dirty="0"/>
          </a:p>
        </p:txBody>
      </p:sp>
    </p:spTree>
    <p:extLst>
      <p:ext uri="{BB962C8B-B14F-4D97-AF65-F5344CB8AC3E}">
        <p14:creationId xmlns:p14="http://schemas.microsoft.com/office/powerpoint/2010/main" val="17460142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3a2ea51330_1_2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4" name="Google Shape;164;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Opening B. Unpacking the Learning Targets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Posting learning targets for students allows them to reference them throughout the lesson to check their understanding.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learning targets also provide a reminder to students and teachers about the intended learning behind a given lesson or activity.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Post the learning targets for students and invite them to follow along silently as you read them aloud.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this information helps them learn about the world, and will be important when they write their end of unit assessment essay: Ha is just one unique (fictional) example of the more universal refugee experience.</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the Think-Pair-Share, listen for: “By reading this text we are building knowledge about the universal refugee experience of turning inside out and back again. This is what Ha is going through.”</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24520980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3a2ea51330_1_3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1" name="Google Shape;171;g3a2ea51330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4-5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A. (Slide 1) Vocabulary and Predictions Before Reading: Venn Diagram to Compare Refugees and Immigrants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students have their </a:t>
            </a:r>
            <a:r>
              <a:rPr lang="en" sz="1200" b="1" dirty="0">
                <a:solidFill>
                  <a:schemeClr val="dk1"/>
                </a:solidFill>
                <a:latin typeface="Calibri"/>
                <a:ea typeface="Calibri"/>
                <a:cs typeface="Calibri"/>
                <a:sym typeface="Calibri"/>
              </a:rPr>
              <a:t>prefixes note-catcher </a:t>
            </a:r>
            <a:r>
              <a:rPr lang="en" sz="1200" dirty="0">
                <a:solidFill>
                  <a:schemeClr val="dk1"/>
                </a:solidFill>
                <a:latin typeface="Calibri"/>
                <a:ea typeface="Calibri"/>
                <a:cs typeface="Calibri"/>
                <a:sym typeface="Calibri"/>
              </a:rPr>
              <a:t>so they can continue to add to this resource.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Work Time A section has been divided into two separate slides for clarity. On the next slide, students will look add to the similarities and differences anchor chart.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focus students on the “Refugee and Immigrant Children: A Comparison” section from the full article “Refugee Children in Canada: Searching for Identity.”Point out the word </a:t>
            </a:r>
            <a:r>
              <a:rPr lang="en" sz="1200" i="1" dirty="0">
                <a:solidFill>
                  <a:schemeClr val="dk1"/>
                </a:solidFill>
                <a:latin typeface="Calibri"/>
                <a:ea typeface="Calibri"/>
                <a:cs typeface="Calibri"/>
                <a:sym typeface="Calibri"/>
              </a:rPr>
              <a:t>refugee</a:t>
            </a:r>
            <a:r>
              <a:rPr lang="en" sz="1200" dirty="0">
                <a:solidFill>
                  <a:schemeClr val="dk1"/>
                </a:solidFill>
                <a:latin typeface="Calibri"/>
                <a:ea typeface="Calibri"/>
                <a:cs typeface="Calibri"/>
                <a:sym typeface="Calibri"/>
              </a:rPr>
              <a:t>, and ask students: </a:t>
            </a:r>
            <a:r>
              <a:rPr lang="en" sz="1200" i="1" dirty="0">
                <a:solidFill>
                  <a:schemeClr val="dk1"/>
                </a:solidFill>
                <a:latin typeface="Calibri"/>
                <a:ea typeface="Calibri"/>
                <a:cs typeface="Calibri"/>
                <a:sym typeface="Calibri"/>
              </a:rPr>
              <a:t>“We have been talking about refugees for a few weeks now. What is a refugee?” “What is a refuge?”</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“So how are these two words related to each other?”</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or ask for volunteers to share their responses.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on the word</a:t>
            </a:r>
            <a:r>
              <a:rPr lang="en" sz="1200" i="1" dirty="0">
                <a:solidFill>
                  <a:schemeClr val="dk1"/>
                </a:solidFill>
                <a:latin typeface="Calibri"/>
                <a:ea typeface="Calibri"/>
                <a:cs typeface="Calibri"/>
                <a:sym typeface="Calibri"/>
              </a:rPr>
              <a:t> immigrant</a:t>
            </a:r>
            <a:r>
              <a:rPr lang="en" sz="1200" dirty="0">
                <a:solidFill>
                  <a:schemeClr val="dk1"/>
                </a:solidFill>
                <a:latin typeface="Calibri"/>
                <a:ea typeface="Calibri"/>
                <a:cs typeface="Calibri"/>
                <a:sym typeface="Calibri"/>
              </a:rPr>
              <a:t>. Briefly review the work students did in Lesson 3, when they studied a word that sounds very similar, </a:t>
            </a:r>
            <a:r>
              <a:rPr lang="en" sz="1200" i="1" dirty="0">
                <a:solidFill>
                  <a:schemeClr val="dk1"/>
                </a:solidFill>
                <a:latin typeface="Calibri"/>
                <a:ea typeface="Calibri"/>
                <a:cs typeface="Calibri"/>
                <a:sym typeface="Calibri"/>
              </a:rPr>
              <a:t>emigrate.</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for a volunteer to remind the class: </a:t>
            </a:r>
            <a:r>
              <a:rPr lang="en" sz="1200" i="1" dirty="0">
                <a:solidFill>
                  <a:schemeClr val="dk1"/>
                </a:solidFill>
                <a:latin typeface="Calibri"/>
                <a:ea typeface="Calibri"/>
                <a:cs typeface="Calibri"/>
                <a:sym typeface="Calibri"/>
              </a:rPr>
              <a:t>“What did we learn the word emigrate means?” </a:t>
            </a:r>
            <a:r>
              <a:rPr lang="en" sz="1200" dirty="0">
                <a:solidFill>
                  <a:schemeClr val="dk1"/>
                </a:solidFill>
                <a:latin typeface="Calibri"/>
                <a:ea typeface="Calibri"/>
                <a:cs typeface="Calibri"/>
                <a:sym typeface="Calibri"/>
              </a:rPr>
              <a:t>Cold call a student to answer.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word root do you see in both words? What does migrant mean?” </a:t>
            </a:r>
            <a:r>
              <a:rPr lang="en" sz="1200" dirty="0">
                <a:solidFill>
                  <a:schemeClr val="dk1"/>
                </a:solidFill>
                <a:latin typeface="Calibri"/>
                <a:ea typeface="Calibri"/>
                <a:cs typeface="Calibri"/>
                <a:sym typeface="Calibri"/>
              </a:rPr>
              <a:t>Cold call a student to answer: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Probe</a:t>
            </a:r>
            <a:r>
              <a:rPr lang="en" sz="1200" i="1" dirty="0">
                <a:solidFill>
                  <a:schemeClr val="dk1"/>
                </a:solidFill>
                <a:latin typeface="Calibri"/>
                <a:ea typeface="Calibri"/>
                <a:cs typeface="Calibri"/>
                <a:sym typeface="Calibri"/>
              </a:rPr>
              <a:t>:  “So, what is the prefix added to that word?” What might the prefix “im-” mean?”</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volunteers to respond. Clarify that an immigrant is someone who has chosen to move to a new country, but this person then settles where he or she has moved—and doesn’t move again.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Encourage students to add the prefix “im” to their </a:t>
            </a:r>
            <a:r>
              <a:rPr lang="en" sz="1200" b="1" dirty="0">
                <a:solidFill>
                  <a:schemeClr val="dk1"/>
                </a:solidFill>
                <a:latin typeface="Calibri"/>
                <a:ea typeface="Calibri"/>
                <a:cs typeface="Calibri"/>
                <a:sym typeface="Calibri"/>
              </a:rPr>
              <a:t>Prefixes Note-catcher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Paraphrase to clarify for all, saying something like</a:t>
            </a:r>
            <a:r>
              <a:rPr lang="en" sz="1200" i="1" dirty="0">
                <a:solidFill>
                  <a:schemeClr val="dk1"/>
                </a:solidFill>
                <a:latin typeface="Calibri"/>
                <a:ea typeface="Calibri"/>
                <a:cs typeface="Calibri"/>
                <a:sym typeface="Calibri"/>
              </a:rPr>
              <a:t>: “So both immigrants and refugees move to another place, but they move for different reasons. </a:t>
            </a:r>
            <a:r>
              <a:rPr lang="en" sz="1200" i="0" dirty="0">
                <a:solidFill>
                  <a:schemeClr val="dk1"/>
                </a:solidFill>
                <a:latin typeface="Calibri"/>
                <a:ea typeface="Calibri"/>
                <a:cs typeface="Calibri"/>
                <a:sym typeface="Calibri"/>
              </a:rPr>
              <a:t>Ask:</a:t>
            </a:r>
            <a:r>
              <a:rPr lang="en" sz="1200" i="1" dirty="0">
                <a:solidFill>
                  <a:schemeClr val="dk1"/>
                </a:solidFill>
                <a:latin typeface="Calibri"/>
                <a:ea typeface="Calibri"/>
                <a:cs typeface="Calibri"/>
                <a:sym typeface="Calibri"/>
              </a:rPr>
              <a:t> “So what is the difference between a refugee and an immigrant?”</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Probe: </a:t>
            </a:r>
            <a:r>
              <a:rPr lang="en" sz="1200" i="1" dirty="0">
                <a:solidFill>
                  <a:schemeClr val="dk1"/>
                </a:solidFill>
                <a:latin typeface="Calibri"/>
                <a:ea typeface="Calibri"/>
                <a:cs typeface="Calibri"/>
                <a:sym typeface="Calibri"/>
              </a:rPr>
              <a:t>“So is Ha a refugee or an immigrant? How do you know?”</a:t>
            </a:r>
            <a:endParaRPr sz="1200" i="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During the word “refugee</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listen for students to know that a refuge is a place of safety. Clarify if needed.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“A refugee is someone who flees his or her home to go to a place that is safe.”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the word “emigrate</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listen for the response: “To move out.”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a response such as: “Someone who moves.”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“im-.”</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someone to say: “Not.” Tell them if needed. Say: “That means, when we put that prefix ‘im-,’ which means ‘not,’ with that root, ‘migrant,’ we come up with a word that specifically means someone who is not forced to move.”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further support ELLs, consider providing definitions of challenging vocabulary in students’ home language. Resources such as Google Translate and bilingual translation dictionaries can assist with one-word translation.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523536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3e4402a8cf_1_2: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8" name="Google Shape;178;g3e4402a8cf_1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4-5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Student Pairings (Numbered Heads)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A. (Slide 2) Vocabulary and Predictions Before Reading: Venn Diagram to Compare Refugees and Immigrants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Work Time A.</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get into Numbered Heads groups with odd numbers pairing up and even numbers pairing up.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Think-Pair-Share about the questions on the slide.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their suggested answers on the </a:t>
            </a:r>
            <a:r>
              <a:rPr lang="en" sz="1200" b="1" dirty="0">
                <a:solidFill>
                  <a:schemeClr val="dk1"/>
                </a:solidFill>
                <a:latin typeface="Calibri"/>
                <a:ea typeface="Calibri"/>
                <a:cs typeface="Calibri"/>
                <a:sym typeface="Calibri"/>
              </a:rPr>
              <a:t>Similarities and Differences in How Refugees and Immigrants Adapt anchor chart.</a:t>
            </a:r>
            <a:endParaRPr sz="1200" b="1" dirty="0">
              <a:solidFill>
                <a:schemeClr val="dk1"/>
              </a:solidFill>
              <a:latin typeface="Calibri"/>
              <a:ea typeface="Calibri"/>
              <a:cs typeface="Calibri"/>
              <a:sym typeface="Calibri"/>
            </a:endParaRPr>
          </a:p>
          <a:p>
            <a:pPr marL="228600" lvl="0" indent="-15240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asking about the difference, listen for: “A refugee is someone who has been forced to move—to flee. But an immigrant has chosen to move.”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easily recognize that Ha is a refugee: She fled her home quickly, because of impending danger.</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23967448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4344216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7236831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F1627C36-1DC1-4EBE-9ECB-7CFC6C28DC32}"/>
              </a:ext>
            </a:extLst>
          </p:cNvPr>
          <p:cNvPicPr>
            <a:picLocks noChangeAspect="1"/>
          </p:cNvPicPr>
          <p:nvPr userDrawn="1"/>
        </p:nvPicPr>
        <p:blipFill>
          <a:blip r:embed="rId15"/>
          <a:stretch>
            <a:fillRect/>
          </a:stretch>
        </p:blipFill>
        <p:spPr>
          <a:xfrm>
            <a:off x="8318326" y="4913942"/>
            <a:ext cx="762000" cy="142875"/>
          </a:xfrm>
          <a:prstGeom prst="rect">
            <a:avLst/>
          </a:prstGeom>
        </p:spPr>
      </p:pic>
      <p:pic>
        <p:nvPicPr>
          <p:cNvPr id="5" name="Picture 4">
            <a:extLst>
              <a:ext uri="{FF2B5EF4-FFF2-40B4-BE49-F238E27FC236}">
                <a16:creationId xmlns:a16="http://schemas.microsoft.com/office/drawing/2014/main" id="{211C0C7B-3162-4E7C-B2BD-69A126FD7C80}"/>
              </a:ext>
            </a:extLst>
          </p:cNvPr>
          <p:cNvPicPr>
            <a:picLocks noChangeAspect="1"/>
          </p:cNvPicPr>
          <p:nvPr userDrawn="1"/>
        </p:nvPicPr>
        <p:blipFill>
          <a:blip r:embed="rId16"/>
          <a:stretch>
            <a:fillRect/>
          </a:stretch>
        </p:blipFill>
        <p:spPr>
          <a:xfrm>
            <a:off x="4297650" y="4686250"/>
            <a:ext cx="548700" cy="457250"/>
          </a:xfrm>
          <a:prstGeom prst="rect">
            <a:avLst/>
          </a:prstGeom>
        </p:spPr>
      </p:pic>
      <p:pic>
        <p:nvPicPr>
          <p:cNvPr id="10" name="Picture 9">
            <a:extLst>
              <a:ext uri="{FF2B5EF4-FFF2-40B4-BE49-F238E27FC236}">
                <a16:creationId xmlns:a16="http://schemas.microsoft.com/office/drawing/2014/main" id="{BAF74A8E-102F-4C11-A29A-62C537B531BD}"/>
              </a:ext>
            </a:extLst>
          </p:cNvPr>
          <p:cNvPicPr>
            <a:picLocks noChangeAspect="1"/>
          </p:cNvPicPr>
          <p:nvPr userDrawn="1"/>
        </p:nvPicPr>
        <p:blipFill>
          <a:blip r:embed="rId17"/>
          <a:stretch>
            <a:fillRect/>
          </a:stretch>
        </p:blipFill>
        <p:spPr>
          <a:xfrm>
            <a:off x="0" y="4531933"/>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71" r:id="rId12"/>
    <p:sldLayoutId id="2147483672"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18518"/>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dirty="0"/>
              <a:t>Grade </a:t>
            </a:r>
            <a:r>
              <a:rPr lang="en" dirty="0"/>
              <a:t>8:</a:t>
            </a:r>
            <a:r>
              <a:rPr lang="en" sz="3400" dirty="0"/>
              <a:t> Module </a:t>
            </a:r>
            <a:r>
              <a:rPr lang="en" dirty="0"/>
              <a:t>1:</a:t>
            </a:r>
            <a:r>
              <a:rPr lang="en" sz="3400" dirty="0"/>
              <a:t> Unit </a:t>
            </a:r>
            <a:r>
              <a:rPr lang="en" dirty="0"/>
              <a:t>2</a:t>
            </a:r>
            <a:r>
              <a:rPr lang="en" sz="3400" dirty="0"/>
              <a:t>: Lesson </a:t>
            </a:r>
            <a:r>
              <a:rPr lang="en" dirty="0"/>
              <a:t>9</a:t>
            </a:r>
            <a:endParaRPr sz="3400" dirty="0"/>
          </a:p>
          <a:p>
            <a:pPr marL="0" lvl="0" indent="0"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130" name="Google Shape;130;p25"/>
          <p:cNvSpPr txBox="1">
            <a:spLocks noGrp="1"/>
          </p:cNvSpPr>
          <p:nvPr>
            <p:ph type="body" idx="1"/>
          </p:nvPr>
        </p:nvSpPr>
        <p:spPr>
          <a:xfrm>
            <a:off x="311700" y="1253811"/>
            <a:ext cx="8520600" cy="3503246"/>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500" dirty="0">
                <a:solidFill>
                  <a:schemeClr val="dk1"/>
                </a:solidFill>
              </a:rPr>
              <a:t>This lesson will take 50-65 minutes to complete. </a:t>
            </a:r>
            <a:endParaRPr sz="1500" dirty="0">
              <a:solidFill>
                <a:schemeClr val="dk1"/>
              </a:solidFill>
            </a:endParaRPr>
          </a:p>
          <a:p>
            <a:pPr marL="0" lvl="0" indent="0" rtl="0">
              <a:lnSpc>
                <a:spcPct val="90000"/>
              </a:lnSpc>
              <a:spcBef>
                <a:spcPts val="0"/>
              </a:spcBef>
              <a:spcAft>
                <a:spcPts val="0"/>
              </a:spcAft>
              <a:buClr>
                <a:schemeClr val="dk1"/>
              </a:buClr>
              <a:buSzPts val="2400"/>
              <a:buFont typeface="Arial"/>
              <a:buNone/>
            </a:pPr>
            <a:endParaRPr sz="15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500" dirty="0">
                <a:solidFill>
                  <a:schemeClr val="dk1"/>
                </a:solidFill>
              </a:rPr>
              <a:t>The purpose of today’s lesson is to introduce students to one section of the article “Refugee Children in Canada: Searching for Identity.” entitled “Refugee and Immigrant Children: A Comparison,” which describes the similarities in the adaptation process of refugees and immigrants. This full article is very complex, so students will read only this one specific section that compares refugees and immigrants. </a:t>
            </a:r>
            <a:endParaRPr sz="1500" dirty="0">
              <a:solidFill>
                <a:schemeClr val="dk1"/>
              </a:solidFill>
            </a:endParaRPr>
          </a:p>
          <a:p>
            <a:pPr marL="628650" lvl="1" indent="-95250" rtl="0">
              <a:lnSpc>
                <a:spcPct val="90000"/>
              </a:lnSpc>
              <a:spcBef>
                <a:spcPts val="0"/>
              </a:spcBef>
              <a:spcAft>
                <a:spcPts val="0"/>
              </a:spcAft>
              <a:buClr>
                <a:schemeClr val="dk1"/>
              </a:buClr>
              <a:buSzPts val="1200"/>
              <a:buFont typeface="Arial"/>
              <a:buNone/>
            </a:pPr>
            <a:endParaRPr sz="15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500" b="1" dirty="0">
                <a:solidFill>
                  <a:schemeClr val="dk1"/>
                </a:solidFill>
              </a:rPr>
              <a:t>The Learning Targets for students today are:</a:t>
            </a:r>
            <a:endParaRPr sz="1500" b="1" dirty="0">
              <a:solidFill>
                <a:schemeClr val="dk1"/>
              </a:solidFill>
            </a:endParaRPr>
          </a:p>
          <a:p>
            <a:pPr marL="457200" lvl="0" indent="-323850" rtl="0">
              <a:lnSpc>
                <a:spcPct val="90000"/>
              </a:lnSpc>
              <a:spcBef>
                <a:spcPts val="1000"/>
              </a:spcBef>
              <a:spcAft>
                <a:spcPts val="0"/>
              </a:spcAft>
              <a:buClr>
                <a:schemeClr val="dk1"/>
              </a:buClr>
              <a:buSzPts val="1500"/>
              <a:buAutoNum type="arabicPeriod"/>
            </a:pPr>
            <a:r>
              <a:rPr lang="en" sz="1500" dirty="0">
                <a:solidFill>
                  <a:schemeClr val="dk1"/>
                </a:solidFill>
              </a:rPr>
              <a:t>I can find the gist of the first paragraph of “Refugee and Immigrant Children: A Comparison.”</a:t>
            </a:r>
            <a:endParaRPr sz="1500" dirty="0">
              <a:solidFill>
                <a:schemeClr val="dk1"/>
              </a:solidFill>
            </a:endParaRPr>
          </a:p>
          <a:p>
            <a:pPr marL="457200" lvl="0" indent="-323850" rtl="0">
              <a:lnSpc>
                <a:spcPct val="90000"/>
              </a:lnSpc>
              <a:spcBef>
                <a:spcPts val="0"/>
              </a:spcBef>
              <a:spcAft>
                <a:spcPts val="0"/>
              </a:spcAft>
              <a:buClr>
                <a:schemeClr val="dk1"/>
              </a:buClr>
              <a:buSzPts val="1500"/>
              <a:buAutoNum type="arabicPeriod"/>
            </a:pPr>
            <a:r>
              <a:rPr lang="en" sz="1500" dirty="0">
                <a:solidFill>
                  <a:schemeClr val="dk1"/>
                </a:solidFill>
              </a:rPr>
              <a:t>I can analyze how specific words, phrases, and sentences help me understand how refugee and immigrant children are similar.</a:t>
            </a:r>
            <a:endParaRPr sz="1500" dirty="0">
              <a:solidFill>
                <a:schemeClr val="dk1"/>
              </a:solidFill>
            </a:endParaRPr>
          </a:p>
          <a:p>
            <a:pPr marL="457200" lvl="0" indent="-323850" rtl="0">
              <a:lnSpc>
                <a:spcPct val="90000"/>
              </a:lnSpc>
              <a:spcBef>
                <a:spcPts val="0"/>
              </a:spcBef>
              <a:spcAft>
                <a:spcPts val="0"/>
              </a:spcAft>
              <a:buClr>
                <a:schemeClr val="dk1"/>
              </a:buClr>
              <a:buSzPts val="1500"/>
              <a:buAutoNum type="arabicPeriod"/>
            </a:pPr>
            <a:r>
              <a:rPr lang="en" sz="1500" dirty="0">
                <a:solidFill>
                  <a:schemeClr val="dk1"/>
                </a:solidFill>
              </a:rPr>
              <a:t>I can cite evidence to explain the similarities and differences between refugee children and immigrant children.</a:t>
            </a:r>
            <a:endParaRPr sz="15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34"/>
          <p:cNvSpPr txBox="1">
            <a:spLocks noGrp="1"/>
          </p:cNvSpPr>
          <p:nvPr>
            <p:ph type="title"/>
          </p:nvPr>
        </p:nvSpPr>
        <p:spPr>
          <a:xfrm>
            <a:off x="311700" y="334175"/>
            <a:ext cx="8520600" cy="12732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a:t>
            </a:r>
            <a:r>
              <a:rPr lang="en" b="1"/>
              <a:t>read (and reread!) </a:t>
            </a:r>
            <a:r>
              <a:rPr lang="en"/>
              <a:t>paragraph 1 of the section.</a:t>
            </a:r>
            <a:endParaRPr/>
          </a:p>
        </p:txBody>
      </p:sp>
      <p:sp>
        <p:nvSpPr>
          <p:cNvPr id="188" name="Google Shape;188;p34"/>
          <p:cNvSpPr txBox="1">
            <a:spLocks noGrp="1"/>
          </p:cNvSpPr>
          <p:nvPr>
            <p:ph type="body" idx="1"/>
          </p:nvPr>
        </p:nvSpPr>
        <p:spPr>
          <a:xfrm>
            <a:off x="311700" y="1482400"/>
            <a:ext cx="8020500" cy="35361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dirty="0">
              <a:solidFill>
                <a:schemeClr val="dk1"/>
              </a:solidFill>
            </a:endParaRPr>
          </a:p>
          <a:p>
            <a:pPr marL="0" lvl="0" indent="0" rtl="0">
              <a:spcBef>
                <a:spcPts val="0"/>
              </a:spcBef>
              <a:spcAft>
                <a:spcPts val="0"/>
              </a:spcAft>
              <a:buNone/>
            </a:pPr>
            <a:r>
              <a:rPr lang="en" dirty="0">
                <a:solidFill>
                  <a:schemeClr val="dk1"/>
                </a:solidFill>
              </a:rPr>
              <a:t>Today, you’ll listen to your teacher read just one paragraph of this section of the text. Then, you will have time to:</a:t>
            </a:r>
            <a:endParaRPr dirty="0">
              <a:solidFill>
                <a:schemeClr val="dk1"/>
              </a:solidFill>
            </a:endParaRPr>
          </a:p>
          <a:p>
            <a:pPr marL="0" lvl="0" indent="0" rtl="0">
              <a:spcBef>
                <a:spcPts val="0"/>
              </a:spcBef>
              <a:spcAft>
                <a:spcPts val="0"/>
              </a:spcAft>
              <a:buNone/>
            </a:pPr>
            <a:endParaRPr dirty="0">
              <a:solidFill>
                <a:schemeClr val="dk1"/>
              </a:solidFill>
            </a:endParaRPr>
          </a:p>
          <a:p>
            <a:pPr marL="457200" lvl="0" indent="-342900" rtl="0">
              <a:spcBef>
                <a:spcPts val="0"/>
              </a:spcBef>
              <a:spcAft>
                <a:spcPts val="0"/>
              </a:spcAft>
              <a:buClr>
                <a:schemeClr val="dk1"/>
              </a:buClr>
              <a:buSzPts val="1800"/>
              <a:buChar char="●"/>
            </a:pPr>
            <a:r>
              <a:rPr lang="en" dirty="0">
                <a:solidFill>
                  <a:schemeClr val="dk1"/>
                </a:solidFill>
              </a:rPr>
              <a:t>Read it again on your own.</a:t>
            </a:r>
            <a:endParaRPr dirty="0">
              <a:solidFill>
                <a:schemeClr val="dk1"/>
              </a:solidFill>
            </a:endParaRPr>
          </a:p>
          <a:p>
            <a:pPr marL="457200" lvl="0" indent="-342900" rtl="0">
              <a:spcBef>
                <a:spcPts val="0"/>
              </a:spcBef>
              <a:spcAft>
                <a:spcPts val="0"/>
              </a:spcAft>
              <a:buClr>
                <a:schemeClr val="dk1"/>
              </a:buClr>
              <a:buSzPts val="1800"/>
              <a:buChar char="●"/>
            </a:pPr>
            <a:r>
              <a:rPr lang="en" dirty="0">
                <a:solidFill>
                  <a:schemeClr val="dk1"/>
                </a:solidFill>
              </a:rPr>
              <a:t>Think about the paragraph.</a:t>
            </a:r>
            <a:endParaRPr dirty="0">
              <a:solidFill>
                <a:schemeClr val="dk1"/>
              </a:solidFill>
            </a:endParaRPr>
          </a:p>
          <a:p>
            <a:pPr marL="457200" lvl="0" indent="-342900" rtl="0">
              <a:spcBef>
                <a:spcPts val="0"/>
              </a:spcBef>
              <a:spcAft>
                <a:spcPts val="0"/>
              </a:spcAft>
              <a:buClr>
                <a:schemeClr val="dk1"/>
              </a:buClr>
              <a:buSzPts val="1800"/>
              <a:buChar char="●"/>
            </a:pPr>
            <a:r>
              <a:rPr lang="en" dirty="0">
                <a:solidFill>
                  <a:schemeClr val="dk1"/>
                </a:solidFill>
              </a:rPr>
              <a:t>Talk about the paragraph.</a:t>
            </a:r>
            <a:endParaRPr dirty="0">
              <a:solidFill>
                <a:schemeClr val="dk1"/>
              </a:solidFill>
            </a:endParaRPr>
          </a:p>
          <a:p>
            <a:pPr marL="457200" lvl="0" indent="-342900" rtl="0">
              <a:spcBef>
                <a:spcPts val="0"/>
              </a:spcBef>
              <a:spcAft>
                <a:spcPts val="0"/>
              </a:spcAft>
              <a:buClr>
                <a:schemeClr val="dk1"/>
              </a:buClr>
              <a:buSzPts val="1800"/>
              <a:buChar char="●"/>
            </a:pPr>
            <a:r>
              <a:rPr lang="en" dirty="0">
                <a:solidFill>
                  <a:schemeClr val="dk1"/>
                </a:solidFill>
              </a:rPr>
              <a:t>Annotate for gist.</a:t>
            </a:r>
            <a:endParaRPr dirty="0">
              <a:solidFill>
                <a:schemeClr val="dk1"/>
              </a:solidFill>
            </a:endParaRPr>
          </a:p>
          <a:p>
            <a:pPr marL="0" lvl="0" indent="0" rtl="0">
              <a:spcBef>
                <a:spcPts val="0"/>
              </a:spcBef>
              <a:spcAft>
                <a:spcPts val="0"/>
              </a:spcAft>
              <a:buNone/>
            </a:pPr>
            <a:endParaRPr dirty="0">
              <a:solidFill>
                <a:schemeClr val="dk1"/>
              </a:solidFill>
            </a:endParaRPr>
          </a:p>
          <a:p>
            <a:pPr marL="0" lvl="0" indent="0" rtl="0">
              <a:spcBef>
                <a:spcPts val="0"/>
              </a:spcBef>
              <a:spcAft>
                <a:spcPts val="0"/>
              </a:spcAft>
              <a:buNone/>
            </a:pPr>
            <a:endParaRPr dirty="0">
              <a:solidFill>
                <a:schemeClr val="dk1"/>
              </a:solidFill>
            </a:endParaRPr>
          </a:p>
          <a:p>
            <a:pPr marL="0" lvl="0" indent="0" rtl="0">
              <a:spcBef>
                <a:spcPts val="0"/>
              </a:spcBef>
              <a:spcAft>
                <a:spcPts val="0"/>
              </a:spcAft>
              <a:buNone/>
            </a:pPr>
            <a:endParaRPr dirty="0"/>
          </a:p>
        </p:txBody>
      </p:sp>
      <p:pic>
        <p:nvPicPr>
          <p:cNvPr id="5" name="Google Shape;182;p33"/>
          <p:cNvPicPr preferRelativeResize="0"/>
          <p:nvPr/>
        </p:nvPicPr>
        <p:blipFill>
          <a:blip r:embed="rId3">
            <a:alphaModFix/>
          </a:blip>
          <a:stretch>
            <a:fillRect/>
          </a:stretch>
        </p:blipFill>
        <p:spPr>
          <a:xfrm>
            <a:off x="8478682" y="4430485"/>
            <a:ext cx="534436" cy="55348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35"/>
          <p:cNvSpPr txBox="1">
            <a:spLocks noGrp="1"/>
          </p:cNvSpPr>
          <p:nvPr>
            <p:ph type="title"/>
          </p:nvPr>
        </p:nvSpPr>
        <p:spPr>
          <a:xfrm>
            <a:off x="364886" y="222782"/>
            <a:ext cx="8454600" cy="1159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answer some </a:t>
            </a:r>
            <a:r>
              <a:rPr lang="en" b="1" dirty="0"/>
              <a:t>questions</a:t>
            </a:r>
            <a:r>
              <a:rPr lang="en" dirty="0"/>
              <a:t> directly from this text!</a:t>
            </a:r>
            <a:endParaRPr dirty="0"/>
          </a:p>
        </p:txBody>
      </p:sp>
      <p:sp>
        <p:nvSpPr>
          <p:cNvPr id="195" name="Google Shape;195;p35"/>
          <p:cNvSpPr txBox="1">
            <a:spLocks noGrp="1"/>
          </p:cNvSpPr>
          <p:nvPr>
            <p:ph type="body" idx="1"/>
          </p:nvPr>
        </p:nvSpPr>
        <p:spPr>
          <a:xfrm>
            <a:off x="483217" y="3040546"/>
            <a:ext cx="6640500" cy="2102954"/>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700" b="1" dirty="0">
                <a:solidFill>
                  <a:schemeClr val="dk1"/>
                </a:solidFill>
              </a:rPr>
              <a:t>Follow these steps to answer text dependent questions:</a:t>
            </a:r>
            <a:endParaRPr sz="1700" dirty="0">
              <a:solidFill>
                <a:schemeClr val="dk1"/>
              </a:solidFill>
            </a:endParaRPr>
          </a:p>
          <a:p>
            <a:pPr marL="457200" lvl="0" indent="-342900" rtl="0">
              <a:spcBef>
                <a:spcPts val="0"/>
              </a:spcBef>
              <a:spcAft>
                <a:spcPts val="0"/>
              </a:spcAft>
              <a:buClr>
                <a:schemeClr val="dk1"/>
              </a:buClr>
              <a:buSzPts val="1800"/>
              <a:buAutoNum type="arabicPeriod"/>
            </a:pPr>
            <a:r>
              <a:rPr lang="en" sz="1700" dirty="0">
                <a:solidFill>
                  <a:schemeClr val="dk1"/>
                </a:solidFill>
              </a:rPr>
              <a:t>Read the question with your teacher.</a:t>
            </a:r>
            <a:endParaRPr sz="1700" dirty="0">
              <a:solidFill>
                <a:schemeClr val="dk1"/>
              </a:solidFill>
            </a:endParaRPr>
          </a:p>
          <a:p>
            <a:pPr marL="457200" lvl="0" indent="-342900" rtl="0">
              <a:spcBef>
                <a:spcPts val="0"/>
              </a:spcBef>
              <a:spcAft>
                <a:spcPts val="0"/>
              </a:spcAft>
              <a:buClr>
                <a:schemeClr val="dk1"/>
              </a:buClr>
              <a:buSzPts val="1800"/>
              <a:buAutoNum type="arabicPeriod"/>
            </a:pPr>
            <a:r>
              <a:rPr lang="en" sz="1700" dirty="0">
                <a:solidFill>
                  <a:schemeClr val="dk1"/>
                </a:solidFill>
              </a:rPr>
              <a:t>Find the appropriate part of the text.</a:t>
            </a:r>
            <a:endParaRPr sz="1700" dirty="0">
              <a:solidFill>
                <a:schemeClr val="dk1"/>
              </a:solidFill>
            </a:endParaRPr>
          </a:p>
          <a:p>
            <a:pPr marL="457200" lvl="0" indent="-342900" rtl="0">
              <a:spcBef>
                <a:spcPts val="0"/>
              </a:spcBef>
              <a:spcAft>
                <a:spcPts val="0"/>
              </a:spcAft>
              <a:buClr>
                <a:schemeClr val="dk1"/>
              </a:buClr>
              <a:buSzPts val="1800"/>
              <a:buAutoNum type="arabicPeriod"/>
            </a:pPr>
            <a:r>
              <a:rPr lang="en" sz="1700" dirty="0">
                <a:solidFill>
                  <a:schemeClr val="dk1"/>
                </a:solidFill>
              </a:rPr>
              <a:t>Discuss what you think the answer might be.</a:t>
            </a:r>
            <a:endParaRPr sz="1700" dirty="0">
              <a:solidFill>
                <a:schemeClr val="dk1"/>
              </a:solidFill>
            </a:endParaRPr>
          </a:p>
          <a:p>
            <a:pPr marL="457200" lvl="0" indent="-342900" rtl="0">
              <a:spcBef>
                <a:spcPts val="0"/>
              </a:spcBef>
              <a:spcAft>
                <a:spcPts val="0"/>
              </a:spcAft>
              <a:buClr>
                <a:schemeClr val="dk1"/>
              </a:buClr>
              <a:buSzPts val="1800"/>
              <a:buAutoNum type="arabicPeriod"/>
            </a:pPr>
            <a:r>
              <a:rPr lang="en" sz="1700" dirty="0">
                <a:solidFill>
                  <a:schemeClr val="dk1"/>
                </a:solidFill>
              </a:rPr>
              <a:t>Record your ideas on your note-catcher.</a:t>
            </a:r>
            <a:endParaRPr sz="1700" dirty="0">
              <a:solidFill>
                <a:schemeClr val="dk1"/>
              </a:solidFill>
            </a:endParaRPr>
          </a:p>
          <a:p>
            <a:pPr marL="457200" lvl="0" indent="-342900" rtl="0">
              <a:spcBef>
                <a:spcPts val="0"/>
              </a:spcBef>
              <a:spcAft>
                <a:spcPts val="0"/>
              </a:spcAft>
              <a:buClr>
                <a:schemeClr val="dk1"/>
              </a:buClr>
              <a:buSzPts val="1800"/>
              <a:buAutoNum type="arabicPeriod"/>
            </a:pPr>
            <a:r>
              <a:rPr lang="en" sz="1700" dirty="0">
                <a:solidFill>
                  <a:schemeClr val="dk1"/>
                </a:solidFill>
              </a:rPr>
              <a:t>Share your answer with the whole group, if called on.</a:t>
            </a:r>
            <a:endParaRPr sz="1700" dirty="0">
              <a:solidFill>
                <a:schemeClr val="dk1"/>
              </a:solidFill>
            </a:endParaRPr>
          </a:p>
          <a:p>
            <a:pPr marL="457200" lvl="0" indent="-342900" rtl="0">
              <a:spcBef>
                <a:spcPts val="0"/>
              </a:spcBef>
              <a:spcAft>
                <a:spcPts val="0"/>
              </a:spcAft>
              <a:buClr>
                <a:schemeClr val="dk1"/>
              </a:buClr>
              <a:buSzPts val="1800"/>
              <a:buAutoNum type="arabicPeriod"/>
            </a:pPr>
            <a:r>
              <a:rPr lang="en" sz="1700" dirty="0">
                <a:solidFill>
                  <a:schemeClr val="dk1"/>
                </a:solidFill>
              </a:rPr>
              <a:t>Revise your notes, if they’re incorrect.</a:t>
            </a:r>
            <a:endParaRPr sz="1700" dirty="0">
              <a:solidFill>
                <a:schemeClr val="dk1"/>
              </a:solidFill>
            </a:endParaRPr>
          </a:p>
          <a:p>
            <a:pPr marL="0" lvl="0" indent="0" rtl="0">
              <a:spcBef>
                <a:spcPts val="0"/>
              </a:spcBef>
              <a:spcAft>
                <a:spcPts val="0"/>
              </a:spcAft>
              <a:buNone/>
            </a:pPr>
            <a:endParaRPr sz="1700" dirty="0"/>
          </a:p>
        </p:txBody>
      </p:sp>
      <p:pic>
        <p:nvPicPr>
          <p:cNvPr id="196" name="Google Shape;196;p35"/>
          <p:cNvPicPr preferRelativeResize="0"/>
          <p:nvPr/>
        </p:nvPicPr>
        <p:blipFill>
          <a:blip r:embed="rId3">
            <a:alphaModFix/>
          </a:blip>
          <a:stretch>
            <a:fillRect/>
          </a:stretch>
        </p:blipFill>
        <p:spPr>
          <a:xfrm>
            <a:off x="622032" y="1668946"/>
            <a:ext cx="5619750" cy="1371600"/>
          </a:xfrm>
          <a:prstGeom prst="rect">
            <a:avLst/>
          </a:prstGeom>
          <a:noFill/>
          <a:ln>
            <a:noFill/>
          </a:ln>
        </p:spPr>
      </p:pic>
      <p:pic>
        <p:nvPicPr>
          <p:cNvPr id="5" name="Google Shape;182;p33"/>
          <p:cNvPicPr preferRelativeResize="0"/>
          <p:nvPr/>
        </p:nvPicPr>
        <p:blipFill>
          <a:blip r:embed="rId4">
            <a:alphaModFix/>
          </a:blip>
          <a:stretch>
            <a:fillRect/>
          </a:stretch>
        </p:blipFill>
        <p:spPr>
          <a:xfrm>
            <a:off x="8478682" y="4430485"/>
            <a:ext cx="534436" cy="55348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36"/>
          <p:cNvSpPr txBox="1">
            <a:spLocks noGrp="1"/>
          </p:cNvSpPr>
          <p:nvPr>
            <p:ph type="title"/>
          </p:nvPr>
        </p:nvSpPr>
        <p:spPr>
          <a:xfrm>
            <a:off x="335550" y="113925"/>
            <a:ext cx="8472900" cy="1159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answer some </a:t>
            </a:r>
            <a:r>
              <a:rPr lang="en" b="1" dirty="0"/>
              <a:t>questions</a:t>
            </a:r>
            <a:r>
              <a:rPr lang="en" dirty="0"/>
              <a:t> directly from this text!</a:t>
            </a:r>
            <a:endParaRPr dirty="0"/>
          </a:p>
        </p:txBody>
      </p:sp>
      <p:sp>
        <p:nvSpPr>
          <p:cNvPr id="202" name="Google Shape;202;p36"/>
          <p:cNvSpPr txBox="1">
            <a:spLocks noGrp="1"/>
          </p:cNvSpPr>
          <p:nvPr>
            <p:ph type="body" idx="1"/>
          </p:nvPr>
        </p:nvSpPr>
        <p:spPr>
          <a:xfrm>
            <a:off x="460031" y="1415239"/>
            <a:ext cx="8183225"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b="1" dirty="0">
                <a:solidFill>
                  <a:schemeClr val="dk1"/>
                </a:solidFill>
              </a:rPr>
              <a:t>Think-Pair-Share using these questions:</a:t>
            </a:r>
            <a:endParaRPr b="1" dirty="0">
              <a:solidFill>
                <a:schemeClr val="dk1"/>
              </a:solidFill>
            </a:endParaRPr>
          </a:p>
          <a:p>
            <a:pPr marL="0" lvl="0" indent="0" rtl="0">
              <a:spcBef>
                <a:spcPts val="0"/>
              </a:spcBef>
              <a:spcAft>
                <a:spcPts val="0"/>
              </a:spcAft>
              <a:buNone/>
            </a:pPr>
            <a:endParaRPr dirty="0">
              <a:solidFill>
                <a:schemeClr val="dk1"/>
              </a:solidFill>
            </a:endParaRPr>
          </a:p>
          <a:p>
            <a:pPr marL="457200" lvl="0" indent="-342900" rtl="0">
              <a:spcBef>
                <a:spcPts val="0"/>
              </a:spcBef>
              <a:spcAft>
                <a:spcPts val="0"/>
              </a:spcAft>
              <a:buClr>
                <a:schemeClr val="dk1"/>
              </a:buClr>
              <a:buSzPts val="1800"/>
              <a:buChar char="●"/>
            </a:pPr>
            <a:r>
              <a:rPr lang="en" i="1" dirty="0">
                <a:solidFill>
                  <a:schemeClr val="dk1"/>
                </a:solidFill>
              </a:rPr>
              <a:t>“We talked about migration earlier in relation to the word immigrants. What does migration mean?”</a:t>
            </a:r>
            <a:endParaRPr i="1" dirty="0">
              <a:solidFill>
                <a:schemeClr val="dk1"/>
              </a:solidFill>
            </a:endParaRPr>
          </a:p>
          <a:p>
            <a:pPr marL="457200" lvl="0" indent="0" rtl="0">
              <a:spcBef>
                <a:spcPts val="0"/>
              </a:spcBef>
              <a:spcAft>
                <a:spcPts val="0"/>
              </a:spcAft>
              <a:buNone/>
            </a:pPr>
            <a:endParaRPr i="1" dirty="0">
              <a:solidFill>
                <a:schemeClr val="dk1"/>
              </a:solidFill>
            </a:endParaRPr>
          </a:p>
          <a:p>
            <a:pPr marL="457200" lvl="0" indent="-342900" rtl="0">
              <a:spcBef>
                <a:spcPts val="0"/>
              </a:spcBef>
              <a:spcAft>
                <a:spcPts val="0"/>
              </a:spcAft>
              <a:buClr>
                <a:schemeClr val="dk1"/>
              </a:buClr>
              <a:buSzPts val="1800"/>
              <a:buChar char="●"/>
            </a:pPr>
            <a:r>
              <a:rPr lang="en" i="1" dirty="0">
                <a:solidFill>
                  <a:schemeClr val="dk1"/>
                </a:solidFill>
              </a:rPr>
              <a:t>“Let’s look at the disruptive losses part. So what does disruptive mean?”</a:t>
            </a:r>
            <a:endParaRPr i="1" dirty="0">
              <a:solidFill>
                <a:schemeClr val="dk1"/>
              </a:solidFill>
            </a:endParaRPr>
          </a:p>
          <a:p>
            <a:pPr marL="457200" lvl="0" indent="0" rtl="0">
              <a:spcBef>
                <a:spcPts val="0"/>
              </a:spcBef>
              <a:spcAft>
                <a:spcPts val="0"/>
              </a:spcAft>
              <a:buNone/>
            </a:pPr>
            <a:endParaRPr dirty="0">
              <a:solidFill>
                <a:schemeClr val="dk1"/>
              </a:solidFill>
            </a:endParaRPr>
          </a:p>
        </p:txBody>
      </p:sp>
      <p:pic>
        <p:nvPicPr>
          <p:cNvPr id="5" name="Google Shape;182;p33"/>
          <p:cNvPicPr preferRelativeResize="0"/>
          <p:nvPr/>
        </p:nvPicPr>
        <p:blipFill>
          <a:blip r:embed="rId3">
            <a:alphaModFix/>
          </a:blip>
          <a:stretch>
            <a:fillRect/>
          </a:stretch>
        </p:blipFill>
        <p:spPr>
          <a:xfrm>
            <a:off x="8478682" y="4430485"/>
            <a:ext cx="534436" cy="553486"/>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37"/>
          <p:cNvSpPr txBox="1">
            <a:spLocks noGrp="1"/>
          </p:cNvSpPr>
          <p:nvPr>
            <p:ph type="title"/>
          </p:nvPr>
        </p:nvSpPr>
        <p:spPr>
          <a:xfrm>
            <a:off x="311700" y="334175"/>
            <a:ext cx="8520600" cy="12921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Let’s </a:t>
            </a:r>
            <a:r>
              <a:rPr lang="en" b="1"/>
              <a:t>share the similarities </a:t>
            </a:r>
            <a:r>
              <a:rPr lang="en"/>
              <a:t>you found in paragraph 1.</a:t>
            </a:r>
            <a:endParaRPr/>
          </a:p>
          <a:p>
            <a:pPr marL="0" lvl="0" indent="0">
              <a:spcBef>
                <a:spcPts val="0"/>
              </a:spcBef>
              <a:spcAft>
                <a:spcPts val="0"/>
              </a:spcAft>
              <a:buNone/>
            </a:pPr>
            <a:endParaRPr/>
          </a:p>
          <a:p>
            <a:pPr marL="0" lvl="0" indent="0" rtl="0">
              <a:spcBef>
                <a:spcPts val="0"/>
              </a:spcBef>
              <a:spcAft>
                <a:spcPts val="0"/>
              </a:spcAft>
              <a:buNone/>
            </a:pPr>
            <a:endParaRPr/>
          </a:p>
        </p:txBody>
      </p:sp>
      <p:sp>
        <p:nvSpPr>
          <p:cNvPr id="209" name="Google Shape;209;p37"/>
          <p:cNvSpPr txBox="1">
            <a:spLocks noGrp="1"/>
          </p:cNvSpPr>
          <p:nvPr>
            <p:ph type="body" idx="1"/>
          </p:nvPr>
        </p:nvSpPr>
        <p:spPr>
          <a:xfrm>
            <a:off x="311700" y="1660945"/>
            <a:ext cx="8520600" cy="3037800"/>
          </a:xfrm>
          <a:prstGeom prst="rect">
            <a:avLst/>
          </a:prstGeom>
        </p:spPr>
        <p:txBody>
          <a:bodyPr spcFirstLastPara="1" wrap="square" lIns="91425" tIns="91425" rIns="91425" bIns="91425" anchor="t" anchorCtr="0">
            <a:noAutofit/>
          </a:bodyPr>
          <a:lstStyle/>
          <a:p>
            <a:pPr marL="457200" lvl="0" indent="-342900" rtl="0">
              <a:spcBef>
                <a:spcPts val="0"/>
              </a:spcBef>
              <a:spcAft>
                <a:spcPts val="0"/>
              </a:spcAft>
              <a:buClr>
                <a:schemeClr val="dk1"/>
              </a:buClr>
              <a:buSzPts val="1800"/>
              <a:buChar char="●"/>
            </a:pPr>
            <a:r>
              <a:rPr lang="en" b="1" dirty="0">
                <a:solidFill>
                  <a:schemeClr val="dk1"/>
                </a:solidFill>
              </a:rPr>
              <a:t>Before we “Mix and MIngle”</a:t>
            </a:r>
            <a:endParaRPr b="1" dirty="0">
              <a:solidFill>
                <a:schemeClr val="dk1"/>
              </a:solidFill>
            </a:endParaRPr>
          </a:p>
          <a:p>
            <a:pPr marL="914400" lvl="0" indent="-342900" rtl="0">
              <a:spcBef>
                <a:spcPts val="0"/>
              </a:spcBef>
              <a:spcAft>
                <a:spcPts val="0"/>
              </a:spcAft>
              <a:buClr>
                <a:schemeClr val="dk1"/>
              </a:buClr>
              <a:buSzPts val="1800"/>
              <a:buAutoNum type="arabicPeriod"/>
            </a:pPr>
            <a:r>
              <a:rPr lang="en" dirty="0">
                <a:solidFill>
                  <a:schemeClr val="dk1"/>
                </a:solidFill>
              </a:rPr>
              <a:t>Take a minute to skim the paragraph and underline every time the word “both” appear. (How many times do you see it?)</a:t>
            </a:r>
            <a:endParaRPr dirty="0">
              <a:solidFill>
                <a:schemeClr val="dk1"/>
              </a:solidFill>
            </a:endParaRPr>
          </a:p>
          <a:p>
            <a:pPr marL="914400" lvl="0" indent="-342900" rtl="0">
              <a:spcBef>
                <a:spcPts val="0"/>
              </a:spcBef>
              <a:spcAft>
                <a:spcPts val="0"/>
              </a:spcAft>
              <a:buClr>
                <a:schemeClr val="dk1"/>
              </a:buClr>
              <a:buSzPts val="1800"/>
              <a:buAutoNum type="arabicPeriod"/>
            </a:pPr>
            <a:r>
              <a:rPr lang="en" dirty="0">
                <a:solidFill>
                  <a:schemeClr val="dk1"/>
                </a:solidFill>
              </a:rPr>
              <a:t>Why does the author choose to repeat the word “both?</a:t>
            </a:r>
            <a:r>
              <a:rPr lang="en-US" dirty="0">
                <a:solidFill>
                  <a:schemeClr val="dk1"/>
                </a:solidFill>
              </a:rPr>
              <a:t>”</a:t>
            </a:r>
            <a:endParaRPr dirty="0">
              <a:solidFill>
                <a:schemeClr val="dk1"/>
              </a:solidFill>
            </a:endParaRPr>
          </a:p>
          <a:p>
            <a:pPr marL="914400" lvl="0" indent="-342900" rtl="0">
              <a:spcBef>
                <a:spcPts val="0"/>
              </a:spcBef>
              <a:spcAft>
                <a:spcPts val="0"/>
              </a:spcAft>
              <a:buClr>
                <a:schemeClr val="dk1"/>
              </a:buClr>
              <a:buSzPts val="1800"/>
              <a:buAutoNum type="arabicPeriod"/>
            </a:pPr>
            <a:r>
              <a:rPr lang="en" dirty="0">
                <a:solidFill>
                  <a:schemeClr val="dk1"/>
                </a:solidFill>
              </a:rPr>
              <a:t>Reread and think about one similarity in how refugees and immigrants adapt and why.</a:t>
            </a:r>
            <a:endParaRPr dirty="0">
              <a:solidFill>
                <a:schemeClr val="dk1"/>
              </a:solidFill>
            </a:endParaRPr>
          </a:p>
          <a:p>
            <a:pPr marL="914400" lvl="0" indent="0" rtl="0">
              <a:spcBef>
                <a:spcPts val="0"/>
              </a:spcBef>
              <a:spcAft>
                <a:spcPts val="0"/>
              </a:spcAft>
              <a:buNone/>
            </a:pPr>
            <a:endParaRPr dirty="0">
              <a:solidFill>
                <a:schemeClr val="dk1"/>
              </a:solidFill>
            </a:endParaRPr>
          </a:p>
          <a:p>
            <a:pPr marL="457200" lvl="0" indent="-342900" rtl="0">
              <a:spcBef>
                <a:spcPts val="0"/>
              </a:spcBef>
              <a:spcAft>
                <a:spcPts val="0"/>
              </a:spcAft>
              <a:buClr>
                <a:schemeClr val="dk1"/>
              </a:buClr>
              <a:buSzPts val="1800"/>
              <a:buChar char="●"/>
            </a:pPr>
            <a:r>
              <a:rPr lang="en" dirty="0">
                <a:solidFill>
                  <a:schemeClr val="dk1"/>
                </a:solidFill>
              </a:rPr>
              <a:t>During “Mix and Mingle</a:t>
            </a:r>
            <a:r>
              <a:rPr lang="en-US" dirty="0">
                <a:solidFill>
                  <a:schemeClr val="dk1"/>
                </a:solidFill>
              </a:rPr>
              <a:t>,</a:t>
            </a:r>
            <a:r>
              <a:rPr lang="en" dirty="0">
                <a:solidFill>
                  <a:schemeClr val="dk1"/>
                </a:solidFill>
              </a:rPr>
              <a:t>” you should share  what you consider to be </a:t>
            </a:r>
            <a:r>
              <a:rPr lang="en" b="1" dirty="0">
                <a:solidFill>
                  <a:schemeClr val="dk1"/>
                </a:solidFill>
              </a:rPr>
              <a:t>most important similarity</a:t>
            </a:r>
            <a:r>
              <a:rPr lang="en" dirty="0">
                <a:solidFill>
                  <a:schemeClr val="dk1"/>
                </a:solidFill>
              </a:rPr>
              <a:t> between how refugees and immigrants adapt.</a:t>
            </a:r>
            <a:endParaRPr dirty="0"/>
          </a:p>
        </p:txBody>
      </p:sp>
      <p:pic>
        <p:nvPicPr>
          <p:cNvPr id="210" name="Google Shape;210;p37"/>
          <p:cNvPicPr preferRelativeResize="0"/>
          <p:nvPr/>
        </p:nvPicPr>
        <p:blipFill>
          <a:blip r:embed="rId3">
            <a:alphaModFix/>
          </a:blip>
          <a:stretch>
            <a:fillRect/>
          </a:stretch>
        </p:blipFill>
        <p:spPr>
          <a:xfrm>
            <a:off x="8382779" y="4441778"/>
            <a:ext cx="482179" cy="4960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3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Homework</a:t>
            </a:r>
            <a:endParaRPr/>
          </a:p>
        </p:txBody>
      </p:sp>
      <p:sp>
        <p:nvSpPr>
          <p:cNvPr id="216" name="Google Shape;216;p38"/>
          <p:cNvSpPr txBox="1">
            <a:spLocks noGrp="1"/>
          </p:cNvSpPr>
          <p:nvPr>
            <p:ph type="body" idx="1"/>
          </p:nvPr>
        </p:nvSpPr>
        <p:spPr>
          <a:xfrm>
            <a:off x="311700" y="1152475"/>
            <a:ext cx="8520600" cy="3764100"/>
          </a:xfrm>
          <a:prstGeom prst="rect">
            <a:avLst/>
          </a:prstGeom>
        </p:spPr>
        <p:txBody>
          <a:bodyPr spcFirstLastPara="1" wrap="square" lIns="91425" tIns="91425" rIns="91425" bIns="91425" anchor="t" anchorCtr="0">
            <a:noAutofit/>
          </a:bodyPr>
          <a:lstStyle/>
          <a:p>
            <a:pPr marL="457200" lvl="0" indent="-342900" rtl="0">
              <a:spcBef>
                <a:spcPts val="0"/>
              </a:spcBef>
              <a:spcAft>
                <a:spcPts val="0"/>
              </a:spcAft>
              <a:buClr>
                <a:schemeClr val="dk1"/>
              </a:buClr>
              <a:buSzPts val="1800"/>
              <a:buChar char="●"/>
            </a:pPr>
            <a:r>
              <a:rPr lang="en" dirty="0">
                <a:solidFill>
                  <a:schemeClr val="dk1"/>
                </a:solidFill>
              </a:rPr>
              <a:t>Complete the homework question at the very bottom of the “</a:t>
            </a:r>
            <a:r>
              <a:rPr lang="en" b="1" dirty="0">
                <a:solidFill>
                  <a:schemeClr val="dk1"/>
                </a:solidFill>
              </a:rPr>
              <a:t>Refugee and Immigrant Children: A Comparison” Paragraph 1 Text-Dependent Questions.</a:t>
            </a:r>
            <a:r>
              <a:rPr lang="en" dirty="0">
                <a:solidFill>
                  <a:schemeClr val="dk1"/>
                </a:solidFill>
              </a:rPr>
              <a:t> (We discussed what </a:t>
            </a:r>
            <a:r>
              <a:rPr lang="en" i="1" dirty="0">
                <a:solidFill>
                  <a:schemeClr val="dk1"/>
                </a:solidFill>
              </a:rPr>
              <a:t>disruptive</a:t>
            </a:r>
            <a:r>
              <a:rPr lang="en" dirty="0">
                <a:solidFill>
                  <a:schemeClr val="dk1"/>
                </a:solidFill>
              </a:rPr>
              <a:t> loss means in this lesson.)</a:t>
            </a:r>
            <a:endParaRPr dirty="0">
              <a:solidFill>
                <a:schemeClr val="dk1"/>
              </a:solidFill>
            </a:endParaRPr>
          </a:p>
          <a:p>
            <a:pPr marL="457200" lvl="0" indent="0" rtl="0">
              <a:spcBef>
                <a:spcPts val="0"/>
              </a:spcBef>
              <a:spcAft>
                <a:spcPts val="0"/>
              </a:spcAft>
              <a:buNone/>
            </a:pPr>
            <a:endParaRPr dirty="0">
              <a:solidFill>
                <a:schemeClr val="dk1"/>
              </a:solidFill>
            </a:endParaRPr>
          </a:p>
          <a:p>
            <a:pPr marL="457200" lvl="0" indent="-342900" rtl="0">
              <a:spcBef>
                <a:spcPts val="0"/>
              </a:spcBef>
              <a:spcAft>
                <a:spcPts val="0"/>
              </a:spcAft>
              <a:buClr>
                <a:schemeClr val="dk1"/>
              </a:buClr>
              <a:buSzPts val="1800"/>
              <a:buChar char="●"/>
            </a:pPr>
            <a:r>
              <a:rPr lang="en" dirty="0">
                <a:solidFill>
                  <a:schemeClr val="dk1"/>
                </a:solidFill>
              </a:rPr>
              <a:t>Complete a first read of pages 238-247 from </a:t>
            </a:r>
            <a:r>
              <a:rPr lang="en" i="1" dirty="0">
                <a:solidFill>
                  <a:schemeClr val="dk1"/>
                </a:solidFill>
              </a:rPr>
              <a:t>Inside Out and Back Again.</a:t>
            </a:r>
            <a:endParaRPr i="1" dirty="0">
              <a:solidFill>
                <a:schemeClr val="dk1"/>
              </a:solidFill>
            </a:endParaRPr>
          </a:p>
          <a:p>
            <a:pPr marL="457200" lvl="0" indent="0" rtl="0">
              <a:spcBef>
                <a:spcPts val="0"/>
              </a:spcBef>
              <a:spcAft>
                <a:spcPts val="0"/>
              </a:spcAft>
              <a:buNone/>
            </a:pPr>
            <a:endParaRPr dirty="0">
              <a:solidFill>
                <a:schemeClr val="dk1"/>
              </a:solidFill>
            </a:endParaRPr>
          </a:p>
          <a:p>
            <a:pPr marL="457200" lvl="0" indent="-342900" rtl="0">
              <a:spcBef>
                <a:spcPts val="0"/>
              </a:spcBef>
              <a:spcAft>
                <a:spcPts val="0"/>
              </a:spcAft>
              <a:buClr>
                <a:schemeClr val="dk1"/>
              </a:buClr>
              <a:buSzPts val="1800"/>
              <a:buChar char="●"/>
            </a:pPr>
            <a:r>
              <a:rPr lang="en" dirty="0">
                <a:solidFill>
                  <a:schemeClr val="dk1"/>
                </a:solidFill>
              </a:rPr>
              <a:t>Take notes (in your journals) using the </a:t>
            </a:r>
            <a:r>
              <a:rPr lang="en" b="1" dirty="0">
                <a:solidFill>
                  <a:schemeClr val="dk1"/>
                </a:solidFill>
              </a:rPr>
              <a:t>Structured Notes graphic organizer </a:t>
            </a:r>
            <a:r>
              <a:rPr lang="en" dirty="0">
                <a:solidFill>
                  <a:schemeClr val="dk1"/>
                </a:solidFill>
              </a:rPr>
              <a:t>focusing on key details and the strongest evidence that reveal the challenges Ha is facing and her dynamic character. Also, add new or important vocabulary that helps you understand the specific challenges she faces as a refugee.</a:t>
            </a:r>
            <a:endParaRP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623888" y="1423248"/>
            <a:ext cx="7886700" cy="883853"/>
          </a:xfrm>
          <a:prstGeom prst="rect">
            <a:avLst/>
          </a:prstGeom>
          <a:noFill/>
          <a:ln>
            <a:noFill/>
          </a:ln>
        </p:spPr>
        <p:txBody>
          <a:bodyPr spcFirstLastPara="1" wrap="square" lIns="68575" tIns="34275" rIns="68575" bIns="34275" anchor="b" anchorCtr="0">
            <a:noAutofit/>
          </a:bodyPr>
          <a:lstStyle/>
          <a:p>
            <a:pPr marL="0" marR="0" lvl="0" indent="0" algn="ctr" rtl="0">
              <a:lnSpc>
                <a:spcPct val="90000"/>
              </a:lnSpc>
              <a:spcBef>
                <a:spcPts val="0"/>
              </a:spcBef>
              <a:spcAft>
                <a:spcPts val="0"/>
              </a:spcAft>
              <a:buClr>
                <a:schemeClr val="dk1"/>
              </a:buClr>
              <a:buSzPts val="4500"/>
              <a:buFont typeface="Overlock"/>
              <a:buNone/>
            </a:pPr>
            <a:r>
              <a:rPr lang="en" sz="3800" dirty="0">
                <a:latin typeface="Century Gothic"/>
                <a:ea typeface="Century Gothic"/>
                <a:cs typeface="Century Gothic"/>
                <a:sym typeface="Century Gothic"/>
              </a:rPr>
              <a:t>Small Group Block</a:t>
            </a:r>
            <a:endParaRPr sz="3800" i="0" u="none" strike="noStrike" cap="none" dirty="0">
              <a:solidFill>
                <a:schemeClr val="dk1"/>
              </a:solidFill>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623888" y="2651760"/>
            <a:ext cx="7886700" cy="590842"/>
          </a:xfrm>
          <a:prstGeom prst="rect">
            <a:avLst/>
          </a:prstGeom>
          <a:noFill/>
          <a:ln>
            <a:noFill/>
          </a:ln>
        </p:spPr>
        <p:txBody>
          <a:bodyPr spcFirstLastPara="1" wrap="square" lIns="68575" tIns="34275" rIns="68575" bIns="34275" anchor="t" anchorCtr="0">
            <a:noAutofit/>
          </a:bodyPr>
          <a:lstStyle/>
          <a:p>
            <a:pPr marL="0" marR="0" lvl="0" indent="0" algn="ctr" rtl="0">
              <a:lnSpc>
                <a:spcPct val="90000"/>
              </a:lnSpc>
              <a:spcBef>
                <a:spcPts val="0"/>
              </a:spcBef>
              <a:spcAft>
                <a:spcPts val="0"/>
              </a:spcAft>
              <a:buClr>
                <a:schemeClr val="dk1"/>
              </a:buClr>
              <a:buSzPts val="2700"/>
              <a:buFont typeface="Arial"/>
              <a:buNone/>
            </a:pPr>
            <a:r>
              <a:rPr lang="en" sz="3200" b="1" dirty="0">
                <a:solidFill>
                  <a:schemeClr val="dk1"/>
                </a:solidFill>
                <a:latin typeface="Century Gothic"/>
                <a:ea typeface="Century Gothic"/>
                <a:cs typeface="Century Gothic"/>
                <a:sym typeface="Century Gothic"/>
              </a:rPr>
              <a:t>Fluency and Reading Ahead</a:t>
            </a:r>
            <a:endParaRPr sz="3200" b="1" i="0" u="none" strike="noStrike" cap="none"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2F004CD0-4581-4A6C-9FF5-FCC693CB6908}"/>
              </a:ext>
            </a:extLst>
          </p:cNvPr>
          <p:cNvPicPr>
            <a:picLocks noChangeAspect="1"/>
          </p:cNvPicPr>
          <p:nvPr/>
        </p:nvPicPr>
        <p:blipFill>
          <a:blip r:embed="rId3"/>
          <a:stretch>
            <a:fillRect/>
          </a:stretch>
        </p:blipFill>
        <p:spPr>
          <a:xfrm>
            <a:off x="3824708" y="256066"/>
            <a:ext cx="1494584" cy="686904"/>
          </a:xfrm>
          <a:prstGeom prst="rect">
            <a:avLst/>
          </a:prstGeom>
        </p:spPr>
      </p:pic>
    </p:spTree>
    <p:extLst>
      <p:ext uri="{BB962C8B-B14F-4D97-AF65-F5344CB8AC3E}">
        <p14:creationId xmlns:p14="http://schemas.microsoft.com/office/powerpoint/2010/main" val="29477891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6"/>
          <p:cNvSpPr txBox="1">
            <a:spLocks noGrp="1"/>
          </p:cNvSpPr>
          <p:nvPr>
            <p:ph type="body" idx="1"/>
          </p:nvPr>
        </p:nvSpPr>
        <p:spPr>
          <a:xfrm>
            <a:off x="628650" y="1357950"/>
            <a:ext cx="8124300" cy="3263400"/>
          </a:xfrm>
          <a:prstGeom prst="rect">
            <a:avLst/>
          </a:prstGeom>
          <a:noFill/>
          <a:ln>
            <a:noFill/>
          </a:ln>
        </p:spPr>
        <p:txBody>
          <a:bodyPr spcFirstLastPara="1" wrap="square" lIns="68575" tIns="34275" rIns="68575" bIns="34275" anchor="t" anchorCtr="0">
            <a:noAutofit/>
          </a:bodyPr>
          <a:lstStyle/>
          <a:p>
            <a:pPr marL="0" marR="0" lvl="0" indent="0" rtl="0">
              <a:lnSpc>
                <a:spcPct val="90000"/>
              </a:lnSpc>
              <a:spcBef>
                <a:spcPts val="0"/>
              </a:spcBef>
              <a:spcAft>
                <a:spcPts val="0"/>
              </a:spcAft>
              <a:buClr>
                <a:schemeClr val="dk1"/>
              </a:buClr>
              <a:buSzPts val="2200"/>
              <a:buFont typeface="Arial"/>
              <a:buNone/>
            </a:pPr>
            <a:r>
              <a:rPr lang="en" sz="1900" i="0" u="none" strike="noStrike" cap="none" dirty="0">
                <a:solidFill>
                  <a:schemeClr val="dk1"/>
                </a:solidFill>
                <a:latin typeface="Century Gothic"/>
                <a:ea typeface="Century Gothic"/>
                <a:cs typeface="Century Gothic"/>
                <a:sym typeface="Century Gothic"/>
              </a:rPr>
              <a:t>Here’s what we’ll do:</a:t>
            </a:r>
            <a:endParaRPr sz="1900" i="0" u="none" strike="noStrike" cap="none" dirty="0">
              <a:solidFill>
                <a:schemeClr val="dk1"/>
              </a:solidFill>
              <a:latin typeface="Century Gothic"/>
              <a:ea typeface="Century Gothic"/>
              <a:cs typeface="Century Gothic"/>
              <a:sym typeface="Century Gothic"/>
            </a:endParaRPr>
          </a:p>
          <a:p>
            <a:pPr marL="0" marR="0" lvl="0" indent="0" rtl="0">
              <a:lnSpc>
                <a:spcPct val="90000"/>
              </a:lnSpc>
              <a:spcBef>
                <a:spcPts val="0"/>
              </a:spcBef>
              <a:spcAft>
                <a:spcPts val="0"/>
              </a:spcAft>
              <a:buClr>
                <a:schemeClr val="dk1"/>
              </a:buClr>
              <a:buSzPts val="2200"/>
              <a:buFont typeface="Arial"/>
              <a:buNone/>
            </a:pPr>
            <a:endParaRPr sz="1900" dirty="0">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I’m going to read aloud </a:t>
            </a:r>
            <a:r>
              <a:rPr lang="en" sz="1900" dirty="0">
                <a:latin typeface="Century Gothic"/>
                <a:ea typeface="Century Gothic"/>
                <a:cs typeface="Century Gothic"/>
                <a:sym typeface="Century Gothic"/>
              </a:rPr>
              <a:t>a section of our text we’ll be reading carefully in our next class.</a:t>
            </a:r>
            <a:endParaRPr sz="1900" dirty="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You will read in your head while I read, following along with a pencil in your hand.</a:t>
            </a:r>
            <a:endParaRPr sz="1900" dirty="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Every now and then, I’ll say “Put a dot lightly over this word.”</a:t>
            </a:r>
            <a:endParaRPr sz="1900" dirty="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I’ll continue reading aloud, while you read with me in your head and get ready for the next dot. </a:t>
            </a:r>
            <a:endParaRPr sz="1900" i="0" u="none" strike="noStrike" cap="none" dirty="0">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1900"/>
              <a:buFont typeface="Arial"/>
              <a:buNone/>
            </a:pPr>
            <a:endParaRPr sz="1900" i="0" u="none" strike="noStrike" cap="none" dirty="0">
              <a:solidFill>
                <a:schemeClr val="dk1"/>
              </a:solidFill>
              <a:latin typeface="Century Gothic"/>
              <a:ea typeface="Century Gothic"/>
              <a:cs typeface="Century Gothic"/>
              <a:sym typeface="Century Gothic"/>
            </a:endParaRPr>
          </a:p>
        </p:txBody>
      </p:sp>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37258637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7"/>
          <p:cNvSpPr txBox="1">
            <a:spLocks noGrp="1"/>
          </p:cNvSpPr>
          <p:nvPr>
            <p:ph type="body" idx="1"/>
          </p:nvPr>
        </p:nvSpPr>
        <p:spPr>
          <a:xfrm>
            <a:off x="628650" y="1369219"/>
            <a:ext cx="8135700" cy="28944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dirty="0">
                <a:latin typeface="Century Gothic"/>
                <a:ea typeface="Century Gothic"/>
                <a:cs typeface="Century Gothic"/>
                <a:sym typeface="Century Gothic"/>
              </a:rPr>
              <a:t>Let’s see if you dotted the right words.</a:t>
            </a:r>
            <a:endParaRPr sz="2000" dirty="0">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Now, we’re going to read that passage again…</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BUT this time we’re going to think about what the gist of the passage is.</a:t>
            </a:r>
            <a:endParaRPr sz="2000" i="0" u="none" strike="noStrike" cap="none" dirty="0">
              <a:solidFill>
                <a:schemeClr val="dk1"/>
              </a:solidFill>
              <a:latin typeface="Century Gothic"/>
              <a:ea typeface="Century Gothic"/>
              <a:cs typeface="Century Gothic"/>
              <a:sym typeface="Century Gothic"/>
            </a:endParaRPr>
          </a:p>
        </p:txBody>
      </p:sp>
      <p:sp>
        <p:nvSpPr>
          <p:cNvPr id="145" name="Google Shape;145;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1812023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628650" y="1369219"/>
            <a:ext cx="7886700" cy="27366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What’s the gist?</a:t>
            </a:r>
            <a:endParaRPr sz="2000" i="0" u="none" strike="noStrike" cap="none">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Turn and talk with your partner</a:t>
            </a:r>
            <a:r>
              <a:rPr lang="en" sz="2000">
                <a:latin typeface="Century Gothic"/>
                <a:ea typeface="Century Gothic"/>
                <a:cs typeface="Century Gothic"/>
                <a:sym typeface="Century Gothic"/>
              </a:rPr>
              <a:t> about </a:t>
            </a:r>
            <a:r>
              <a:rPr lang="en" sz="2000" i="0" u="none" strike="noStrike" cap="none">
                <a:solidFill>
                  <a:schemeClr val="dk1"/>
                </a:solidFill>
                <a:latin typeface="Century Gothic"/>
                <a:ea typeface="Century Gothic"/>
                <a:cs typeface="Century Gothic"/>
                <a:sym typeface="Century Gothic"/>
              </a:rPr>
              <a:t>what the gist of this </a:t>
            </a:r>
            <a:r>
              <a:rPr lang="en" sz="2000">
                <a:latin typeface="Century Gothic"/>
                <a:ea typeface="Century Gothic"/>
                <a:cs typeface="Century Gothic"/>
                <a:sym typeface="Century Gothic"/>
              </a:rPr>
              <a:t>section</a:t>
            </a:r>
            <a:r>
              <a:rPr lang="en" sz="2000" i="0" u="none" strike="noStrike" cap="none">
                <a:solidFill>
                  <a:schemeClr val="dk1"/>
                </a:solidFill>
                <a:latin typeface="Century Gothic"/>
                <a:ea typeface="Century Gothic"/>
                <a:cs typeface="Century Gothic"/>
                <a:sym typeface="Century Gothic"/>
              </a:rPr>
              <a:t> seems to be.</a:t>
            </a:r>
            <a:endParaRPr sz="2000" i="0" u="none" strike="noStrike" cap="none">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Finally, let’s talk as a class about that gist of the passage.</a:t>
            </a:r>
            <a:endParaRPr sz="2000" i="0" u="none" strike="noStrike" cap="none">
              <a:solidFill>
                <a:schemeClr val="dk1"/>
              </a:solidFill>
              <a:latin typeface="Century Gothic"/>
              <a:ea typeface="Century Gothic"/>
              <a:cs typeface="Century Gothic"/>
              <a:sym typeface="Century Gothic"/>
            </a:endParaRPr>
          </a:p>
        </p:txBody>
      </p:sp>
      <p:sp>
        <p:nvSpPr>
          <p:cNvPr id="152" name="Google Shape;152;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8BB461C6-92BD-4BAA-A6FF-DF817C1802A2}"/>
              </a:ext>
            </a:extLst>
          </p:cNvPr>
          <p:cNvPicPr>
            <a:picLocks noChangeAspect="1"/>
          </p:cNvPicPr>
          <p:nvPr/>
        </p:nvPicPr>
        <p:blipFill>
          <a:blip r:embed="rId3"/>
          <a:stretch>
            <a:fillRect/>
          </a:stretch>
        </p:blipFill>
        <p:spPr>
          <a:xfrm>
            <a:off x="8368821" y="4443922"/>
            <a:ext cx="533400" cy="533400"/>
          </a:xfrm>
          <a:prstGeom prst="rect">
            <a:avLst/>
          </a:prstGeom>
        </p:spPr>
      </p:pic>
    </p:spTree>
    <p:extLst>
      <p:ext uri="{BB962C8B-B14F-4D97-AF65-F5344CB8AC3E}">
        <p14:creationId xmlns:p14="http://schemas.microsoft.com/office/powerpoint/2010/main" val="2478028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9"/>
          <p:cNvSpPr txBox="1">
            <a:spLocks noGrp="1"/>
          </p:cNvSpPr>
          <p:nvPr>
            <p:ph type="body" idx="1"/>
          </p:nvPr>
        </p:nvSpPr>
        <p:spPr>
          <a:xfrm>
            <a:off x="628650" y="1268125"/>
            <a:ext cx="8027400" cy="3263400"/>
          </a:xfrm>
          <a:prstGeom prst="rect">
            <a:avLst/>
          </a:prstGeom>
          <a:noFill/>
          <a:ln>
            <a:noFill/>
          </a:ln>
        </p:spPr>
        <p:txBody>
          <a:bodyPr spcFirstLastPara="1" wrap="square" lIns="68575" tIns="34275" rIns="68575" bIns="34275" anchor="t" anchorCtr="0">
            <a:noAutofit/>
          </a:bodyPr>
          <a:lstStyle/>
          <a:p>
            <a:pPr marL="12700" marR="0" lvl="0" indent="0" algn="l" rtl="0">
              <a:lnSpc>
                <a:spcPct val="90000"/>
              </a:lnSpc>
              <a:spcBef>
                <a:spcPts val="0"/>
              </a:spcBef>
              <a:spcAft>
                <a:spcPts val="0"/>
              </a:spcAft>
              <a:buClr>
                <a:schemeClr val="dk1"/>
              </a:buClr>
              <a:buSzPts val="2100"/>
              <a:buFont typeface="Arial"/>
              <a:buNone/>
            </a:pPr>
            <a:r>
              <a:rPr lang="en" sz="1900" b="1" i="0" u="none" strike="noStrike" cap="none">
                <a:solidFill>
                  <a:schemeClr val="dk1"/>
                </a:solidFill>
                <a:latin typeface="Century Gothic"/>
                <a:ea typeface="Century Gothic"/>
                <a:cs typeface="Century Gothic"/>
                <a:sym typeface="Century Gothic"/>
              </a:rPr>
              <a:t>Now it’s your turn to read this same passage</a:t>
            </a:r>
            <a:r>
              <a:rPr lang="en" sz="1900" i="0" u="none" strike="noStrike" cap="none">
                <a:solidFill>
                  <a:schemeClr val="dk1"/>
                </a:solidFill>
                <a:latin typeface="Century Gothic"/>
                <a:ea typeface="Century Gothic"/>
                <a:cs typeface="Century Gothic"/>
                <a:sym typeface="Century Gothic"/>
              </a:rPr>
              <a:t>. </a:t>
            </a:r>
            <a:r>
              <a:rPr lang="en" sz="1900" b="1" i="0" u="none" strike="noStrike" cap="none">
                <a:solidFill>
                  <a:schemeClr val="dk1"/>
                </a:solidFill>
                <a:latin typeface="Century Gothic"/>
                <a:ea typeface="Century Gothic"/>
                <a:cs typeface="Century Gothic"/>
                <a:sym typeface="Century Gothic"/>
              </a:rPr>
              <a:t>Here’s what you’ll do:</a:t>
            </a:r>
            <a:endParaRPr sz="1900" b="1" i="0" u="none" strike="noStrike" cap="none">
              <a:solidFill>
                <a:schemeClr val="dk1"/>
              </a:solidFill>
              <a:latin typeface="Century Gothic"/>
              <a:ea typeface="Century Gothic"/>
              <a:cs typeface="Century Gothic"/>
              <a:sym typeface="Century Gothic"/>
            </a:endParaRPr>
          </a:p>
          <a:p>
            <a:pPr marL="12700" marR="0" lvl="0" indent="0" algn="l" rtl="0">
              <a:lnSpc>
                <a:spcPct val="90000"/>
              </a:lnSpc>
              <a:spcBef>
                <a:spcPts val="0"/>
              </a:spcBef>
              <a:spcAft>
                <a:spcPts val="0"/>
              </a:spcAft>
              <a:buClr>
                <a:schemeClr val="dk1"/>
              </a:buClr>
              <a:buSzPts val="2100"/>
              <a:buFont typeface="Arial"/>
              <a:buNone/>
            </a:pPr>
            <a:endParaRPr sz="1900" b="1">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Read the passage to yourself in a whisper. </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Now, read the same passage out loud to your partner – while your partner reads in their head. (Read </a:t>
            </a:r>
            <a:r>
              <a:rPr lang="en" sz="1900" b="1" i="1" u="none" strike="noStrike" cap="none">
                <a:solidFill>
                  <a:schemeClr val="dk1"/>
                </a:solidFill>
                <a:latin typeface="Century Gothic"/>
                <a:ea typeface="Century Gothic"/>
                <a:cs typeface="Century Gothic"/>
                <a:sym typeface="Century Gothic"/>
              </a:rPr>
              <a:t>softly</a:t>
            </a:r>
            <a:r>
              <a:rPr lang="en" sz="1900" i="0" u="none" strike="noStrike" cap="none">
                <a:solidFill>
                  <a:schemeClr val="dk1"/>
                </a:solidFill>
                <a:latin typeface="Century Gothic"/>
                <a:ea typeface="Century Gothic"/>
                <a:cs typeface="Century Gothic"/>
                <a:sym typeface="Century Gothic"/>
              </a:rPr>
              <a:t> – lots of people will be talking!)</a:t>
            </a:r>
            <a:endParaRPr sz="1900">
              <a:latin typeface="Century Gothic"/>
              <a:ea typeface="Century Gothic"/>
              <a:cs typeface="Century Gothic"/>
              <a:sym typeface="Century Gothic"/>
            </a:endParaRPr>
          </a:p>
          <a:p>
            <a:pPr marL="342900" lvl="0" indent="-349250" rtl="0">
              <a:spcBef>
                <a:spcPts val="1000"/>
              </a:spcBef>
              <a:spcAft>
                <a:spcPts val="100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Switch – this time, your partner reads aloud while you read in your head.</a:t>
            </a:r>
            <a:endParaRPr sz="1900" i="0" u="none" strike="noStrike" cap="none">
              <a:solidFill>
                <a:schemeClr val="dk1"/>
              </a:solidFill>
              <a:latin typeface="Century Gothic"/>
              <a:ea typeface="Century Gothic"/>
              <a:cs typeface="Century Gothic"/>
              <a:sym typeface="Century Gothic"/>
            </a:endParaRPr>
          </a:p>
        </p:txBody>
      </p:sp>
      <p:sp>
        <p:nvSpPr>
          <p:cNvPr id="159" name="Google Shape;159;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35478822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1</a:t>
            </a:r>
            <a:r>
              <a:rPr lang="en" sz="3400"/>
              <a:t>: Unit </a:t>
            </a:r>
            <a:r>
              <a:rPr lang="en"/>
              <a:t>2</a:t>
            </a:r>
            <a:r>
              <a:rPr lang="en" sz="3400"/>
              <a:t>: Lesson </a:t>
            </a:r>
            <a:r>
              <a:rPr lang="en"/>
              <a:t>9</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36" name="Google Shape;136;p26"/>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a:solidFill>
                  <a:schemeClr val="dk1"/>
                </a:solidFill>
              </a:rPr>
              <a:t>Preparing for Lesson 9: </a:t>
            </a:r>
            <a:r>
              <a:rPr lang="en">
                <a:solidFill>
                  <a:schemeClr val="dk1"/>
                </a:solidFill>
              </a:rPr>
              <a:t>Materials and classroom preparation</a:t>
            </a:r>
            <a:endParaRPr>
              <a:solidFill>
                <a:schemeClr val="dk1"/>
              </a:solidFill>
            </a:endParaRPr>
          </a:p>
          <a:p>
            <a:pPr marL="0" lvl="0" indent="0" rtl="0">
              <a:lnSpc>
                <a:spcPct val="90000"/>
              </a:lnSpc>
              <a:spcBef>
                <a:spcPts val="0"/>
              </a:spcBef>
              <a:spcAft>
                <a:spcPts val="0"/>
              </a:spcAft>
              <a:buClr>
                <a:schemeClr val="dk1"/>
              </a:buClr>
              <a:buSzPts val="2500"/>
              <a:buFont typeface="Arial"/>
              <a:buNone/>
            </a:pPr>
            <a:endParaRPr>
              <a:solidFill>
                <a:schemeClr val="dk1"/>
              </a:solidFill>
            </a:endParaRPr>
          </a:p>
          <a:p>
            <a:pPr marL="457200" lvl="0" indent="-330200" rtl="0">
              <a:lnSpc>
                <a:spcPct val="90000"/>
              </a:lnSpc>
              <a:spcBef>
                <a:spcPts val="0"/>
              </a:spcBef>
              <a:spcAft>
                <a:spcPts val="0"/>
              </a:spcAft>
              <a:buClr>
                <a:schemeClr val="dk1"/>
              </a:buClr>
              <a:buSzPts val="1600"/>
              <a:buChar char="●"/>
            </a:pPr>
            <a:r>
              <a:rPr lang="en" sz="1600">
                <a:solidFill>
                  <a:schemeClr val="dk1"/>
                </a:solidFill>
              </a:rPr>
              <a:t>Students spend two days with each chunk of the text:</a:t>
            </a:r>
            <a:endParaRPr sz="1600">
              <a:solidFill>
                <a:schemeClr val="dk1"/>
              </a:solidFill>
            </a:endParaRPr>
          </a:p>
          <a:p>
            <a:pPr marL="914400" lvl="1" indent="-330200" rtl="0">
              <a:lnSpc>
                <a:spcPct val="90000"/>
              </a:lnSpc>
              <a:spcBef>
                <a:spcPts val="0"/>
              </a:spcBef>
              <a:spcAft>
                <a:spcPts val="0"/>
              </a:spcAft>
              <a:buClr>
                <a:schemeClr val="dk1"/>
              </a:buClr>
              <a:buSzPts val="1600"/>
              <a:buChar char="○"/>
            </a:pPr>
            <a:r>
              <a:rPr lang="en" sz="1600">
                <a:solidFill>
                  <a:schemeClr val="dk1"/>
                </a:solidFill>
              </a:rPr>
              <a:t>On the first day of each two-day cycle, they read closely just to understand the complex text. </a:t>
            </a:r>
            <a:endParaRPr sz="1600">
              <a:solidFill>
                <a:schemeClr val="dk1"/>
              </a:solidFill>
            </a:endParaRPr>
          </a:p>
          <a:p>
            <a:pPr marL="914400" lvl="1" indent="-330200" rtl="0">
              <a:lnSpc>
                <a:spcPct val="90000"/>
              </a:lnSpc>
              <a:spcBef>
                <a:spcPts val="0"/>
              </a:spcBef>
              <a:spcAft>
                <a:spcPts val="0"/>
              </a:spcAft>
              <a:buClr>
                <a:schemeClr val="dk1"/>
              </a:buClr>
              <a:buSzPts val="1600"/>
              <a:buChar char="○"/>
            </a:pPr>
            <a:r>
              <a:rPr lang="en" sz="1600">
                <a:solidFill>
                  <a:schemeClr val="dk1"/>
                </a:solidFill>
              </a:rPr>
              <a:t>For homework, they think and write about one key sentence or phrase. </a:t>
            </a:r>
            <a:endParaRPr sz="1600">
              <a:solidFill>
                <a:schemeClr val="dk1"/>
              </a:solidFill>
            </a:endParaRPr>
          </a:p>
          <a:p>
            <a:pPr marL="914400" lvl="1" indent="-330200" rtl="0">
              <a:lnSpc>
                <a:spcPct val="90000"/>
              </a:lnSpc>
              <a:spcBef>
                <a:spcPts val="0"/>
              </a:spcBef>
              <a:spcAft>
                <a:spcPts val="0"/>
              </a:spcAft>
              <a:buClr>
                <a:schemeClr val="dk1"/>
              </a:buClr>
              <a:buSzPts val="1600"/>
              <a:buChar char="○"/>
            </a:pPr>
            <a:r>
              <a:rPr lang="en" sz="1600">
                <a:solidFill>
                  <a:schemeClr val="dk1"/>
                </a:solidFill>
              </a:rPr>
              <a:t>On the second day of each two-day cycle, they revisit the text, answering additional text-dependent questions and applying the concepts to specific poems in the novel.</a:t>
            </a:r>
            <a:endParaRPr sz="1600">
              <a:solidFill>
                <a:schemeClr val="dk1"/>
              </a:solidFill>
            </a:endParaRPr>
          </a:p>
          <a:p>
            <a:pPr marL="0" lvl="0" indent="0" rtl="0">
              <a:lnSpc>
                <a:spcPct val="90000"/>
              </a:lnSpc>
              <a:spcBef>
                <a:spcPts val="0"/>
              </a:spcBef>
              <a:spcAft>
                <a:spcPts val="0"/>
              </a:spcAft>
              <a:buClr>
                <a:schemeClr val="dk1"/>
              </a:buClr>
              <a:buSzPts val="2500"/>
              <a:buFont typeface="Arial"/>
              <a:buNone/>
            </a:pPr>
            <a:endParaRPr>
              <a:solidFill>
                <a:schemeClr val="dk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0"/>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spcBef>
                <a:spcPts val="0"/>
              </a:spcBef>
              <a:spcAft>
                <a:spcPts val="0"/>
              </a:spcAft>
              <a:buNone/>
            </a:pPr>
            <a:endParaRPr sz="3200">
              <a:latin typeface="Century Gothic"/>
              <a:ea typeface="Century Gothic"/>
              <a:cs typeface="Century Gothic"/>
              <a:sym typeface="Century Gothic"/>
            </a:endParaRPr>
          </a:p>
          <a:p>
            <a:pPr marL="0" lvl="0" indent="0">
              <a:spcBef>
                <a:spcPts val="0"/>
              </a:spcBef>
              <a:spcAft>
                <a:spcPts val="0"/>
              </a:spcAft>
              <a:buClr>
                <a:schemeClr val="dk1"/>
              </a:buClr>
              <a:buSzPts val="3300"/>
              <a:buFont typeface="Overlock"/>
              <a:buNone/>
            </a:pPr>
            <a:r>
              <a:rPr lang="en" sz="3200">
                <a:latin typeface="Century Gothic"/>
                <a:ea typeface="Century Gothic"/>
                <a:cs typeface="Century Gothic"/>
                <a:sym typeface="Century Gothic"/>
              </a:rPr>
              <a:t>When you finish the fluency practice...	</a:t>
            </a:r>
            <a:endParaRPr/>
          </a:p>
        </p:txBody>
      </p:sp>
      <p:sp>
        <p:nvSpPr>
          <p:cNvPr id="165" name="Google Shape;165;p30"/>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Autofit/>
          </a:bodyPr>
          <a:lstStyle/>
          <a:p>
            <a:pPr marL="0" lvl="0" indent="0" rtl="0">
              <a:spcBef>
                <a:spcPts val="800"/>
              </a:spcBef>
              <a:spcAft>
                <a:spcPts val="0"/>
              </a:spcAft>
              <a:buNone/>
            </a:pPr>
            <a:r>
              <a:rPr lang="en" dirty="0">
                <a:latin typeface="Century Gothic"/>
                <a:ea typeface="Century Gothic"/>
                <a:cs typeface="Century Gothic"/>
                <a:sym typeface="Century Gothic"/>
              </a:rPr>
              <a:t>You can do one of two things with the rest of the time:</a:t>
            </a:r>
            <a:endParaRPr dirty="0">
              <a:latin typeface="Century Gothic"/>
              <a:ea typeface="Century Gothic"/>
              <a:cs typeface="Century Gothic"/>
              <a:sym typeface="Century Gothic"/>
            </a:endParaRPr>
          </a:p>
          <a:p>
            <a:pPr marL="914400" lvl="0" indent="0" rtl="0">
              <a:spcBef>
                <a:spcPts val="800"/>
              </a:spcBef>
              <a:spcAft>
                <a:spcPts val="0"/>
              </a:spcAft>
              <a:buNone/>
            </a:pPr>
            <a:endParaRPr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Follow along while your teacher keeps reading the selection you’ll be reading closely during the next class.</a:t>
            </a:r>
          </a:p>
          <a:p>
            <a:pPr marL="457200" lvl="0" indent="-361950" rtl="0">
              <a:spcBef>
                <a:spcPts val="800"/>
              </a:spcBef>
              <a:spcAft>
                <a:spcPts val="0"/>
              </a:spcAft>
              <a:buSzPts val="2100"/>
              <a:buFont typeface="Century Gothic"/>
              <a:buAutoNum type="arabicPeriod"/>
            </a:pPr>
            <a:endParaRPr lang="en"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Read the selection for the next class to yourself.</a:t>
            </a:r>
            <a:endParaRPr dirty="0">
              <a:latin typeface="Century Gothic"/>
              <a:ea typeface="Century Gothic"/>
              <a:cs typeface="Century Gothic"/>
              <a:sym typeface="Century Gothic"/>
            </a:endParaRPr>
          </a:p>
        </p:txBody>
      </p:sp>
    </p:spTree>
    <p:extLst>
      <p:ext uri="{BB962C8B-B14F-4D97-AF65-F5344CB8AC3E}">
        <p14:creationId xmlns:p14="http://schemas.microsoft.com/office/powerpoint/2010/main" val="5233865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1</a:t>
            </a:r>
            <a:r>
              <a:rPr lang="en" sz="3400"/>
              <a:t>: Unit </a:t>
            </a:r>
            <a:r>
              <a:rPr lang="en"/>
              <a:t>2</a:t>
            </a:r>
            <a:r>
              <a:rPr lang="en" sz="3400"/>
              <a:t>: Lesson </a:t>
            </a:r>
            <a:r>
              <a:rPr lang="en"/>
              <a:t>9</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2" name="Google Shape;142;p27"/>
          <p:cNvSpPr txBox="1">
            <a:spLocks noGrp="1"/>
          </p:cNvSpPr>
          <p:nvPr>
            <p:ph type="body" idx="1"/>
          </p:nvPr>
        </p:nvSpPr>
        <p:spPr>
          <a:xfrm>
            <a:off x="311700" y="1205075"/>
            <a:ext cx="8520600" cy="3938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sz="1600" b="1">
                <a:solidFill>
                  <a:schemeClr val="dk1"/>
                </a:solidFill>
              </a:rPr>
              <a:t>Preparing for Lesson 9: </a:t>
            </a:r>
            <a:r>
              <a:rPr lang="en" sz="1600">
                <a:solidFill>
                  <a:schemeClr val="dk1"/>
                </a:solidFill>
              </a:rPr>
              <a:t>Reading and protocols to read in preparation:</a:t>
            </a:r>
            <a:endParaRPr sz="1600">
              <a:solidFill>
                <a:schemeClr val="dk1"/>
              </a:solidFill>
            </a:endParaRPr>
          </a:p>
          <a:p>
            <a:pPr marL="0" lvl="0" indent="0" rtl="0">
              <a:lnSpc>
                <a:spcPct val="90000"/>
              </a:lnSpc>
              <a:spcBef>
                <a:spcPts val="0"/>
              </a:spcBef>
              <a:spcAft>
                <a:spcPts val="0"/>
              </a:spcAft>
              <a:buClr>
                <a:schemeClr val="dk1"/>
              </a:buClr>
              <a:buSzPts val="2500"/>
              <a:buFont typeface="Arial"/>
              <a:buNone/>
            </a:pPr>
            <a:endParaRPr sz="1600">
              <a:solidFill>
                <a:schemeClr val="dk1"/>
              </a:solidFill>
            </a:endParaRPr>
          </a:p>
          <a:p>
            <a:pPr marL="457200" lvl="0" indent="-330200" rtl="0">
              <a:lnSpc>
                <a:spcPct val="90000"/>
              </a:lnSpc>
              <a:spcBef>
                <a:spcPts val="0"/>
              </a:spcBef>
              <a:spcAft>
                <a:spcPts val="0"/>
              </a:spcAft>
              <a:buClr>
                <a:schemeClr val="dk1"/>
              </a:buClr>
              <a:buSzPts val="1600"/>
              <a:buChar char="●"/>
            </a:pPr>
            <a:r>
              <a:rPr lang="en" sz="1600">
                <a:solidFill>
                  <a:schemeClr val="dk1"/>
                </a:solidFill>
              </a:rPr>
              <a:t>Use of protocols like Give One, Get One allows for total participation of students. It encourages critical thinking, collaboration, and social construction of knowledge. It also helps students to practice their speaking and listening skills.</a:t>
            </a:r>
            <a:endParaRPr sz="1600">
              <a:solidFill>
                <a:schemeClr val="dk1"/>
              </a:solidFill>
            </a:endParaRPr>
          </a:p>
          <a:p>
            <a:pPr marL="457200" lvl="0" indent="-330200" rtl="0">
              <a:lnSpc>
                <a:spcPct val="90000"/>
              </a:lnSpc>
              <a:spcBef>
                <a:spcPts val="0"/>
              </a:spcBef>
              <a:spcAft>
                <a:spcPts val="0"/>
              </a:spcAft>
              <a:buClr>
                <a:schemeClr val="dk1"/>
              </a:buClr>
              <a:buSzPts val="1600"/>
              <a:buChar char="●"/>
            </a:pPr>
            <a:r>
              <a:rPr lang="en" sz="1600">
                <a:solidFill>
                  <a:schemeClr val="dk1"/>
                </a:solidFill>
              </a:rPr>
              <a:t>Across the next six lessons, students will work closely with the four paragraphs in this section, “Refugee and Immigrant Children: A Comparison.” The text is broken into three chunks: Paragraph 1, Paragraphs 2–3, and Paragraph 4. </a:t>
            </a:r>
            <a:endParaRPr sz="1600">
              <a:solidFill>
                <a:schemeClr val="dk1"/>
              </a:solidFill>
            </a:endParaRPr>
          </a:p>
          <a:p>
            <a:pPr marL="0" lvl="0" indent="0" rtl="0">
              <a:lnSpc>
                <a:spcPct val="90000"/>
              </a:lnSpc>
              <a:spcBef>
                <a:spcPts val="0"/>
              </a:spcBef>
              <a:spcAft>
                <a:spcPts val="0"/>
              </a:spcAft>
              <a:buClr>
                <a:schemeClr val="dk1"/>
              </a:buClr>
              <a:buSzPts val="2500"/>
              <a:buFont typeface="Arial"/>
              <a:buNone/>
            </a:pPr>
            <a:endParaRPr sz="160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8"/>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8</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9</a:t>
            </a:r>
            <a:endParaRPr sz="4000" b="1">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D9711415-C1FC-4093-8587-FDDC61A42F40}"/>
              </a:ext>
            </a:extLst>
          </p:cNvPr>
          <p:cNvPicPr>
            <a:picLocks noChangeAspect="1"/>
          </p:cNvPicPr>
          <p:nvPr/>
        </p:nvPicPr>
        <p:blipFill>
          <a:blip r:embed="rId3"/>
          <a:stretch>
            <a:fillRect/>
          </a:stretch>
        </p:blipFill>
        <p:spPr>
          <a:xfrm>
            <a:off x="3521117" y="300563"/>
            <a:ext cx="2101766" cy="965963"/>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dirty="0"/>
              <a:t>Hello, Students!</a:t>
            </a:r>
            <a:endParaRPr b="1" dirty="0"/>
          </a:p>
        </p:txBody>
      </p:sp>
      <p:sp>
        <p:nvSpPr>
          <p:cNvPr id="154" name="Google Shape;154;p29"/>
          <p:cNvSpPr txBox="1">
            <a:spLocks noGrp="1"/>
          </p:cNvSpPr>
          <p:nvPr>
            <p:ph type="body" idx="1"/>
          </p:nvPr>
        </p:nvSpPr>
        <p:spPr>
          <a:xfrm>
            <a:off x="311700" y="1157465"/>
            <a:ext cx="8520600" cy="3338336"/>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dirty="0">
                <a:solidFill>
                  <a:schemeClr val="dk1"/>
                </a:solidFill>
              </a:rPr>
              <a:t>You are going to practice more close reading today! The text you’ll read today is also challenging, but many of the strategies you used to make sense of that text will help you with this text. </a:t>
            </a:r>
            <a:endParaRPr dirty="0">
              <a:solidFill>
                <a:schemeClr val="dk1"/>
              </a:solidFill>
            </a:endParaRPr>
          </a:p>
          <a:p>
            <a:pPr marL="0" lvl="0" indent="0" rtl="0">
              <a:lnSpc>
                <a:spcPct val="100000"/>
              </a:lnSpc>
              <a:spcBef>
                <a:spcPts val="0"/>
              </a:spcBef>
              <a:spcAft>
                <a:spcPts val="0"/>
              </a:spcAft>
              <a:buNone/>
            </a:pPr>
            <a:endParaRPr dirty="0">
              <a:solidFill>
                <a:schemeClr val="dk1"/>
              </a:solidFill>
            </a:endParaRPr>
          </a:p>
          <a:p>
            <a:pPr marL="0" lvl="0" indent="0" rtl="0">
              <a:lnSpc>
                <a:spcPct val="100000"/>
              </a:lnSpc>
              <a:spcBef>
                <a:spcPts val="0"/>
              </a:spcBef>
              <a:spcAft>
                <a:spcPts val="0"/>
              </a:spcAft>
              <a:buNone/>
            </a:pPr>
            <a:r>
              <a:rPr lang="en" b="1" dirty="0"/>
              <a:t>Here’s what you’ll be learning and doing today:</a:t>
            </a:r>
            <a:endParaRPr b="1" dirty="0"/>
          </a:p>
          <a:p>
            <a:pPr marL="457200" lvl="0" indent="-342900" rtl="0">
              <a:lnSpc>
                <a:spcPct val="100000"/>
              </a:lnSpc>
              <a:spcBef>
                <a:spcPts val="0"/>
              </a:spcBef>
              <a:spcAft>
                <a:spcPts val="0"/>
              </a:spcAft>
              <a:buSzPts val="1800"/>
              <a:buChar char="●"/>
            </a:pPr>
            <a:r>
              <a:rPr lang="en" dirty="0"/>
              <a:t>Review the learning targets and the reading from yesterday’s homework.</a:t>
            </a:r>
            <a:endParaRPr dirty="0"/>
          </a:p>
          <a:p>
            <a:pPr marL="457200" lvl="0" indent="-342900" rtl="0">
              <a:lnSpc>
                <a:spcPct val="100000"/>
              </a:lnSpc>
              <a:spcBef>
                <a:spcPts val="0"/>
              </a:spcBef>
              <a:spcAft>
                <a:spcPts val="0"/>
              </a:spcAft>
              <a:buSzPts val="1800"/>
              <a:buChar char="●"/>
            </a:pPr>
            <a:r>
              <a:rPr lang="en" dirty="0"/>
              <a:t>Learn some new vocabulary to get ready to read.</a:t>
            </a:r>
            <a:endParaRPr dirty="0"/>
          </a:p>
          <a:p>
            <a:pPr marL="457200" lvl="0" indent="-342900" rtl="0">
              <a:lnSpc>
                <a:spcPct val="100000"/>
              </a:lnSpc>
              <a:spcBef>
                <a:spcPts val="0"/>
              </a:spcBef>
              <a:spcAft>
                <a:spcPts val="0"/>
              </a:spcAft>
              <a:buSzPts val="1800"/>
              <a:buChar char="●"/>
            </a:pPr>
            <a:r>
              <a:rPr lang="en" dirty="0"/>
              <a:t>Read the first paragraph of the new informational text.</a:t>
            </a:r>
            <a:endParaRPr dirty="0"/>
          </a:p>
          <a:p>
            <a:pPr marL="457200" lvl="0" indent="-342900" rtl="0">
              <a:lnSpc>
                <a:spcPct val="100000"/>
              </a:lnSpc>
              <a:spcBef>
                <a:spcPts val="0"/>
              </a:spcBef>
              <a:spcAft>
                <a:spcPts val="0"/>
              </a:spcAft>
              <a:buSzPts val="1800"/>
              <a:buChar char="●"/>
            </a:pPr>
            <a:r>
              <a:rPr lang="en" dirty="0"/>
              <a:t>With a partner, answer questions directly from the informational text.</a:t>
            </a:r>
            <a:endParaRPr dirty="0"/>
          </a:p>
          <a:p>
            <a:pPr marL="0" lvl="0" indent="0">
              <a:lnSpc>
                <a:spcPct val="100000"/>
              </a:lnSpc>
              <a:spcBef>
                <a:spcPts val="0"/>
              </a:spcBef>
              <a:spcAft>
                <a:spcPts val="0"/>
              </a:spcAft>
              <a:buNone/>
            </a:pPr>
            <a:endParaRP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30"/>
          <p:cNvSpPr txBox="1">
            <a:spLocks noGrp="1"/>
          </p:cNvSpPr>
          <p:nvPr>
            <p:ph type="title"/>
          </p:nvPr>
        </p:nvSpPr>
        <p:spPr>
          <a:xfrm>
            <a:off x="358800" y="334275"/>
            <a:ext cx="8520600" cy="1241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Let’s take a minute to share from </a:t>
            </a:r>
            <a:endParaRPr/>
          </a:p>
          <a:p>
            <a:pPr marL="0" lvl="0" indent="0" rtl="0">
              <a:spcBef>
                <a:spcPts val="0"/>
              </a:spcBef>
              <a:spcAft>
                <a:spcPts val="0"/>
              </a:spcAft>
              <a:buNone/>
            </a:pPr>
            <a:r>
              <a:rPr lang="en"/>
              <a:t>the homework reading.</a:t>
            </a:r>
            <a:endParaRPr/>
          </a:p>
        </p:txBody>
      </p:sp>
      <p:sp>
        <p:nvSpPr>
          <p:cNvPr id="160" name="Google Shape;160;p30"/>
          <p:cNvSpPr txBox="1">
            <a:spLocks noGrp="1"/>
          </p:cNvSpPr>
          <p:nvPr>
            <p:ph type="body" idx="1"/>
          </p:nvPr>
        </p:nvSpPr>
        <p:spPr>
          <a:xfrm>
            <a:off x="311700" y="1575675"/>
            <a:ext cx="8520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solidFill>
                <a:schemeClr val="dk1"/>
              </a:solidFill>
            </a:endParaRPr>
          </a:p>
          <a:p>
            <a:pPr marL="0" lvl="0" indent="0" rtl="0">
              <a:spcBef>
                <a:spcPts val="0"/>
              </a:spcBef>
              <a:spcAft>
                <a:spcPts val="0"/>
              </a:spcAft>
              <a:buNone/>
            </a:pPr>
            <a:endParaRPr>
              <a:solidFill>
                <a:schemeClr val="dk1"/>
              </a:solidFill>
            </a:endParaRPr>
          </a:p>
          <a:p>
            <a:pPr marL="0" lvl="0" indent="0" rtl="0">
              <a:spcBef>
                <a:spcPts val="0"/>
              </a:spcBef>
              <a:spcAft>
                <a:spcPts val="0"/>
              </a:spcAft>
              <a:buNone/>
            </a:pPr>
            <a:r>
              <a:rPr lang="en">
                <a:solidFill>
                  <a:schemeClr val="dk1"/>
                </a:solidFill>
              </a:rPr>
              <a:t>Remember, when you </a:t>
            </a:r>
            <a:r>
              <a:rPr lang="en" b="1">
                <a:solidFill>
                  <a:schemeClr val="dk1"/>
                </a:solidFill>
              </a:rPr>
              <a:t>“Give One and Get One”,</a:t>
            </a:r>
            <a:r>
              <a:rPr lang="en">
                <a:solidFill>
                  <a:schemeClr val="dk1"/>
                </a:solidFill>
              </a:rPr>
              <a:t> you:</a:t>
            </a:r>
            <a:endParaRPr>
              <a:solidFill>
                <a:schemeClr val="dk1"/>
              </a:solidFill>
            </a:endParaRPr>
          </a:p>
          <a:p>
            <a:pPr marL="457200" lvl="0" indent="-342900" rtl="0">
              <a:spcBef>
                <a:spcPts val="0"/>
              </a:spcBef>
              <a:spcAft>
                <a:spcPts val="0"/>
              </a:spcAft>
              <a:buClr>
                <a:schemeClr val="dk1"/>
              </a:buClr>
              <a:buSzPts val="1800"/>
              <a:buAutoNum type="arabicPeriod"/>
            </a:pPr>
            <a:r>
              <a:rPr lang="en">
                <a:solidFill>
                  <a:schemeClr val="dk1"/>
                </a:solidFill>
              </a:rPr>
              <a:t>Move around the room until you get a signal.</a:t>
            </a:r>
            <a:endParaRPr>
              <a:solidFill>
                <a:schemeClr val="dk1"/>
              </a:solidFill>
            </a:endParaRPr>
          </a:p>
          <a:p>
            <a:pPr marL="457200" lvl="0" indent="-342900" rtl="0">
              <a:spcBef>
                <a:spcPts val="0"/>
              </a:spcBef>
              <a:spcAft>
                <a:spcPts val="0"/>
              </a:spcAft>
              <a:buClr>
                <a:schemeClr val="dk1"/>
              </a:buClr>
              <a:buSzPts val="1800"/>
              <a:buAutoNum type="arabicPeriod"/>
            </a:pPr>
            <a:r>
              <a:rPr lang="en">
                <a:solidFill>
                  <a:schemeClr val="dk1"/>
                </a:solidFill>
              </a:rPr>
              <a:t>Turn to the person closest to you.</a:t>
            </a:r>
            <a:endParaRPr>
              <a:solidFill>
                <a:schemeClr val="dk1"/>
              </a:solidFill>
            </a:endParaRPr>
          </a:p>
          <a:p>
            <a:pPr marL="457200" lvl="0" indent="-342900" rtl="0">
              <a:spcBef>
                <a:spcPts val="0"/>
              </a:spcBef>
              <a:spcAft>
                <a:spcPts val="0"/>
              </a:spcAft>
              <a:buClr>
                <a:schemeClr val="dk1"/>
              </a:buClr>
              <a:buSzPts val="1800"/>
              <a:buAutoNum type="arabicPeriod"/>
            </a:pPr>
            <a:r>
              <a:rPr lang="en">
                <a:solidFill>
                  <a:schemeClr val="dk1"/>
                </a:solidFill>
              </a:rPr>
              <a:t>Give one piece of evidence and receive one piece of evidence from your partner.</a:t>
            </a:r>
            <a:endParaRPr>
              <a:solidFill>
                <a:schemeClr val="dk1"/>
              </a:solidFill>
            </a:endParaRPr>
          </a:p>
          <a:p>
            <a:pPr marL="457200" lvl="0" indent="-342900" rtl="0">
              <a:spcBef>
                <a:spcPts val="0"/>
              </a:spcBef>
              <a:spcAft>
                <a:spcPts val="0"/>
              </a:spcAft>
              <a:buClr>
                <a:schemeClr val="dk1"/>
              </a:buClr>
              <a:buSzPts val="1800"/>
              <a:buAutoNum type="arabicPeriod"/>
            </a:pPr>
            <a:r>
              <a:rPr lang="en">
                <a:solidFill>
                  <a:schemeClr val="dk1"/>
                </a:solidFill>
              </a:rPr>
              <a:t>Then, you will move to a new partner. </a:t>
            </a:r>
            <a:endParaRPr>
              <a:solidFill>
                <a:schemeClr val="dk1"/>
              </a:solidFill>
            </a:endParaRPr>
          </a:p>
          <a:p>
            <a:pPr marL="0" lvl="0" indent="0" rtl="0">
              <a:spcBef>
                <a:spcPts val="0"/>
              </a:spcBef>
              <a:spcAft>
                <a:spcPts val="0"/>
              </a:spcAft>
              <a:buNone/>
            </a:pPr>
            <a:endParaRPr/>
          </a:p>
        </p:txBody>
      </p:sp>
      <p:pic>
        <p:nvPicPr>
          <p:cNvPr id="161"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31"/>
          <p:cNvSpPr txBox="1">
            <a:spLocks noGrp="1"/>
          </p:cNvSpPr>
          <p:nvPr>
            <p:ph type="title"/>
          </p:nvPr>
        </p:nvSpPr>
        <p:spPr>
          <a:xfrm>
            <a:off x="311700" y="265864"/>
            <a:ext cx="8418643" cy="1179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take a look at today’s Learning Targets.</a:t>
            </a:r>
            <a:endParaRPr dirty="0"/>
          </a:p>
        </p:txBody>
      </p:sp>
      <p:sp>
        <p:nvSpPr>
          <p:cNvPr id="167" name="Google Shape;167;p31"/>
          <p:cNvSpPr txBox="1">
            <a:spLocks noGrp="1"/>
          </p:cNvSpPr>
          <p:nvPr>
            <p:ph type="body" idx="1"/>
          </p:nvPr>
        </p:nvSpPr>
        <p:spPr>
          <a:xfrm>
            <a:off x="311700" y="1375875"/>
            <a:ext cx="8520600" cy="27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solidFill>
                <a:schemeClr val="dk1"/>
              </a:solidFill>
            </a:endParaRPr>
          </a:p>
          <a:p>
            <a:pPr marL="0" lvl="0" indent="0" rtl="0">
              <a:lnSpc>
                <a:spcPct val="90000"/>
              </a:lnSpc>
              <a:spcBef>
                <a:spcPts val="0"/>
              </a:spcBef>
              <a:spcAft>
                <a:spcPts val="0"/>
              </a:spcAft>
              <a:buClr>
                <a:schemeClr val="dk1"/>
              </a:buClr>
              <a:buSzPts val="3200"/>
              <a:buFont typeface="Arial"/>
              <a:buNone/>
            </a:pPr>
            <a:r>
              <a:rPr lang="en" b="1">
                <a:solidFill>
                  <a:schemeClr val="dk1"/>
                </a:solidFill>
              </a:rPr>
              <a:t>The Learning Targets for today are:</a:t>
            </a:r>
            <a:endParaRPr b="1">
              <a:solidFill>
                <a:schemeClr val="dk1"/>
              </a:solidFill>
            </a:endParaRPr>
          </a:p>
          <a:p>
            <a:pPr marL="457200" lvl="0" indent="-342900" rtl="0">
              <a:lnSpc>
                <a:spcPct val="90000"/>
              </a:lnSpc>
              <a:spcBef>
                <a:spcPts val="1000"/>
              </a:spcBef>
              <a:spcAft>
                <a:spcPts val="0"/>
              </a:spcAft>
              <a:buClr>
                <a:schemeClr val="dk1"/>
              </a:buClr>
              <a:buSzPts val="1800"/>
              <a:buAutoNum type="arabicPeriod"/>
            </a:pPr>
            <a:r>
              <a:rPr lang="en">
                <a:solidFill>
                  <a:schemeClr val="dk1"/>
                </a:solidFill>
              </a:rPr>
              <a:t>I can find the gist of the first paragraph of “Refugee and Immigrant Children: A Comparison.”</a:t>
            </a:r>
            <a:endParaRPr>
              <a:solidFill>
                <a:schemeClr val="dk1"/>
              </a:solidFill>
            </a:endParaRPr>
          </a:p>
          <a:p>
            <a:pPr marL="457200" lvl="0" indent="-342900" rtl="0">
              <a:lnSpc>
                <a:spcPct val="90000"/>
              </a:lnSpc>
              <a:spcBef>
                <a:spcPts val="0"/>
              </a:spcBef>
              <a:spcAft>
                <a:spcPts val="0"/>
              </a:spcAft>
              <a:buClr>
                <a:schemeClr val="dk1"/>
              </a:buClr>
              <a:buSzPts val="1800"/>
              <a:buAutoNum type="arabicPeriod"/>
            </a:pPr>
            <a:r>
              <a:rPr lang="en">
                <a:solidFill>
                  <a:schemeClr val="dk1"/>
                </a:solidFill>
              </a:rPr>
              <a:t>I can analyze how specific words, phrases, and sentences help me understand how refugee and immigrant children are similar.</a:t>
            </a:r>
            <a:endParaRPr>
              <a:solidFill>
                <a:schemeClr val="dk1"/>
              </a:solidFill>
            </a:endParaRPr>
          </a:p>
          <a:p>
            <a:pPr marL="457200" lvl="0" indent="-342900" rtl="0">
              <a:lnSpc>
                <a:spcPct val="90000"/>
              </a:lnSpc>
              <a:spcBef>
                <a:spcPts val="0"/>
              </a:spcBef>
              <a:spcAft>
                <a:spcPts val="0"/>
              </a:spcAft>
              <a:buClr>
                <a:schemeClr val="dk1"/>
              </a:buClr>
              <a:buSzPts val="1800"/>
              <a:buAutoNum type="arabicPeriod"/>
            </a:pPr>
            <a:r>
              <a:rPr lang="en">
                <a:solidFill>
                  <a:schemeClr val="dk1"/>
                </a:solidFill>
              </a:rPr>
              <a:t>I can cite evidence to explain the similarities and differences between refugee children and immigrant children.</a:t>
            </a:r>
            <a:endParaRPr>
              <a:solidFill>
                <a:schemeClr val="dk1"/>
              </a:solidFill>
            </a:endParaRPr>
          </a:p>
          <a:p>
            <a:pPr marL="0" lvl="0" indent="0" rtl="0">
              <a:spcBef>
                <a:spcPts val="0"/>
              </a:spcBef>
              <a:spcAft>
                <a:spcPts val="0"/>
              </a:spcAft>
              <a:buNone/>
            </a:pPr>
            <a:endParaRPr>
              <a:solidFill>
                <a:schemeClr val="dk1"/>
              </a:solidFill>
            </a:endParaRPr>
          </a:p>
          <a:p>
            <a:pPr marL="0" lvl="0" indent="0" algn="ctr" rtl="0">
              <a:spcBef>
                <a:spcPts val="0"/>
              </a:spcBef>
              <a:spcAft>
                <a:spcPts val="0"/>
              </a:spcAft>
              <a:buNone/>
            </a:pPr>
            <a:endParaRPr b="1" i="1"/>
          </a:p>
        </p:txBody>
      </p:sp>
      <p:pic>
        <p:nvPicPr>
          <p:cNvPr id="168" name="Google Shape;168;p31"/>
          <p:cNvPicPr preferRelativeResize="0"/>
          <p:nvPr/>
        </p:nvPicPr>
        <p:blipFill>
          <a:blip r:embed="rId3">
            <a:alphaModFix/>
          </a:blip>
          <a:stretch>
            <a:fillRect/>
          </a:stretch>
        </p:blipFill>
        <p:spPr>
          <a:xfrm>
            <a:off x="8284657" y="4430486"/>
            <a:ext cx="630743" cy="486664"/>
          </a:xfrm>
          <a:prstGeom prst="rect">
            <a:avLst/>
          </a:prstGeom>
          <a:noFill/>
          <a:ln>
            <a:noFill/>
          </a:ln>
        </p:spPr>
      </p:pic>
      <p:pic>
        <p:nvPicPr>
          <p:cNvPr id="1026" name="Picture 2" descr="https://lh6.googleusercontent.com/0ooutCVAEyGCK8WHqfNCncL0xc4yf34O8D2MW_h7W2qA481O439vQ-9lN6moDzBqNRo6AL-lEX4YZ6FDU66aSiwoRDwhJKWZOmppeocS1cAytajU9M3Vwqmisx1V56AOvAkSbX9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42993" y="4455886"/>
            <a:ext cx="486664" cy="48666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32"/>
          <p:cNvSpPr txBox="1">
            <a:spLocks noGrp="1"/>
          </p:cNvSpPr>
          <p:nvPr>
            <p:ph type="title"/>
          </p:nvPr>
        </p:nvSpPr>
        <p:spPr>
          <a:xfrm>
            <a:off x="311700" y="334175"/>
            <a:ext cx="8620500" cy="1352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break apart some </a:t>
            </a:r>
            <a:r>
              <a:rPr lang="en" b="1"/>
              <a:t>vocabulary </a:t>
            </a:r>
            <a:r>
              <a:rPr lang="en"/>
              <a:t>to get ready to read.</a:t>
            </a:r>
            <a:endParaRPr/>
          </a:p>
        </p:txBody>
      </p:sp>
      <p:sp>
        <p:nvSpPr>
          <p:cNvPr id="174" name="Google Shape;174;p32"/>
          <p:cNvSpPr txBox="1">
            <a:spLocks noGrp="1"/>
          </p:cNvSpPr>
          <p:nvPr>
            <p:ph type="body" idx="1"/>
          </p:nvPr>
        </p:nvSpPr>
        <p:spPr>
          <a:xfrm>
            <a:off x="361650" y="1686575"/>
            <a:ext cx="8520600" cy="28110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b="1"/>
              <a:t>We’re going to focus on these words:</a:t>
            </a:r>
            <a:endParaRPr b="1"/>
          </a:p>
          <a:p>
            <a:pPr marL="0" lvl="0" indent="0">
              <a:spcBef>
                <a:spcPts val="0"/>
              </a:spcBef>
              <a:spcAft>
                <a:spcPts val="0"/>
              </a:spcAft>
              <a:buNone/>
            </a:pPr>
            <a:endParaRPr/>
          </a:p>
          <a:p>
            <a:pPr marL="457200" lvl="0" indent="-342900" rtl="0">
              <a:spcBef>
                <a:spcPts val="0"/>
              </a:spcBef>
              <a:spcAft>
                <a:spcPts val="0"/>
              </a:spcAft>
              <a:buSzPts val="1800"/>
              <a:buChar char="●"/>
            </a:pPr>
            <a:r>
              <a:rPr lang="en"/>
              <a:t>Refugee</a:t>
            </a:r>
            <a:endParaRPr/>
          </a:p>
          <a:p>
            <a:pPr marL="457200" lvl="0" indent="-342900" rtl="0">
              <a:spcBef>
                <a:spcPts val="0"/>
              </a:spcBef>
              <a:spcAft>
                <a:spcPts val="0"/>
              </a:spcAft>
              <a:buSzPts val="1800"/>
              <a:buChar char="●"/>
            </a:pPr>
            <a:r>
              <a:rPr lang="en"/>
              <a:t>Refuge</a:t>
            </a:r>
            <a:endParaRPr/>
          </a:p>
          <a:p>
            <a:pPr marL="457200" lvl="0" indent="-342900" rtl="0">
              <a:spcBef>
                <a:spcPts val="0"/>
              </a:spcBef>
              <a:spcAft>
                <a:spcPts val="0"/>
              </a:spcAft>
              <a:buSzPts val="1800"/>
              <a:buChar char="●"/>
            </a:pPr>
            <a:r>
              <a:rPr lang="en"/>
              <a:t>Immigrant</a:t>
            </a:r>
            <a:endParaRPr/>
          </a:p>
          <a:p>
            <a:pPr marL="457200" lvl="0" indent="-342900" rtl="0">
              <a:spcBef>
                <a:spcPts val="0"/>
              </a:spcBef>
              <a:spcAft>
                <a:spcPts val="0"/>
              </a:spcAft>
              <a:buSzPts val="1800"/>
              <a:buChar char="●"/>
            </a:pPr>
            <a:r>
              <a:rPr lang="en"/>
              <a:t>Emigrate</a:t>
            </a:r>
            <a:endParaRPr/>
          </a:p>
          <a:p>
            <a:pPr marL="457200" lvl="0" indent="-342900" rtl="0">
              <a:spcBef>
                <a:spcPts val="0"/>
              </a:spcBef>
              <a:spcAft>
                <a:spcPts val="0"/>
              </a:spcAft>
              <a:buSzPts val="1800"/>
              <a:buChar char="●"/>
            </a:pPr>
            <a:r>
              <a:rPr lang="en"/>
              <a:t>Migrant</a:t>
            </a:r>
            <a:endParaRPr/>
          </a:p>
        </p:txBody>
      </p:sp>
      <p:pic>
        <p:nvPicPr>
          <p:cNvPr id="175" name="Google Shape;175;p32"/>
          <p:cNvPicPr preferRelativeResize="0"/>
          <p:nvPr/>
        </p:nvPicPr>
        <p:blipFill>
          <a:blip r:embed="rId3">
            <a:alphaModFix/>
          </a:blip>
          <a:stretch>
            <a:fillRect/>
          </a:stretch>
        </p:blipFill>
        <p:spPr>
          <a:xfrm>
            <a:off x="4146900" y="2571750"/>
            <a:ext cx="4735350" cy="2142950"/>
          </a:xfrm>
          <a:prstGeom prst="rect">
            <a:avLst/>
          </a:prstGeom>
          <a:noFill/>
          <a:ln w="28575" cap="flat" cmpd="sng">
            <a:solidFill>
              <a:srgbClr val="595959"/>
            </a:solidFill>
            <a:prstDash val="solid"/>
            <a:round/>
            <a:headEnd type="none" w="sm" len="sm"/>
            <a:tailEnd type="none" w="sm" len="sm"/>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3"/>
          <p:cNvSpPr txBox="1">
            <a:spLocks noGrp="1"/>
          </p:cNvSpPr>
          <p:nvPr>
            <p:ph type="title"/>
          </p:nvPr>
        </p:nvSpPr>
        <p:spPr>
          <a:xfrm>
            <a:off x="311700" y="334175"/>
            <a:ext cx="8434200" cy="12069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Add to our Similarities and Differences Anchor Chart.</a:t>
            </a:r>
            <a:endParaRPr/>
          </a:p>
        </p:txBody>
      </p:sp>
      <p:sp>
        <p:nvSpPr>
          <p:cNvPr id="181" name="Google Shape;181;p33"/>
          <p:cNvSpPr txBox="1">
            <a:spLocks noGrp="1"/>
          </p:cNvSpPr>
          <p:nvPr>
            <p:ph type="body" idx="1"/>
          </p:nvPr>
        </p:nvSpPr>
        <p:spPr>
          <a:xfrm>
            <a:off x="311700" y="2053475"/>
            <a:ext cx="8520600" cy="28110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000" b="1" dirty="0">
                <a:solidFill>
                  <a:schemeClr val="dk1"/>
                </a:solidFill>
              </a:rPr>
              <a:t>Think-Pair-Share about these questions:</a:t>
            </a:r>
            <a:endParaRPr sz="2000" b="1" dirty="0">
              <a:solidFill>
                <a:schemeClr val="dk1"/>
              </a:solidFill>
            </a:endParaRPr>
          </a:p>
          <a:p>
            <a:pPr marL="0" lvl="0" indent="0" rtl="0">
              <a:spcBef>
                <a:spcPts val="0"/>
              </a:spcBef>
              <a:spcAft>
                <a:spcPts val="0"/>
              </a:spcAft>
              <a:buNone/>
            </a:pPr>
            <a:endParaRPr sz="2000" dirty="0">
              <a:solidFill>
                <a:schemeClr val="dk1"/>
              </a:solidFill>
            </a:endParaRPr>
          </a:p>
          <a:p>
            <a:pPr marL="914400" lvl="0" indent="-355600" rtl="0">
              <a:spcBef>
                <a:spcPts val="0"/>
              </a:spcBef>
              <a:spcAft>
                <a:spcPts val="0"/>
              </a:spcAft>
              <a:buClr>
                <a:schemeClr val="dk1"/>
              </a:buClr>
              <a:buSzPts val="2000"/>
              <a:buFont typeface="Century Gothic"/>
              <a:buChar char="●"/>
            </a:pPr>
            <a:r>
              <a:rPr lang="en" sz="2000" dirty="0">
                <a:solidFill>
                  <a:schemeClr val="dk1"/>
                </a:solidFill>
              </a:rPr>
              <a:t>What common challenges do you think refugees and immigrants both face?</a:t>
            </a:r>
            <a:endParaRPr sz="2000" dirty="0">
              <a:solidFill>
                <a:schemeClr val="dk1"/>
              </a:solidFill>
            </a:endParaRPr>
          </a:p>
          <a:p>
            <a:pPr marL="914400" lvl="0" indent="-355600" rtl="0">
              <a:spcBef>
                <a:spcPts val="0"/>
              </a:spcBef>
              <a:spcAft>
                <a:spcPts val="0"/>
              </a:spcAft>
              <a:buClr>
                <a:schemeClr val="dk1"/>
              </a:buClr>
              <a:buSzPts val="2000"/>
              <a:buFont typeface="Century Gothic"/>
              <a:buChar char="●"/>
            </a:pPr>
            <a:r>
              <a:rPr lang="en" sz="2000" dirty="0">
                <a:solidFill>
                  <a:schemeClr val="dk1"/>
                </a:solidFill>
              </a:rPr>
              <a:t>Which challenges are unique to refugees?</a:t>
            </a:r>
            <a:endParaRPr sz="2000" dirty="0">
              <a:solidFill>
                <a:schemeClr val="dk1"/>
              </a:solidFill>
            </a:endParaRPr>
          </a:p>
          <a:p>
            <a:pPr marL="914400" lvl="0" indent="-355600" rtl="0">
              <a:spcBef>
                <a:spcPts val="0"/>
              </a:spcBef>
              <a:spcAft>
                <a:spcPts val="0"/>
              </a:spcAft>
              <a:buClr>
                <a:schemeClr val="dk1"/>
              </a:buClr>
              <a:buSzPts val="2000"/>
              <a:buFont typeface="Century Gothic"/>
              <a:buChar char="●"/>
            </a:pPr>
            <a:r>
              <a:rPr lang="en" sz="2000" dirty="0">
                <a:solidFill>
                  <a:schemeClr val="dk1"/>
                </a:solidFill>
              </a:rPr>
              <a:t>Which challenges are unique to immigrants?</a:t>
            </a:r>
            <a:endParaRPr sz="2000" dirty="0">
              <a:solidFill>
                <a:schemeClr val="dk1"/>
              </a:solidFill>
            </a:endParaRPr>
          </a:p>
          <a:p>
            <a:pPr marL="0" lvl="0" indent="0" rtl="0">
              <a:spcBef>
                <a:spcPts val="0"/>
              </a:spcBef>
              <a:spcAft>
                <a:spcPts val="0"/>
              </a:spcAft>
              <a:buNone/>
            </a:pPr>
            <a:endParaRPr sz="2000" dirty="0"/>
          </a:p>
        </p:txBody>
      </p:sp>
      <p:pic>
        <p:nvPicPr>
          <p:cNvPr id="182" name="Google Shape;182;p33"/>
          <p:cNvPicPr preferRelativeResize="0"/>
          <p:nvPr/>
        </p:nvPicPr>
        <p:blipFill>
          <a:blip r:embed="rId3">
            <a:alphaModFix/>
          </a:blip>
          <a:stretch>
            <a:fillRect/>
          </a:stretch>
        </p:blipFill>
        <p:spPr>
          <a:xfrm>
            <a:off x="8478682" y="4430485"/>
            <a:ext cx="534436" cy="553486"/>
          </a:xfrm>
          <a:prstGeom prst="rect">
            <a:avLst/>
          </a:prstGeom>
          <a:noFill/>
          <a:ln>
            <a:noFill/>
          </a:ln>
        </p:spPr>
      </p:pic>
      <p:pic>
        <p:nvPicPr>
          <p:cNvPr id="2050" name="Picture 2" descr="https://lh4.googleusercontent.com/ukO5c-5az-VViQ3hfbbD4UG5CN6KeSkG1QlQuHH_Q_xaBIs2AdddibDUU1r9qOFQYeCLy8vpxs2kdhiLsTLYidDK2pmPWC_dW5FOJIx93QYLyAww0VxulKlmQ3aBpHvdY4XfXerj"/>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72400" y="4343846"/>
            <a:ext cx="706282" cy="70628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4ADC9DB-68F7-4275-BAF7-0A7C16D048A8}">
  <ds:schemaRefs>
    <ds:schemaRef ds:uri="http://schemas.microsoft.com/office/infopath/2007/PartnerControl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02a6a75b-8925-4bc7-8b21-b87d4a90d0a3"/>
    <ds:schemaRef ds:uri="http://purl.org/dc/dcmitype/"/>
    <ds:schemaRef ds:uri="a1502afc-75e6-4a80-976c-76583f90c737"/>
    <ds:schemaRef ds:uri="http://www.w3.org/XML/1998/namespace"/>
  </ds:schemaRefs>
</ds:datastoreItem>
</file>

<file path=customXml/itemProps2.xml><?xml version="1.0" encoding="utf-8"?>
<ds:datastoreItem xmlns:ds="http://schemas.openxmlformats.org/officeDocument/2006/customXml" ds:itemID="{F76D7D55-4546-4A22-8D61-330698C8F2DE}">
  <ds:schemaRefs>
    <ds:schemaRef ds:uri="http://schemas.microsoft.com/sharepoint/v3/contenttype/forms"/>
  </ds:schemaRefs>
</ds:datastoreItem>
</file>

<file path=customXml/itemProps3.xml><?xml version="1.0" encoding="utf-8"?>
<ds:datastoreItem xmlns:ds="http://schemas.openxmlformats.org/officeDocument/2006/customXml" ds:itemID="{DE25D1EA-B312-4B45-912D-333082033FC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53</TotalTime>
  <Words>4992</Words>
  <Application>Microsoft Office PowerPoint</Application>
  <PresentationFormat>On-screen Show (16:9)</PresentationFormat>
  <Paragraphs>449</Paragraphs>
  <Slides>20</Slides>
  <Notes>20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vt:lpstr>
      <vt:lpstr>Overlock</vt:lpstr>
      <vt:lpstr>Century Gothic</vt:lpstr>
      <vt:lpstr>Calibri</vt:lpstr>
      <vt:lpstr>Simple Light</vt:lpstr>
      <vt:lpstr>Grade 8: Module 1: Unit 2: Lesson 9 Teacher slide, before teaching.</vt:lpstr>
      <vt:lpstr>Grade 8: Module 1: Unit 2: Lesson 9 Teacher slide, before teaching.</vt:lpstr>
      <vt:lpstr>Grade 8: Module 1: Unit 2: Lesson 9 Teacher slide, before teaching.</vt:lpstr>
      <vt:lpstr>PowerPoint Presentation</vt:lpstr>
      <vt:lpstr>Hello, Students!</vt:lpstr>
      <vt:lpstr>Let’s take a minute to share from  the homework reading.</vt:lpstr>
      <vt:lpstr>Let’s take a look at today’s Learning Targets.</vt:lpstr>
      <vt:lpstr>Let’s break apart some vocabulary to get ready to read.</vt:lpstr>
      <vt:lpstr>Let’s Add to our Similarities and Differences Anchor Chart.</vt:lpstr>
      <vt:lpstr>Let’s read (and reread!) paragraph 1 of the section.</vt:lpstr>
      <vt:lpstr>Let’s answer some questions directly from this text!</vt:lpstr>
      <vt:lpstr>Let’s answer some questions directly from this text!</vt:lpstr>
      <vt:lpstr>Let’s share the similarities you found in paragraph 1.  </vt:lpstr>
      <vt:lpstr>Homework</vt:lpstr>
      <vt:lpstr>Small Group Block</vt:lpstr>
      <vt:lpstr>Fluent Reading Work</vt:lpstr>
      <vt:lpstr>Fluent Reading Work</vt:lpstr>
      <vt:lpstr>Fluent Reading Work</vt:lpstr>
      <vt:lpstr>Fluent Reading Work</vt:lpstr>
      <vt:lpstr> When you finish the fluency practice...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1: Unit 2: Lesson 9 Teacher slide, before teaching.</dc:title>
  <dc:creator>nbravo</dc:creator>
  <cp:lastModifiedBy>Natalie Ivey</cp:lastModifiedBy>
  <cp:revision>11</cp:revision>
  <dcterms:modified xsi:type="dcterms:W3CDTF">2018-09-07T14:41:44Z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