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13.xml" ContentType="application/vnd.openxmlformats-officedocument.presentationml.notesSlide+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24.xml" ContentType="application/vnd.openxmlformats-officedocument.presentationml.slideLayout+xml"/>
  <Override PartName="/ppt/slideLayouts/slideLayout21.xml" ContentType="application/vnd.openxmlformats-officedocument.presentationml.slideLayout+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Layouts/slideLayout25.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66246" autoAdjust="0"/>
  </p:normalViewPr>
  <p:slideViewPr>
    <p:cSldViewPr snapToGrid="0">
      <p:cViewPr varScale="1">
        <p:scale>
          <a:sx n="40" d="100"/>
          <a:sy n="40" d="100"/>
        </p:scale>
        <p:origin x="-2312"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interSettings" Target="printerSettings/printerSettings1.bin"/><Relationship Id="rId8" Type="http://schemas.openxmlformats.org/officeDocument/2006/relationships/slide" Target="slides/slide6.xml"/><Relationship Id="rId2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notesMaster" Target="notesMasters/notesMaster1.xml"/><Relationship Id="rId7" Type="http://schemas.openxmlformats.org/officeDocument/2006/relationships/slide" Target="slides/slide5.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2.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presProps" Target="presProps.xml"/><Relationship Id="rId9" Type="http://schemas.openxmlformats.org/officeDocument/2006/relationships/slide" Target="slides/slide7.xml"/><Relationship Id="rId22"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22579496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Calibri"/>
                <a:ea typeface="Calibri"/>
                <a:cs typeface="Calibri"/>
                <a:sym typeface="Calibri"/>
              </a:rPr>
              <a:t>Lesson Agenda</a:t>
            </a:r>
            <a:endParaRPr sz="1200" b="1">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50-65 Minutes</a:t>
            </a:r>
            <a:endParaRPr sz="1200" b="1">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Opening</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   Sharing Homework: Scenes That Communicate Key Quotes (6-7 minutes)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B.   Unpacking Learning Targets (5-7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Work Time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   Studying the Prompt (10-12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   Launch Readers Theater Groups (12-15 minutes)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C.   Allocating Key Quotes (12-14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Closing and Assessment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   Exit Ticket: My Key Quote and Scene (4-5 minutes)</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Preview Homework (1-2 minutes)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Read through the scene for which you will be writing a Readers Theater script and use evidence flags to mark the dialogue in that scene</a:t>
            </a:r>
            <a:r>
              <a:rPr lang="en" sz="1200">
                <a:solidFill>
                  <a:schemeClr val="dk1"/>
                </a:solidFill>
                <a:latin typeface="Times New Roman"/>
                <a:ea typeface="Times New Roman"/>
                <a:cs typeface="Times New Roman"/>
                <a:sym typeface="Times New Roman"/>
              </a:rPr>
              <a:t>.</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40842f0bff_1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40842f0bff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Groups (Assigned Reader’s Theater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Launching Readers Theater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groups to write group norms makes them think about criteria for successful teamwork and provides a guide to refer to when they find teamwork challenging and need support.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Readers Theater groups and read through them so all students know which group they are 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get into those groups.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when they start working in a new group, it is a good idea to create some group norms to make sure that group discussion and collaborative work is productive and enjoyable for everyone.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Hand out a piece of chart paper and a marker to each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help groups think of norms. Refer to the guiding questions on the slide.</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r>
              <a:rPr lang="en" sz="1200" dirty="0" smtClean="0">
                <a:solidFill>
                  <a:schemeClr val="dk1"/>
                </a:solidFill>
                <a:latin typeface="Calibri"/>
                <a:ea typeface="Calibri"/>
                <a:cs typeface="Calibri"/>
                <a:sym typeface="Calibri"/>
              </a:rPr>
              <a:t>:</a:t>
            </a:r>
            <a:r>
              <a:rPr lang="en-US" sz="1200" baseline="0" dirty="0" smtClean="0">
                <a:solidFill>
                  <a:schemeClr val="dk1"/>
                </a:solidFill>
                <a:latin typeface="Calibri"/>
                <a:ea typeface="Calibri"/>
                <a:cs typeface="Calibri"/>
                <a:sym typeface="Calibri"/>
              </a:rPr>
              <a:t> None</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endParaRPr sz="1200" dirty="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0842f0bff_1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40842f0bff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12-14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Groups (Assigned Reader’s Theater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Allocating Key Quotes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important that each individual works on a different scene; otherwise, there will be multiple versions of the same scene in the final Readers Theater, which will be confusing. Groups may need assistance allocating scenes to individuals.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Performance Task Prompt</a:t>
            </a:r>
            <a:r>
              <a:rPr lang="en" sz="1200" dirty="0">
                <a:solidFill>
                  <a:schemeClr val="dk1"/>
                </a:solidFill>
                <a:latin typeface="Calibri"/>
                <a:ea typeface="Calibri"/>
                <a:cs typeface="Calibri"/>
                <a:sym typeface="Calibri"/>
              </a:rPr>
              <a:t>, specifically the list of Key Quotes spoken by Atticus. Remind them of the </a:t>
            </a:r>
            <a:r>
              <a:rPr lang="en" sz="1200" b="1" dirty="0">
                <a:solidFill>
                  <a:schemeClr val="dk1"/>
                </a:solidFill>
                <a:latin typeface="Calibri"/>
                <a:ea typeface="Calibri"/>
                <a:cs typeface="Calibri"/>
                <a:sym typeface="Calibri"/>
              </a:rPr>
              <a:t>Key Quotes anchor charts </a:t>
            </a:r>
            <a:r>
              <a:rPr lang="en" sz="1200" dirty="0">
                <a:solidFill>
                  <a:schemeClr val="dk1"/>
                </a:solidFill>
                <a:latin typeface="Calibri"/>
                <a:ea typeface="Calibri"/>
                <a:cs typeface="Calibri"/>
                <a:sym typeface="Calibri"/>
              </a:rPr>
              <a:t>they created in Lesson 8 about these four quotes.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each group one of the four key quotes and tell them that they are going to be writing their Readers Theater for scenes that convey that quote.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their Readers Theater groups: </a:t>
            </a:r>
            <a:r>
              <a:rPr lang="en" sz="1200" i="1" dirty="0">
                <a:solidFill>
                  <a:schemeClr val="dk1"/>
                </a:solidFill>
                <a:latin typeface="Calibri"/>
                <a:ea typeface="Calibri"/>
                <a:cs typeface="Calibri"/>
                <a:sym typeface="Calibri"/>
              </a:rPr>
              <a:t>“What is the main idea of your quote?”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5 minutes reading through the scenes (already recorded on their key quote anchor chart from Lesson 8) and then reading those scenes in context in the novel.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their Readers Theater groups: </a:t>
            </a:r>
            <a:r>
              <a:rPr lang="en" sz="1200" i="1" dirty="0">
                <a:solidFill>
                  <a:schemeClr val="dk1"/>
                </a:solidFill>
                <a:latin typeface="Calibri"/>
                <a:ea typeface="Calibri"/>
                <a:cs typeface="Calibri"/>
                <a:sym typeface="Calibri"/>
              </a:rPr>
              <a:t>“How does each scene communicate the main idea of your key quote?”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if two students within the group choose the same scene to work on, the final Readers Theater piece could be quite confusing and boring to watch. Remind students that in later lessons they will combine their scripts in chronological order, just as the scenes occur in the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groups to discuss: </a:t>
            </a:r>
            <a:r>
              <a:rPr lang="en" sz="1200" i="1" dirty="0">
                <a:solidFill>
                  <a:schemeClr val="dk1"/>
                </a:solidFill>
                <a:latin typeface="Calibri"/>
                <a:ea typeface="Calibri"/>
                <a:cs typeface="Calibri"/>
                <a:sym typeface="Calibri"/>
              </a:rPr>
              <a:t>“Which of the scenes recorded on the key quote chart are the most successful at communicating the key quote? Why?”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groups 5 minutes to decide who is going to work on which of the scenes that they have identified as the most successful at communicating the key quote.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groups of their norms chart; circulate to assist groups that are struggling to identify the most successful scenes and to make each student is given a different scene.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each student in each group to choose a different scene.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groups to choose scenes that best communicate the key quote.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group begins to argue over which scenes students are going to work on, allocate a scene to each student in that group.  </a:t>
            </a:r>
            <a:endParaRPr sz="1200" dirty="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Exit Ticket: My Key Quote and Scene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exit tickets allows you to get a quick check for understanding of the learning target so that instruction can be adjusted or tailored to students’ needs during the lesson or before the next lesson.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exit ticket: My Key Quote and Scene.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record on the exit ticket their key quote and the scene they are going to be working 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exit tickets and check that each student in a group is working on a different scene for his or her key quote.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accurately record the key quote and scene they will be working with over the next few lessons.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3a2ea51330_1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to preview the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smtClean="0">
                <a:solidFill>
                  <a:schemeClr val="dk1"/>
                </a:solidFill>
                <a:latin typeface="Calibri"/>
                <a:ea typeface="Calibri"/>
                <a:cs typeface="Calibri"/>
                <a:sym typeface="Calibri"/>
              </a:rPr>
              <a:t> </a:t>
            </a:r>
            <a:r>
              <a:rPr lang="en" sz="120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a30a3459f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g3a30a3459f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72" name="Google Shape;272;g3a30a3459f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Prompt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Readers Theater One-Scene Script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Readers Theater Criteria Anchor Chart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My Key Quote and Scene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Chart paper (one piece per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Marker (one per group)</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Key Quotes anchor charts </a:t>
            </a:r>
            <a:r>
              <a:rPr lang="en" sz="1200" dirty="0">
                <a:solidFill>
                  <a:schemeClr val="dk1"/>
                </a:solidFill>
                <a:latin typeface="Calibri"/>
                <a:ea typeface="Calibri"/>
                <a:cs typeface="Calibri"/>
                <a:sym typeface="Calibri"/>
              </a:rPr>
              <a:t>(from Lesson 8)</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organize students into groups of three or four and assign each group a key quote. Mixed-ability grouping of students will provide a collaborative and supportive structure.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Readers Theater Criteria Anchor Chart </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2e805a3c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2e805a3c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6-7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Sharing Homework: Scenes That Communicate Key Quotes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Opening with activities linked to homework holds students accountable for completing their homework.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for homework they were to choose two scenes from Chapter 27 onward of </a:t>
            </a:r>
            <a:r>
              <a:rPr lang="en" sz="1200" i="1" dirty="0">
                <a:solidFill>
                  <a:schemeClr val="dk1"/>
                </a:solidFill>
                <a:latin typeface="Calibri"/>
                <a:ea typeface="Calibri"/>
                <a:cs typeface="Calibri"/>
                <a:sym typeface="Calibri"/>
              </a:rPr>
              <a:t>To Kill a Mockingbird </a:t>
            </a:r>
            <a:r>
              <a:rPr lang="en" sz="1200" dirty="0">
                <a:solidFill>
                  <a:schemeClr val="dk1"/>
                </a:solidFill>
                <a:latin typeface="Calibri"/>
                <a:ea typeface="Calibri"/>
                <a:cs typeface="Calibri"/>
                <a:sym typeface="Calibri"/>
              </a:rPr>
              <a:t>that communicate each of the key quotes.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using equity sticks to select students to share their scene and to explain how that scene communicates the key quote.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scenes on the appropriate </a:t>
            </a:r>
            <a:r>
              <a:rPr lang="en" sz="1200" b="1" dirty="0">
                <a:solidFill>
                  <a:schemeClr val="dk1"/>
                </a:solidFill>
                <a:latin typeface="Calibri"/>
                <a:ea typeface="Calibri"/>
                <a:cs typeface="Calibri"/>
                <a:sym typeface="Calibri"/>
              </a:rPr>
              <a:t>Key Quotes anchor charts</a:t>
            </a:r>
            <a:r>
              <a:rPr lang="en" sz="1200"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40842f0bff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40842f0bff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Unpacking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in their heads as you read the learning targets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“What is a Readers Theater?”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for their responses.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does work effectively mean?”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are norms? Why do we make norms?”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“What is collaborative work?”</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for their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does productive mean?”</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asking “What is Readers Theater</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listen for students to explain that Readers Theater is very basic theater. There are many styles of Readers Theater. Students may not know this, so you may have to tell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asking “What does work effectively mean</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listen for students to explain that to work effectively means to work well together, as well as possibly give some examples of effective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asking “What are norms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listen for students to explain that norms are positive behaviors that help groups work well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asking “What is collaborative work</a:t>
            </a:r>
            <a:r>
              <a:rPr lang="en" sz="1200" dirty="0" smtClean="0">
                <a:solidFill>
                  <a:schemeClr val="dk1"/>
                </a:solidFill>
                <a:latin typeface="Calibri"/>
                <a:ea typeface="Calibri"/>
                <a:cs typeface="Calibri"/>
                <a:sym typeface="Calibri"/>
              </a:rPr>
              <a:t>?”</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listen </a:t>
            </a:r>
            <a:r>
              <a:rPr lang="en" sz="1200" dirty="0">
                <a:solidFill>
                  <a:schemeClr val="dk1"/>
                </a:solidFill>
                <a:latin typeface="Calibri"/>
                <a:ea typeface="Calibri"/>
                <a:cs typeface="Calibri"/>
                <a:sym typeface="Calibri"/>
              </a:rPr>
              <a:t>for students to explain that collaborative work is working with others.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asking “What does productive mean</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listen for students to explain that productive means to do a lot of good work in a short span of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1) Studying the Prompt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A. On this slide, students will read and understand the performance task prompt.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for students. They are hearing a strong reader read the text aloud with accuracy and expression and are simultaneously looking at and thinking about the words on the printed page.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while you are looking over their draft essays to provide feedback, they are going to begin working on Unit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Performance Task Prompt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along silently in their heads as you read it aloud. Set clear expectations that students read along silently in their heads as you read the text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Think-Pair-Share: </a:t>
            </a:r>
            <a:r>
              <a:rPr lang="en" sz="1200" i="1" dirty="0">
                <a:solidFill>
                  <a:schemeClr val="dk1"/>
                </a:solidFill>
                <a:latin typeface="Calibri"/>
                <a:ea typeface="Calibri"/>
                <a:cs typeface="Calibri"/>
                <a:sym typeface="Calibri"/>
              </a:rPr>
              <a:t>“So what are you going to be doing for your performance task?”</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combine their individual scripts in chronological order, just as the scenes occur in the book.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response to the first T-P-S, listen for students to explain that they are going to write a </a:t>
            </a:r>
            <a:r>
              <a:rPr lang="en" sz="1200" b="0" dirty="0">
                <a:solidFill>
                  <a:schemeClr val="dk1"/>
                </a:solidFill>
                <a:latin typeface="Calibri"/>
                <a:ea typeface="Calibri"/>
                <a:cs typeface="Calibri"/>
                <a:sym typeface="Calibri"/>
              </a:rPr>
              <a:t>Readers Theater script </a:t>
            </a:r>
            <a:r>
              <a:rPr lang="en" sz="1200" dirty="0">
                <a:solidFill>
                  <a:schemeClr val="dk1"/>
                </a:solidFill>
                <a:latin typeface="Calibri"/>
                <a:ea typeface="Calibri"/>
                <a:cs typeface="Calibri"/>
                <a:sym typeface="Calibri"/>
              </a:rPr>
              <a:t>for a scene of the book that best represents that quote. They are then going to combine their script with the scripts of the other people in their group who have worked on scenes for the same quote, write a conclusion for their group Readers Theater, and then perform it.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providing students who need it with a highlighted or annotated copy of the prompt to point out key words and phrases.</a:t>
            </a:r>
            <a:endParaRPr sz="1200"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15e479cd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415e479cd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6-8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(Slide 2) Studying the Prompt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A. On this slide, student will look at the rest of the prompt and a model script to help co-create criteria for the Readers Theater performances.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Anchor charts serve as Note-catchers when the class is co-constructing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be familiar with Readers Theater already. If so, ask them to help you generate the criteria for Readers Theater. If not, you may need to give them the criteria.</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Model Readers Theater One-Scene Script</a:t>
            </a:r>
            <a:r>
              <a:rPr lang="en" sz="1200" dirty="0">
                <a:solidFill>
                  <a:schemeClr val="dk1"/>
                </a:solidFill>
                <a:latin typeface="Calibri"/>
                <a:ea typeface="Calibri"/>
                <a:cs typeface="Calibri"/>
                <a:sym typeface="Calibri"/>
              </a:rPr>
              <a:t> and invite students to spend a couple of minutes reading through it so they can get an idea of what a Readers Theater script looks like.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Readers Theater was developed as an easy and good way to present literature in dramatic form. Most scripts are adapted from literature.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“What are some criteria for Readers Theater performances?”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student suggestions in the second column, Performance, of the new </a:t>
            </a:r>
            <a:r>
              <a:rPr lang="en" sz="1200" b="1" dirty="0">
                <a:solidFill>
                  <a:schemeClr val="dk1"/>
                </a:solidFill>
                <a:latin typeface="Calibri"/>
                <a:ea typeface="Calibri"/>
                <a:cs typeface="Calibri"/>
                <a:sym typeface="Calibri"/>
              </a:rPr>
              <a:t>Readers Theater Criteria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response to the question of criteria, Make sure the following are included:</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is a narrator to help frame the dramatic presentation.</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 full stage sets. If used at all, sets are simple.</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 full costumes. If used at all, costumes just suggest the feel of the characters. Or the costumes are really basic or all the same.</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 full memorization. Scripts are used openly in performance. “How will you use the novel and informational texts?”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2</a:t>
            </a:r>
            <a:r>
              <a:rPr lang="en" sz="3400"/>
              <a:t>: Lesson </a:t>
            </a:r>
            <a:r>
              <a:rPr lang="en"/>
              <a:t>14</a:t>
            </a:r>
            <a:r>
              <a:rPr lang="en" sz="3400"/>
              <a:t>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1098117"/>
            <a:ext cx="8520600" cy="3580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500" dirty="0">
                <a:solidFill>
                  <a:schemeClr val="dk1"/>
                </a:solidFill>
              </a:rPr>
              <a:t>This lesson will take 50-65  minutes to complete. </a:t>
            </a:r>
            <a:endParaRPr sz="1500" dirty="0">
              <a:solidFill>
                <a:schemeClr val="dk1"/>
              </a:solidFill>
            </a:endParaRPr>
          </a:p>
          <a:p>
            <a:pPr marL="0" lvl="0" indent="0" algn="l" rtl="0">
              <a:spcBef>
                <a:spcPts val="800"/>
              </a:spcBef>
              <a:spcAft>
                <a:spcPts val="0"/>
              </a:spcAft>
              <a:buClr>
                <a:schemeClr val="dk1"/>
              </a:buClr>
              <a:buSzPts val="2400"/>
              <a:buFont typeface="Arial"/>
              <a:buNone/>
            </a:pPr>
            <a:endParaRPr sz="1500" dirty="0">
              <a:solidFill>
                <a:schemeClr val="dk1"/>
              </a:solidFill>
            </a:endParaRPr>
          </a:p>
          <a:p>
            <a:pPr marL="0" lvl="0" indent="0" algn="l" rtl="0">
              <a:spcBef>
                <a:spcPts val="800"/>
              </a:spcBef>
              <a:spcAft>
                <a:spcPts val="0"/>
              </a:spcAft>
              <a:buClr>
                <a:schemeClr val="dk1"/>
              </a:buClr>
              <a:buSzPts val="3200"/>
              <a:buFont typeface="Arial"/>
              <a:buNone/>
            </a:pPr>
            <a:r>
              <a:rPr lang="en" sz="1500" dirty="0">
                <a:solidFill>
                  <a:schemeClr val="dk1"/>
                </a:solidFill>
              </a:rPr>
              <a:t>The purpose of today’s lesson is to launch Unit 3 and set up the foundation for Readers Theatre groups. Although this lesson is in Unit 2, it is actually the kickoff for Unit 3. This is to give you time to look over the draft end of unit assessments before handing them back to students with feedback in Lesson 16.</a:t>
            </a:r>
            <a:endParaRPr sz="1500" dirty="0">
              <a:solidFill>
                <a:schemeClr val="dk1"/>
              </a:solidFill>
            </a:endParaRPr>
          </a:p>
          <a:p>
            <a:pPr marL="0" lvl="0" indent="0" algn="l" rtl="0">
              <a:spcBef>
                <a:spcPts val="800"/>
              </a:spcBef>
              <a:spcAft>
                <a:spcPts val="0"/>
              </a:spcAft>
              <a:buClr>
                <a:schemeClr val="dk1"/>
              </a:buClr>
              <a:buSzPts val="3200"/>
              <a:buFont typeface="Arial"/>
              <a:buNone/>
            </a:pPr>
            <a:endParaRPr sz="1500" dirty="0">
              <a:solidFill>
                <a:schemeClr val="dk1"/>
              </a:solidFill>
            </a:endParaRPr>
          </a:p>
          <a:p>
            <a:pPr marL="0" lvl="0" indent="0" algn="l" rtl="0">
              <a:spcBef>
                <a:spcPts val="800"/>
              </a:spcBef>
              <a:spcAft>
                <a:spcPts val="0"/>
              </a:spcAft>
              <a:buClr>
                <a:schemeClr val="dk1"/>
              </a:buClr>
              <a:buSzPts val="3200"/>
              <a:buFont typeface="Arial"/>
              <a:buNone/>
            </a:pPr>
            <a:r>
              <a:rPr lang="en" sz="1500" dirty="0">
                <a:solidFill>
                  <a:schemeClr val="dk1"/>
                </a:solidFill>
              </a:rPr>
              <a:t>The Learning Targets for students today are:</a:t>
            </a:r>
            <a:endParaRPr sz="1500" dirty="0">
              <a:solidFill>
                <a:schemeClr val="dk1"/>
              </a:solidFill>
            </a:endParaRPr>
          </a:p>
          <a:p>
            <a:pPr marL="457200" lvl="0" indent="-330200" algn="l" rtl="0">
              <a:spcBef>
                <a:spcPts val="1000"/>
              </a:spcBef>
              <a:spcAft>
                <a:spcPts val="0"/>
              </a:spcAft>
              <a:buClr>
                <a:schemeClr val="dk1"/>
              </a:buClr>
              <a:buSzPts val="1600"/>
              <a:buAutoNum type="arabicPeriod"/>
            </a:pPr>
            <a:r>
              <a:rPr lang="en" sz="1500" dirty="0">
                <a:solidFill>
                  <a:schemeClr val="dk1"/>
                </a:solidFill>
              </a:rPr>
              <a:t>I can describe what Readers Theater is and list criteria of Readers Theater.</a:t>
            </a:r>
            <a:endParaRPr sz="1500" dirty="0">
              <a:solidFill>
                <a:schemeClr val="dk1"/>
              </a:solidFill>
            </a:endParaRPr>
          </a:p>
          <a:p>
            <a:pPr marL="457200" lvl="0" indent="-330200" algn="l" rtl="0">
              <a:spcBef>
                <a:spcPts val="0"/>
              </a:spcBef>
              <a:spcAft>
                <a:spcPts val="0"/>
              </a:spcAft>
              <a:buClr>
                <a:schemeClr val="dk1"/>
              </a:buClr>
              <a:buSzPts val="1600"/>
              <a:buAutoNum type="arabicPeriod"/>
            </a:pPr>
            <a:r>
              <a:rPr lang="en" sz="1500" dirty="0">
                <a:solidFill>
                  <a:schemeClr val="dk1"/>
                </a:solidFill>
              </a:rPr>
              <a:t>I can work effectively with a group to create group norms to make group discussion and collaborative work productive and enjoyable.</a:t>
            </a:r>
            <a:endParaRPr sz="1500" dirty="0">
              <a:solidFill>
                <a:schemeClr val="dk1"/>
              </a:solidFill>
            </a:endParaRPr>
          </a:p>
          <a:p>
            <a:pPr marL="457200" lvl="0" indent="-330200" algn="l" rtl="0">
              <a:spcBef>
                <a:spcPts val="0"/>
              </a:spcBef>
              <a:spcAft>
                <a:spcPts val="0"/>
              </a:spcAft>
              <a:buClr>
                <a:schemeClr val="dk1"/>
              </a:buClr>
              <a:buSzPts val="1600"/>
              <a:buAutoNum type="arabicPeriod"/>
            </a:pPr>
            <a:r>
              <a:rPr lang="en" sz="1500" dirty="0">
                <a:solidFill>
                  <a:schemeClr val="dk1"/>
                </a:solidFill>
              </a:rPr>
              <a:t>I can work effectively with a group to allocate a scene to each person in the group.</a:t>
            </a:r>
            <a:endParaRPr sz="15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7"/>
          <p:cNvSpPr txBox="1">
            <a:spLocks noGrp="1"/>
          </p:cNvSpPr>
          <p:nvPr>
            <p:ph type="title"/>
          </p:nvPr>
        </p:nvSpPr>
        <p:spPr>
          <a:xfrm>
            <a:off x="311700" y="128425"/>
            <a:ext cx="8520600" cy="975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discuss Group Norms.</a:t>
            </a:r>
            <a:endParaRPr/>
          </a:p>
        </p:txBody>
      </p:sp>
      <p:pic>
        <p:nvPicPr>
          <p:cNvPr id="247" name="Google Shape;247;p37"/>
          <p:cNvPicPr preferRelativeResize="0"/>
          <p:nvPr/>
        </p:nvPicPr>
        <p:blipFill>
          <a:blip r:embed="rId3">
            <a:alphaModFix/>
          </a:blip>
          <a:stretch>
            <a:fillRect/>
          </a:stretch>
        </p:blipFill>
        <p:spPr>
          <a:xfrm>
            <a:off x="8032200" y="4113325"/>
            <a:ext cx="800100" cy="800100"/>
          </a:xfrm>
          <a:prstGeom prst="rect">
            <a:avLst/>
          </a:prstGeom>
          <a:noFill/>
          <a:ln>
            <a:noFill/>
          </a:ln>
        </p:spPr>
      </p:pic>
      <p:sp>
        <p:nvSpPr>
          <p:cNvPr id="248" name="Google Shape;248;p37"/>
          <p:cNvSpPr txBox="1"/>
          <p:nvPr/>
        </p:nvSpPr>
        <p:spPr>
          <a:xfrm>
            <a:off x="40800" y="622525"/>
            <a:ext cx="9062400" cy="42909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1000"/>
              </a:spcBef>
              <a:spcAft>
                <a:spcPts val="0"/>
              </a:spcAft>
              <a:buNone/>
            </a:pPr>
            <a:r>
              <a:rPr lang="en" sz="1800" dirty="0">
                <a:solidFill>
                  <a:schemeClr val="dk1"/>
                </a:solidFill>
                <a:latin typeface="Century Gothic"/>
                <a:ea typeface="Century Gothic"/>
                <a:cs typeface="Century Gothic"/>
                <a:sym typeface="Century Gothic"/>
              </a:rPr>
              <a:t>We are going to create some group norms to make sure that your group discussion and collaborative work is productive and enjoyable for everyone.</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Guiding Questions for your discussion of Group Norms:</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How can you make sure you have productive group discussions? What do you each need to do?</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How can you make sure everyone gets a chance to share his or her ideas and be heard?</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8"/>
          <p:cNvSpPr txBox="1">
            <a:spLocks noGrp="1"/>
          </p:cNvSpPr>
          <p:nvPr>
            <p:ph type="title"/>
          </p:nvPr>
        </p:nvSpPr>
        <p:spPr>
          <a:xfrm>
            <a:off x="156300" y="0"/>
            <a:ext cx="8520600" cy="1157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decide on scenes that communicate the Key Quote.</a:t>
            </a:r>
            <a:endParaRPr/>
          </a:p>
        </p:txBody>
      </p:sp>
      <p:pic>
        <p:nvPicPr>
          <p:cNvPr id="254" name="Google Shape;254;p38"/>
          <p:cNvPicPr preferRelativeResize="0"/>
          <p:nvPr/>
        </p:nvPicPr>
        <p:blipFill>
          <a:blip r:embed="rId3">
            <a:alphaModFix/>
          </a:blip>
          <a:stretch>
            <a:fillRect/>
          </a:stretch>
        </p:blipFill>
        <p:spPr>
          <a:xfrm>
            <a:off x="8153400" y="4113325"/>
            <a:ext cx="800100" cy="800100"/>
          </a:xfrm>
          <a:prstGeom prst="rect">
            <a:avLst/>
          </a:prstGeom>
          <a:noFill/>
          <a:ln>
            <a:noFill/>
          </a:ln>
        </p:spPr>
      </p:pic>
      <p:sp>
        <p:nvSpPr>
          <p:cNvPr id="255" name="Google Shape;255;p38"/>
          <p:cNvSpPr txBox="1"/>
          <p:nvPr/>
        </p:nvSpPr>
        <p:spPr>
          <a:xfrm>
            <a:off x="0" y="1157400"/>
            <a:ext cx="3388200" cy="3819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500" dirty="0">
                <a:solidFill>
                  <a:schemeClr val="dk1"/>
                </a:solidFill>
                <a:latin typeface="Century Gothic"/>
                <a:ea typeface="Century Gothic"/>
                <a:cs typeface="Century Gothic"/>
                <a:sym typeface="Century Gothic"/>
              </a:rPr>
              <a:t>In order to make your group Readers Theater performance a strong representation of the key quote, within your group you need to: </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500" dirty="0">
                <a:solidFill>
                  <a:schemeClr val="dk1"/>
                </a:solidFill>
                <a:latin typeface="Century Gothic"/>
                <a:ea typeface="Century Gothic"/>
                <a:cs typeface="Century Gothic"/>
                <a:sym typeface="Century Gothic"/>
              </a:rPr>
              <a:t>1) Identify the scenes from the list that best communicate your quote</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500" dirty="0">
                <a:solidFill>
                  <a:schemeClr val="dk1"/>
                </a:solidFill>
                <a:latin typeface="Century Gothic"/>
                <a:ea typeface="Century Gothic"/>
                <a:cs typeface="Century Gothic"/>
                <a:sym typeface="Century Gothic"/>
              </a:rPr>
              <a:t>2) Each select a different scene to work on and then combine those scenes into one with a conclusion. </a:t>
            </a:r>
            <a:endParaRPr sz="1500" dirty="0">
              <a:solidFill>
                <a:schemeClr val="dk1"/>
              </a:solidFill>
              <a:latin typeface="Century Gothic"/>
              <a:ea typeface="Century Gothic"/>
              <a:cs typeface="Century Gothic"/>
              <a:sym typeface="Century Gothic"/>
            </a:endParaRPr>
          </a:p>
        </p:txBody>
      </p:sp>
      <p:pic>
        <p:nvPicPr>
          <p:cNvPr id="256" name="Google Shape;256;p38"/>
          <p:cNvPicPr preferRelativeResize="0"/>
          <p:nvPr/>
        </p:nvPicPr>
        <p:blipFill>
          <a:blip r:embed="rId4">
            <a:alphaModFix/>
          </a:blip>
          <a:stretch>
            <a:fillRect/>
          </a:stretch>
        </p:blipFill>
        <p:spPr>
          <a:xfrm>
            <a:off x="3540600" y="1309800"/>
            <a:ext cx="5450999" cy="280352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39"/>
          <p:cNvSpPr txBox="1">
            <a:spLocks noGrp="1"/>
          </p:cNvSpPr>
          <p:nvPr>
            <p:ph type="title"/>
          </p:nvPr>
        </p:nvSpPr>
        <p:spPr>
          <a:xfrm>
            <a:off x="311700" y="132300"/>
            <a:ext cx="8520600" cy="1068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record the key quote and scene you’ll be working with.</a:t>
            </a:r>
            <a:endParaRPr/>
          </a:p>
        </p:txBody>
      </p:sp>
      <p:pic>
        <p:nvPicPr>
          <p:cNvPr id="262" name="Google Shape;262;p39"/>
          <p:cNvPicPr preferRelativeResize="0"/>
          <p:nvPr/>
        </p:nvPicPr>
        <p:blipFill>
          <a:blip r:embed="rId3">
            <a:alphaModFix/>
          </a:blip>
          <a:stretch>
            <a:fillRect/>
          </a:stretch>
        </p:blipFill>
        <p:spPr>
          <a:xfrm>
            <a:off x="382151" y="1478400"/>
            <a:ext cx="8196242" cy="3140734"/>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Homework</a:t>
            </a:r>
            <a:endParaRPr/>
          </a:p>
        </p:txBody>
      </p:sp>
      <p:sp>
        <p:nvSpPr>
          <p:cNvPr id="268" name="Google Shape;268;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a:solidFill>
                  <a:schemeClr val="dk1"/>
                </a:solidFill>
              </a:rPr>
              <a:t>Read through the scene for which you will be writing a Readers Theater script and use evidence flags to mark the dialogue in that scene.</a:t>
            </a:r>
            <a:endParaRPr sz="24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75" name="Google Shape;275;p41"/>
          <p:cNvSpPr txBox="1">
            <a:spLocks noGrp="1"/>
          </p:cNvSpPr>
          <p:nvPr>
            <p:ph type="body" idx="1"/>
          </p:nvPr>
        </p:nvSpPr>
        <p:spPr>
          <a:xfrm>
            <a:off x="628650" y="1628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14</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1" name="Google Shape;191;p29"/>
          <p:cNvSpPr txBox="1">
            <a:spLocks noGrp="1"/>
          </p:cNvSpPr>
          <p:nvPr>
            <p:ph type="body" idx="1"/>
          </p:nvPr>
        </p:nvSpPr>
        <p:spPr>
          <a:xfrm>
            <a:off x="311700" y="1449225"/>
            <a:ext cx="8520600" cy="3198189"/>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sz="1600" b="1" dirty="0">
                <a:solidFill>
                  <a:schemeClr val="dk1"/>
                </a:solidFill>
              </a:rPr>
              <a:t>Preparing for Lesson 14:</a:t>
            </a:r>
            <a:r>
              <a:rPr lang="en" sz="1600" i="1" dirty="0">
                <a:solidFill>
                  <a:schemeClr val="dk1"/>
                </a:solidFill>
              </a:rPr>
              <a:t>  </a:t>
            </a:r>
            <a:r>
              <a:rPr lang="en" sz="1600" dirty="0">
                <a:solidFill>
                  <a:schemeClr val="dk1"/>
                </a:solidFill>
              </a:rPr>
              <a:t>Materials and classroom preparation</a:t>
            </a:r>
            <a:endParaRPr sz="1600" dirty="0">
              <a:solidFill>
                <a:schemeClr val="dk1"/>
              </a:solidFill>
            </a:endParaRPr>
          </a:p>
          <a:p>
            <a:pPr marL="0" lvl="0" indent="0" algn="l" rtl="0">
              <a:spcBef>
                <a:spcPts val="800"/>
              </a:spcBef>
              <a:spcAft>
                <a:spcPts val="0"/>
              </a:spcAft>
              <a:buClr>
                <a:schemeClr val="dk1"/>
              </a:buClr>
              <a:buSzPts val="2500"/>
              <a:buFont typeface="Arial"/>
              <a:buNone/>
            </a:pPr>
            <a:endParaRPr sz="1600" dirty="0">
              <a:solidFill>
                <a:schemeClr val="dk1"/>
              </a:solidFill>
            </a:endParaRPr>
          </a:p>
          <a:p>
            <a:pPr marL="457200" lvl="0" indent="-361950" algn="l" rtl="0">
              <a:spcBef>
                <a:spcPts val="800"/>
              </a:spcBef>
              <a:spcAft>
                <a:spcPts val="0"/>
              </a:spcAft>
              <a:buClr>
                <a:schemeClr val="dk1"/>
              </a:buClr>
              <a:buSzPts val="2100"/>
              <a:buChar char="•"/>
            </a:pPr>
            <a:r>
              <a:rPr lang="en" sz="1600" dirty="0">
                <a:solidFill>
                  <a:schemeClr val="dk1"/>
                </a:solidFill>
              </a:rPr>
              <a:t>Prepare the following materials (one per student and one for display):</a:t>
            </a:r>
            <a:endParaRPr sz="1600" dirty="0">
              <a:solidFill>
                <a:schemeClr val="dk1"/>
              </a:solidFill>
            </a:endParaRPr>
          </a:p>
          <a:p>
            <a:pPr marL="914400" lvl="1" indent="-342900" algn="l" rtl="0">
              <a:spcBef>
                <a:spcPts val="0"/>
              </a:spcBef>
              <a:spcAft>
                <a:spcPts val="0"/>
              </a:spcAft>
              <a:buClr>
                <a:schemeClr val="dk1"/>
              </a:buClr>
              <a:buSzPts val="1800"/>
              <a:buChar char="•"/>
            </a:pPr>
            <a:r>
              <a:rPr lang="en" sz="1600" b="1" dirty="0">
                <a:solidFill>
                  <a:schemeClr val="dk1"/>
                </a:solidFill>
              </a:rPr>
              <a:t>Performance Task Prompt </a:t>
            </a:r>
            <a:endParaRPr sz="1600" b="1" dirty="0">
              <a:solidFill>
                <a:schemeClr val="dk1"/>
              </a:solidFill>
            </a:endParaRPr>
          </a:p>
          <a:p>
            <a:pPr marL="914400" lvl="1" indent="-342900" algn="l" rtl="0">
              <a:spcBef>
                <a:spcPts val="0"/>
              </a:spcBef>
              <a:spcAft>
                <a:spcPts val="0"/>
              </a:spcAft>
              <a:buClr>
                <a:schemeClr val="dk1"/>
              </a:buClr>
              <a:buSzPts val="1800"/>
              <a:buChar char="•"/>
            </a:pPr>
            <a:r>
              <a:rPr lang="en" sz="1600" b="1" dirty="0">
                <a:solidFill>
                  <a:schemeClr val="dk1"/>
                </a:solidFill>
              </a:rPr>
              <a:t>Model Readers Theater One-Scene Script </a:t>
            </a:r>
            <a:endParaRPr sz="1600" b="1" dirty="0">
              <a:solidFill>
                <a:schemeClr val="dk1"/>
              </a:solidFill>
            </a:endParaRPr>
          </a:p>
          <a:p>
            <a:pPr marL="914400" lvl="1" indent="-342900" algn="l" rtl="0">
              <a:spcBef>
                <a:spcPts val="0"/>
              </a:spcBef>
              <a:spcAft>
                <a:spcPts val="0"/>
              </a:spcAft>
              <a:buClr>
                <a:schemeClr val="dk1"/>
              </a:buClr>
              <a:buSzPts val="1800"/>
              <a:buChar char="•"/>
            </a:pPr>
            <a:r>
              <a:rPr lang="en" sz="1600" dirty="0">
                <a:solidFill>
                  <a:schemeClr val="dk1"/>
                </a:solidFill>
              </a:rPr>
              <a:t>Exit ticket: My Key Quote and Scene </a:t>
            </a:r>
            <a:endParaRPr sz="1600" dirty="0">
              <a:solidFill>
                <a:schemeClr val="dk1"/>
              </a:solidFill>
            </a:endParaRPr>
          </a:p>
          <a:p>
            <a:pPr marL="457200" lvl="0" indent="-361950" algn="l" rtl="0">
              <a:spcBef>
                <a:spcPts val="800"/>
              </a:spcBef>
              <a:spcAft>
                <a:spcPts val="0"/>
              </a:spcAft>
              <a:buClr>
                <a:schemeClr val="dk1"/>
              </a:buClr>
              <a:buSzPts val="2100"/>
              <a:buChar char="•"/>
            </a:pPr>
            <a:r>
              <a:rPr lang="en" sz="1600" dirty="0">
                <a:solidFill>
                  <a:schemeClr val="dk1"/>
                </a:solidFill>
              </a:rPr>
              <a:t>Post:</a:t>
            </a:r>
            <a:endParaRPr sz="1600" dirty="0">
              <a:solidFill>
                <a:schemeClr val="dk1"/>
              </a:solidFill>
            </a:endParaRPr>
          </a:p>
          <a:p>
            <a:pPr marL="914400" lvl="1" indent="-342900" algn="l" rtl="0">
              <a:spcBef>
                <a:spcPts val="0"/>
              </a:spcBef>
              <a:spcAft>
                <a:spcPts val="0"/>
              </a:spcAft>
              <a:buClr>
                <a:schemeClr val="dk1"/>
              </a:buClr>
              <a:buSzPts val="1800"/>
              <a:buChar char="•"/>
            </a:pPr>
            <a:r>
              <a:rPr lang="en" sz="1600" dirty="0">
                <a:solidFill>
                  <a:schemeClr val="dk1"/>
                </a:solidFill>
              </a:rPr>
              <a:t>Learning targets</a:t>
            </a:r>
            <a:endParaRPr sz="1600" dirty="0">
              <a:solidFill>
                <a:schemeClr val="dk1"/>
              </a:solidFill>
            </a:endParaRPr>
          </a:p>
          <a:p>
            <a:pPr marL="914400" lvl="1" indent="-342900" algn="l" rtl="0">
              <a:spcBef>
                <a:spcPts val="0"/>
              </a:spcBef>
              <a:spcAft>
                <a:spcPts val="0"/>
              </a:spcAft>
              <a:buClr>
                <a:schemeClr val="dk1"/>
              </a:buClr>
              <a:buSzPts val="1800"/>
              <a:buChar char="•"/>
            </a:pPr>
            <a:r>
              <a:rPr lang="en" sz="1600" b="1" dirty="0">
                <a:solidFill>
                  <a:schemeClr val="dk1"/>
                </a:solidFill>
              </a:rPr>
              <a:t>Readers Theater Anchor Chart</a:t>
            </a:r>
            <a:endParaRPr sz="1600" b="1" dirty="0">
              <a:solidFill>
                <a:schemeClr val="dk1"/>
              </a:solidFill>
            </a:endParaRPr>
          </a:p>
          <a:p>
            <a:pPr marL="914400" lvl="1" indent="-342900" algn="l" rtl="0">
              <a:spcBef>
                <a:spcPts val="0"/>
              </a:spcBef>
              <a:spcAft>
                <a:spcPts val="0"/>
              </a:spcAft>
              <a:buClr>
                <a:schemeClr val="dk1"/>
              </a:buClr>
              <a:buSzPts val="1800"/>
              <a:buChar char="•"/>
            </a:pPr>
            <a:r>
              <a:rPr lang="en" sz="1600" b="1" dirty="0">
                <a:solidFill>
                  <a:schemeClr val="dk1"/>
                </a:solidFill>
              </a:rPr>
              <a:t>Key Quotes anchor charts</a:t>
            </a:r>
            <a:endParaRPr sz="1600" b="1"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14</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449225"/>
            <a:ext cx="8520600" cy="3122775"/>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800" b="1" dirty="0">
                <a:solidFill>
                  <a:schemeClr val="dk1"/>
                </a:solidFill>
              </a:rPr>
              <a:t>Preparing for Lesson 14: </a:t>
            </a:r>
            <a:r>
              <a:rPr lang="en" sz="1800" dirty="0">
                <a:solidFill>
                  <a:schemeClr val="dk1"/>
                </a:solidFill>
              </a:rPr>
              <a:t>Reading and protocols to read in preparation:</a:t>
            </a:r>
            <a:endParaRPr sz="1800" dirty="0">
              <a:solidFill>
                <a:schemeClr val="dk1"/>
              </a:solidFill>
            </a:endParaRPr>
          </a:p>
          <a:p>
            <a:pPr marL="0" lvl="0" indent="0" algn="l" rtl="0">
              <a:lnSpc>
                <a:spcPct val="90000"/>
              </a:lnSpc>
              <a:spcBef>
                <a:spcPts val="800"/>
              </a:spcBef>
              <a:spcAft>
                <a:spcPts val="0"/>
              </a:spcAft>
              <a:buClr>
                <a:schemeClr val="dk1"/>
              </a:buClr>
              <a:buSzPts val="2500"/>
              <a:buFont typeface="Arial"/>
              <a:buNone/>
            </a:pPr>
            <a:endParaRPr sz="1800" dirty="0">
              <a:solidFill>
                <a:schemeClr val="dk1"/>
              </a:solidFill>
            </a:endParaRPr>
          </a:p>
          <a:p>
            <a:pPr marL="457200" lvl="0" indent="-361950" algn="l" rtl="0">
              <a:spcBef>
                <a:spcPts val="800"/>
              </a:spcBef>
              <a:spcAft>
                <a:spcPts val="0"/>
              </a:spcAft>
              <a:buClr>
                <a:schemeClr val="dk1"/>
              </a:buClr>
              <a:buSzPts val="2100"/>
              <a:buChar char="•"/>
            </a:pPr>
            <a:r>
              <a:rPr lang="en" sz="1800" dirty="0">
                <a:solidFill>
                  <a:schemeClr val="dk1"/>
                </a:solidFill>
              </a:rPr>
              <a:t>Review the </a:t>
            </a:r>
            <a:r>
              <a:rPr lang="en" sz="1800" b="1" dirty="0">
                <a:solidFill>
                  <a:schemeClr val="dk1"/>
                </a:solidFill>
              </a:rPr>
              <a:t>Readers Theater Criteria Anchor Chart </a:t>
            </a:r>
            <a:r>
              <a:rPr lang="en" sz="1800" dirty="0">
                <a:solidFill>
                  <a:schemeClr val="dk1"/>
                </a:solidFill>
              </a:rPr>
              <a:t>(see supporting materials) in preparation for co-creating the anchor chart with students in Work Time A.</a:t>
            </a:r>
            <a:endParaRPr sz="1800" dirty="0">
              <a:solidFill>
                <a:schemeClr val="dk1"/>
              </a:solidFill>
            </a:endParaRPr>
          </a:p>
          <a:p>
            <a:pPr marL="457200" lvl="0" indent="0" algn="l" rtl="0">
              <a:spcBef>
                <a:spcPts val="800"/>
              </a:spcBef>
              <a:spcAft>
                <a:spcPts val="0"/>
              </a:spcAft>
              <a:buNone/>
            </a:pPr>
            <a:endParaRPr sz="1800" dirty="0">
              <a:solidFill>
                <a:schemeClr val="dk1"/>
              </a:solidFill>
            </a:endParaRPr>
          </a:p>
          <a:p>
            <a:pPr marL="457200" lvl="0" indent="-361950" algn="l" rtl="0">
              <a:spcBef>
                <a:spcPts val="800"/>
              </a:spcBef>
              <a:spcAft>
                <a:spcPts val="0"/>
              </a:spcAft>
              <a:buClr>
                <a:schemeClr val="dk1"/>
              </a:buClr>
              <a:buSzPts val="2100"/>
              <a:buChar char="•"/>
            </a:pPr>
            <a:r>
              <a:rPr lang="en" sz="1800" dirty="0">
                <a:solidFill>
                  <a:schemeClr val="dk1"/>
                </a:solidFill>
              </a:rPr>
              <a:t>Optional for Opening: Prepare Equity Sticks with students names</a:t>
            </a:r>
            <a:endParaRPr sz="1800" dirty="0">
              <a:solidFill>
                <a:schemeClr val="dk1"/>
              </a:solidFill>
            </a:endParaRPr>
          </a:p>
          <a:p>
            <a:pPr marL="457200" lvl="0" indent="0" algn="l" rtl="0">
              <a:lnSpc>
                <a:spcPct val="90000"/>
              </a:lnSpc>
              <a:spcBef>
                <a:spcPts val="800"/>
              </a:spcBef>
              <a:spcAft>
                <a:spcPts val="0"/>
              </a:spcAft>
              <a:buNone/>
            </a:pPr>
            <a:endParaRPr sz="180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2: Lesson 14</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2" name="Google Shape;212;p32"/>
          <p:cNvSpPr txBox="1">
            <a:spLocks noGrp="1"/>
          </p:cNvSpPr>
          <p:nvPr>
            <p:ph type="body" idx="1"/>
          </p:nvPr>
        </p:nvSpPr>
        <p:spPr>
          <a:xfrm>
            <a:off x="311700" y="906875"/>
            <a:ext cx="8520600" cy="39099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Clr>
                <a:schemeClr val="dk1"/>
              </a:buClr>
              <a:buSzPts val="1100"/>
              <a:buFont typeface="Arial"/>
              <a:buNone/>
            </a:pPr>
            <a:r>
              <a:rPr lang="en" sz="1800" dirty="0">
                <a:solidFill>
                  <a:schemeClr val="dk1"/>
                </a:solidFill>
              </a:rPr>
              <a:t>In this lesson, we will look more closely at the criteria for Readers Theater, which you will be working with in your group for the next few lessons. You will productively work with your group to create group norms and give each member a scene to write a Readers Theater script. </a:t>
            </a:r>
            <a:endParaRPr sz="1800" dirty="0">
              <a:solidFill>
                <a:schemeClr val="dk1"/>
              </a:solidFill>
            </a:endParaRPr>
          </a:p>
          <a:p>
            <a:pPr marL="0" lvl="0" indent="0" algn="l" rtl="0">
              <a:lnSpc>
                <a:spcPct val="100000"/>
              </a:lnSpc>
              <a:spcBef>
                <a:spcPts val="800"/>
              </a:spcBef>
              <a:spcAft>
                <a:spcPts val="0"/>
              </a:spcAft>
              <a:buNone/>
            </a:pPr>
            <a:endParaRPr sz="1800" dirty="0"/>
          </a:p>
          <a:p>
            <a:pPr marL="0" lvl="0" indent="0" algn="l" rtl="0">
              <a:lnSpc>
                <a:spcPct val="100000"/>
              </a:lnSpc>
              <a:spcBef>
                <a:spcPts val="800"/>
              </a:spcBef>
              <a:spcAft>
                <a:spcPts val="0"/>
              </a:spcAft>
              <a:buNone/>
            </a:pPr>
            <a:r>
              <a:rPr lang="en" sz="1800" dirty="0"/>
              <a:t>Here’s what you’ll be learning and doing today:</a:t>
            </a:r>
            <a:endParaRPr sz="1800" dirty="0"/>
          </a:p>
          <a:p>
            <a:pPr marL="457200" lvl="0" indent="-361950" algn="l" rtl="0">
              <a:lnSpc>
                <a:spcPct val="100000"/>
              </a:lnSpc>
              <a:spcBef>
                <a:spcPts val="800"/>
              </a:spcBef>
              <a:spcAft>
                <a:spcPts val="0"/>
              </a:spcAft>
              <a:buSzPts val="2100"/>
              <a:buChar char="•"/>
            </a:pPr>
            <a:r>
              <a:rPr lang="en" sz="1800" dirty="0"/>
              <a:t>List the criteria for  Readers Theater.</a:t>
            </a:r>
            <a:endParaRPr sz="1800" dirty="0"/>
          </a:p>
          <a:p>
            <a:pPr marL="457200" lvl="0" indent="-361950" algn="l" rtl="0">
              <a:lnSpc>
                <a:spcPct val="100000"/>
              </a:lnSpc>
              <a:spcBef>
                <a:spcPts val="0"/>
              </a:spcBef>
              <a:spcAft>
                <a:spcPts val="0"/>
              </a:spcAft>
              <a:buSzPts val="2100"/>
              <a:buChar char="•"/>
            </a:pPr>
            <a:r>
              <a:rPr lang="en" sz="1800" dirty="0"/>
              <a:t>Look closely at what you’ll be doing for your Performance Task at the end of the module.</a:t>
            </a:r>
            <a:endParaRPr sz="1800" dirty="0"/>
          </a:p>
          <a:p>
            <a:pPr lvl="0">
              <a:spcBef>
                <a:spcPts val="0"/>
              </a:spcBef>
            </a:pPr>
            <a:r>
              <a:rPr lang="en" sz="1800" dirty="0">
                <a:solidFill>
                  <a:srgbClr val="333333"/>
                </a:solidFill>
                <a:highlight>
                  <a:srgbClr val="FFFFFF"/>
                </a:highlight>
              </a:rPr>
              <a:t>Create group norms to make group discussion and collaborative </a:t>
            </a:r>
            <a:r>
              <a:rPr lang="en" sz="1800" dirty="0" smtClean="0">
                <a:solidFill>
                  <a:srgbClr val="333333"/>
                </a:solidFill>
                <a:highlight>
                  <a:srgbClr val="FFFFFF"/>
                </a:highlight>
              </a:rPr>
              <a:t>work</a:t>
            </a:r>
            <a:r>
              <a:rPr lang="en-US" sz="1800" dirty="0" smtClean="0">
                <a:solidFill>
                  <a:srgbClr val="333333"/>
                </a:solidFill>
                <a:highlight>
                  <a:srgbClr val="FFFFFF"/>
                </a:highlight>
              </a:rPr>
              <a:t> </a:t>
            </a:r>
            <a:r>
              <a:rPr lang="en" sz="1800" dirty="0"/>
              <a:t>productive and enjoyable</a:t>
            </a:r>
            <a:r>
              <a:rPr lang="en-US" sz="1800" dirty="0" smtClean="0">
                <a:solidFill>
                  <a:srgbClr val="333333"/>
                </a:solidFill>
                <a:highlight>
                  <a:srgbClr val="FFFFFF"/>
                </a:highlight>
              </a:rPr>
              <a:t>.</a:t>
            </a:r>
            <a:endParaRPr sz="1800" dirty="0"/>
          </a:p>
          <a:p>
            <a:pPr marL="0" lvl="0" indent="0" algn="l" rtl="0">
              <a:lnSpc>
                <a:spcPct val="100000"/>
              </a:lnSpc>
              <a:spcBef>
                <a:spcPts val="800"/>
              </a:spcBef>
              <a:spcAft>
                <a:spcPts val="0"/>
              </a:spcAft>
              <a:buNone/>
            </a:pPr>
            <a:endParaRP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1198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share Key Quotes and Scenes.</a:t>
            </a:r>
            <a:endParaRPr/>
          </a:p>
        </p:txBody>
      </p:sp>
      <p:pic>
        <p:nvPicPr>
          <p:cNvPr id="218" name="Google Shape;218;p33"/>
          <p:cNvPicPr preferRelativeResize="0"/>
          <p:nvPr/>
        </p:nvPicPr>
        <p:blipFill>
          <a:blip r:embed="rId3">
            <a:alphaModFix/>
          </a:blip>
          <a:stretch>
            <a:fillRect/>
          </a:stretch>
        </p:blipFill>
        <p:spPr>
          <a:xfrm>
            <a:off x="537635" y="1522232"/>
            <a:ext cx="8068729" cy="2898939"/>
          </a:xfrm>
          <a:prstGeom prst="rect">
            <a:avLst/>
          </a:prstGeom>
          <a:noFill/>
          <a:ln w="28575" cap="flat" cmpd="sng">
            <a:solidFill>
              <a:schemeClr val="dk2"/>
            </a:solidFill>
            <a:prstDash val="solid"/>
            <a:round/>
            <a:headEnd type="none" w="sm" len="sm"/>
            <a:tailEnd type="none" w="sm" len="sm"/>
          </a:ln>
        </p:spPr>
      </p:pic>
      <p:sp>
        <p:nvSpPr>
          <p:cNvPr id="219" name="Google Shape;219;p33"/>
          <p:cNvSpPr txBox="1"/>
          <p:nvPr/>
        </p:nvSpPr>
        <p:spPr>
          <a:xfrm>
            <a:off x="406800" y="692538"/>
            <a:ext cx="8330400" cy="51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Century Gothic"/>
                <a:ea typeface="Century Gothic"/>
                <a:cs typeface="Century Gothic"/>
                <a:sym typeface="Century Gothic"/>
              </a:rPr>
              <a:t>Key Quotes</a:t>
            </a:r>
            <a:endParaRPr sz="1800">
              <a:latin typeface="Century Gothic"/>
              <a:ea typeface="Century Gothic"/>
              <a:cs typeface="Century Gothic"/>
              <a:sym typeface="Century Gothic"/>
            </a:endParaRPr>
          </a:p>
          <a:p>
            <a:pPr marL="0" lvl="0" indent="0" algn="ctr" rtl="0">
              <a:spcBef>
                <a:spcPts val="0"/>
              </a:spcBef>
              <a:spcAft>
                <a:spcPts val="0"/>
              </a:spcAft>
              <a:buNone/>
            </a:pPr>
            <a:r>
              <a:rPr lang="en" sz="1800">
                <a:latin typeface="Century Gothic"/>
                <a:ea typeface="Century Gothic"/>
                <a:cs typeface="Century Gothic"/>
                <a:sym typeface="Century Gothic"/>
              </a:rPr>
              <a:t>(Each Quote was Spoken by Atticus)</a:t>
            </a:r>
            <a:endParaRPr sz="1800">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311700" y="334175"/>
            <a:ext cx="8520600" cy="1212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look more closely at our Learning Targets.</a:t>
            </a:r>
            <a:endParaRPr/>
          </a:p>
        </p:txBody>
      </p:sp>
      <p:sp>
        <p:nvSpPr>
          <p:cNvPr id="225" name="Google Shape;225;p34"/>
          <p:cNvSpPr txBox="1">
            <a:spLocks noGrp="1"/>
          </p:cNvSpPr>
          <p:nvPr>
            <p:ph type="body" idx="1"/>
          </p:nvPr>
        </p:nvSpPr>
        <p:spPr>
          <a:xfrm>
            <a:off x="311700" y="1727100"/>
            <a:ext cx="8520600" cy="24252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3200"/>
              <a:buFont typeface="Arial"/>
              <a:buNone/>
            </a:pPr>
            <a:r>
              <a:rPr lang="en" dirty="0">
                <a:solidFill>
                  <a:schemeClr val="dk1"/>
                </a:solidFill>
              </a:rPr>
              <a:t>The Learning Targets for today are:</a:t>
            </a:r>
            <a:endParaRPr dirty="0">
              <a:solidFill>
                <a:schemeClr val="dk1"/>
              </a:solidFill>
            </a:endParaRPr>
          </a:p>
          <a:p>
            <a:pPr marL="457200" lvl="0" indent="-342900" algn="l" rtl="0">
              <a:lnSpc>
                <a:spcPct val="90000"/>
              </a:lnSpc>
              <a:spcBef>
                <a:spcPts val="1000"/>
              </a:spcBef>
              <a:spcAft>
                <a:spcPts val="0"/>
              </a:spcAft>
              <a:buClr>
                <a:schemeClr val="dk1"/>
              </a:buClr>
              <a:buSzPts val="1800"/>
              <a:buAutoNum type="arabicPeriod"/>
            </a:pPr>
            <a:r>
              <a:rPr lang="en" dirty="0">
                <a:solidFill>
                  <a:schemeClr val="dk1"/>
                </a:solidFill>
              </a:rPr>
              <a:t>I can describe what Readers Theater is and </a:t>
            </a:r>
            <a:r>
              <a:rPr lang="en" i="1" dirty="0">
                <a:solidFill>
                  <a:schemeClr val="dk1"/>
                </a:solidFill>
              </a:rPr>
              <a:t>list criteria of Readers Theater.</a:t>
            </a:r>
            <a:endParaRPr i="1" dirty="0">
              <a:solidFill>
                <a:schemeClr val="dk1"/>
              </a:solidFill>
            </a:endParaRPr>
          </a:p>
          <a:p>
            <a:pPr marL="457200" lvl="0" indent="-342900" algn="l" rtl="0">
              <a:lnSpc>
                <a:spcPct val="90000"/>
              </a:lnSpc>
              <a:spcBef>
                <a:spcPts val="0"/>
              </a:spcBef>
              <a:spcAft>
                <a:spcPts val="0"/>
              </a:spcAft>
              <a:buClr>
                <a:schemeClr val="dk1"/>
              </a:buClr>
              <a:buSzPts val="1800"/>
              <a:buAutoNum type="arabicPeriod"/>
            </a:pPr>
            <a:r>
              <a:rPr lang="en" dirty="0">
                <a:solidFill>
                  <a:schemeClr val="dk1"/>
                </a:solidFill>
              </a:rPr>
              <a:t>I can work effectively with a group to </a:t>
            </a:r>
            <a:r>
              <a:rPr lang="en" i="1" dirty="0">
                <a:solidFill>
                  <a:schemeClr val="dk1"/>
                </a:solidFill>
              </a:rPr>
              <a:t>create group norms</a:t>
            </a:r>
            <a:r>
              <a:rPr lang="en" dirty="0">
                <a:solidFill>
                  <a:schemeClr val="dk1"/>
                </a:solidFill>
              </a:rPr>
              <a:t> to make group discussion and collaborative work productive and enjoyable.</a:t>
            </a:r>
            <a:endParaRPr dirty="0">
              <a:solidFill>
                <a:schemeClr val="dk1"/>
              </a:solidFill>
            </a:endParaRPr>
          </a:p>
          <a:p>
            <a:pPr marL="457200" lvl="0" indent="-342900" algn="l" rtl="0">
              <a:lnSpc>
                <a:spcPct val="90000"/>
              </a:lnSpc>
              <a:spcBef>
                <a:spcPts val="0"/>
              </a:spcBef>
              <a:spcAft>
                <a:spcPts val="0"/>
              </a:spcAft>
              <a:buClr>
                <a:schemeClr val="dk1"/>
              </a:buClr>
              <a:buSzPts val="1800"/>
              <a:buAutoNum type="arabicPeriod"/>
            </a:pPr>
            <a:r>
              <a:rPr lang="en" dirty="0">
                <a:solidFill>
                  <a:schemeClr val="dk1"/>
                </a:solidFill>
              </a:rPr>
              <a:t>I can work effectively with a group to </a:t>
            </a:r>
            <a:r>
              <a:rPr lang="en" i="1" dirty="0">
                <a:solidFill>
                  <a:schemeClr val="dk1"/>
                </a:solidFill>
              </a:rPr>
              <a:t>allocate a scene to each person</a:t>
            </a:r>
            <a:r>
              <a:rPr lang="en" dirty="0">
                <a:solidFill>
                  <a:schemeClr val="dk1"/>
                </a:solidFill>
              </a:rPr>
              <a:t> in the group.</a:t>
            </a:r>
            <a:endParaRPr dirty="0">
              <a:solidFill>
                <a:schemeClr val="dk1"/>
              </a:solidFill>
            </a:endParaRPr>
          </a:p>
          <a:p>
            <a:pPr marL="0" lvl="0" indent="0" algn="l" rtl="0">
              <a:lnSpc>
                <a:spcPct val="90000"/>
              </a:lnSpc>
              <a:spcBef>
                <a:spcPts val="800"/>
              </a:spcBef>
              <a:spcAft>
                <a:spcPts val="0"/>
              </a:spcAft>
              <a:buClr>
                <a:schemeClr val="dk1"/>
              </a:buClr>
              <a:buSzPts val="3200"/>
              <a:buFont typeface="Arial"/>
              <a:buNone/>
            </a:pPr>
            <a:endParaRPr dirty="0"/>
          </a:p>
        </p:txBody>
      </p:sp>
      <p:pic>
        <p:nvPicPr>
          <p:cNvPr id="226" name="Google Shape;226;p34"/>
          <p:cNvPicPr preferRelativeResize="0"/>
          <p:nvPr/>
        </p:nvPicPr>
        <p:blipFill>
          <a:blip r:embed="rId3">
            <a:alphaModFix/>
          </a:blip>
          <a:stretch>
            <a:fillRect/>
          </a:stretch>
        </p:blipFill>
        <p:spPr>
          <a:xfrm>
            <a:off x="7867650" y="4025350"/>
            <a:ext cx="1072200" cy="878600"/>
          </a:xfrm>
          <a:prstGeom prst="rect">
            <a:avLst/>
          </a:prstGeom>
          <a:noFill/>
          <a:ln>
            <a:noFill/>
          </a:ln>
        </p:spPr>
      </p:pic>
      <p:pic>
        <p:nvPicPr>
          <p:cNvPr id="227" name="Google Shape;227;p34"/>
          <p:cNvPicPr preferRelativeResize="0"/>
          <p:nvPr/>
        </p:nvPicPr>
        <p:blipFill>
          <a:blip r:embed="rId4">
            <a:alphaModFix/>
          </a:blip>
          <a:stretch>
            <a:fillRect/>
          </a:stretch>
        </p:blipFill>
        <p:spPr>
          <a:xfrm>
            <a:off x="7281850" y="4205500"/>
            <a:ext cx="698450" cy="6984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311700" y="128425"/>
            <a:ext cx="8520600" cy="1157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look more closely at the Performance Task Prompt.</a:t>
            </a:r>
            <a:endParaRPr/>
          </a:p>
        </p:txBody>
      </p:sp>
      <p:pic>
        <p:nvPicPr>
          <p:cNvPr id="233" name="Google Shape;233;p35"/>
          <p:cNvPicPr preferRelativeResize="0"/>
          <p:nvPr/>
        </p:nvPicPr>
        <p:blipFill>
          <a:blip r:embed="rId3">
            <a:alphaModFix/>
          </a:blip>
          <a:stretch>
            <a:fillRect/>
          </a:stretch>
        </p:blipFill>
        <p:spPr>
          <a:xfrm>
            <a:off x="154300" y="1703575"/>
            <a:ext cx="8835400" cy="2439800"/>
          </a:xfrm>
          <a:prstGeom prst="rect">
            <a:avLst/>
          </a:prstGeom>
          <a:noFill/>
          <a:ln>
            <a:noFill/>
          </a:ln>
        </p:spPr>
      </p:pic>
      <p:pic>
        <p:nvPicPr>
          <p:cNvPr id="234" name="Google Shape;234;p35"/>
          <p:cNvPicPr preferRelativeResize="0"/>
          <p:nvPr/>
        </p:nvPicPr>
        <p:blipFill>
          <a:blip r:embed="rId4">
            <a:alphaModFix/>
          </a:blip>
          <a:stretch>
            <a:fillRect/>
          </a:stretch>
        </p:blipFill>
        <p:spPr>
          <a:xfrm>
            <a:off x="8056700" y="4049107"/>
            <a:ext cx="775600" cy="775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6"/>
          <p:cNvSpPr txBox="1">
            <a:spLocks noGrp="1"/>
          </p:cNvSpPr>
          <p:nvPr>
            <p:ph type="title"/>
          </p:nvPr>
        </p:nvSpPr>
        <p:spPr>
          <a:xfrm>
            <a:off x="311700" y="128425"/>
            <a:ext cx="8520600" cy="1157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discuss criteria of Reader’s Theater performances.</a:t>
            </a:r>
            <a:endParaRPr/>
          </a:p>
        </p:txBody>
      </p:sp>
      <p:pic>
        <p:nvPicPr>
          <p:cNvPr id="240" name="Google Shape;240;p36"/>
          <p:cNvPicPr preferRelativeResize="0"/>
          <p:nvPr/>
        </p:nvPicPr>
        <p:blipFill>
          <a:blip r:embed="rId3">
            <a:alphaModFix/>
          </a:blip>
          <a:stretch>
            <a:fillRect/>
          </a:stretch>
        </p:blipFill>
        <p:spPr>
          <a:xfrm>
            <a:off x="152400" y="1438225"/>
            <a:ext cx="8171468" cy="3058361"/>
          </a:xfrm>
          <a:prstGeom prst="rect">
            <a:avLst/>
          </a:prstGeom>
          <a:noFill/>
          <a:ln>
            <a:noFill/>
          </a:ln>
        </p:spPr>
      </p:pic>
      <p:pic>
        <p:nvPicPr>
          <p:cNvPr id="241" name="Google Shape;241;p36"/>
          <p:cNvPicPr preferRelativeResize="0"/>
          <p:nvPr/>
        </p:nvPicPr>
        <p:blipFill>
          <a:blip r:embed="rId4">
            <a:alphaModFix/>
          </a:blip>
          <a:stretch>
            <a:fillRect/>
          </a:stretch>
        </p:blipFill>
        <p:spPr>
          <a:xfrm>
            <a:off x="8205100" y="4123748"/>
            <a:ext cx="745675" cy="7456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73AB43A-A1FF-46E5-813F-7728C36CEA16}"/>
</file>

<file path=customXml/itemProps2.xml><?xml version="1.0" encoding="utf-8"?>
<ds:datastoreItem xmlns:ds="http://schemas.openxmlformats.org/officeDocument/2006/customXml" ds:itemID="{2E82B19A-CBB6-4DE7-93E0-0685C70FB1E5}"/>
</file>

<file path=customXml/itemProps3.xml><?xml version="1.0" encoding="utf-8"?>
<ds:datastoreItem xmlns:ds="http://schemas.openxmlformats.org/officeDocument/2006/customXml" ds:itemID="{8D1F367B-14E1-4787-9A69-2653CA533FD6}"/>
</file>

<file path=docProps/app.xml><?xml version="1.0" encoding="utf-8"?>
<Properties xmlns="http://schemas.openxmlformats.org/officeDocument/2006/extended-properties" xmlns:vt="http://schemas.openxmlformats.org/officeDocument/2006/docPropsVTypes">
  <TotalTime>33</TotalTime>
  <Words>2856</Words>
  <Application>Microsoft Macintosh PowerPoint</Application>
  <PresentationFormat>On-screen Show (16:9)</PresentationFormat>
  <Paragraphs>280</Paragraphs>
  <Slides>14</Slides>
  <Notes>14</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Office Theme</vt:lpstr>
      <vt:lpstr>Office Theme</vt:lpstr>
      <vt:lpstr>Grade 8: Module 2: Unit 2: Lesson 14  Teacher slide, before teaching.</vt:lpstr>
      <vt:lpstr>Grade 8: Module 2: Unit 2: Lesson 14  Teacher slide, before teaching.</vt:lpstr>
      <vt:lpstr>Grade 8: Module 2: Unit 2: Lesson 14  Teacher slide, before teaching.</vt:lpstr>
      <vt:lpstr>Grade 8: Module 2:  Unit 2: Lesson 14</vt:lpstr>
      <vt:lpstr>Hello, Students!</vt:lpstr>
      <vt:lpstr>Let’s share Key Quotes and Scenes.</vt:lpstr>
      <vt:lpstr>Let’s look more closely at our Learning Targets.</vt:lpstr>
      <vt:lpstr>Let’s look more closely at the Performance Task Prompt.</vt:lpstr>
      <vt:lpstr>Let’s discuss criteria of Reader’s Theater performances.</vt:lpstr>
      <vt:lpstr>Let’s discuss Group Norms.</vt:lpstr>
      <vt:lpstr>Let’s decide on scenes that communicate the Key Quote.</vt:lpstr>
      <vt:lpstr>Let’s record the key quote and scene you’ll be working with.</vt:lpstr>
      <vt:lpstr>Homework</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2: Lesson 14  Teacher slide, before teaching.</dc:title>
  <cp:lastModifiedBy>Alexander Specht</cp:lastModifiedBy>
  <cp:revision>4</cp:revision>
  <dcterms:modified xsi:type="dcterms:W3CDTF">2018-09-25T03:23:20Z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