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slideLayouts/slideLayout19.xml" ContentType="application/vnd.openxmlformats-officedocument.presentationml.slideLayou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9.xml" ContentType="application/vnd.openxmlformats-officedocument.presentationml.notesSlide+xml"/>
  <Override PartName="/ppt/theme/theme3.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2" r:id="rId1"/>
    <p:sldMasterId id="2147483673" r:id="rId2"/>
  </p:sldMasterIdLst>
  <p:notesMasterIdLst>
    <p:notesMasterId r:id="rId17"/>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Lst>
  <p:sldSz cx="9144000" cy="5143500" type="screen16x9"/>
  <p:notesSz cx="6858000" cy="9144000"/>
  <p:embeddedFontLst>
    <p:embeddedFont>
      <p:font typeface="Calibri" panose="020F0502020204030204" pitchFamily="34" charset="0"/>
      <p:regular r:id="rId18"/>
      <p:bold r:id="rId19"/>
      <p:italic r:id="rId20"/>
      <p:boldItalic r:id="rId21"/>
    </p:embeddedFont>
    <p:embeddedFont>
      <p:font typeface="Century Gothic" panose="020B0502020202020204" pitchFamily="34" charset="0"/>
      <p:regular r:id="rId22"/>
      <p:bold r:id="rId23"/>
      <p:italic r:id="rId24"/>
      <p:boldItalic r:id="rId2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155E54A-F80C-45B4-A032-ECA315F70295}">
  <a:tblStyle styleId="{C155E54A-F80C-45B4-A032-ECA315F70295}"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2530" autoAdjust="0"/>
  </p:normalViewPr>
  <p:slideViewPr>
    <p:cSldViewPr snapToGrid="0">
      <p:cViewPr varScale="1">
        <p:scale>
          <a:sx n="76" d="100"/>
          <a:sy n="76" d="100"/>
        </p:scale>
        <p:origin x="845" y="5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font" Target="fonts/font1.fntdata"/><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font" Target="fonts/font4.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5" Type="http://schemas.openxmlformats.org/officeDocument/2006/relationships/font" Target="fonts/font8.fnt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font" Target="fonts/font3.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7.fntdata"/><Relationship Id="rId32" Type="http://schemas.openxmlformats.org/officeDocument/2006/relationships/customXml" Target="../customXml/item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6.fntdata"/><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font" Target="fonts/font2.fntdata"/><Relationship Id="rId31" Type="http://schemas.openxmlformats.org/officeDocument/2006/relationships/customXml" Target="../customXml/item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5.fntdata"/><Relationship Id="rId27" Type="http://schemas.openxmlformats.org/officeDocument/2006/relationships/viewProps" Target="viewProps.xml"/><Relationship Id="rId30"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80959562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vimeo.com/168991756"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7" name="Google Shape;17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During Interactive Writing, the teacher and class work together to compose and write a silly sentence using some of the words. Spelling should be accurate. The goal is for students to automaticity develop the correct spelling and pronunciation of each word.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Consider recording the silly sentences produced each week during Interactive Writing on chart paper, sentence strips, or in a book so those sentences can be displayed and practiced by the group, in pairs, or individually.</a:t>
            </a:r>
            <a:endParaRPr sz="1200" dirty="0">
              <a:latin typeface="Calibri"/>
              <a:ea typeface="Calibri"/>
              <a:cs typeface="Calibri"/>
              <a:sym typeface="Calibri"/>
            </a:endParaRPr>
          </a:p>
        </p:txBody>
      </p:sp>
    </p:spTree>
    <p:extLst>
      <p:ext uri="{BB962C8B-B14F-4D97-AF65-F5344CB8AC3E}">
        <p14:creationId xmlns:p14="http://schemas.microsoft.com/office/powerpoint/2010/main" val="41922995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3d475dae13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2" name="Google Shape;252;g3d475dae13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12-15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Interactive Writing lessons in </a:t>
            </a:r>
            <a:r>
              <a:rPr lang="en" sz="1200" b="1" dirty="0">
                <a:solidFill>
                  <a:schemeClr val="dk1"/>
                </a:solidFill>
                <a:latin typeface="Calibri"/>
                <a:ea typeface="Calibri"/>
                <a:cs typeface="Calibri"/>
                <a:sym typeface="Calibri"/>
              </a:rPr>
              <a:t>EL Education’s Grade 2, Module 2 </a:t>
            </a:r>
            <a:r>
              <a:rPr lang="en" sz="1200" dirty="0">
                <a:solidFill>
                  <a:schemeClr val="dk1"/>
                </a:solidFill>
                <a:latin typeface="Calibri"/>
                <a:ea typeface="Calibri"/>
                <a:cs typeface="Calibri"/>
                <a:sym typeface="Calibri"/>
              </a:rPr>
              <a:t>for additional guidance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rgbClr val="231F20"/>
              </a:buClr>
              <a:buSzPts val="1200"/>
              <a:buFont typeface="Calibri"/>
              <a:buChar char="●"/>
            </a:pPr>
            <a:r>
              <a:rPr lang="en" sz="1200" dirty="0">
                <a:solidFill>
                  <a:schemeClr val="dk1"/>
                </a:solidFill>
                <a:latin typeface="Calibri"/>
                <a:ea typeface="Calibri"/>
                <a:cs typeface="Calibri"/>
                <a:sym typeface="Calibri"/>
              </a:rPr>
              <a:t>Distribute whiteboard, whiteboard markers and erasers to student pairs.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T-chart with (“ou,” “ow,” “oy,” “oi”) drawn/posted on 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how student generated words will be posted on T-chart (index cards, write words on 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Predetermine/preassign partners.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rgbClr val="231F20"/>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Begin the Interactive Writing instructional practice: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“Today we will use the words we know to make a silly sentence. We will use the words with  the ‘oi,’ ‘oy,’ ‘ou,’ and ‘ow’ patterns. Let’s think of words we can use!”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“Who can think of a word with and /oi/ or /ow/ pattern?” </a:t>
            </a:r>
            <a:r>
              <a:rPr lang="en" sz="1200" b="0" dirty="0">
                <a:solidFill>
                  <a:schemeClr val="dk1"/>
                </a:solidFill>
                <a:latin typeface="Calibri"/>
                <a:ea typeface="Calibri"/>
                <a:cs typeface="Calibri"/>
                <a:sym typeface="Calibri"/>
              </a:rPr>
              <a:t>(</a:t>
            </a:r>
            <a:r>
              <a:rPr lang="en-US" sz="1200" b="0" dirty="0">
                <a:solidFill>
                  <a:schemeClr val="dk1"/>
                </a:solidFill>
                <a:latin typeface="Calibri"/>
                <a:ea typeface="Calibri"/>
                <a:cs typeface="Calibri"/>
                <a:sym typeface="Calibri"/>
              </a:rPr>
              <a:t>A</a:t>
            </a:r>
            <a:r>
              <a:rPr lang="en" sz="1200" b="0" dirty="0">
                <a:solidFill>
                  <a:schemeClr val="dk1"/>
                </a:solidFill>
                <a:latin typeface="Calibri"/>
                <a:ea typeface="Calibri"/>
                <a:cs typeface="Calibri"/>
                <a:sym typeface="Calibri"/>
              </a:rPr>
              <a:t>nswers will vary.) </a:t>
            </a:r>
            <a:endParaRPr sz="1200" b="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words on four-column chart in the (“ou,” “ow,” “oy,” “oi”) column and repeats the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“Yes, ‘boy’ fits the pattern!”</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do you notice about the word?</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Why did I put it in this column?” </a:t>
            </a:r>
            <a:r>
              <a:rPr lang="en" sz="1200" dirty="0">
                <a:solidFill>
                  <a:schemeClr val="dk1"/>
                </a:solidFill>
                <a:latin typeface="Calibri"/>
                <a:ea typeface="Calibri"/>
                <a:cs typeface="Calibri"/>
                <a:sym typeface="Calibri"/>
              </a:rPr>
              <a:t>(</a:t>
            </a:r>
            <a:r>
              <a:rPr lang="en" sz="1200" b="0" dirty="0">
                <a:solidFill>
                  <a:schemeClr val="dk1"/>
                </a:solidFill>
                <a:latin typeface="Calibri"/>
                <a:ea typeface="Calibri"/>
                <a:cs typeface="Calibri"/>
                <a:sym typeface="Calibri"/>
              </a:rPr>
              <a:t>It has the “oi”/”oy”/”ou”/”ow” patterns.)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“Great job! Now it’s time to use your white boards (or paper/pencil) to record the words with me.”</a:t>
            </a:r>
            <a:endParaRPr lang="en"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draw the same four-column chart on their own white boards.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“After we make our list, we will write a silly sentence together. The sentence has to have at least one word with each “oi” ”oy” ”ou” ”ow” pattern in it. If we want our sentence to be really silly, we want to have lots of words to choose from. So, we are going to work together to think of as many /oi/ and /ow/ words as we can. You will think of as many /oi/ and /ow/ words words as you can and write them on your white board in the correct column.”</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write words individually or with partners for 1–2 minutes.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Choose volunteers to share out words from their list, specifying which column the word should go under in the chart. If a student identifies the incorrect column (incorrectly spells the word), teacher guides student to correct the mistake.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Example: If a student spelled “noise” as “noyse,” teacher says: “</a:t>
            </a:r>
            <a:r>
              <a:rPr lang="en" sz="1200" i="1" dirty="0">
                <a:solidFill>
                  <a:schemeClr val="dk1"/>
                </a:solidFill>
                <a:latin typeface="Calibri"/>
                <a:ea typeface="Calibri"/>
                <a:cs typeface="Calibri"/>
                <a:sym typeface="Calibri"/>
              </a:rPr>
              <a:t>Great word! Remember that when the /oi/ sound is in the middle of the syllable, it is spelled with ‘oi.’ And this word has an ‘e’ at the end as well. So how would you spell this word?” </a:t>
            </a:r>
            <a:r>
              <a:rPr lang="en" sz="1200" b="0" dirty="0">
                <a:solidFill>
                  <a:schemeClr val="dk1"/>
                </a:solidFill>
                <a:latin typeface="Calibri"/>
                <a:ea typeface="Calibri"/>
                <a:cs typeface="Calibri"/>
                <a:sym typeface="Calibri"/>
              </a:rPr>
              <a:t>(“noise”)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correct on their whiteboards.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the words to whiteboard in the correct column for all students to see.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10–12 with several more words, if necessary (enough from which to choose to create a silly sentence). Students follow along by circling words on their own whiteboard that were shared by others.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“Wow! Look at all the words we’ve come up with that match our pattern! Now we are ready to write a silly sentence! We need a few high-frequency words to make our sentence, too. So I will be looking at the Interactive Word Wall to find some more words to finish our sentence.”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“A silly sentence makes us laugh because we use words that don’t usually go together or </a:t>
            </a:r>
            <a:r>
              <a:rPr lang="en-US" sz="1200" i="0" dirty="0">
                <a:solidFill>
                  <a:schemeClr val="dk1"/>
                </a:solidFill>
                <a:latin typeface="Calibri"/>
                <a:ea typeface="Calibri"/>
                <a:cs typeface="Calibri"/>
                <a:sym typeface="Calibri"/>
              </a:rPr>
              <a:t>that </a:t>
            </a:r>
            <a:r>
              <a:rPr lang="en" sz="1200" i="0" dirty="0">
                <a:solidFill>
                  <a:schemeClr val="dk1"/>
                </a:solidFill>
                <a:latin typeface="Calibri"/>
                <a:ea typeface="Calibri"/>
                <a:cs typeface="Calibri"/>
                <a:sym typeface="Calibri"/>
              </a:rPr>
              <a:t>give us a funny picture in our head.”</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silly sentence aloud. Example (use student-generated words): </a:t>
            </a:r>
            <a:r>
              <a:rPr lang="en" sz="1200" i="0" dirty="0">
                <a:solidFill>
                  <a:schemeClr val="dk1"/>
                </a:solidFill>
                <a:latin typeface="Calibri"/>
                <a:ea typeface="Calibri"/>
                <a:cs typeface="Calibri"/>
                <a:sym typeface="Calibri"/>
              </a:rPr>
              <a:t>“Don’t be a grouch if I enjoy the chow of my choice when we eat dinner.” </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many words are in the sentence?”</a:t>
            </a:r>
            <a:r>
              <a:rPr lang="en" sz="1200" dirty="0">
                <a:solidFill>
                  <a:schemeClr val="dk1"/>
                </a:solidFill>
                <a:latin typeface="Calibri"/>
                <a:ea typeface="Calibri"/>
                <a:cs typeface="Calibri"/>
                <a:sym typeface="Calibri"/>
              </a:rPr>
              <a:t> (16)</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“Yes! We will write an sixteen-word sentence together. Let’s start with the first word, ‘don’t.’ I know the sounds in this word: /d/ /o/ /n/ /t/.” </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the word “dont” on chart paper or white board. Say:</a:t>
            </a:r>
            <a:r>
              <a:rPr lang="en" sz="1200" i="1" dirty="0">
                <a:solidFill>
                  <a:schemeClr val="dk1"/>
                </a:solidFill>
                <a:latin typeface="Calibri"/>
                <a:ea typeface="Calibri"/>
                <a:cs typeface="Calibri"/>
                <a:sym typeface="Calibri"/>
              </a:rPr>
              <a:t> </a:t>
            </a:r>
            <a:r>
              <a:rPr lang="en" sz="1200" i="0" dirty="0">
                <a:solidFill>
                  <a:schemeClr val="dk1"/>
                </a:solidFill>
                <a:latin typeface="Calibri"/>
                <a:ea typeface="Calibri"/>
                <a:cs typeface="Calibri"/>
                <a:sym typeface="Calibri"/>
              </a:rPr>
              <a:t>“Hmmm. This word I wrote doesn’t look right.” </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a:t>
            </a:r>
            <a:r>
              <a:rPr lang="en" sz="1200" i="1" dirty="0">
                <a:solidFill>
                  <a:schemeClr val="dk1"/>
                </a:solidFill>
                <a:latin typeface="Calibri"/>
                <a:ea typeface="Calibri"/>
                <a:cs typeface="Calibri"/>
                <a:sym typeface="Calibri"/>
              </a:rPr>
              <a:t> “What do we know about vowel sounds in closed syllables?”</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(They are short.)</a:t>
            </a:r>
            <a:r>
              <a:rPr lang="en" sz="1200" b="0" i="1" dirty="0">
                <a:solidFill>
                  <a:schemeClr val="dk1"/>
                </a:solidFill>
                <a:latin typeface="Calibri"/>
                <a:ea typeface="Calibri"/>
                <a:cs typeface="Calibri"/>
                <a:sym typeface="Calibri"/>
              </a:rPr>
              <a:t> </a:t>
            </a:r>
            <a:endParaRPr sz="1200" b="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a:t>
            </a:r>
            <a:r>
              <a:rPr lang="en" sz="1200" i="1" dirty="0">
                <a:solidFill>
                  <a:schemeClr val="dk1"/>
                </a:solidFill>
                <a:latin typeface="Calibri"/>
                <a:ea typeface="Calibri"/>
                <a:cs typeface="Calibri"/>
                <a:sym typeface="Calibri"/>
              </a:rPr>
              <a:t> </a:t>
            </a:r>
            <a:r>
              <a:rPr lang="en" sz="1200" i="0" dirty="0">
                <a:solidFill>
                  <a:schemeClr val="dk1"/>
                </a:solidFill>
                <a:latin typeface="Calibri"/>
                <a:ea typeface="Calibri"/>
                <a:cs typeface="Calibri"/>
                <a:sym typeface="Calibri"/>
              </a:rPr>
              <a:t>“Right. So this can’t be right, because this word says ‘dont.’” </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“I wonder how I can spell the word to say ‘don’t.’ Does anyone know what two words we also use to say the same thing as ‘don’t’?”</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(do, not)</a:t>
            </a:r>
            <a:r>
              <a:rPr lang="en" sz="1200" b="0" i="1" dirty="0">
                <a:solidFill>
                  <a:schemeClr val="dk1"/>
                </a:solidFill>
                <a:latin typeface="Calibri"/>
                <a:ea typeface="Calibri"/>
                <a:cs typeface="Calibri"/>
                <a:sym typeface="Calibri"/>
              </a:rPr>
              <a:t> </a:t>
            </a:r>
            <a:endParaRPr sz="1200" b="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a:t>
            </a:r>
            <a:r>
              <a:rPr lang="en" sz="1200" i="1" dirty="0">
                <a:solidFill>
                  <a:schemeClr val="dk1"/>
                </a:solidFill>
                <a:latin typeface="Calibri"/>
                <a:ea typeface="Calibri"/>
                <a:cs typeface="Calibri"/>
                <a:sym typeface="Calibri"/>
              </a:rPr>
              <a:t> </a:t>
            </a:r>
            <a:r>
              <a:rPr lang="en" sz="1200" i="0" dirty="0">
                <a:solidFill>
                  <a:schemeClr val="dk1"/>
                </a:solidFill>
                <a:latin typeface="Calibri"/>
                <a:ea typeface="Calibri"/>
                <a:cs typeface="Calibri"/>
                <a:sym typeface="Calibri"/>
              </a:rPr>
              <a:t>“Right! So ‘don’t’ is really a shorter way to say ‘do not.’ When we shorten two words into one, it is called a ‘contraction.’ The word ‘contract’ means to make something smaller. Let’s see how we make contractions with words.” </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a:t>
            </a:r>
            <a:r>
              <a:rPr lang="en" sz="1200" i="1" dirty="0">
                <a:solidFill>
                  <a:schemeClr val="dk1"/>
                </a:solidFill>
                <a:latin typeface="Calibri"/>
                <a:ea typeface="Calibri"/>
                <a:cs typeface="Calibri"/>
                <a:sym typeface="Calibri"/>
              </a:rPr>
              <a:t> </a:t>
            </a:r>
            <a:r>
              <a:rPr lang="en" sz="1200" i="0" dirty="0">
                <a:solidFill>
                  <a:schemeClr val="dk1"/>
                </a:solidFill>
                <a:latin typeface="Calibri"/>
                <a:ea typeface="Calibri"/>
                <a:cs typeface="Calibri"/>
                <a:sym typeface="Calibri"/>
              </a:rPr>
              <a:t>“To make a contraction, authors use an apostrophe, like this.” </a:t>
            </a:r>
            <a:r>
              <a:rPr lang="en" sz="1200" dirty="0">
                <a:solidFill>
                  <a:schemeClr val="dk1"/>
                </a:solidFill>
                <a:latin typeface="Calibri"/>
                <a:ea typeface="Calibri"/>
                <a:cs typeface="Calibri"/>
                <a:sym typeface="Calibri"/>
              </a:rPr>
              <a:t>Insert an apostrophe between “n” and “t.”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a:t>
            </a:r>
            <a:r>
              <a:rPr lang="en" sz="1200" i="1" dirty="0">
                <a:solidFill>
                  <a:schemeClr val="dk1"/>
                </a:solidFill>
                <a:latin typeface="Calibri"/>
                <a:ea typeface="Calibri"/>
                <a:cs typeface="Calibri"/>
                <a:sym typeface="Calibri"/>
              </a:rPr>
              <a:t> </a:t>
            </a:r>
            <a:r>
              <a:rPr lang="en" sz="1200" i="0" dirty="0">
                <a:solidFill>
                  <a:schemeClr val="dk1"/>
                </a:solidFill>
                <a:latin typeface="Calibri"/>
                <a:ea typeface="Calibri"/>
                <a:cs typeface="Calibri"/>
                <a:sym typeface="Calibri"/>
              </a:rPr>
              <a:t>“The apostrophe’s job is to hold the place where the letter ‘o’ is in the word ‘not.’ So when we contract the words ‘do’ and ‘not’ into ‘don’t,’ we are saying the same thing but in a shorter way.”</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a:t>
            </a:r>
            <a:r>
              <a:rPr lang="en" sz="1200" i="1" dirty="0">
                <a:solidFill>
                  <a:schemeClr val="dk1"/>
                </a:solidFill>
                <a:latin typeface="Calibri"/>
                <a:ea typeface="Calibri"/>
                <a:cs typeface="Calibri"/>
                <a:sym typeface="Calibri"/>
              </a:rPr>
              <a:t> </a:t>
            </a:r>
            <a:r>
              <a:rPr lang="en" sz="1200" i="0" dirty="0">
                <a:solidFill>
                  <a:schemeClr val="dk1"/>
                </a:solidFill>
                <a:latin typeface="Calibri"/>
                <a:ea typeface="Calibri"/>
                <a:cs typeface="Calibri"/>
                <a:sym typeface="Calibri"/>
              </a:rPr>
              <a:t>“Authors often use contractions with the word ‘not.’ I have read the word ‘can’t’ in texts, for example.” </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a:t>
            </a:r>
            <a:r>
              <a:rPr lang="en" sz="1200" i="1" dirty="0">
                <a:solidFill>
                  <a:schemeClr val="dk1"/>
                </a:solidFill>
                <a:latin typeface="Calibri"/>
                <a:ea typeface="Calibri"/>
                <a:cs typeface="Calibri"/>
                <a:sym typeface="Calibri"/>
              </a:rPr>
              <a:t> “What two words would say the same as ‘can’t’?” </a:t>
            </a:r>
            <a:r>
              <a:rPr lang="en" sz="1200" b="0" dirty="0">
                <a:solidFill>
                  <a:schemeClr val="dk1"/>
                </a:solidFill>
                <a:latin typeface="Calibri"/>
                <a:ea typeface="Calibri"/>
                <a:cs typeface="Calibri"/>
                <a:sym typeface="Calibri"/>
              </a:rPr>
              <a:t>(can, not)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“Right, ‘can’ and ‘not’ can be made into the contraction ‘can’t.’ We should pay attention to any contractions we read this week and think about what two words are making the contraction.”</a:t>
            </a:r>
            <a:r>
              <a:rPr lang="en" sz="1200" i="1" dirty="0">
                <a:solidFill>
                  <a:schemeClr val="dk1"/>
                </a:solidFill>
                <a:latin typeface="Calibri"/>
                <a:ea typeface="Calibri"/>
                <a:cs typeface="Calibri"/>
                <a:sym typeface="Calibri"/>
              </a:rPr>
              <a:t> </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the sentence, tapping out each word on the chart paper or whiteboard.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Teacher and students share pen to take turns interactively writing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Stop to review punctuation rules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the sentence is finished, say: </a:t>
            </a:r>
            <a:r>
              <a:rPr lang="en" sz="1200" i="0" dirty="0">
                <a:solidFill>
                  <a:schemeClr val="dk1"/>
                </a:solidFill>
                <a:latin typeface="Calibri"/>
                <a:ea typeface="Calibri"/>
                <a:cs typeface="Calibri"/>
                <a:sym typeface="Calibri"/>
              </a:rPr>
              <a:t>“Let’s read our silly sentence we came up with from the words we know.”</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and teacher read sentence together.</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correctly identifying words with the spelling patterns “ou,” “ow,” “oy,” “oi.”</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using words from the Interactive Word Wall to create the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writing a sentence with shared writing, guided by teacher.</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Guide students to make corrections in spellings and print concepts (capitalization, punctuation, spacing, etc.)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time is a consideration, shorten the lesson by calling on students to brainstorm words as a class under teacher guidance instead of having them write words down on white boards.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student needs, allow students to air-write instead of using whiteboards and markers.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a sentence frame if students need the support to generate the silly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keeping silly sentences posted and creating a story or poem as more are created.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378071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3d41ec11de_0_1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9" name="Google Shape;259;g3d41ec11de_0_118: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5-10</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Successful learners keep track of and reflect on their own learning. Point out that they are doing this each time they consider how what they did today helps them become more proficient readers.</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respond to the reflection question and share with a partner. </a:t>
            </a:r>
            <a:endParaRPr sz="1200" dirty="0">
              <a:solidFill>
                <a:schemeClr val="dk1"/>
              </a:solidFill>
              <a:latin typeface="Calibri"/>
              <a:ea typeface="Calibri"/>
              <a:cs typeface="Calibri"/>
              <a:sym typeface="Calibri"/>
            </a:endParaRPr>
          </a:p>
          <a:p>
            <a:pPr marL="0" marR="0" lvl="3" indent="0"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Responses will vary. Example: “I’m going to identify vowel sounds in words.”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Provide sentence frames. Examples: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I spelled _____, I _____.”</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I thought of the silly sentence _____, I _____.”</a:t>
            </a:r>
            <a:endParaRPr sz="1200" dirty="0">
              <a:solidFill>
                <a:schemeClr val="dk1"/>
              </a:solidFill>
              <a:latin typeface="Calibri"/>
              <a:ea typeface="Calibri"/>
              <a:cs typeface="Calibri"/>
              <a:sym typeface="Calibri"/>
            </a:endParaRPr>
          </a:p>
        </p:txBody>
      </p:sp>
      <p:sp>
        <p:nvSpPr>
          <p:cNvPr id="260" name="Google Shape;260;g3d41ec11de_0_118: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61" name="Google Shape;261;g3d41ec11de_0_118: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057940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g3e8258026d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8" name="Google Shape;268;g3e8258026d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a:t>
            </a: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Song sung to the tune of “The Farmer and the Dell.”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work more with silly sentences.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829147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g3e8258026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4" name="Google Shape;274;g3e8258026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 </a:t>
            </a: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going to create and write another silly sentence. </a:t>
            </a:r>
            <a:r>
              <a:rPr lang="en" sz="1200" dirty="0">
                <a:solidFill>
                  <a:schemeClr val="dk1"/>
                </a:solidFill>
                <a:highlight>
                  <a:srgbClr val="FFFFFF"/>
                </a:highlight>
                <a:latin typeface="Calibri"/>
                <a:ea typeface="Calibri"/>
                <a:cs typeface="Calibri"/>
                <a:sym typeface="Calibri"/>
              </a:rPr>
              <a:t>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37826071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443114bea1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1" name="Google Shape;281;g443114bea1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below, and can also be found after each lesson in </a:t>
            </a:r>
            <a:r>
              <a:rPr lang="en" sz="1200" b="1" dirty="0">
                <a:solidFill>
                  <a:schemeClr val="dk1"/>
                </a:solidFill>
                <a:latin typeface="Calibri"/>
                <a:ea typeface="Calibri"/>
                <a:cs typeface="Calibri"/>
                <a:sym typeface="Calibri"/>
              </a:rPr>
              <a:t>Module 2 Teacher Guide. </a:t>
            </a:r>
            <a:r>
              <a:rPr lang="en" sz="1200" dirty="0">
                <a:solidFill>
                  <a:schemeClr val="dk1"/>
                </a:solidFill>
                <a:latin typeface="Calibri"/>
                <a:ea typeface="Calibri"/>
                <a:cs typeface="Calibri"/>
                <a:sym typeface="Calibri"/>
              </a:rPr>
              <a:t>To differentiate further, change the difficulty of words based on the ability of the student.</a:t>
            </a:r>
            <a:r>
              <a:rPr lang="en" sz="1200" dirty="0">
                <a:solidFill>
                  <a:schemeClr val="dk1"/>
                </a:solidFill>
                <a:highlight>
                  <a:srgbClr val="FFFF00"/>
                </a:highlight>
                <a:latin typeface="Calibri"/>
                <a:ea typeface="Calibri"/>
                <a:cs typeface="Calibri"/>
                <a:sym typeface="Calibri"/>
              </a:rPr>
              <a:t>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suggested.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partners as they work until students become familiar with working independent</a:t>
            </a:r>
            <a:r>
              <a:rPr lang="en-US" sz="1200" dirty="0" err="1">
                <a:solidFill>
                  <a:schemeClr val="dk1"/>
                </a:solidFill>
                <a:latin typeface="Calibri"/>
                <a:ea typeface="Calibri"/>
                <a:cs typeface="Calibri"/>
                <a:sym typeface="Calibri"/>
              </a:rPr>
              <a:t>ly</a:t>
            </a:r>
            <a:r>
              <a:rPr lang="en" sz="1200" dirty="0">
                <a:solidFill>
                  <a:schemeClr val="dk1"/>
                </a:solidFill>
                <a:latin typeface="Calibri"/>
                <a:ea typeface="Calibri"/>
                <a:cs typeface="Calibri"/>
                <a:sym typeface="Calibri"/>
              </a:rPr>
              <a:t> from teacher guidance. One suggested group today is a teacher-directed group.</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Paper and pencils for Writing Pairs and Independent Writers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Shared paper and pencil for Teacher Silly Sentence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working in pairs or independently that the expectation is that they take responsibility for their own work as possible and to ask another student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in assigned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creating sentences?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checking sentences for spelling, punctuation and capitalization, making corrections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a:t>
            </a:r>
            <a:r>
              <a:rPr lang="en" sz="1200">
                <a:solidFill>
                  <a:schemeClr val="dk1"/>
                </a:solidFill>
                <a:latin typeface="Calibri"/>
                <a:ea typeface="Calibri"/>
                <a:cs typeface="Calibri"/>
                <a:sym typeface="Calibri"/>
              </a:rPr>
              <a:t>work.</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271034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 name="Google Shape;18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Words Rule Cards or Word list, T-Chart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Silly sentence examples (optional)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Materials for Independent Work Time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White boards, white board markers and erasers or paper/pencil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rgbClr val="231F20"/>
              </a:buClr>
              <a:buSzPts val="1200"/>
              <a:buFont typeface="Calibri"/>
              <a:buChar char="●"/>
            </a:pPr>
            <a:r>
              <a:rPr lang="en" sz="1200" dirty="0">
                <a:solidFill>
                  <a:schemeClr val="dk1"/>
                </a:solidFill>
                <a:latin typeface="Calibri"/>
                <a:ea typeface="Calibri"/>
                <a:cs typeface="Calibri"/>
                <a:sym typeface="Calibri"/>
              </a:rPr>
              <a:t>Prepare a place to write “silly sentences” for future reference.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978488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3ce671ea3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 name="Google Shape;189;g3ce671ea3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Materials to read and review in preparation: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Handwriting Guidance Document </a:t>
            </a:r>
            <a:r>
              <a:rPr lang="en" sz="1200" dirty="0">
                <a:solidFill>
                  <a:schemeClr val="dk1"/>
                </a:solidFill>
                <a:latin typeface="Calibri"/>
                <a:ea typeface="Calibri"/>
                <a:cs typeface="Calibri"/>
                <a:sym typeface="Calibri"/>
              </a:rPr>
              <a:t>(found in </a:t>
            </a:r>
            <a:r>
              <a:rPr lang="en" sz="1200" b="1" dirty="0">
                <a:solidFill>
                  <a:schemeClr val="dk1"/>
                </a:solidFill>
                <a:latin typeface="Calibri"/>
                <a:ea typeface="Calibri"/>
                <a:cs typeface="Calibri"/>
                <a:sym typeface="Calibri"/>
              </a:rPr>
              <a:t>the K-2 Reading Foundations 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rgbClr val="333333"/>
                </a:solidFill>
                <a:highlight>
                  <a:schemeClr val="lt1"/>
                </a:highlight>
                <a:latin typeface="Calibri"/>
                <a:ea typeface="Calibri"/>
                <a:cs typeface="Calibri"/>
                <a:sym typeface="Calibri"/>
              </a:rPr>
              <a:t>View the Video, “Interactive Writing"</a:t>
            </a:r>
            <a:r>
              <a:rPr lang="en" sz="1200" dirty="0">
                <a:solidFill>
                  <a:srgbClr val="333333"/>
                </a:solidFill>
                <a:highlight>
                  <a:schemeClr val="lt1"/>
                </a:highlight>
                <a:uFill>
                  <a:noFill/>
                </a:uFill>
                <a:latin typeface="Calibri"/>
                <a:ea typeface="Calibri"/>
                <a:cs typeface="Calibri"/>
                <a:sym typeface="Calibri"/>
                <a:hlinkClick r:id="rId3"/>
              </a:rPr>
              <a:t> </a:t>
            </a:r>
            <a:r>
              <a:rPr lang="en" sz="1200" u="sng" dirty="0">
                <a:solidFill>
                  <a:schemeClr val="hlink"/>
                </a:solidFill>
                <a:highlight>
                  <a:schemeClr val="lt1"/>
                </a:highlight>
                <a:latin typeface="Calibri"/>
                <a:ea typeface="Calibri"/>
                <a:cs typeface="Calibri"/>
                <a:sym typeface="Calibri"/>
                <a:hlinkClick r:id="rId3"/>
              </a:rPr>
              <a:t>https://vimeo.com/168991757</a:t>
            </a:r>
            <a:endParaRPr sz="1200" u="sng" dirty="0">
              <a:solidFill>
                <a:schemeClr val="hlink"/>
              </a:solidFill>
              <a:highlight>
                <a:schemeClr val="lt1"/>
              </a:highlight>
              <a:latin typeface="Calibri"/>
              <a:ea typeface="Calibri"/>
              <a:cs typeface="Calibri"/>
              <a:sym typeface="Calibri"/>
              <a:hlinkClick r:id="rId3"/>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dirty="0"/>
          </a:p>
        </p:txBody>
      </p:sp>
    </p:spTree>
    <p:extLst>
      <p:ext uri="{BB962C8B-B14F-4D97-AF65-F5344CB8AC3E}">
        <p14:creationId xmlns:p14="http://schemas.microsoft.com/office/powerpoint/2010/main" val="39522262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5" name="Google Shape;19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Building on Previous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addresses the spelling patterns and high-frequency words that have been used throughout the cycle (to decode in isolation, read in a text, and spell words). Students apply all of these skills to construct a shared sentence. The chosen sentence also reinforces words from the decodable text.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Areas Students May Struggle: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Consider using pictures to clarify any nouns or verbs in the sentence that may be new. Act out verbs for clarification. Letter sound connections are strengthened when students see they are tools that allow them to communicate an idea.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writing familiar words, remind them that these are familiar words and they should try to remember how they were spelled when they read them. This supports the goal of automaticity with letter sound connections.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Ongoing Assessment(s):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whether students can follow basic concepts of print such as directionality and spacing.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whether students can identify and apply spelling patterns based on syllable types of words spelled with “oi,” “oy,” “ou,” and “ow.”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Key Vocabulary: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interact, interactive, proficient, pattern, contraction, apostrophe (L)</a:t>
            </a:r>
            <a:endParaRPr sz="1200" dirty="0">
              <a:latin typeface="Calibri"/>
              <a:ea typeface="Calibri"/>
              <a:cs typeface="Calibri"/>
              <a:sym typeface="Calibri"/>
            </a:endParaRPr>
          </a:p>
        </p:txBody>
      </p:sp>
    </p:spTree>
    <p:extLst>
      <p:ext uri="{BB962C8B-B14F-4D97-AF65-F5344CB8AC3E}">
        <p14:creationId xmlns:p14="http://schemas.microsoft.com/office/powerpoint/2010/main" val="24692564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4" name="Google Shape;204;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a:t>
            </a:r>
          </a:p>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a:t>
            </a:r>
            <a:r>
              <a:rPr lang="en-US" sz="1200" b="1" dirty="0">
                <a:solidFill>
                  <a:schemeClr val="dk1"/>
                </a:solidFill>
                <a:latin typeface="Calibri"/>
                <a:ea typeface="Calibri"/>
                <a:cs typeface="Calibri"/>
                <a:sym typeface="Calibri"/>
              </a:rPr>
              <a:t>ole group</a:t>
            </a:r>
            <a:endParaRPr sz="1200" b="1" dirty="0">
              <a:solidFill>
                <a:schemeClr val="dk1"/>
              </a:solidFill>
              <a:latin typeface="Calibri"/>
              <a:ea typeface="Calibri"/>
              <a:cs typeface="Calibri"/>
              <a:sym typeface="Calibri"/>
            </a:endParaRPr>
          </a:p>
          <a:p>
            <a:pPr marL="457200" lvl="1" indent="0" algn="l" rtl="0">
              <a:lnSpc>
                <a:spcPct val="100000"/>
              </a:lnSpc>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Sing transition song, sung to the tune of “The Muffin Man.”</a:t>
            </a:r>
            <a:endParaRPr sz="1200" dirty="0">
              <a:solidFill>
                <a:schemeClr val="dk1"/>
              </a:solidFill>
              <a:highlight>
                <a:srgbClr val="FFFFFF"/>
              </a:highlight>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group words with the r-controlled vowel sound.</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highlight>
                <a:srgbClr val="FFFFFF"/>
              </a:highlight>
              <a:latin typeface="Calibri"/>
              <a:ea typeface="Calibri"/>
              <a:cs typeface="Calibri"/>
              <a:sym typeface="Calibri"/>
            </a:endParaRPr>
          </a:p>
          <a:p>
            <a:pPr marL="1106481" lvl="2" indent="-98508"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686022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 name="Google Shape;210;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 </a:t>
            </a: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a:t>
            </a:r>
            <a:r>
              <a:rPr lang="en-US" sz="1200" b="1" dirty="0" err="1">
                <a:solidFill>
                  <a:schemeClr val="dk1"/>
                </a:solidFill>
                <a:latin typeface="Calibri"/>
                <a:ea typeface="Calibri"/>
                <a:cs typeface="Calibri"/>
                <a:sym typeface="Calibri"/>
              </a:rPr>
              <a:t>uping</a:t>
            </a:r>
            <a:r>
              <a:rPr lang="en-US"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Briefly introduce the Learning Targets by reminding students of the lyrics they just sang or chanted in the transition. Explain that they are going to be reading words with different vowel patterns. Spelling patterns include: “</a:t>
            </a:r>
            <a:r>
              <a:rPr lang="en" sz="1200" dirty="0">
                <a:solidFill>
                  <a:schemeClr val="dk1"/>
                </a:solidFill>
                <a:latin typeface="Calibri"/>
                <a:ea typeface="Calibri"/>
                <a:cs typeface="Calibri"/>
                <a:sym typeface="Calibri"/>
              </a:rPr>
              <a:t>oi,” “oy,” “ou,” and “ow.”</a:t>
            </a:r>
            <a:endParaRPr sz="1200" dirty="0">
              <a:solidFill>
                <a:schemeClr val="dk1"/>
              </a:solidFill>
              <a:highlight>
                <a:srgbClr val="FF00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can be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r>
              <a:rPr lang="en" sz="1200" dirty="0">
                <a:solidFill>
                  <a:schemeClr val="dk1"/>
                </a:solidFill>
                <a:highlight>
                  <a:srgbClr val="FFFFFF"/>
                </a:highlight>
                <a:latin typeface="Calibri"/>
                <a:ea typeface="Calibri"/>
                <a:cs typeface="Calibri"/>
                <a:sym typeface="Calibri"/>
              </a:rPr>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770145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3a2ea51330_1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7" name="Google Shape;217;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10-12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point throughout the lesson.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Reminds students that the “oi” and “ow” sound has several spellings for the same sound.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helpers may be used to assist in passing out materials.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Words Rule Word Cards on the board and reads aloud “oi,” “oy,” “ou,” and “ow” words in random order: “out,” “noun,” “cow,” “now,” “point,” “void,” “soy,” “toy.” (click on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a:t>
            </a:r>
            <a:r>
              <a:rPr lang="en" sz="1200" i="1" dirty="0">
                <a:solidFill>
                  <a:schemeClr val="dk1"/>
                </a:solidFill>
                <a:latin typeface="Calibri"/>
                <a:ea typeface="Calibri"/>
                <a:cs typeface="Calibri"/>
                <a:sym typeface="Calibri"/>
              </a:rPr>
              <a:t> “Talk to an elbow partner about the rule we have learned about these /oi/ and /ow/words.” </a:t>
            </a:r>
            <a:r>
              <a:rPr lang="en" sz="1200" b="0" i="0" dirty="0">
                <a:solidFill>
                  <a:schemeClr val="dk1"/>
                </a:solidFill>
                <a:latin typeface="Calibri"/>
                <a:ea typeface="Calibri"/>
                <a:cs typeface="Calibri"/>
                <a:sym typeface="Calibri"/>
              </a:rPr>
              <a:t>(In “oi” and “ou” words, the vowel sound is in the middle of the syllable and followed by a consonant sound; in “oy” and “ow” words, it is at the end of the syllable or word.) </a:t>
            </a:r>
            <a:endParaRPr sz="1200" b="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a:t>
            </a:r>
            <a:r>
              <a:rPr lang="en" sz="1200" i="1" dirty="0">
                <a:solidFill>
                  <a:schemeClr val="dk1"/>
                </a:solidFill>
                <a:latin typeface="Calibri"/>
                <a:ea typeface="Calibri"/>
                <a:cs typeface="Calibri"/>
                <a:sym typeface="Calibri"/>
              </a:rPr>
              <a:t> </a:t>
            </a:r>
            <a:r>
              <a:rPr lang="en" sz="1200" i="0" dirty="0">
                <a:solidFill>
                  <a:schemeClr val="dk1"/>
                </a:solidFill>
                <a:latin typeface="Calibri"/>
                <a:ea typeface="Calibri"/>
                <a:cs typeface="Calibri"/>
                <a:sym typeface="Calibri"/>
              </a:rPr>
              <a:t>“Right! So we can say that in ‘oi’ and ‘ou’ words, the vowel sound is in the middle of the syllable and followed by a consonant sound; in ‘oy’ and ‘ow’ words, it is at the end of the syllable or word.” </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a:t>
            </a:r>
            <a:r>
              <a:rPr lang="en" sz="1200" i="1" dirty="0">
                <a:solidFill>
                  <a:schemeClr val="dk1"/>
                </a:solidFill>
                <a:latin typeface="Calibri"/>
                <a:ea typeface="Calibri"/>
                <a:cs typeface="Calibri"/>
                <a:sym typeface="Calibri"/>
              </a:rPr>
              <a:t> </a:t>
            </a:r>
            <a:r>
              <a:rPr lang="en" sz="1200" i="0" dirty="0">
                <a:solidFill>
                  <a:schemeClr val="dk1"/>
                </a:solidFill>
                <a:latin typeface="Calibri"/>
                <a:ea typeface="Calibri"/>
                <a:cs typeface="Calibri"/>
                <a:sym typeface="Calibri"/>
              </a:rPr>
              <a:t>“Now you will partner up and practice more /oi/ and /ow/ words that are spelled with these vowel patterns that we learned, remembering that when we identify whether or not it is in between consonants, we have a clue as to how it is spelled. Each partner will take a turn reading the words, then writing the words they hear.” </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0" dirty="0">
                <a:solidFill>
                  <a:schemeClr val="dk1"/>
                </a:solidFill>
                <a:latin typeface="Calibri"/>
                <a:ea typeface="Calibri"/>
                <a:cs typeface="Calibri"/>
                <a:sym typeface="Calibri"/>
              </a:rPr>
              <a:t>Words Rule Word Cards </a:t>
            </a:r>
            <a:r>
              <a:rPr lang="en" sz="1200" dirty="0">
                <a:solidFill>
                  <a:schemeClr val="dk1"/>
                </a:solidFill>
                <a:latin typeface="Calibri"/>
                <a:ea typeface="Calibri"/>
                <a:cs typeface="Calibri"/>
                <a:sym typeface="Calibri"/>
              </a:rPr>
              <a:t>and whiteboards, white board markers, and white board erasers to students (or paper/pencil) as they partner together.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divide Words Rule Word Cards equally with their partner and take turns reading words: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A reads word.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B identifies each word as “oi,” “oy,” “ou,” and “ow” based on whether or not the vowel sound is followed by a consonant and writes the word on his or her white </a:t>
            </a:r>
            <a:r>
              <a:rPr lang="en-US" sz="1200" dirty="0">
                <a:solidFill>
                  <a:schemeClr val="dk1"/>
                </a:solidFill>
                <a:latin typeface="Calibri"/>
                <a:ea typeface="Calibri"/>
                <a:cs typeface="Calibri"/>
                <a:sym typeface="Calibri"/>
              </a:rPr>
              <a:t>board.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B reads words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switch roles.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able to group spelling patterns correctly?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support as students make connections between spelling patterns and syllable types with sentence frames. Example: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“I notice when /ow/ is in the middle of a word, it is usually spelled with ‘ou.’”</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305117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3a2ea5133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9" name="Google Shape;239;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a:t>
            </a: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Sing transition song, sung to the tune of “The Muffin Man”</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“edit a sentence to make it make sense.”</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highlight>
                <a:srgbClr val="FFFFFF"/>
              </a:highlight>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422550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3d41ec11de_0_2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5" name="Google Shape;245;g3d41ec11de_0_2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 </a:t>
            </a: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Briefly introduce the Learning Targets by reminding students of the lyrics they just sang or chanted in the transition. Explain that they are going to be writing a sentence together using familiar words. They will use write the sentence with correct spelling, punctuation and capitalization rules. To build students’ academic vocabulary, take a moment to define “collaborate” by explaining that the class will work together as a team to write a sentence.  </a:t>
            </a:r>
            <a:endParaRPr sz="1200" dirty="0">
              <a:latin typeface="Calibri" panose="020F0502020204030204" pitchFamily="34" charset="0"/>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112748844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3" name="Google Shape;173;p2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174" name="Google Shape;174;p26"/>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6" Type="http://schemas.openxmlformats.org/officeDocument/2006/relationships/image" Target="../media/image3.pn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2.pn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mc:AlternateContent xmlns:mc="http://schemas.openxmlformats.org/markup-compatibility/2006" xmlns:p14="http://schemas.microsoft.com/office/powerpoint/2010/main">
    <mc:Choice Requires="p14">
      <p:transition spd="slow" p14:dur="2500">
        <p:fade thruBlk="1"/>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hyperlink" Target="https://vimeo.com/168991756"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2: Part 1: Cycle 7: Lesson 33</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80" name="Google Shape;180;p27"/>
          <p:cNvSpPr txBox="1">
            <a:spLocks noGrp="1"/>
          </p:cNvSpPr>
          <p:nvPr>
            <p:ph type="body" idx="1"/>
          </p:nvPr>
        </p:nvSpPr>
        <p:spPr>
          <a:xfrm>
            <a:off x="311700" y="1160853"/>
            <a:ext cx="8520600" cy="3062804"/>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Clr>
                <a:schemeClr val="dk1"/>
              </a:buClr>
              <a:buSzPts val="1100"/>
              <a:buFont typeface="Arial"/>
              <a:buNone/>
            </a:pPr>
            <a:r>
              <a:rPr lang="en" sz="1800" dirty="0">
                <a:solidFill>
                  <a:schemeClr val="dk1"/>
                </a:solidFill>
              </a:rPr>
              <a:t>This lesson engages students in a shorter version of Words Rule </a:t>
            </a:r>
            <a:r>
              <a:rPr lang="en" sz="1800" dirty="0"/>
              <a:t>I</a:t>
            </a:r>
            <a:r>
              <a:rPr lang="en" sz="1800" dirty="0">
                <a:solidFill>
                  <a:schemeClr val="dk1"/>
                </a:solidFill>
              </a:rPr>
              <a:t>nstructiona</a:t>
            </a:r>
            <a:r>
              <a:rPr lang="en" sz="1800" dirty="0"/>
              <a:t>l Practice to discover spelling patterns in words and use their knowledge of syllable type to identify when each pattern is applied. Students will brainstorm a list of words with the spelling patterns: “oi,” “oy,” “ou,” and “ow,” and use those in Interactive Writing. </a:t>
            </a:r>
          </a:p>
          <a:p>
            <a:pPr marL="0" lvl="0" indent="0" algn="l" rtl="0">
              <a:lnSpc>
                <a:spcPct val="90000"/>
              </a:lnSpc>
              <a:spcBef>
                <a:spcPts val="1000"/>
              </a:spcBef>
              <a:spcAft>
                <a:spcPts val="0"/>
              </a:spcAft>
              <a:buClr>
                <a:schemeClr val="dk1"/>
              </a:buClr>
              <a:buSzPts val="1100"/>
              <a:buFont typeface="Arial"/>
              <a:buNone/>
            </a:pPr>
            <a:endParaRPr sz="1800" i="1" dirty="0"/>
          </a:p>
          <a:p>
            <a:pPr marL="0" lvl="0" indent="0" algn="l" rtl="0">
              <a:lnSpc>
                <a:spcPct val="70000"/>
              </a:lnSpc>
              <a:spcBef>
                <a:spcPts val="1000"/>
              </a:spcBef>
              <a:spcAft>
                <a:spcPts val="0"/>
              </a:spcAft>
              <a:buClr>
                <a:schemeClr val="dk1"/>
              </a:buClr>
              <a:buSzPts val="1100"/>
              <a:buFont typeface="Arial"/>
              <a:buNone/>
            </a:pPr>
            <a:r>
              <a:rPr lang="en" sz="1800" b="1" dirty="0"/>
              <a:t>Be sure that students pay careful attention to:</a:t>
            </a:r>
            <a:r>
              <a:rPr lang="en" sz="1800" dirty="0"/>
              <a:t> </a:t>
            </a:r>
            <a:endParaRPr sz="1800" dirty="0"/>
          </a:p>
          <a:p>
            <a:pPr marL="457200" lvl="0" indent="-342900" algn="l" rtl="0">
              <a:lnSpc>
                <a:spcPct val="70000"/>
              </a:lnSpc>
              <a:spcBef>
                <a:spcPts val="1000"/>
              </a:spcBef>
              <a:spcAft>
                <a:spcPts val="0"/>
              </a:spcAft>
              <a:buSzPts val="1800"/>
              <a:buFont typeface="Arial"/>
              <a:buChar char="•"/>
            </a:pPr>
            <a:r>
              <a:rPr lang="en" sz="1800" dirty="0"/>
              <a:t>Spelling patterns: “oi,” “oy,” “ou,” and “ow” </a:t>
            </a:r>
            <a:endParaRPr sz="1800" dirty="0"/>
          </a:p>
          <a:p>
            <a:pPr marL="457200" lvl="0" indent="-342900" algn="l" rtl="0">
              <a:lnSpc>
                <a:spcPct val="70000"/>
              </a:lnSpc>
              <a:spcBef>
                <a:spcPts val="1000"/>
              </a:spcBef>
              <a:spcAft>
                <a:spcPts val="0"/>
              </a:spcAft>
              <a:buSzPts val="1800"/>
              <a:buFont typeface="Arial"/>
              <a:buChar char="•"/>
            </a:pPr>
            <a:r>
              <a:rPr lang="en" sz="1800" dirty="0"/>
              <a:t>Spelling patterns based on syllable type</a:t>
            </a:r>
          </a:p>
          <a:p>
            <a:pPr marL="457200" lvl="0" indent="-342900" algn="l" rtl="0">
              <a:lnSpc>
                <a:spcPct val="70000"/>
              </a:lnSpc>
              <a:spcBef>
                <a:spcPts val="1000"/>
              </a:spcBef>
              <a:spcAft>
                <a:spcPts val="0"/>
              </a:spcAft>
              <a:buSzPts val="1800"/>
              <a:buFont typeface="Arial"/>
              <a:buChar char="•"/>
            </a:pPr>
            <a:r>
              <a:rPr lang="en" sz="1800" dirty="0"/>
              <a:t>Words dictated in a sentence</a:t>
            </a:r>
            <a:br>
              <a:rPr lang="en" sz="1600" dirty="0"/>
            </a:br>
            <a:endParaRPr sz="1600" i="1" dirty="0"/>
          </a:p>
          <a:p>
            <a:pPr marL="0" lvl="0" indent="0" algn="l" rtl="0">
              <a:lnSpc>
                <a:spcPct val="70000"/>
              </a:lnSpc>
              <a:spcBef>
                <a:spcPts val="1000"/>
              </a:spcBef>
              <a:spcAft>
                <a:spcPts val="0"/>
              </a:spcAft>
              <a:buClr>
                <a:schemeClr val="dk1"/>
              </a:buClr>
              <a:buSzPts val="1100"/>
              <a:buFont typeface="Arial"/>
              <a:buNone/>
            </a:pPr>
            <a:r>
              <a:rPr lang="en" sz="1600" dirty="0">
                <a:solidFill>
                  <a:schemeClr val="dk1"/>
                </a:solidFill>
              </a:rPr>
              <a:t> </a:t>
            </a:r>
            <a:endParaRPr sz="1600" dirty="0">
              <a:solidFill>
                <a:schemeClr val="dk1"/>
              </a:solidFill>
            </a:endParaRPr>
          </a:p>
          <a:p>
            <a:pPr marL="177800" lvl="0" indent="0" algn="l" rtl="0">
              <a:lnSpc>
                <a:spcPct val="70000"/>
              </a:lnSpc>
              <a:spcBef>
                <a:spcPts val="1000"/>
              </a:spcBef>
              <a:spcAft>
                <a:spcPts val="0"/>
              </a:spcAft>
              <a:buNone/>
            </a:pPr>
            <a:endParaRPr sz="1600" dirty="0">
              <a:solidFill>
                <a:schemeClr val="dk1"/>
              </a:solidFill>
            </a:endParaRPr>
          </a:p>
          <a:p>
            <a:pPr marL="0" lvl="0" indent="0" algn="l" rtl="0">
              <a:lnSpc>
                <a:spcPct val="90000"/>
              </a:lnSpc>
              <a:spcBef>
                <a:spcPts val="1000"/>
              </a:spcBef>
              <a:spcAft>
                <a:spcPts val="0"/>
              </a:spcAft>
              <a:buClr>
                <a:schemeClr val="dk1"/>
              </a:buClr>
              <a:buSzPts val="1100"/>
              <a:buFont typeface="Arial"/>
              <a:buNone/>
            </a:pPr>
            <a:endParaRPr i="1" dirty="0">
              <a:solidFill>
                <a:schemeClr val="dk1"/>
              </a:solidFill>
            </a:endParaRPr>
          </a:p>
          <a:p>
            <a:pPr marL="0" lvl="0" indent="0" algn="l" rtl="0">
              <a:lnSpc>
                <a:spcPct val="90000"/>
              </a:lnSpc>
              <a:spcBef>
                <a:spcPts val="800"/>
              </a:spcBef>
              <a:spcAft>
                <a:spcPts val="0"/>
              </a:spcAft>
              <a:buClr>
                <a:schemeClr val="dk1"/>
              </a:buClr>
              <a:buSzPts val="1100"/>
              <a:buFont typeface="Arial"/>
              <a:buNone/>
            </a:pPr>
            <a:r>
              <a:rPr lang="en" i="1" dirty="0">
                <a:solidFill>
                  <a:schemeClr val="dk1"/>
                </a:solidFill>
              </a:rPr>
              <a:t> </a:t>
            </a:r>
            <a:endParaRPr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3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Interactive Writing</a:t>
            </a:r>
            <a:endParaRPr/>
          </a:p>
        </p:txBody>
      </p:sp>
      <p:sp>
        <p:nvSpPr>
          <p:cNvPr id="255" name="Google Shape;255;p36"/>
          <p:cNvSpPr txBox="1"/>
          <p:nvPr/>
        </p:nvSpPr>
        <p:spPr>
          <a:xfrm>
            <a:off x="633600" y="1291900"/>
            <a:ext cx="4485300" cy="312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600"/>
          </a:p>
          <a:p>
            <a:pPr marL="0" lvl="0" indent="0" algn="l" rtl="0">
              <a:spcBef>
                <a:spcPts val="0"/>
              </a:spcBef>
              <a:spcAft>
                <a:spcPts val="0"/>
              </a:spcAft>
              <a:buNone/>
            </a:pPr>
            <a:r>
              <a:rPr lang="en" sz="3600">
                <a:latin typeface="Century Gothic"/>
                <a:ea typeface="Century Gothic"/>
                <a:cs typeface="Century Gothic"/>
                <a:sym typeface="Century Gothic"/>
              </a:rPr>
              <a:t>Let’s write a silly sentence together! </a:t>
            </a:r>
            <a:endParaRPr sz="3600">
              <a:latin typeface="Century Gothic"/>
              <a:ea typeface="Century Gothic"/>
              <a:cs typeface="Century Gothic"/>
              <a:sym typeface="Century Gothic"/>
            </a:endParaRPr>
          </a:p>
        </p:txBody>
      </p:sp>
      <p:pic>
        <p:nvPicPr>
          <p:cNvPr id="256" name="Google Shape;256;p36"/>
          <p:cNvPicPr preferRelativeResize="0"/>
          <p:nvPr/>
        </p:nvPicPr>
        <p:blipFill>
          <a:blip r:embed="rId3">
            <a:alphaModFix/>
          </a:blip>
          <a:stretch>
            <a:fillRect/>
          </a:stretch>
        </p:blipFill>
        <p:spPr>
          <a:xfrm>
            <a:off x="5684051" y="1291900"/>
            <a:ext cx="2285425" cy="31242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37"/>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400" b="0" i="0" u="none" strike="noStrike" cap="none">
                <a:solidFill>
                  <a:schemeClr val="dk1"/>
                </a:solidFill>
                <a:latin typeface="Century Gothic"/>
                <a:ea typeface="Century Gothic"/>
                <a:cs typeface="Century Gothic"/>
                <a:sym typeface="Century Gothic"/>
              </a:rPr>
              <a:t>Reflection Time </a:t>
            </a:r>
            <a:endParaRPr/>
          </a:p>
        </p:txBody>
      </p:sp>
      <p:sp>
        <p:nvSpPr>
          <p:cNvPr id="264" name="Google Shape;264;p37"/>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Autofit/>
          </a:bodyPr>
          <a:lstStyle/>
          <a:p>
            <a:pPr marL="342900" lvl="0" indent="-355600" algn="l" rtl="0">
              <a:spcBef>
                <a:spcPts val="0"/>
              </a:spcBef>
              <a:spcAft>
                <a:spcPts val="0"/>
              </a:spcAft>
              <a:buSzPts val="3000"/>
              <a:buFont typeface="Century Gothic"/>
              <a:buChar char="•"/>
            </a:pPr>
            <a:r>
              <a:rPr lang="en" sz="3000">
                <a:latin typeface="Century Gothic"/>
                <a:ea typeface="Century Gothic"/>
                <a:cs typeface="Century Gothic"/>
                <a:sym typeface="Century Gothic"/>
              </a:rPr>
              <a:t>What did you do today to take responsibility for your learning and to become a more proficient reader?</a:t>
            </a:r>
            <a:endParaRPr sz="3000">
              <a:latin typeface="Century Gothic"/>
              <a:ea typeface="Century Gothic"/>
              <a:cs typeface="Century Gothic"/>
              <a:sym typeface="Century Gothic"/>
            </a:endParaRPr>
          </a:p>
        </p:txBody>
      </p:sp>
      <p:pic>
        <p:nvPicPr>
          <p:cNvPr id="265" name="Google Shape;265;p37"/>
          <p:cNvPicPr preferRelativeResize="0"/>
          <p:nvPr/>
        </p:nvPicPr>
        <p:blipFill>
          <a:blip r:embed="rId3">
            <a:alphaModFix/>
          </a:blip>
          <a:stretch>
            <a:fillRect/>
          </a:stretch>
        </p:blipFill>
        <p:spPr>
          <a:xfrm>
            <a:off x="708000" y="1543200"/>
            <a:ext cx="2792700" cy="27927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271" name="Google Shape;271;p3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Clr>
                <a:schemeClr val="dk1"/>
              </a:buClr>
              <a:buSzPts val="1100"/>
              <a:buFont typeface="Arial"/>
              <a:buNone/>
            </a:pPr>
            <a:r>
              <a:rPr lang="en" sz="3000" dirty="0">
                <a:solidFill>
                  <a:schemeClr val="dk1"/>
                </a:solidFill>
              </a:rPr>
              <a:t>It’s Time to Go to Work</a:t>
            </a:r>
            <a:endParaRPr sz="3000" dirty="0">
              <a:solidFill>
                <a:schemeClr val="dk1"/>
              </a:solidFill>
            </a:endParaRPr>
          </a:p>
          <a:p>
            <a:pPr marL="0" lvl="0" indent="0" algn="ctr" rtl="0">
              <a:spcBef>
                <a:spcPts val="800"/>
              </a:spcBef>
              <a:spcAft>
                <a:spcPts val="0"/>
              </a:spcAft>
              <a:buClr>
                <a:schemeClr val="dk1"/>
              </a:buClr>
              <a:buSzPts val="1100"/>
              <a:buFont typeface="Arial"/>
              <a:buNone/>
            </a:pPr>
            <a:endParaRPr dirty="0">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practice what we learned.</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2600" i="1" dirty="0">
              <a:solidFill>
                <a:srgbClr val="FF00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3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Independent Work: Learning Targets</a:t>
            </a:r>
            <a:endParaRPr/>
          </a:p>
        </p:txBody>
      </p:sp>
      <p:sp>
        <p:nvSpPr>
          <p:cNvPr id="277" name="Google Shape;277;p3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93700" algn="l" rtl="0">
              <a:spcBef>
                <a:spcPts val="800"/>
              </a:spcBef>
              <a:spcAft>
                <a:spcPts val="0"/>
              </a:spcAft>
              <a:buSzPts val="2600"/>
              <a:buChar char="•"/>
            </a:pPr>
            <a:r>
              <a:rPr lang="en" sz="2600" dirty="0"/>
              <a:t>I can create and write a silly sentence using high-frequency words and words with the r-controlled vowel spelling patterns.</a:t>
            </a:r>
            <a:endParaRPr sz="2600" dirty="0"/>
          </a:p>
          <a:p>
            <a:pPr marL="177800" lvl="0" indent="0" algn="l" rtl="0">
              <a:spcBef>
                <a:spcPts val="800"/>
              </a:spcBef>
              <a:spcAft>
                <a:spcPts val="0"/>
              </a:spcAft>
              <a:buNone/>
            </a:pPr>
            <a:endParaRPr sz="2600" dirty="0"/>
          </a:p>
          <a:p>
            <a:pPr marL="457200" lvl="0" indent="-393700" algn="l" rtl="0">
              <a:spcBef>
                <a:spcPts val="800"/>
              </a:spcBef>
              <a:spcAft>
                <a:spcPts val="0"/>
              </a:spcAft>
              <a:buClr>
                <a:schemeClr val="dk1"/>
              </a:buClr>
              <a:buSzPts val="2600"/>
              <a:buChar char="•"/>
            </a:pPr>
            <a:r>
              <a:rPr lang="en" sz="2600" dirty="0">
                <a:solidFill>
                  <a:schemeClr val="dk1"/>
                </a:solidFill>
              </a:rPr>
              <a:t>I can write sentences using correct spelling, punctuation and capitalization rules.</a:t>
            </a:r>
            <a:endParaRPr sz="2600" dirty="0"/>
          </a:p>
          <a:p>
            <a:pPr marL="0" lvl="0" indent="0" algn="l" rtl="0">
              <a:lnSpc>
                <a:spcPct val="115000"/>
              </a:lnSpc>
              <a:spcBef>
                <a:spcPts val="800"/>
              </a:spcBef>
              <a:spcAft>
                <a:spcPts val="500"/>
              </a:spcAft>
              <a:buNone/>
            </a:pPr>
            <a:endParaRPr sz="2000" dirty="0"/>
          </a:p>
        </p:txBody>
      </p:sp>
      <p:pic>
        <p:nvPicPr>
          <p:cNvPr id="278" name="Google Shape;278;p39"/>
          <p:cNvPicPr preferRelativeResize="0"/>
          <p:nvPr/>
        </p:nvPicPr>
        <p:blipFill>
          <a:blip r:embed="rId3">
            <a:alphaModFix/>
          </a:blip>
          <a:stretch>
            <a:fillRect/>
          </a:stretch>
        </p:blipFill>
        <p:spPr>
          <a:xfrm>
            <a:off x="8284028" y="4275794"/>
            <a:ext cx="755100" cy="586161"/>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graphicFrame>
        <p:nvGraphicFramePr>
          <p:cNvPr id="283" name="Google Shape;283;p40"/>
          <p:cNvGraphicFramePr/>
          <p:nvPr>
            <p:extLst>
              <p:ext uri="{D42A27DB-BD31-4B8C-83A1-F6EECF244321}">
                <p14:modId xmlns:p14="http://schemas.microsoft.com/office/powerpoint/2010/main" val="1110432583"/>
              </p:ext>
            </p:extLst>
          </p:nvPr>
        </p:nvGraphicFramePr>
        <p:xfrm>
          <a:off x="0" y="0"/>
          <a:ext cx="9144000" cy="5303460"/>
        </p:xfrm>
        <a:graphic>
          <a:graphicData uri="http://schemas.openxmlformats.org/drawingml/2006/table">
            <a:tbl>
              <a:tblPr>
                <a:noFill/>
                <a:tableStyleId>{C155E54A-F80C-45B4-A032-ECA315F70295}</a:tableStyleId>
              </a:tblPr>
              <a:tblGrid>
                <a:gridCol w="3051125">
                  <a:extLst>
                    <a:ext uri="{9D8B030D-6E8A-4147-A177-3AD203B41FA5}">
                      <a16:colId xmlns:a16="http://schemas.microsoft.com/office/drawing/2014/main" val="20000"/>
                    </a:ext>
                  </a:extLst>
                </a:gridCol>
                <a:gridCol w="3037575">
                  <a:extLst>
                    <a:ext uri="{9D8B030D-6E8A-4147-A177-3AD203B41FA5}">
                      <a16:colId xmlns:a16="http://schemas.microsoft.com/office/drawing/2014/main" val="20001"/>
                    </a:ext>
                  </a:extLst>
                </a:gridCol>
                <a:gridCol w="3055300">
                  <a:extLst>
                    <a:ext uri="{9D8B030D-6E8A-4147-A177-3AD203B41FA5}">
                      <a16:colId xmlns:a16="http://schemas.microsoft.com/office/drawing/2014/main" val="20002"/>
                    </a:ext>
                  </a:extLst>
                </a:gridCol>
              </a:tblGrid>
              <a:tr h="395725">
                <a:tc>
                  <a:txBody>
                    <a:bodyPr/>
                    <a:lstStyle/>
                    <a:p>
                      <a:pPr marL="0" lvl="0" indent="0" algn="ctr" rtl="0">
                        <a:spcBef>
                          <a:spcPts val="0"/>
                        </a:spcBef>
                        <a:spcAft>
                          <a:spcPts val="0"/>
                        </a:spcAft>
                        <a:buClr>
                          <a:schemeClr val="dk1"/>
                        </a:buClr>
                        <a:buSzPts val="1100"/>
                        <a:buFont typeface="Arial"/>
                        <a:buNone/>
                      </a:pPr>
                      <a:r>
                        <a:rPr lang="en" sz="2000" b="1" dirty="0">
                          <a:solidFill>
                            <a:schemeClr val="dk1"/>
                          </a:solidFill>
                          <a:latin typeface="Century Gothic"/>
                          <a:ea typeface="Century Gothic"/>
                          <a:cs typeface="Century Gothic"/>
                          <a:sym typeface="Century Gothic"/>
                        </a:rPr>
                        <a:t>Teacher Silly Sentence </a:t>
                      </a:r>
                      <a:endParaRPr sz="20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000" b="1">
                          <a:solidFill>
                            <a:schemeClr val="dk1"/>
                          </a:solidFill>
                          <a:latin typeface="Century Gothic"/>
                          <a:ea typeface="Century Gothic"/>
                          <a:cs typeface="Century Gothic"/>
                          <a:sym typeface="Century Gothic"/>
                        </a:rPr>
                        <a:t>Writing Pairs </a:t>
                      </a:r>
                      <a:endParaRPr sz="20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400" b="1">
                          <a:solidFill>
                            <a:schemeClr val="dk1"/>
                          </a:solidFill>
                          <a:latin typeface="Century Gothic"/>
                          <a:ea typeface="Century Gothic"/>
                          <a:cs typeface="Century Gothic"/>
                          <a:sym typeface="Century Gothic"/>
                        </a:rPr>
                        <a:t>  </a:t>
                      </a:r>
                      <a:r>
                        <a:rPr lang="en" sz="2000" b="1">
                          <a:solidFill>
                            <a:schemeClr val="dk1"/>
                          </a:solidFill>
                          <a:latin typeface="Century Gothic"/>
                          <a:ea typeface="Century Gothic"/>
                          <a:cs typeface="Century Gothic"/>
                          <a:sym typeface="Century Gothic"/>
                        </a:rPr>
                        <a:t>Independent Writing</a:t>
                      </a:r>
                      <a:endParaRPr sz="2000" b="1">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4583275">
                <a:tc>
                  <a:txBody>
                    <a:bodyPr/>
                    <a:lstStyle/>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Create another silly sentence with a group.</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Use words with “ou,” “ow,” “oy,” “oi” vowel spelling patterns and high-frequency words.</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We’ll talk about our sentence until we agree on the sentence we will write. </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We will write our sentence together. We will check our sentence for spelling, capitalization and punctuation. We will make corrections as needed.</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We will read our silly sentence together.</a:t>
                      </a: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0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Create a new silly sentence with a partner.</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Use words with “ou,” “ow,” “oy,” “oi” vowel spelling patterns and high-frequency words.</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Talk about your sentence until you agree on the sentence you will write on your paper. Write the sentence on your paper.</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Check your sentence for spelling, capitalization and punctuation. Make edits and corrections as needed.</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Share your sentence with another writing pair.</a:t>
                      </a:r>
                      <a:endParaRPr sz="150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Create a new silly sentence independently.</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Use words with “ou,” “ow,” “oy,” “oi” vowel spelling patterns and high-frequency words.</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Write your silly sentence on your paper.</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Check your sentence for spelling, capitalization and punctuation. Make edits and corrections as needed.</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Share your silly sentence with another independent writer.</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Check each other’s sentences and make any corrections needed.</a:t>
                      </a: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00" dirty="0">
                        <a:solidFill>
                          <a:schemeClr val="dk1"/>
                        </a:solidFill>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bl>
          </a:graphicData>
        </a:graphic>
      </p:graphicFrame>
      <p:pic>
        <p:nvPicPr>
          <p:cNvPr id="284" name="Google Shape;284;p40"/>
          <p:cNvPicPr preferRelativeResize="0"/>
          <p:nvPr/>
        </p:nvPicPr>
        <p:blipFill>
          <a:blip r:embed="rId3">
            <a:alphaModFix/>
          </a:blip>
          <a:stretch>
            <a:fillRect/>
          </a:stretch>
        </p:blipFill>
        <p:spPr>
          <a:xfrm rot="9312407">
            <a:off x="5487475" y="61706"/>
            <a:ext cx="855925" cy="498512"/>
          </a:xfrm>
          <a:prstGeom prst="rect">
            <a:avLst/>
          </a:prstGeom>
          <a:noFill/>
          <a:ln>
            <a:noFill/>
          </a:ln>
        </p:spPr>
      </p:pic>
      <p:pic>
        <p:nvPicPr>
          <p:cNvPr id="285" name="Google Shape;285;p40"/>
          <p:cNvPicPr preferRelativeResize="0"/>
          <p:nvPr/>
        </p:nvPicPr>
        <p:blipFill>
          <a:blip r:embed="rId3">
            <a:alphaModFix/>
          </a:blip>
          <a:stretch>
            <a:fillRect/>
          </a:stretch>
        </p:blipFill>
        <p:spPr>
          <a:xfrm rot="737910">
            <a:off x="2911375" y="61706"/>
            <a:ext cx="855925" cy="498512"/>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2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a:t>
            </a:r>
            <a:r>
              <a:rPr lang="en" b="1">
                <a:solidFill>
                  <a:schemeClr val="dk1"/>
                </a:solidFill>
              </a:rPr>
              <a:t>Lesson 33</a:t>
            </a:r>
            <a:r>
              <a:rPr lang="en" b="1" dirty="0">
                <a:solidFill>
                  <a:schemeClr val="dk1"/>
                </a:solidFill>
              </a:rPr>
              <a:t>: </a:t>
            </a:r>
            <a:endParaRPr dirty="0">
              <a:solidFill>
                <a:schemeClr val="dk1"/>
              </a:solidFill>
            </a:endParaRPr>
          </a:p>
          <a:p>
            <a:pPr marL="0" lvl="0" indent="0" algn="l" rtl="0">
              <a:spcBef>
                <a:spcPts val="800"/>
              </a:spcBef>
              <a:spcAft>
                <a:spcPts val="0"/>
              </a:spcAft>
              <a:buNone/>
            </a:pPr>
            <a:r>
              <a:rPr lang="en" sz="2000" b="1" dirty="0">
                <a:solidFill>
                  <a:schemeClr val="dk1"/>
                </a:solidFill>
              </a:rPr>
              <a:t>New Materials to Prepare </a:t>
            </a:r>
            <a:r>
              <a:rPr lang="en" sz="2000" b="1" dirty="0"/>
              <a:t>for Lesson</a:t>
            </a:r>
            <a:r>
              <a:rPr lang="en" sz="2000" dirty="0">
                <a:solidFill>
                  <a:schemeClr val="dk1"/>
                </a:solidFill>
              </a:rPr>
              <a:t>:</a:t>
            </a:r>
            <a:r>
              <a:rPr lang="en" sz="2000" b="1" dirty="0">
                <a:solidFill>
                  <a:schemeClr val="dk1"/>
                </a:solidFill>
              </a:rPr>
              <a:t> </a:t>
            </a:r>
            <a:endParaRPr sz="2000" b="1" dirty="0">
              <a:solidFill>
                <a:schemeClr val="dk1"/>
              </a:solidFill>
            </a:endParaRPr>
          </a:p>
          <a:p>
            <a:pPr marL="347663" lvl="0" indent="-322263" algn="l" rtl="0">
              <a:spcBef>
                <a:spcPts val="800"/>
              </a:spcBef>
              <a:spcAft>
                <a:spcPts val="0"/>
              </a:spcAft>
              <a:buClr>
                <a:schemeClr val="dk1"/>
              </a:buClr>
              <a:buSzPts val="1800"/>
              <a:buChar char="•"/>
            </a:pPr>
            <a:r>
              <a:rPr lang="en" sz="1800" dirty="0"/>
              <a:t>Words Rule Word Cards or Word List (one to display; one set per pair of students) T-Chart </a:t>
            </a:r>
          </a:p>
          <a:p>
            <a:pPr marL="347663" lvl="0" indent="-322263" algn="l" rtl="0">
              <a:spcBef>
                <a:spcPts val="800"/>
              </a:spcBef>
              <a:spcAft>
                <a:spcPts val="0"/>
              </a:spcAft>
              <a:buClr>
                <a:schemeClr val="dk1"/>
              </a:buClr>
              <a:buSzPts val="1800"/>
              <a:buChar char="•"/>
            </a:pPr>
            <a:r>
              <a:rPr lang="en" sz="1800" dirty="0"/>
              <a:t>Silly sentence examples (optional)</a:t>
            </a:r>
          </a:p>
          <a:p>
            <a:pPr marL="347663" lvl="0" indent="-322263" algn="l" rtl="0">
              <a:spcBef>
                <a:spcPts val="800"/>
              </a:spcBef>
              <a:spcAft>
                <a:spcPts val="0"/>
              </a:spcAft>
              <a:buClr>
                <a:schemeClr val="dk1"/>
              </a:buClr>
              <a:buSzPts val="1800"/>
              <a:buChar char="•"/>
            </a:pPr>
            <a:r>
              <a:rPr lang="en" sz="1800" dirty="0"/>
              <a:t>Materials for Independent Work Time</a:t>
            </a:r>
            <a:endParaRPr sz="1800" dirty="0"/>
          </a:p>
          <a:p>
            <a:pPr marL="0" lvl="0" indent="0" algn="l" rtl="0">
              <a:spcBef>
                <a:spcPts val="1000"/>
              </a:spcBef>
              <a:spcAft>
                <a:spcPts val="0"/>
              </a:spcAft>
              <a:buClr>
                <a:srgbClr val="000000"/>
              </a:buClr>
              <a:buSzPts val="1100"/>
              <a:buFont typeface="Arial"/>
              <a:buNone/>
            </a:pPr>
            <a:r>
              <a:rPr lang="en" sz="1800" b="1" dirty="0"/>
              <a:t>Materials to Gather from Previous Lessons:</a:t>
            </a:r>
            <a:endParaRPr sz="1800" dirty="0"/>
          </a:p>
          <a:p>
            <a:pPr marL="457200" lvl="0" indent="-342900" algn="l" rtl="0">
              <a:spcBef>
                <a:spcPts val="1000"/>
              </a:spcBef>
              <a:spcAft>
                <a:spcPts val="0"/>
              </a:spcAft>
              <a:buSzPts val="1800"/>
              <a:buChar char="•"/>
            </a:pPr>
            <a:r>
              <a:rPr lang="en" sz="1800" dirty="0"/>
              <a:t>White boards, white board markers and erasers or paper/pencil </a:t>
            </a:r>
            <a:endParaRPr sz="1800" dirty="0"/>
          </a:p>
          <a:p>
            <a:pPr marL="177800" lvl="0" indent="0" algn="l" rtl="0">
              <a:spcBef>
                <a:spcPts val="1000"/>
              </a:spcBef>
              <a:spcAft>
                <a:spcPts val="0"/>
              </a:spcAft>
              <a:buNone/>
            </a:pPr>
            <a:endParaRPr sz="1200" dirty="0"/>
          </a:p>
          <a:p>
            <a:pPr marL="0" lvl="0" indent="0" algn="l" rtl="0">
              <a:spcBef>
                <a:spcPts val="1000"/>
              </a:spcBef>
              <a:spcAft>
                <a:spcPts val="0"/>
              </a:spcAft>
              <a:buNone/>
            </a:pPr>
            <a:endParaRPr sz="1200" dirty="0">
              <a:solidFill>
                <a:schemeClr val="dk1"/>
              </a:solidFill>
            </a:endParaRPr>
          </a:p>
          <a:p>
            <a:pPr marL="177800" lvl="0" indent="0" algn="l" rtl="0">
              <a:spcBef>
                <a:spcPts val="1000"/>
              </a:spcBef>
              <a:spcAft>
                <a:spcPts val="0"/>
              </a:spcAft>
              <a:buNone/>
            </a:pPr>
            <a:endParaRPr sz="1200" dirty="0">
              <a:solidFill>
                <a:schemeClr val="dk1"/>
              </a:solidFill>
            </a:endParaRPr>
          </a:p>
          <a:p>
            <a:pPr marL="0" lvl="0" indent="0" algn="l" rtl="0">
              <a:spcBef>
                <a:spcPts val="1000"/>
              </a:spcBef>
              <a:spcAft>
                <a:spcPts val="0"/>
              </a:spcAft>
              <a:buNone/>
            </a:pPr>
            <a:endParaRPr sz="2200" dirty="0">
              <a:solidFill>
                <a:schemeClr val="dk1"/>
              </a:solidFill>
            </a:endParaRPr>
          </a:p>
          <a:p>
            <a:pPr marL="0" lvl="0" indent="0" algn="l" rtl="0">
              <a:lnSpc>
                <a:spcPct val="90000"/>
              </a:lnSpc>
              <a:spcBef>
                <a:spcPts val="1000"/>
              </a:spcBef>
              <a:spcAft>
                <a:spcPts val="0"/>
              </a:spcAft>
              <a:buNone/>
            </a:pPr>
            <a:endParaRPr dirty="0">
              <a:solidFill>
                <a:schemeClr val="dk1"/>
              </a:solidFill>
            </a:endParaRPr>
          </a:p>
        </p:txBody>
      </p:sp>
      <p:sp>
        <p:nvSpPr>
          <p:cNvPr id="186" name="Google Shape;186;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2: Part 1: Cycle 7: Lesson 33</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29"/>
          <p:cNvSpPr txBox="1">
            <a:spLocks noGrp="1"/>
          </p:cNvSpPr>
          <p:nvPr>
            <p:ph type="title"/>
          </p:nvPr>
        </p:nvSpPr>
        <p:spPr>
          <a:xfrm>
            <a:off x="311700" y="334175"/>
            <a:ext cx="8520600" cy="818400"/>
          </a:xfrm>
          <a:prstGeom prst="rect">
            <a:avLst/>
          </a:prstGeom>
        </p:spPr>
        <p:txBody>
          <a:bodyPr spcFirstLastPara="1" wrap="square" lIns="68575" tIns="34275" rIns="68575" bIns="34275" anchor="ctr" anchorCtr="0">
            <a:noAutofit/>
          </a:bodyPr>
          <a:lstStyle/>
          <a:p>
            <a:pPr marL="0" lvl="0" indent="0" algn="l" rtl="0">
              <a:lnSpc>
                <a:spcPct val="108000"/>
              </a:lnSpc>
              <a:spcBef>
                <a:spcPts val="0"/>
              </a:spcBef>
              <a:spcAft>
                <a:spcPts val="0"/>
              </a:spcAft>
              <a:buClr>
                <a:schemeClr val="dk1"/>
              </a:buClr>
              <a:buSzPts val="1100"/>
              <a:buFont typeface="Arial"/>
              <a:buNone/>
            </a:pPr>
            <a:endParaRPr sz="2800" dirty="0"/>
          </a:p>
          <a:p>
            <a:pPr marL="0" lvl="0" indent="0" algn="l" rtl="0">
              <a:lnSpc>
                <a:spcPct val="108000"/>
              </a:lnSpc>
              <a:spcBef>
                <a:spcPts val="0"/>
              </a:spcBef>
              <a:spcAft>
                <a:spcPts val="0"/>
              </a:spcAft>
              <a:buClr>
                <a:schemeClr val="dk1"/>
              </a:buClr>
              <a:buSzPts val="1100"/>
              <a:buFont typeface="Arial"/>
              <a:buNone/>
            </a:pPr>
            <a:endParaRPr sz="2800" dirty="0"/>
          </a:p>
          <a:p>
            <a:pPr marL="0" lvl="0" indent="0" algn="l" rtl="0">
              <a:lnSpc>
                <a:spcPct val="108000"/>
              </a:lnSpc>
              <a:spcBef>
                <a:spcPts val="0"/>
              </a:spcBef>
              <a:spcAft>
                <a:spcPts val="0"/>
              </a:spcAft>
              <a:buClr>
                <a:schemeClr val="dk1"/>
              </a:buClr>
              <a:buSzPts val="1100"/>
              <a:buFont typeface="Arial"/>
              <a:buNone/>
            </a:pPr>
            <a:r>
              <a:rPr lang="en" sz="2800" dirty="0"/>
              <a:t>Grade 2: Module 2: Part 1: Cycle 7: Lesson 33</a:t>
            </a:r>
            <a:endParaRPr sz="2800" dirty="0"/>
          </a:p>
          <a:p>
            <a:pPr marL="0" lvl="0" indent="0" algn="l" rtl="0">
              <a:lnSpc>
                <a:spcPct val="108000"/>
              </a:lnSpc>
              <a:spcBef>
                <a:spcPts val="0"/>
              </a:spcBef>
              <a:spcAft>
                <a:spcPts val="0"/>
              </a:spcAft>
              <a:buClr>
                <a:schemeClr val="dk1"/>
              </a:buClr>
              <a:buSzPts val="1100"/>
              <a:buFont typeface="Arial"/>
              <a:buNone/>
            </a:pPr>
            <a:r>
              <a:rPr lang="en" sz="1800" b="1" dirty="0"/>
              <a:t>Teacher slide, before teaching.</a:t>
            </a:r>
            <a:endParaRPr sz="1800" b="1" dirty="0"/>
          </a:p>
          <a:p>
            <a:pPr marL="0" lvl="0" indent="0" algn="l" rtl="0">
              <a:lnSpc>
                <a:spcPct val="115000"/>
              </a:lnSpc>
              <a:spcBef>
                <a:spcPts val="0"/>
              </a:spcBef>
              <a:spcAft>
                <a:spcPts val="0"/>
              </a:spcAft>
              <a:buClr>
                <a:schemeClr val="dk1"/>
              </a:buClr>
              <a:buSzPts val="1100"/>
              <a:buFont typeface="Arial"/>
              <a:buNone/>
            </a:pPr>
            <a:endParaRPr sz="2400" b="1" dirty="0"/>
          </a:p>
          <a:p>
            <a:pPr marL="0" lvl="0" indent="0" algn="l" rtl="0">
              <a:spcBef>
                <a:spcPts val="0"/>
              </a:spcBef>
              <a:spcAft>
                <a:spcPts val="0"/>
              </a:spcAft>
              <a:buNone/>
            </a:pPr>
            <a:endParaRPr dirty="0"/>
          </a:p>
        </p:txBody>
      </p:sp>
      <p:sp>
        <p:nvSpPr>
          <p:cNvPr id="192" name="Google Shape;192;p2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108000"/>
              </a:lnSpc>
              <a:spcBef>
                <a:spcPts val="800"/>
              </a:spcBef>
              <a:spcAft>
                <a:spcPts val="0"/>
              </a:spcAft>
              <a:buClr>
                <a:schemeClr val="dk1"/>
              </a:buClr>
              <a:buSzPts val="1100"/>
              <a:buFont typeface="Arial"/>
              <a:buNone/>
            </a:pPr>
            <a:r>
              <a:rPr lang="en" sz="2400" b="1" dirty="0">
                <a:solidFill>
                  <a:schemeClr val="dk1"/>
                </a:solidFill>
              </a:rPr>
              <a:t>Preparing for Lesson #33:</a:t>
            </a:r>
            <a:endParaRPr sz="2400" b="1" dirty="0"/>
          </a:p>
          <a:p>
            <a:pPr marL="0" lvl="0" indent="0" algn="l" rtl="0">
              <a:lnSpc>
                <a:spcPct val="108000"/>
              </a:lnSpc>
              <a:spcBef>
                <a:spcPts val="800"/>
              </a:spcBef>
              <a:spcAft>
                <a:spcPts val="0"/>
              </a:spcAft>
              <a:buClr>
                <a:schemeClr val="dk1"/>
              </a:buClr>
              <a:buSzPts val="1100"/>
              <a:buFont typeface="Arial"/>
              <a:buNone/>
            </a:pPr>
            <a:r>
              <a:rPr lang="en" sz="1600" dirty="0">
                <a:solidFill>
                  <a:schemeClr val="dk1"/>
                </a:solidFill>
              </a:rPr>
              <a:t>Reading and protocols to read in preparation:</a:t>
            </a:r>
            <a:endParaRPr sz="1600" dirty="0">
              <a:solidFill>
                <a:schemeClr val="dk1"/>
              </a:solidFill>
            </a:endParaRPr>
          </a:p>
          <a:p>
            <a:pPr marL="457200" lvl="0" indent="-330200" algn="l" rtl="0">
              <a:lnSpc>
                <a:spcPct val="120000"/>
              </a:lnSpc>
              <a:spcBef>
                <a:spcPts val="800"/>
              </a:spcBef>
              <a:spcAft>
                <a:spcPts val="0"/>
              </a:spcAft>
              <a:buClr>
                <a:schemeClr val="dk1"/>
              </a:buClr>
              <a:buSzPts val="1600"/>
              <a:buChar char="•"/>
            </a:pPr>
            <a:r>
              <a:rPr lang="en" sz="1600" dirty="0">
                <a:solidFill>
                  <a:schemeClr val="dk1"/>
                </a:solidFill>
              </a:rPr>
              <a:t>Handwriting Guidance Document (found in the K-2 Reading Foundations Skills Block Resource Manual)</a:t>
            </a:r>
            <a:endParaRPr sz="1600" dirty="0"/>
          </a:p>
          <a:p>
            <a:pPr marL="457200" lvl="0" indent="-330200" algn="l" rtl="0">
              <a:lnSpc>
                <a:spcPct val="120000"/>
              </a:lnSpc>
              <a:spcBef>
                <a:spcPts val="0"/>
              </a:spcBef>
              <a:spcAft>
                <a:spcPts val="0"/>
              </a:spcAft>
              <a:buClr>
                <a:schemeClr val="dk1"/>
              </a:buClr>
              <a:buSzPts val="1600"/>
              <a:buChar char="•"/>
            </a:pPr>
            <a:r>
              <a:rPr lang="en" sz="1600" dirty="0">
                <a:solidFill>
                  <a:srgbClr val="333333"/>
                </a:solidFill>
                <a:highlight>
                  <a:srgbClr val="FFFFFF"/>
                </a:highlight>
              </a:rPr>
              <a:t>View the Video, “Interactive Writing”</a:t>
            </a:r>
            <a:r>
              <a:rPr lang="en" sz="1600" dirty="0">
                <a:solidFill>
                  <a:srgbClr val="333333"/>
                </a:solidFill>
                <a:highlight>
                  <a:srgbClr val="FFFFFF"/>
                </a:highlight>
                <a:uFill>
                  <a:noFill/>
                </a:uFill>
                <a:hlinkClick r:id="rId3"/>
              </a:rPr>
              <a:t> </a:t>
            </a:r>
            <a:r>
              <a:rPr lang="en" sz="1600" u="sng" dirty="0">
                <a:solidFill>
                  <a:srgbClr val="0563C1"/>
                </a:solidFill>
                <a:highlight>
                  <a:srgbClr val="FFFFFF"/>
                </a:highlight>
                <a:hlinkClick r:id="rId3"/>
              </a:rPr>
              <a:t>https://vimeo.com/168991757</a:t>
            </a:r>
            <a:endParaRPr sz="1600" u="sng" dirty="0">
              <a:solidFill>
                <a:srgbClr val="0563C1"/>
              </a:solidFill>
              <a:highlight>
                <a:srgbClr val="FFFFFF"/>
              </a:highlight>
              <a:hlinkClick r:id="rId3"/>
            </a:endParaRPr>
          </a:p>
          <a:p>
            <a:pPr marL="0" lvl="0" indent="0" algn="l" rtl="0">
              <a:lnSpc>
                <a:spcPct val="115000"/>
              </a:lnSpc>
              <a:spcBef>
                <a:spcPts val="800"/>
              </a:spcBef>
              <a:spcAft>
                <a:spcPts val="0"/>
              </a:spcAft>
              <a:buClr>
                <a:schemeClr val="dk1"/>
              </a:buClr>
              <a:buSzPts val="1100"/>
              <a:buFont typeface="Arial"/>
              <a:buNone/>
            </a:pPr>
            <a:endParaRPr sz="2400" u="sng" dirty="0">
              <a:solidFill>
                <a:srgbClr val="0563C1"/>
              </a:solidFill>
              <a:highlight>
                <a:srgbClr val="FFFFFF"/>
              </a:highlight>
              <a:hlinkClick r:id="rId3"/>
            </a:endParaRPr>
          </a:p>
          <a:p>
            <a:pPr marL="0" lvl="0" indent="0" algn="l" rtl="0">
              <a:spcBef>
                <a:spcPts val="800"/>
              </a:spcBef>
              <a:spcAft>
                <a:spcPts val="0"/>
              </a:spcAft>
              <a:buNone/>
            </a:pPr>
            <a:endParaRP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pic>
        <p:nvPicPr>
          <p:cNvPr id="197" name="Google Shape;197;p3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98" name="Google Shape;198;p3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199" name="Google Shape;199;p30"/>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2: Part 1: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7: Lesson 33</a:t>
            </a:r>
            <a:endParaRPr sz="3200" b="1">
              <a:solidFill>
                <a:srgbClr val="404040"/>
              </a:solidFill>
              <a:latin typeface="Century Gothic"/>
              <a:ea typeface="Century Gothic"/>
              <a:cs typeface="Century Gothic"/>
              <a:sym typeface="Century Gothic"/>
            </a:endParaRPr>
          </a:p>
        </p:txBody>
      </p:sp>
      <p:pic>
        <p:nvPicPr>
          <p:cNvPr id="200" name="Google Shape;200;p3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01" name="Google Shape;201;p3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3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207" name="Google Shape;207;p31"/>
          <p:cNvSpPr txBox="1">
            <a:spLocks noGrp="1"/>
          </p:cNvSpPr>
          <p:nvPr>
            <p:ph type="body" idx="1"/>
          </p:nvPr>
        </p:nvSpPr>
        <p:spPr>
          <a:xfrm>
            <a:off x="311700" y="791600"/>
            <a:ext cx="8520600" cy="3853500"/>
          </a:xfrm>
          <a:prstGeom prst="rect">
            <a:avLst/>
          </a:prstGeom>
        </p:spPr>
        <p:txBody>
          <a:bodyPr spcFirstLastPara="1" wrap="square" lIns="68575" tIns="34275" rIns="68575" bIns="34275" anchor="t" anchorCtr="0">
            <a:noAutofit/>
          </a:bodyPr>
          <a:lstStyle/>
          <a:p>
            <a:pPr marL="0" lvl="0" indent="0" algn="l" rtl="0">
              <a:lnSpc>
                <a:spcPct val="150000"/>
              </a:lnSpc>
              <a:spcBef>
                <a:spcPts val="1000"/>
              </a:spcBef>
              <a:spcAft>
                <a:spcPts val="0"/>
              </a:spcAft>
              <a:buNone/>
            </a:pPr>
            <a:r>
              <a:rPr lang="en" sz="2400" b="1" dirty="0">
                <a:solidFill>
                  <a:srgbClr val="FF0000"/>
                </a:solidFill>
              </a:rPr>
              <a:t>Teacher</a:t>
            </a:r>
            <a:r>
              <a:rPr lang="en" sz="2400" dirty="0">
                <a:solidFill>
                  <a:srgbClr val="FF0000"/>
                </a:solidFill>
              </a:rPr>
              <a:t>: “Can you take a closer look, a closer look, a closer look? Can you take a closer look at these words today?”</a:t>
            </a:r>
            <a:endParaRPr sz="2400" dirty="0">
              <a:solidFill>
                <a:srgbClr val="FF0000"/>
              </a:solidFill>
            </a:endParaRPr>
          </a:p>
          <a:p>
            <a:pPr marL="0" lvl="0" indent="0" algn="l" rtl="0">
              <a:lnSpc>
                <a:spcPct val="150000"/>
              </a:lnSpc>
              <a:spcBef>
                <a:spcPts val="1000"/>
              </a:spcBef>
              <a:spcAft>
                <a:spcPts val="0"/>
              </a:spcAft>
              <a:buNone/>
            </a:pPr>
            <a:r>
              <a:rPr lang="en" sz="2400" b="1" dirty="0">
                <a:solidFill>
                  <a:srgbClr val="FF0000"/>
                </a:solidFill>
              </a:rPr>
              <a:t>Students</a:t>
            </a:r>
            <a:r>
              <a:rPr lang="en" sz="2400" dirty="0">
                <a:solidFill>
                  <a:srgbClr val="FF0000"/>
                </a:solidFill>
              </a:rPr>
              <a:t>: “Yes, we’ll take a closer look, a closer look, a closer look. Yes, we’ll take a closer look to group the words today.”</a:t>
            </a:r>
            <a:endParaRPr sz="2400"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3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a:t>
            </a:r>
            <a:endParaRPr/>
          </a:p>
        </p:txBody>
      </p:sp>
      <p:sp>
        <p:nvSpPr>
          <p:cNvPr id="213" name="Google Shape;213;p3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406400" algn="l" rtl="0">
              <a:lnSpc>
                <a:spcPct val="90000"/>
              </a:lnSpc>
              <a:spcBef>
                <a:spcPts val="1000"/>
              </a:spcBef>
              <a:spcAft>
                <a:spcPts val="0"/>
              </a:spcAft>
              <a:buClr>
                <a:schemeClr val="dk1"/>
              </a:buClr>
              <a:buSzPts val="2800"/>
              <a:buFont typeface="Arial"/>
              <a:buChar char="•"/>
            </a:pPr>
            <a:r>
              <a:rPr lang="en" sz="2800" dirty="0"/>
              <a:t>I can read words with the spelling patterns “oi,” “oy,” “ou,” and “ow.”</a:t>
            </a:r>
            <a:endParaRPr sz="2800" dirty="0"/>
          </a:p>
          <a:p>
            <a:pPr marL="457200" lvl="0" indent="-406400" algn="l" rtl="0">
              <a:lnSpc>
                <a:spcPct val="90000"/>
              </a:lnSpc>
              <a:spcBef>
                <a:spcPts val="1000"/>
              </a:spcBef>
              <a:spcAft>
                <a:spcPts val="1000"/>
              </a:spcAft>
              <a:buSzPts val="2800"/>
              <a:buChar char="•"/>
            </a:pPr>
            <a:r>
              <a:rPr lang="en" sz="2800" dirty="0"/>
              <a:t>I can use knowledge of vowel sounds to help me read and spell words with different spelling patterns.</a:t>
            </a:r>
            <a:endParaRPr sz="2800" dirty="0"/>
          </a:p>
        </p:txBody>
      </p:sp>
      <p:pic>
        <p:nvPicPr>
          <p:cNvPr id="214" name="Google Shape;214;p32"/>
          <p:cNvPicPr preferRelativeResize="0"/>
          <p:nvPr/>
        </p:nvPicPr>
        <p:blipFill>
          <a:blip r:embed="rId3">
            <a:alphaModFix/>
          </a:blip>
          <a:stretch>
            <a:fillRect/>
          </a:stretch>
        </p:blipFill>
        <p:spPr>
          <a:xfrm>
            <a:off x="8294914" y="4342037"/>
            <a:ext cx="753546" cy="56728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33"/>
          <p:cNvSpPr txBox="1">
            <a:spLocks noGrp="1"/>
          </p:cNvSpPr>
          <p:nvPr>
            <p:ph type="title"/>
          </p:nvPr>
        </p:nvSpPr>
        <p:spPr>
          <a:xfrm>
            <a:off x="311700" y="334175"/>
            <a:ext cx="2295600" cy="367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Words Rule! </a:t>
            </a:r>
            <a:endParaRPr sz="3000"/>
          </a:p>
        </p:txBody>
      </p:sp>
      <p:sp>
        <p:nvSpPr>
          <p:cNvPr id="220" name="Google Shape;220;p33"/>
          <p:cNvSpPr txBox="1">
            <a:spLocks noGrp="1"/>
          </p:cNvSpPr>
          <p:nvPr>
            <p:ph type="body" idx="1"/>
          </p:nvPr>
        </p:nvSpPr>
        <p:spPr>
          <a:xfrm>
            <a:off x="311700" y="731125"/>
            <a:ext cx="2082000" cy="41943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a:p>
          <a:p>
            <a:pPr marL="0" lvl="0" indent="0" algn="l" rtl="0">
              <a:spcBef>
                <a:spcPts val="800"/>
              </a:spcBef>
              <a:spcAft>
                <a:spcPts val="0"/>
              </a:spcAft>
              <a:buNone/>
            </a:pPr>
            <a:endParaRPr/>
          </a:p>
        </p:txBody>
      </p:sp>
      <p:sp>
        <p:nvSpPr>
          <p:cNvPr id="221" name="Google Shape;221;p33"/>
          <p:cNvSpPr txBox="1"/>
          <p:nvPr/>
        </p:nvSpPr>
        <p:spPr>
          <a:xfrm>
            <a:off x="311700" y="731125"/>
            <a:ext cx="2576100" cy="4135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2000">
                <a:latin typeface="Century Gothic"/>
                <a:ea typeface="Century Gothic"/>
                <a:cs typeface="Century Gothic"/>
                <a:sym typeface="Century Gothic"/>
              </a:rPr>
              <a:t>out          coin</a:t>
            </a:r>
            <a:endParaRPr sz="20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2000">
                <a:latin typeface="Century Gothic"/>
                <a:ea typeface="Century Gothic"/>
                <a:cs typeface="Century Gothic"/>
                <a:sym typeface="Century Gothic"/>
              </a:rPr>
              <a:t>wow       boy</a:t>
            </a:r>
            <a:endParaRPr sz="2000">
              <a:latin typeface="Century Gothic"/>
              <a:ea typeface="Century Gothic"/>
              <a:cs typeface="Century Gothic"/>
              <a:sym typeface="Century Gothic"/>
            </a:endParaRPr>
          </a:p>
          <a:p>
            <a:pPr marL="0" lvl="0" indent="0" algn="l" rtl="0">
              <a:spcBef>
                <a:spcPts val="0"/>
              </a:spcBef>
              <a:spcAft>
                <a:spcPts val="0"/>
              </a:spcAft>
              <a:buNone/>
            </a:pPr>
            <a:r>
              <a:rPr lang="en" sz="2000">
                <a:latin typeface="Century Gothic"/>
                <a:ea typeface="Century Gothic"/>
                <a:cs typeface="Century Gothic"/>
                <a:sym typeface="Century Gothic"/>
              </a:rPr>
              <a:t>cow        choice</a:t>
            </a:r>
            <a:endParaRPr sz="2000">
              <a:latin typeface="Century Gothic"/>
              <a:ea typeface="Century Gothic"/>
              <a:cs typeface="Century Gothic"/>
              <a:sym typeface="Century Gothic"/>
            </a:endParaRPr>
          </a:p>
          <a:p>
            <a:pPr marL="0" lvl="0" indent="0" algn="l" rtl="0">
              <a:spcBef>
                <a:spcPts val="0"/>
              </a:spcBef>
              <a:spcAft>
                <a:spcPts val="0"/>
              </a:spcAft>
              <a:buNone/>
            </a:pPr>
            <a:r>
              <a:rPr lang="en" sz="2000">
                <a:latin typeface="Century Gothic"/>
                <a:ea typeface="Century Gothic"/>
                <a:cs typeface="Century Gothic"/>
                <a:sym typeface="Century Gothic"/>
              </a:rPr>
              <a:t>point       join</a:t>
            </a:r>
            <a:endParaRPr sz="2000">
              <a:latin typeface="Century Gothic"/>
              <a:ea typeface="Century Gothic"/>
              <a:cs typeface="Century Gothic"/>
              <a:sym typeface="Century Gothic"/>
            </a:endParaRPr>
          </a:p>
          <a:p>
            <a:pPr marL="0" lvl="0" indent="0" algn="l" rtl="0">
              <a:spcBef>
                <a:spcPts val="0"/>
              </a:spcBef>
              <a:spcAft>
                <a:spcPts val="0"/>
              </a:spcAft>
              <a:buNone/>
            </a:pPr>
            <a:r>
              <a:rPr lang="en" sz="2000">
                <a:latin typeface="Century Gothic"/>
                <a:ea typeface="Century Gothic"/>
                <a:cs typeface="Century Gothic"/>
                <a:sym typeface="Century Gothic"/>
              </a:rPr>
              <a:t>toy          ouch</a:t>
            </a:r>
            <a:endParaRPr sz="2000">
              <a:latin typeface="Century Gothic"/>
              <a:ea typeface="Century Gothic"/>
              <a:cs typeface="Century Gothic"/>
              <a:sym typeface="Century Gothic"/>
            </a:endParaRPr>
          </a:p>
          <a:p>
            <a:pPr marL="0" lvl="0" indent="0" algn="l" rtl="0">
              <a:spcBef>
                <a:spcPts val="0"/>
              </a:spcBef>
              <a:spcAft>
                <a:spcPts val="0"/>
              </a:spcAft>
              <a:buNone/>
            </a:pPr>
            <a:r>
              <a:rPr lang="en" sz="2000">
                <a:latin typeface="Century Gothic"/>
                <a:ea typeface="Century Gothic"/>
                <a:cs typeface="Century Gothic"/>
                <a:sym typeface="Century Gothic"/>
              </a:rPr>
              <a:t>now        hound</a:t>
            </a:r>
            <a:endParaRPr sz="2000">
              <a:latin typeface="Century Gothic"/>
              <a:ea typeface="Century Gothic"/>
              <a:cs typeface="Century Gothic"/>
              <a:sym typeface="Century Gothic"/>
            </a:endParaRPr>
          </a:p>
          <a:p>
            <a:pPr marL="0" lvl="0" indent="0" algn="l" rtl="0">
              <a:spcBef>
                <a:spcPts val="0"/>
              </a:spcBef>
              <a:spcAft>
                <a:spcPts val="0"/>
              </a:spcAft>
              <a:buNone/>
            </a:pPr>
            <a:r>
              <a:rPr lang="en" sz="2000">
                <a:latin typeface="Century Gothic"/>
                <a:ea typeface="Century Gothic"/>
                <a:cs typeface="Century Gothic"/>
                <a:sym typeface="Century Gothic"/>
              </a:rPr>
              <a:t>void        destroy</a:t>
            </a:r>
            <a:endParaRPr sz="2000">
              <a:latin typeface="Century Gothic"/>
              <a:ea typeface="Century Gothic"/>
              <a:cs typeface="Century Gothic"/>
              <a:sym typeface="Century Gothic"/>
            </a:endParaRPr>
          </a:p>
          <a:p>
            <a:pPr marL="0" lvl="0" indent="0" algn="l" rtl="0">
              <a:spcBef>
                <a:spcPts val="0"/>
              </a:spcBef>
              <a:spcAft>
                <a:spcPts val="0"/>
              </a:spcAft>
              <a:buNone/>
            </a:pPr>
            <a:r>
              <a:rPr lang="en" sz="2000">
                <a:latin typeface="Century Gothic"/>
                <a:ea typeface="Century Gothic"/>
                <a:cs typeface="Century Gothic"/>
                <a:sym typeface="Century Gothic"/>
              </a:rPr>
              <a:t>soy         plow</a:t>
            </a:r>
            <a:endParaRPr sz="2000">
              <a:latin typeface="Century Gothic"/>
              <a:ea typeface="Century Gothic"/>
              <a:cs typeface="Century Gothic"/>
              <a:sym typeface="Century Gothic"/>
            </a:endParaRPr>
          </a:p>
          <a:p>
            <a:pPr marL="0" lvl="0" indent="0" algn="l" rtl="0">
              <a:spcBef>
                <a:spcPts val="0"/>
              </a:spcBef>
              <a:spcAft>
                <a:spcPts val="0"/>
              </a:spcAft>
              <a:buNone/>
            </a:pPr>
            <a:r>
              <a:rPr lang="en" sz="2000">
                <a:latin typeface="Century Gothic"/>
                <a:ea typeface="Century Gothic"/>
                <a:cs typeface="Century Gothic"/>
                <a:sym typeface="Century Gothic"/>
              </a:rPr>
              <a:t>bow       </a:t>
            </a:r>
            <a:r>
              <a:rPr lang="en" sz="2000">
                <a:solidFill>
                  <a:schemeClr val="dk1"/>
                </a:solidFill>
                <a:latin typeface="Century Gothic"/>
                <a:ea typeface="Century Gothic"/>
                <a:cs typeface="Century Gothic"/>
                <a:sym typeface="Century Gothic"/>
              </a:rPr>
              <a:t>employ</a:t>
            </a:r>
            <a:endParaRPr sz="2000">
              <a:latin typeface="Century Gothic"/>
              <a:ea typeface="Century Gothic"/>
              <a:cs typeface="Century Gothic"/>
              <a:sym typeface="Century Gothic"/>
            </a:endParaRPr>
          </a:p>
          <a:p>
            <a:pPr marL="0" lvl="0" indent="0" algn="l" rtl="0">
              <a:spcBef>
                <a:spcPts val="0"/>
              </a:spcBef>
              <a:spcAft>
                <a:spcPts val="0"/>
              </a:spcAft>
              <a:buNone/>
            </a:pPr>
            <a:r>
              <a:rPr lang="en" sz="2000">
                <a:latin typeface="Century Gothic"/>
                <a:ea typeface="Century Gothic"/>
                <a:cs typeface="Century Gothic"/>
                <a:sym typeface="Century Gothic"/>
              </a:rPr>
              <a:t>spoil       ploy       </a:t>
            </a:r>
            <a:endParaRPr sz="2000">
              <a:latin typeface="Century Gothic"/>
              <a:ea typeface="Century Gothic"/>
              <a:cs typeface="Century Gothic"/>
              <a:sym typeface="Century Gothic"/>
            </a:endParaRPr>
          </a:p>
          <a:p>
            <a:pPr marL="0" lvl="0" indent="0" algn="l" rtl="0">
              <a:spcBef>
                <a:spcPts val="0"/>
              </a:spcBef>
              <a:spcAft>
                <a:spcPts val="0"/>
              </a:spcAft>
              <a:buNone/>
            </a:pPr>
            <a:r>
              <a:rPr lang="en" sz="2000">
                <a:latin typeface="Century Gothic"/>
                <a:ea typeface="Century Gothic"/>
                <a:cs typeface="Century Gothic"/>
                <a:sym typeface="Century Gothic"/>
              </a:rPr>
              <a:t>loud       pow</a:t>
            </a:r>
            <a:endParaRPr sz="2000">
              <a:latin typeface="Century Gothic"/>
              <a:ea typeface="Century Gothic"/>
              <a:cs typeface="Century Gothic"/>
              <a:sym typeface="Century Gothic"/>
            </a:endParaRPr>
          </a:p>
          <a:p>
            <a:pPr marL="0" lvl="0" indent="0" algn="l" rtl="0">
              <a:spcBef>
                <a:spcPts val="0"/>
              </a:spcBef>
              <a:spcAft>
                <a:spcPts val="0"/>
              </a:spcAft>
              <a:buNone/>
            </a:pPr>
            <a:r>
              <a:rPr lang="en" sz="2000">
                <a:latin typeface="Century Gothic"/>
                <a:ea typeface="Century Gothic"/>
                <a:cs typeface="Century Gothic"/>
                <a:sym typeface="Century Gothic"/>
              </a:rPr>
              <a:t>county  noun</a:t>
            </a:r>
            <a:endParaRPr sz="2000">
              <a:latin typeface="Century Gothic"/>
              <a:ea typeface="Century Gothic"/>
              <a:cs typeface="Century Gothic"/>
              <a:sym typeface="Century Gothic"/>
            </a:endParaRPr>
          </a:p>
        </p:txBody>
      </p:sp>
      <p:sp>
        <p:nvSpPr>
          <p:cNvPr id="222" name="Google Shape;222;p33"/>
          <p:cNvSpPr txBox="1"/>
          <p:nvPr/>
        </p:nvSpPr>
        <p:spPr>
          <a:xfrm>
            <a:off x="6487886" y="4248850"/>
            <a:ext cx="2176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000">
              <a:latin typeface="Century Gothic"/>
              <a:ea typeface="Century Gothic"/>
              <a:cs typeface="Century Gothic"/>
              <a:sym typeface="Century Gothic"/>
            </a:endParaRPr>
          </a:p>
        </p:txBody>
      </p:sp>
      <p:sp>
        <p:nvSpPr>
          <p:cNvPr id="223" name="Google Shape;223;p33"/>
          <p:cNvSpPr txBox="1"/>
          <p:nvPr/>
        </p:nvSpPr>
        <p:spPr>
          <a:xfrm>
            <a:off x="6635361" y="4527600"/>
            <a:ext cx="1651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224" name="Google Shape;224;p33"/>
          <p:cNvSpPr txBox="1"/>
          <p:nvPr/>
        </p:nvSpPr>
        <p:spPr>
          <a:xfrm>
            <a:off x="6193936" y="3879025"/>
            <a:ext cx="2176800" cy="678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225" name="Google Shape;225;p33"/>
          <p:cNvSpPr txBox="1"/>
          <p:nvPr/>
        </p:nvSpPr>
        <p:spPr>
          <a:xfrm>
            <a:off x="3541261" y="3129563"/>
            <a:ext cx="2176800" cy="815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226" name="Google Shape;226;p33"/>
          <p:cNvSpPr txBox="1"/>
          <p:nvPr/>
        </p:nvSpPr>
        <p:spPr>
          <a:xfrm>
            <a:off x="3508711" y="3561075"/>
            <a:ext cx="2241900" cy="857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227" name="Google Shape;227;p33"/>
          <p:cNvSpPr txBox="1"/>
          <p:nvPr/>
        </p:nvSpPr>
        <p:spPr>
          <a:xfrm>
            <a:off x="3418111" y="4093300"/>
            <a:ext cx="2423100" cy="678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228" name="Google Shape;228;p33"/>
          <p:cNvSpPr txBox="1"/>
          <p:nvPr/>
        </p:nvSpPr>
        <p:spPr>
          <a:xfrm>
            <a:off x="3362936" y="964825"/>
            <a:ext cx="1293900" cy="3960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sz="1800" dirty="0"/>
          </a:p>
          <a:p>
            <a:pPr marL="0" lvl="0" indent="0" algn="l" rtl="0">
              <a:spcBef>
                <a:spcPts val="0"/>
              </a:spcBef>
              <a:spcAft>
                <a:spcPts val="0"/>
              </a:spcAft>
              <a:buNone/>
            </a:pPr>
            <a:r>
              <a:rPr lang="en" sz="2400" dirty="0">
                <a:latin typeface="Century Gothic"/>
                <a:ea typeface="Century Gothic"/>
                <a:cs typeface="Century Gothic"/>
                <a:sym typeface="Century Gothic"/>
              </a:rPr>
              <a:t>point</a:t>
            </a:r>
            <a:endParaRPr sz="2400" dirty="0">
              <a:latin typeface="Century Gothic"/>
              <a:ea typeface="Century Gothic"/>
              <a:cs typeface="Century Gothic"/>
              <a:sym typeface="Century Gothic"/>
            </a:endParaRPr>
          </a:p>
          <a:p>
            <a:pPr marL="0" lvl="0" indent="0" algn="l" rtl="0">
              <a:spcBef>
                <a:spcPts val="0"/>
              </a:spcBef>
              <a:spcAft>
                <a:spcPts val="0"/>
              </a:spcAft>
              <a:buNone/>
            </a:pPr>
            <a:r>
              <a:rPr lang="en" sz="2400" dirty="0">
                <a:latin typeface="Century Gothic"/>
                <a:ea typeface="Century Gothic"/>
                <a:cs typeface="Century Gothic"/>
                <a:sym typeface="Century Gothic"/>
              </a:rPr>
              <a:t>void</a:t>
            </a:r>
            <a:endParaRPr sz="2400" dirty="0">
              <a:latin typeface="Century Gothic"/>
              <a:ea typeface="Century Gothic"/>
              <a:cs typeface="Century Gothic"/>
              <a:sym typeface="Century Gothic"/>
            </a:endParaRPr>
          </a:p>
          <a:p>
            <a:pPr marL="0" lvl="0" indent="0" algn="l" rtl="0">
              <a:spcBef>
                <a:spcPts val="0"/>
              </a:spcBef>
              <a:spcAft>
                <a:spcPts val="0"/>
              </a:spcAft>
              <a:buNone/>
            </a:pPr>
            <a:r>
              <a:rPr lang="en" sz="2400" dirty="0">
                <a:latin typeface="Century Gothic"/>
                <a:ea typeface="Century Gothic"/>
                <a:cs typeface="Century Gothic"/>
                <a:sym typeface="Century Gothic"/>
              </a:rPr>
              <a:t>coin</a:t>
            </a:r>
            <a:endParaRPr sz="2400" dirty="0">
              <a:latin typeface="Century Gothic"/>
              <a:ea typeface="Century Gothic"/>
              <a:cs typeface="Century Gothic"/>
              <a:sym typeface="Century Gothic"/>
            </a:endParaRPr>
          </a:p>
          <a:p>
            <a:pPr marL="0" lvl="0" indent="0" algn="l" rtl="0">
              <a:spcBef>
                <a:spcPts val="0"/>
              </a:spcBef>
              <a:spcAft>
                <a:spcPts val="0"/>
              </a:spcAft>
              <a:buNone/>
            </a:pPr>
            <a:r>
              <a:rPr lang="en" sz="2400" dirty="0">
                <a:latin typeface="Century Gothic"/>
                <a:ea typeface="Century Gothic"/>
                <a:cs typeface="Century Gothic"/>
                <a:sym typeface="Century Gothic"/>
              </a:rPr>
              <a:t>join</a:t>
            </a:r>
            <a:endParaRPr sz="2400" dirty="0">
              <a:latin typeface="Century Gothic"/>
              <a:ea typeface="Century Gothic"/>
              <a:cs typeface="Century Gothic"/>
              <a:sym typeface="Century Gothic"/>
            </a:endParaRPr>
          </a:p>
          <a:p>
            <a:pPr marL="0" lvl="0" indent="0" algn="l" rtl="0">
              <a:spcBef>
                <a:spcPts val="0"/>
              </a:spcBef>
              <a:spcAft>
                <a:spcPts val="0"/>
              </a:spcAft>
              <a:buNone/>
            </a:pPr>
            <a:r>
              <a:rPr lang="en" sz="2400" dirty="0">
                <a:latin typeface="Century Gothic"/>
                <a:ea typeface="Century Gothic"/>
                <a:cs typeface="Century Gothic"/>
                <a:sym typeface="Century Gothic"/>
              </a:rPr>
              <a:t>spoil</a:t>
            </a:r>
            <a:endParaRPr sz="2400" dirty="0">
              <a:latin typeface="Century Gothic"/>
              <a:ea typeface="Century Gothic"/>
              <a:cs typeface="Century Gothic"/>
              <a:sym typeface="Century Gothic"/>
            </a:endParaRPr>
          </a:p>
          <a:p>
            <a:pPr marL="0" lvl="0" indent="0" algn="l" rtl="0">
              <a:spcBef>
                <a:spcPts val="0"/>
              </a:spcBef>
              <a:spcAft>
                <a:spcPts val="0"/>
              </a:spcAft>
              <a:buNone/>
            </a:pPr>
            <a:r>
              <a:rPr lang="en" sz="2400" dirty="0">
                <a:latin typeface="Century Gothic"/>
                <a:ea typeface="Century Gothic"/>
                <a:cs typeface="Century Gothic"/>
                <a:sym typeface="Century Gothic"/>
              </a:rPr>
              <a:t>choice</a:t>
            </a:r>
            <a:endParaRPr sz="2400" dirty="0">
              <a:latin typeface="Century Gothic"/>
              <a:ea typeface="Century Gothic"/>
              <a:cs typeface="Century Gothic"/>
              <a:sym typeface="Century Gothic"/>
            </a:endParaRPr>
          </a:p>
        </p:txBody>
      </p:sp>
      <p:sp>
        <p:nvSpPr>
          <p:cNvPr id="229" name="Google Shape;229;p33"/>
          <p:cNvSpPr txBox="1"/>
          <p:nvPr/>
        </p:nvSpPr>
        <p:spPr>
          <a:xfrm>
            <a:off x="6020637" y="997525"/>
            <a:ext cx="1515600" cy="3836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endParaRPr sz="1800" u="sng"/>
          </a:p>
          <a:p>
            <a:pPr marL="0" lvl="0" indent="0" algn="l" rtl="0">
              <a:spcBef>
                <a:spcPts val="0"/>
              </a:spcBef>
              <a:spcAft>
                <a:spcPts val="0"/>
              </a:spcAft>
              <a:buNone/>
            </a:pPr>
            <a:r>
              <a:rPr lang="en" sz="2400">
                <a:latin typeface="Century Gothic"/>
                <a:ea typeface="Century Gothic"/>
                <a:cs typeface="Century Gothic"/>
                <a:sym typeface="Century Gothic"/>
              </a:rPr>
              <a:t>out</a:t>
            </a: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noun</a:t>
            </a: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ouch</a:t>
            </a: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loud</a:t>
            </a: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hound</a:t>
            </a: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county</a:t>
            </a:r>
            <a:endParaRPr sz="2400">
              <a:latin typeface="Century Gothic"/>
              <a:ea typeface="Century Gothic"/>
              <a:cs typeface="Century Gothic"/>
              <a:sym typeface="Century Gothic"/>
            </a:endParaRPr>
          </a:p>
          <a:p>
            <a:pPr marL="0" lvl="0" indent="0" algn="l" rtl="0">
              <a:spcBef>
                <a:spcPts val="0"/>
              </a:spcBef>
              <a:spcAft>
                <a:spcPts val="0"/>
              </a:spcAft>
              <a:buNone/>
            </a:pPr>
            <a:endParaRPr sz="2400"/>
          </a:p>
        </p:txBody>
      </p:sp>
      <p:sp>
        <p:nvSpPr>
          <p:cNvPr id="230" name="Google Shape;230;p33"/>
          <p:cNvSpPr txBox="1"/>
          <p:nvPr/>
        </p:nvSpPr>
        <p:spPr>
          <a:xfrm>
            <a:off x="4286336" y="551825"/>
            <a:ext cx="0" cy="16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31" name="Google Shape;231;p33"/>
          <p:cNvSpPr txBox="1"/>
          <p:nvPr/>
        </p:nvSpPr>
        <p:spPr>
          <a:xfrm>
            <a:off x="3588686" y="314239"/>
            <a:ext cx="777600" cy="678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dirty="0">
                <a:latin typeface="Century Gothic"/>
                <a:ea typeface="Century Gothic"/>
                <a:cs typeface="Century Gothic"/>
                <a:sym typeface="Century Gothic"/>
              </a:rPr>
              <a:t>oi</a:t>
            </a:r>
            <a:endParaRPr sz="3000" b="1" dirty="0">
              <a:latin typeface="Century Gothic"/>
              <a:ea typeface="Century Gothic"/>
              <a:cs typeface="Century Gothic"/>
              <a:sym typeface="Century Gothic"/>
            </a:endParaRPr>
          </a:p>
        </p:txBody>
      </p:sp>
      <p:sp>
        <p:nvSpPr>
          <p:cNvPr id="232" name="Google Shape;232;p33"/>
          <p:cNvSpPr txBox="1"/>
          <p:nvPr/>
        </p:nvSpPr>
        <p:spPr>
          <a:xfrm>
            <a:off x="4798648" y="295475"/>
            <a:ext cx="777600" cy="678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dirty="0">
                <a:latin typeface="Century Gothic"/>
                <a:ea typeface="Century Gothic"/>
                <a:cs typeface="Century Gothic"/>
                <a:sym typeface="Century Gothic"/>
              </a:rPr>
              <a:t>oy</a:t>
            </a:r>
            <a:endParaRPr sz="3000" b="1" dirty="0">
              <a:latin typeface="Century Gothic"/>
              <a:ea typeface="Century Gothic"/>
              <a:cs typeface="Century Gothic"/>
              <a:sym typeface="Century Gothic"/>
            </a:endParaRPr>
          </a:p>
        </p:txBody>
      </p:sp>
      <p:sp>
        <p:nvSpPr>
          <p:cNvPr id="233" name="Google Shape;233;p33"/>
          <p:cNvSpPr txBox="1"/>
          <p:nvPr/>
        </p:nvSpPr>
        <p:spPr>
          <a:xfrm>
            <a:off x="6080784" y="311075"/>
            <a:ext cx="777600" cy="678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dirty="0">
                <a:latin typeface="Century Gothic"/>
                <a:ea typeface="Century Gothic"/>
                <a:cs typeface="Century Gothic"/>
                <a:sym typeface="Century Gothic"/>
              </a:rPr>
              <a:t>ou</a:t>
            </a:r>
            <a:endParaRPr sz="3000" b="1" dirty="0">
              <a:latin typeface="Century Gothic"/>
              <a:ea typeface="Century Gothic"/>
              <a:cs typeface="Century Gothic"/>
              <a:sym typeface="Century Gothic"/>
            </a:endParaRPr>
          </a:p>
        </p:txBody>
      </p:sp>
      <p:sp>
        <p:nvSpPr>
          <p:cNvPr id="234" name="Google Shape;234;p33"/>
          <p:cNvSpPr txBox="1"/>
          <p:nvPr/>
        </p:nvSpPr>
        <p:spPr>
          <a:xfrm>
            <a:off x="7522899" y="323521"/>
            <a:ext cx="777600" cy="678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dirty="0">
                <a:latin typeface="Century Gothic"/>
                <a:ea typeface="Century Gothic"/>
                <a:cs typeface="Century Gothic"/>
                <a:sym typeface="Century Gothic"/>
              </a:rPr>
              <a:t>ow</a:t>
            </a:r>
            <a:endParaRPr sz="3000" b="1" dirty="0">
              <a:latin typeface="Century Gothic"/>
              <a:ea typeface="Century Gothic"/>
              <a:cs typeface="Century Gothic"/>
              <a:sym typeface="Century Gothic"/>
            </a:endParaRPr>
          </a:p>
        </p:txBody>
      </p:sp>
      <p:sp>
        <p:nvSpPr>
          <p:cNvPr id="235" name="Google Shape;235;p33"/>
          <p:cNvSpPr txBox="1"/>
          <p:nvPr/>
        </p:nvSpPr>
        <p:spPr>
          <a:xfrm>
            <a:off x="4592035" y="964825"/>
            <a:ext cx="1651800" cy="3960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sz="1800"/>
          </a:p>
          <a:p>
            <a:pPr marL="0" lvl="0" indent="0" algn="l" rtl="0">
              <a:spcBef>
                <a:spcPts val="0"/>
              </a:spcBef>
              <a:spcAft>
                <a:spcPts val="0"/>
              </a:spcAft>
              <a:buNone/>
            </a:pPr>
            <a:r>
              <a:rPr lang="en" sz="2400">
                <a:latin typeface="Century Gothic"/>
                <a:ea typeface="Century Gothic"/>
                <a:cs typeface="Century Gothic"/>
                <a:sym typeface="Century Gothic"/>
              </a:rPr>
              <a:t>toy</a:t>
            </a: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soy</a:t>
            </a: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boy</a:t>
            </a: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destroy</a:t>
            </a: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employ</a:t>
            </a: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ploy</a:t>
            </a:r>
            <a:endParaRPr sz="2400">
              <a:latin typeface="Century Gothic"/>
              <a:ea typeface="Century Gothic"/>
              <a:cs typeface="Century Gothic"/>
              <a:sym typeface="Century Gothic"/>
            </a:endParaRPr>
          </a:p>
        </p:txBody>
      </p:sp>
      <p:sp>
        <p:nvSpPr>
          <p:cNvPr id="236" name="Google Shape;236;p33"/>
          <p:cNvSpPr txBox="1"/>
          <p:nvPr/>
        </p:nvSpPr>
        <p:spPr>
          <a:xfrm>
            <a:off x="7536261" y="1257100"/>
            <a:ext cx="1293900" cy="2361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Century Gothic"/>
                <a:ea typeface="Century Gothic"/>
                <a:cs typeface="Century Gothic"/>
                <a:sym typeface="Century Gothic"/>
              </a:rPr>
              <a:t>cow</a:t>
            </a: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now</a:t>
            </a: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bow</a:t>
            </a: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plow</a:t>
            </a: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wow</a:t>
            </a: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pow</a:t>
            </a:r>
            <a:endParaRPr sz="2400">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1"/>
                                        </p:tgtEl>
                                        <p:attrNameLst>
                                          <p:attrName>style.visibility</p:attrName>
                                        </p:attrNameLst>
                                      </p:cBhvr>
                                      <p:to>
                                        <p:strVal val="visible"/>
                                      </p:to>
                                    </p:set>
                                    <p:animEffect transition="in" filter="fade">
                                      <p:cBhvr>
                                        <p:cTn id="7" dur="1000"/>
                                        <p:tgtEl>
                                          <p:spTgt spid="2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8"/>
                                        </p:tgtEl>
                                        <p:attrNameLst>
                                          <p:attrName>style.visibility</p:attrName>
                                        </p:attrNameLst>
                                      </p:cBhvr>
                                      <p:to>
                                        <p:strVal val="visible"/>
                                      </p:to>
                                    </p:set>
                                    <p:animEffect transition="in" filter="fade">
                                      <p:cBhvr>
                                        <p:cTn id="12" dur="1000"/>
                                        <p:tgtEl>
                                          <p:spTgt spid="22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35"/>
                                        </p:tgtEl>
                                        <p:attrNameLst>
                                          <p:attrName>style.visibility</p:attrName>
                                        </p:attrNameLst>
                                      </p:cBhvr>
                                      <p:to>
                                        <p:strVal val="visible"/>
                                      </p:to>
                                    </p:set>
                                    <p:animEffect transition="in" filter="fade">
                                      <p:cBhvr>
                                        <p:cTn id="17" dur="1000"/>
                                        <p:tgtEl>
                                          <p:spTgt spid="23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29"/>
                                        </p:tgtEl>
                                        <p:attrNameLst>
                                          <p:attrName>style.visibility</p:attrName>
                                        </p:attrNameLst>
                                      </p:cBhvr>
                                      <p:to>
                                        <p:strVal val="visible"/>
                                      </p:to>
                                    </p:set>
                                    <p:animEffect transition="in" filter="fade">
                                      <p:cBhvr>
                                        <p:cTn id="22" dur="1000"/>
                                        <p:tgtEl>
                                          <p:spTgt spid="22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6"/>
                                        </p:tgtEl>
                                        <p:attrNameLst>
                                          <p:attrName>style.visibility</p:attrName>
                                        </p:attrNameLst>
                                      </p:cBhvr>
                                      <p:to>
                                        <p:strVal val="visible"/>
                                      </p:to>
                                    </p:set>
                                    <p:animEffect transition="in" filter="fade">
                                      <p:cBhvr>
                                        <p:cTn id="27" dur="1000"/>
                                        <p:tgtEl>
                                          <p:spTgt spid="2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3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242" name="Google Shape;242;p3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150000"/>
              </a:lnSpc>
              <a:spcBef>
                <a:spcPts val="1000"/>
              </a:spcBef>
              <a:spcAft>
                <a:spcPts val="0"/>
              </a:spcAft>
              <a:buNone/>
            </a:pPr>
            <a:r>
              <a:rPr lang="en" sz="2200" b="1" dirty="0">
                <a:solidFill>
                  <a:srgbClr val="FF0000"/>
                </a:solidFill>
              </a:rPr>
              <a:t>Teacher</a:t>
            </a:r>
            <a:r>
              <a:rPr lang="en" sz="2200" dirty="0">
                <a:solidFill>
                  <a:srgbClr val="FF0000"/>
                </a:solidFill>
              </a:rPr>
              <a:t>: “Do you know the words we’ll write, the words we’ll write, the words we’ll write? Do you know the words we’ll write on our boards today? </a:t>
            </a:r>
            <a:endParaRPr sz="2200" dirty="0">
              <a:solidFill>
                <a:srgbClr val="FF0000"/>
              </a:solidFill>
            </a:endParaRPr>
          </a:p>
          <a:p>
            <a:pPr marL="0" lvl="0" indent="0" algn="l" rtl="0">
              <a:lnSpc>
                <a:spcPct val="150000"/>
              </a:lnSpc>
              <a:spcBef>
                <a:spcPts val="1000"/>
              </a:spcBef>
              <a:spcAft>
                <a:spcPts val="0"/>
              </a:spcAft>
              <a:buNone/>
            </a:pPr>
            <a:r>
              <a:rPr lang="en" sz="2200" b="1" dirty="0">
                <a:solidFill>
                  <a:srgbClr val="FF0000"/>
                </a:solidFill>
              </a:rPr>
              <a:t>Students</a:t>
            </a:r>
            <a:r>
              <a:rPr lang="en" sz="2200" dirty="0">
                <a:solidFill>
                  <a:srgbClr val="FF0000"/>
                </a:solidFill>
              </a:rPr>
              <a:t>: “Yes, we know the words we’ll write, the words we’ll write, the words we’ll write. Yes, we know the words we’ll write on our boards today!”</a:t>
            </a:r>
            <a:endParaRPr sz="2200" dirty="0">
              <a:solidFill>
                <a:srgbClr val="FF0000"/>
              </a:solidFill>
            </a:endParaRPr>
          </a:p>
          <a:p>
            <a:pPr marL="0" lvl="0" indent="0" algn="l" rtl="0">
              <a:spcBef>
                <a:spcPts val="800"/>
              </a:spcBef>
              <a:spcAft>
                <a:spcPts val="0"/>
              </a:spcAft>
              <a:buNone/>
            </a:pP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3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248" name="Google Shape;248;p3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177800" lvl="0" indent="-171450" algn="l" rtl="0">
              <a:lnSpc>
                <a:spcPct val="115000"/>
              </a:lnSpc>
              <a:spcBef>
                <a:spcPts val="800"/>
              </a:spcBef>
              <a:spcAft>
                <a:spcPts val="0"/>
              </a:spcAft>
              <a:buSzPts val="2100"/>
              <a:buChar char="•"/>
            </a:pPr>
            <a:r>
              <a:rPr lang="en" dirty="0"/>
              <a:t>  I can write a sentence using words with the spelling patterns “oi,” “oy,” “ou,” </a:t>
            </a:r>
            <a:r>
              <a:rPr lang="en-US" dirty="0"/>
              <a:t>and </a:t>
            </a:r>
            <a:r>
              <a:rPr lang="en" dirty="0"/>
              <a:t>“ow.” </a:t>
            </a:r>
            <a:endParaRPr dirty="0"/>
          </a:p>
          <a:p>
            <a:pPr marL="177800" lvl="0" indent="-171450" algn="l" rtl="0">
              <a:lnSpc>
                <a:spcPct val="115000"/>
              </a:lnSpc>
              <a:spcBef>
                <a:spcPts val="0"/>
              </a:spcBef>
              <a:spcAft>
                <a:spcPts val="0"/>
              </a:spcAft>
              <a:buSzPts val="2100"/>
              <a:buChar char="•"/>
            </a:pPr>
            <a:r>
              <a:rPr lang="en" dirty="0"/>
              <a:t>  I can write a sentence using contractions containing “not.” </a:t>
            </a:r>
            <a:endParaRPr sz="2400" dirty="0"/>
          </a:p>
          <a:p>
            <a:pPr marL="0" lvl="0" indent="0" algn="l" rtl="0">
              <a:lnSpc>
                <a:spcPct val="115000"/>
              </a:lnSpc>
              <a:spcBef>
                <a:spcPts val="800"/>
              </a:spcBef>
              <a:spcAft>
                <a:spcPts val="500"/>
              </a:spcAft>
              <a:buNone/>
            </a:pPr>
            <a:endParaRPr sz="2000" dirty="0"/>
          </a:p>
        </p:txBody>
      </p:sp>
      <p:pic>
        <p:nvPicPr>
          <p:cNvPr id="249" name="Google Shape;249;p35"/>
          <p:cNvPicPr preferRelativeResize="0"/>
          <p:nvPr/>
        </p:nvPicPr>
        <p:blipFill>
          <a:blip r:embed="rId3">
            <a:alphaModFix/>
          </a:blip>
          <a:stretch>
            <a:fillRect/>
          </a:stretch>
        </p:blipFill>
        <p:spPr>
          <a:xfrm>
            <a:off x="8294914" y="4324781"/>
            <a:ext cx="755100" cy="575275"/>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66BB558-6227-444E-9260-A954E8F70C04}"/>
</file>

<file path=customXml/itemProps2.xml><?xml version="1.0" encoding="utf-8"?>
<ds:datastoreItem xmlns:ds="http://schemas.openxmlformats.org/officeDocument/2006/customXml" ds:itemID="{5585402E-1F1C-4D36-88C5-34E8CE49A799}"/>
</file>

<file path=customXml/itemProps3.xml><?xml version="1.0" encoding="utf-8"?>
<ds:datastoreItem xmlns:ds="http://schemas.openxmlformats.org/officeDocument/2006/customXml" ds:itemID="{4F147092-9E0B-4427-970C-D382102A3499}"/>
</file>

<file path=docProps/app.xml><?xml version="1.0" encoding="utf-8"?>
<Properties xmlns="http://schemas.openxmlformats.org/officeDocument/2006/extended-properties" xmlns:vt="http://schemas.openxmlformats.org/officeDocument/2006/docPropsVTypes">
  <TotalTime>1344</TotalTime>
  <Words>4115</Words>
  <Application>Microsoft Office PowerPoint</Application>
  <PresentationFormat>On-screen Show (16:9)</PresentationFormat>
  <Paragraphs>363</Paragraphs>
  <Slides>14</Slides>
  <Notes>14</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14</vt:i4>
      </vt:variant>
    </vt:vector>
  </HeadingPairs>
  <TitlesOfParts>
    <vt:vector size="19" baseType="lpstr">
      <vt:lpstr>Century Gothic</vt:lpstr>
      <vt:lpstr>Arial</vt:lpstr>
      <vt:lpstr>Calibri</vt:lpstr>
      <vt:lpstr>Office Theme</vt:lpstr>
      <vt:lpstr>Office Theme</vt:lpstr>
      <vt:lpstr>Grade 2: Module 2: Part 1: Cycle 7: Lesson 33 Teacher slide, before teaching.</vt:lpstr>
      <vt:lpstr>Grade 2: Module 2: Part 1: Cycle 7: Lesson 33 Teacher slide, before teaching.</vt:lpstr>
      <vt:lpstr>  Grade 2: Module 2: Part 1: Cycle 7: Lesson 33 Teacher slide, before teaching.  </vt:lpstr>
      <vt:lpstr>PowerPoint Presentation</vt:lpstr>
      <vt:lpstr>Transition Song</vt:lpstr>
      <vt:lpstr>Opening: Learning Targets</vt:lpstr>
      <vt:lpstr>Words Rule! </vt:lpstr>
      <vt:lpstr>Transition Song</vt:lpstr>
      <vt:lpstr>Work Time: Learning Targets</vt:lpstr>
      <vt:lpstr>Interactive Writing</vt:lpstr>
      <vt:lpstr>Reflection Time </vt:lpstr>
      <vt:lpstr>Transition Song</vt:lpstr>
      <vt:lpstr>Independent Work: Learning Targets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2: Part 1: Cycle 7: Lesson 33 Teacher slide, before teaching.</dc:title>
  <dc:creator>nbravo</dc:creator>
  <cp:lastModifiedBy>me@briannadasilva.com</cp:lastModifiedBy>
  <cp:revision>9</cp:revision>
  <dcterms:modified xsi:type="dcterms:W3CDTF">2018-12-10T19:02:31Z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