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27.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587" autoAdjust="0"/>
  </p:normalViewPr>
  <p:slideViewPr>
    <p:cSldViewPr snapToGrid="0">
      <p:cViewPr varScale="1">
        <p:scale>
          <a:sx n="108" d="100"/>
          <a:sy n="108" d="100"/>
        </p:scale>
        <p:origin x="730" y="77"/>
      </p:cViewPr>
      <p:guideLst>
        <p:guide orient="horz" pos="1620"/>
        <p:guide pos="2880"/>
      </p:guideLst>
    </p:cSldViewPr>
  </p:slideViewPr>
  <p:notesTextViewPr>
    <p:cViewPr>
      <p:scale>
        <a:sx n="1" d="1"/>
        <a:sy n="1" d="1"/>
      </p:scale>
      <p:origin x="0" y="-1565"/>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5595974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Opening A and B students are reminded of the sound spelling patterns they’ve been working on in the module. They consider how the knowledge and skills they’ve learned support proficient reading and writing and think about the role of assessment and feedback in taking ownership of their own learning. Assessments in second grade are longer than those in first. As a result, the Opening A review is short to accommodate the extra time needed to administer the assessment. This Opening can be optional; if students would benefit from a brief review or any or all of the patterns as suggested in the Opening sequence, it can be used; otherwise, move directly into small group differentiated time to administer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Mid-Module 3 Assessment. It assesses knowledge and skills from Cycles 13–16. Work Time for this lesson, as with all assessment lessons, involves extended differentiated small group instruction to allow time for the teacher to meet with each group to administer the assessment. Assessments are on-demand and can be reviewed with students immediately or at a later time so they can analyze their errors and establish personal goals. See the </a:t>
            </a:r>
            <a:r>
              <a:rPr lang="en" sz="1200" b="1" dirty="0">
                <a:solidFill>
                  <a:schemeClr val="dk1"/>
                </a:solidFill>
                <a:latin typeface="Calibri"/>
                <a:ea typeface="Calibri"/>
                <a:cs typeface="Calibri"/>
                <a:sym typeface="Calibri"/>
              </a:rPr>
              <a:t>Assessment Overview document </a:t>
            </a:r>
            <a:r>
              <a:rPr lang="en" sz="1200" dirty="0">
                <a:solidFill>
                  <a:schemeClr val="dk1"/>
                </a:solidFill>
                <a:latin typeface="Calibri"/>
                <a:ea typeface="Calibri"/>
                <a:cs typeface="Calibri"/>
                <a:sym typeface="Calibri"/>
              </a:rPr>
              <a:t>for further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Mid-Module Assessment for Module 3. This lesson reviews and assesses the sound spelling patterns worked with in Cycles 13, 14, 15, and 16 and spelling generalizations: the C-le syllable type, the magic “e” rule when adding vowel suffixes, /k/ at end of words spelled “-c” or “-ck” (and the spelling generalization), and /j/ at end of words spelled “-dge” or “-ge,” and long “e” spelled “ei” (for decoding only). These spelling generalizations take time and repeated practice to develop. The words provided in the Spelling assessment allow the teacher and student to see what generalizations are beginning to develop.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there are some nonsense words to decode included in the assessment. This requires students to decode rather than rely on memory of a word. During Work Time A, students complete the Mid-Module Assessment, where they read and write single- and two-syllable words with these patterns in isolation and in text. The assessment also includes a high-frequency word component and a short passage to assess fluency.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678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8660dacd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8660dacd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of the lesson serves to review and set the purpose for the assessment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Module 3 Mid-Module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Begin the Review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“’Bubble,’ ‘uncle,’ ‘puddle,’ ‘sniffle,’ ‘giggle,’ ‘simple,’ ‘little,’ ‘puzzle.’ These are some examples of words with the C-le syllable type we’ve been working on.”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“‘Make’ is an example of a word that spells the /k/ sound with just ‘k,’ and ‘stick’ is an example of a word that spells that sound with ‘ck.’”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“‘edge’ and ‘page’ are examples of words that spell the /j/ sound at the end of a word with ‘-dge’ and ‘-ge.’”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“We’ve also worked on the magic ‘e’ spelling rule when adding suffixes the start with a vowel to long vowel words with a magic ‘e.’ Over the past several weeks, we’ve been looking closely at those different sounds and those spelling patterns.”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spelling words with consonant-le rules and remind students of the rules for combining open and closed syllables with the C-le syllable ending.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magic “e” rules and review them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“-k,” “-ck,” and “-ic” rules and review them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“-dge” and “-ge” rules and review them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“Keith and Sheila the sleuths like weird books by Dr. Seuss.”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“ei” in “Keith,” “Sheila,” and “weird” and say: /ē/.</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“eu” in “sleuth” and “Seuss” and say: /ōō/.</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and spelling patterns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unfamiliar with the term “feedback,” consider providing a metaphor, such as an athlete looking at video of her or his performance with a coach in an effort to improve future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any of the suggested rules as needed. If this is not needed, consider skipping steps 2 through 6.</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834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8660dacdf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8660dacdf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review as needed.</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Display the enlarged suggested magic “e” rules and review them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and spelling patterns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unfamiliar with the term “feedback,” consider providing a metaphor, such as an athlete looking at video of her or his performance with a coach in an effort to improve future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any of the suggested rules as needed. If this is not needed, consider skipping steps 2 through 6.</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9146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60dacdf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60dacdf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review as needed.</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Display the enlarged suggested “-k,” “-ck,” and “-ic” rules and review them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and spelling patterns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unfamiliar with the term “feedback,” consider providing a metaphor, such as an athlete looking at video of her or his performance with a coach in an effort to improve future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any of the suggested rules as needed. If this is not needed, consider skipping steps 2 through 6.</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95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8660dacdf_0_2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8660dacdf_0_2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Continued review</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“-dge” and “-ge” rules and review them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and spelling patterns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unfamiliar with the term “feedback,” consider providing a metaphor, such as an athlete looking at video of her or his performance with a coach in an effort to improve future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any of the suggested rules as needed. If this is not needed, consider skipping steps 2 through 6.</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19104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a7fdd096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a7fdd096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Continued review.</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“Keith and Sheila the sleuths like weird books by Dr. Seuss.”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“ei” in “Keith,” “Sheila,” and “weird” and say: /ē/.</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“eu” in “sleuth” and “Seuss” and say: /ōō/.</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and spelling patterns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unfamiliar with the term “feedback,” consider providing a metaphor, such as an athlete looking at video of her or his performance with a coach in an effort to improve future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any of the suggested rules as needed. If this is not needed, consider skipping steps 2 through 6.</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396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8660dacdf_0_3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8660dacdf_0_3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“spell and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Help students transition to their differentiated small groups, telling them they will complete the End of Module 3 Assessment during their rotation.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9858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8660dacdf_0_4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48660dacdf_0_4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read and write words with spelling patterns you’ve been studying in Module 3.” </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9728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8660dacdf_0_3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48660dacdf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of the lesson serves to review and set the purpose for the assessment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Module 3 Mid-Module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meet with </a:t>
            </a:r>
            <a:r>
              <a:rPr lang="en-US" sz="1200" dirty="0">
                <a:solidFill>
                  <a:schemeClr val="dk1"/>
                </a:solidFill>
                <a:latin typeface="Calibri"/>
                <a:ea typeface="Calibri"/>
                <a:cs typeface="Calibri"/>
                <a:sym typeface="Calibri"/>
              </a:rPr>
              <a:t>you </a:t>
            </a:r>
            <a:r>
              <a:rPr lang="en" sz="1200" dirty="0">
                <a:solidFill>
                  <a:schemeClr val="dk1"/>
                </a:solidFill>
                <a:latin typeface="Calibri"/>
                <a:ea typeface="Calibri"/>
                <a:cs typeface="Calibri"/>
                <a:sym typeface="Calibri"/>
              </a:rPr>
              <a:t>in small groups to take an assessment, and that at some point today or in the next few days they will meet with </a:t>
            </a:r>
            <a:r>
              <a:rPr lang="en-US" sz="1200" dirty="0">
                <a:solidFill>
                  <a:schemeClr val="dk1"/>
                </a:solidFill>
                <a:latin typeface="Calibri"/>
                <a:ea typeface="Calibri"/>
                <a:cs typeface="Calibri"/>
                <a:sym typeface="Calibri"/>
              </a:rPr>
              <a:t>you </a:t>
            </a:r>
            <a:r>
              <a:rPr lang="en" sz="1200" dirty="0">
                <a:solidFill>
                  <a:schemeClr val="dk1"/>
                </a:solidFill>
                <a:latin typeface="Calibri"/>
                <a:ea typeface="Calibri"/>
                <a:cs typeface="Calibri"/>
                <a:sym typeface="Calibri"/>
              </a:rPr>
              <a:t>to look at the assessment and set goals.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getting feedback from an assessment help us set goals?”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setting goals help us become more proficient readers and writers?”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responsibility does each of us (teacher and student) have in this process?”</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0584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51986a379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g451986a379_0_16: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Pacing: 15- 20 minutes. </a:t>
            </a:r>
            <a:endParaRPr sz="1200" b="1" dirty="0">
              <a:latin typeface="Calibri"/>
              <a:ea typeface="Calibri"/>
              <a:cs typeface="Calibri"/>
              <a:sym typeface="Calibri"/>
            </a:endParaRPr>
          </a:p>
          <a:p>
            <a:pPr marL="0" marR="0" lvl="0" indent="0" algn="l" rtl="0">
              <a:spcBef>
                <a:spcPts val="0"/>
              </a:spcBef>
              <a:spcAft>
                <a:spcPts val="0"/>
              </a:spcAft>
              <a:buNone/>
            </a:pPr>
            <a:endParaRPr sz="1200" b="1"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passing out Grade 2 Cycle 16 Spelling Assessment, tell students to fold the Spelling Assessment lengthwise. You will say the first word, read the sentence, and repeat the word. Students will write word on the line.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pairs to read the fluency passage from the assessment (Part 5) in a low voice.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Predetermine if students will read student-selected materials or the passage from the assessment.</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If students will be reading the passage from the assessment, project the slide (if technology is available) or print out copies.</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Read spelling words. Say: </a:t>
            </a:r>
            <a:r>
              <a:rPr lang="en" sz="1200" i="0" dirty="0">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 </a:t>
            </a:r>
            <a:endParaRPr sz="1200" i="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Back. Please put the pencil back in your bag. Back.</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Budge. The chair won’t budge. Budge.</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Park. Don’t park the car in the grass. Park.</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Rage. My dad has road rage when he drives in the city. Rage.</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Sliding. I went sliding down the hill. Sliding.</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Lucky. You are lucky you didn’t break your leg. Lucky</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Remark. My teacher made a remark on my math paper. Remark</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Smidge. I had a smidge of chocolate on my shirt. Smidge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Unstable. The table is unstable now that the leg is broken. Unstable</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Handle. The handle on my lunch box broke. Handle</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to turn over Spelling Assessment. Dictate one choice of the sentences below: </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Pick the page you are able to reread.</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puddle by the ledge will likely sparkle if it’s able.</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Collect Spelling Assessments. Instruct students to read as assigned .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Watch to make sure students are recording words on correct lines.</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308" name="Google Shape;308;g451986a379_0_16: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9" name="Google Shape;309;g451986a379_0_16: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5140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51e90342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451e90342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5-10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one on one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Part 4: Decoding Words in Text and Reading for Fluency Assessment.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copy is included on a later slide for teacher reference.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of the assessment and the teacher reference “Reading Behavior Annotations” are included on following slides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student to read sentences up to and including appropriate phrase from the Part 4: Decoding Words in Text and Reading for Fluency.</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basic comprehension questions about what they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 </a:t>
            </a:r>
            <a:endParaRPr sz="1200" dirty="0">
              <a:solidFill>
                <a:schemeClr val="dk1"/>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325914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spelling words with consonant-le rules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Suggested magic “e” rules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Suggested “-k,” “-ck,” and “–ic” rules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Suggested “-dge” and “-ge” rules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Prepare the Mid-Module 3 Assessment.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pencils, erasers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working individually or in small groups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17362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51e90342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51e90342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Pacing: see slide 15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Passage for partner or independent reader per teacher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spelling test, direct students to read with an assigned partner or independently. This can be with a student selected book, with a decodable reader or using the passage from the Mid-Module assessment (projected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read with an assigned partner or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need to use whisper voices and also ask each other for help to be respectful of the student that is reading to you.</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that may be challenged to read the passage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“use what they know” about syllables and spelling patterns to decode any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other students for help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6264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5-10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Reflect with students after Spelling and Fluency Assessment have been completed. Use results from assessment to fill out Goal Setting sheet. This might mean students reflect in a different part of the day, to give you time to grade all assessments. </a:t>
            </a: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Say: “Now that you’ve taken the assessment on the knowledge and skills we’ve been working on, you may have already given yourself some feedback. In other words, as you were working, you may have realized what is automatic or clear for you and what might need some practice or might still be confusing.”</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is an important way to take responsibility for our own learning. Invite students to consider for a moment any feedback they may have realized as they were taking the assessment and then invites a student(s) to share.</a:t>
            </a:r>
            <a:endParaRPr sz="1200" dirty="0">
              <a:solidFill>
                <a:schemeClr val="dk1"/>
              </a:solidFill>
              <a:latin typeface="Calibri"/>
              <a:ea typeface="Calibri"/>
              <a:cs typeface="Calibri"/>
              <a:sym typeface="Calibri"/>
            </a:endParaRPr>
          </a:p>
          <a:p>
            <a:pPr marL="1600200" marR="0" lvl="3" indent="-152400" algn="l" rtl="0">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a:t>
            </a:r>
            <a:r>
              <a:rPr lang="en" sz="1200" dirty="0">
                <a:latin typeface="Calibri"/>
                <a:ea typeface="Calibri"/>
                <a:cs typeface="Calibri"/>
                <a:sym typeface="Calibri"/>
              </a:rPr>
              <a:t>/Listen-fors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Responses will vary. </a:t>
            </a:r>
            <a:endParaRPr sz="1200" dirty="0">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Provide sentence frames. Examples:</a:t>
            </a:r>
            <a:endParaRPr sz="1200" dirty="0">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“When I was working on the ____________ part of the assessment, I </a:t>
            </a:r>
            <a:r>
              <a:rPr lang="en" sz="1200">
                <a:latin typeface="Calibri"/>
                <a:ea typeface="Calibri"/>
                <a:cs typeface="Calibri"/>
                <a:sym typeface="Calibri"/>
              </a:rPr>
              <a:t>realized __________________.”</a:t>
            </a:r>
            <a:endParaRPr sz="1200" i="0" u="none" strike="noStrike" cap="none" dirty="0">
              <a:solidFill>
                <a:schemeClr val="dk1"/>
              </a:solidFill>
              <a:latin typeface="Calibri"/>
              <a:ea typeface="Calibri"/>
              <a:cs typeface="Calibri"/>
              <a:sym typeface="Calibri"/>
            </a:endParaRPr>
          </a:p>
        </p:txBody>
      </p:sp>
      <p:sp>
        <p:nvSpPr>
          <p:cNvPr id="330" name="Google Shape;330;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1" name="Google Shape;331;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443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Assessment Overview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Module 3 Mid Module Assessment (pages 102-117 in </a:t>
            </a:r>
            <a:r>
              <a:rPr lang="en" sz="1200" b="1" dirty="0">
                <a:solidFill>
                  <a:schemeClr val="dk1"/>
                </a:solidFill>
                <a:latin typeface="Calibri"/>
                <a:ea typeface="Calibri"/>
                <a:cs typeface="Calibri"/>
                <a:sym typeface="Calibri"/>
              </a:rPr>
              <a:t>Skills Block Teacher Guide: Lesson 80</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7313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51986a379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51986a379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a:t>
            </a:r>
            <a:endParaRPr sz="1200">
              <a:latin typeface="Calibri"/>
              <a:ea typeface="Calibri"/>
              <a:cs typeface="Calibri"/>
              <a:sym typeface="Calibri"/>
            </a:endParaRPr>
          </a:p>
        </p:txBody>
      </p:sp>
    </p:spTree>
    <p:extLst>
      <p:ext uri="{BB962C8B-B14F-4D97-AF65-F5344CB8AC3E}">
        <p14:creationId xmlns:p14="http://schemas.microsoft.com/office/powerpoint/2010/main" val="1941494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1e9034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51e9034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 </a:t>
            </a:r>
            <a:endParaRPr/>
          </a:p>
        </p:txBody>
      </p:sp>
    </p:spTree>
    <p:extLst>
      <p:ext uri="{BB962C8B-B14F-4D97-AF65-F5344CB8AC3E}">
        <p14:creationId xmlns:p14="http://schemas.microsoft.com/office/powerpoint/2010/main" val="4046393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51e9034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51e9034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a:t>
            </a:r>
            <a:endParaRPr/>
          </a:p>
        </p:txBody>
      </p:sp>
    </p:spTree>
    <p:extLst>
      <p:ext uri="{BB962C8B-B14F-4D97-AF65-F5344CB8AC3E}">
        <p14:creationId xmlns:p14="http://schemas.microsoft.com/office/powerpoint/2010/main" val="2623438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Mid-Module Assessment for Module 3. This lesson reviews and assesses the sound spelling patterns worked with in Cycles 13, 14, 15, and 16 and spelling generalizations: the C-le syllable type, the magic “e” rule when adding vowel suffixes, /k/ at end of words spelled “-c” or “-ck” (and the spelling generalization), and /j/ at end of words spelled “-dge” or “-ge,” and long “e” spelled “ei” (for decoding only). These spelling generalizations take time and repeated practice to develop. The words provided in the Spelling assessment allow the teacher and student to see what generalizations are beginning to develop.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there are some nonsense words to decode included in the assessment. This requires students to decode rather than rely on memory of a word. During Work Time A, students complete the Mid-Module Assessment, where they read and write single- and two-syllable words with these patterns in isolation and in text. The assessment also includes a high-frequency word component and a short passage to assess fluency.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Assessments in Grade 2 are longer than those in Grade 1. As a result, the Opening review is short to accommodate the extra time needed to administer the assessment. This Opening can be optional; if students would benefit from a brief review, it can be used; otherwise, move directly into differentiated small group instruction to administer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Module 3 mid-module assessment lesson in second grade.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decode, feedback, goal, suffix</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4624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spell.”</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9427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1273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254875" y="277414"/>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16: Lesson 80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254875" y="1072414"/>
            <a:ext cx="8520600" cy="3434271"/>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r>
              <a:rPr lang="en" sz="1600" dirty="0"/>
              <a:t>This lesson starts with a short review of the sound spelling patterns students have been working with so far. Students consider how the knowledge and skills they’ve learned support proficient reading and writing, and think about the role of assessment and feedback in taking ownership of their own learning. This is followed by the Mid-Module Assessment for Module 3. It assesses knowledge and skills from Cycles 13–16. </a:t>
            </a:r>
          </a:p>
          <a:p>
            <a:pPr marL="0" lvl="0" indent="0" algn="l" rtl="0">
              <a:lnSpc>
                <a:spcPct val="115000"/>
              </a:lnSpc>
              <a:spcBef>
                <a:spcPts val="800"/>
              </a:spcBef>
              <a:spcAft>
                <a:spcPts val="0"/>
              </a:spcAft>
              <a:buClr>
                <a:schemeClr val="dk1"/>
              </a:buClr>
              <a:buSzPts val="1100"/>
              <a:buFont typeface="Arial"/>
              <a:buNone/>
            </a:pPr>
            <a:r>
              <a:rPr lang="en" sz="1600" dirty="0"/>
              <a:t> </a:t>
            </a:r>
            <a:endParaRPr sz="1600" dirty="0"/>
          </a:p>
          <a:p>
            <a:pPr marL="0" lvl="0" indent="0" algn="l" rtl="0">
              <a:lnSpc>
                <a:spcPct val="115000"/>
              </a:lnSpc>
              <a:spcBef>
                <a:spcPts val="80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282575" lvl="0" indent="-257175" algn="l" rtl="0">
              <a:spcBef>
                <a:spcPts val="0"/>
              </a:spcBef>
              <a:spcAft>
                <a:spcPts val="0"/>
              </a:spcAft>
              <a:buClr>
                <a:schemeClr val="dk1"/>
              </a:buClr>
              <a:buSzPts val="1800"/>
              <a:buChar char="•"/>
            </a:pPr>
            <a:r>
              <a:rPr lang="en" sz="1600" dirty="0"/>
              <a:t>spelling patterns worked with in Cycles 13 - 16: /k/ at end of words spelled “-c” or “-ck” and /j/ at end of words spelled “-dge” or “-ge,” and long “e” spelled “ei.”</a:t>
            </a:r>
          </a:p>
          <a:p>
            <a:pPr marL="282575" lvl="0" indent="-257175" algn="l" rtl="0">
              <a:spcBef>
                <a:spcPts val="0"/>
              </a:spcBef>
              <a:spcAft>
                <a:spcPts val="0"/>
              </a:spcAft>
              <a:buClr>
                <a:schemeClr val="dk1"/>
              </a:buClr>
              <a:buSzPts val="1800"/>
              <a:buChar char="•"/>
            </a:pPr>
            <a:r>
              <a:rPr lang="en" sz="1600" dirty="0"/>
              <a:t>the C-le syllable type</a:t>
            </a:r>
          </a:p>
          <a:p>
            <a:pPr marL="282575" lvl="0" indent="-257175" algn="l" rtl="0">
              <a:spcBef>
                <a:spcPts val="0"/>
              </a:spcBef>
              <a:spcAft>
                <a:spcPts val="0"/>
              </a:spcAft>
              <a:buClr>
                <a:schemeClr val="dk1"/>
              </a:buClr>
              <a:buSzPts val="1800"/>
              <a:buChar char="•"/>
            </a:pPr>
            <a:r>
              <a:rPr lang="en" sz="1600" dirty="0"/>
              <a:t>the magic “e” rule when adding vowel suffixes</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9"/>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56" name="Google Shape;256;p39"/>
          <p:cNvSpPr txBox="1">
            <a:spLocks noGrp="1"/>
          </p:cNvSpPr>
          <p:nvPr>
            <p:ph type="title"/>
          </p:nvPr>
        </p:nvSpPr>
        <p:spPr>
          <a:xfrm>
            <a:off x="521003" y="164987"/>
            <a:ext cx="8177893"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dirty="0">
                <a:solidFill>
                  <a:srgbClr val="CC0000"/>
                </a:solidFill>
              </a:rPr>
              <a:t>Rules for Spelling Words With Consonant-le</a:t>
            </a:r>
            <a:endParaRPr sz="3000" b="1" dirty="0">
              <a:solidFill>
                <a:srgbClr val="CC0000"/>
              </a:solidFill>
            </a:endParaRPr>
          </a:p>
        </p:txBody>
      </p:sp>
      <p:sp>
        <p:nvSpPr>
          <p:cNvPr id="257" name="Google Shape;257;p39"/>
          <p:cNvSpPr txBox="1">
            <a:spLocks noGrp="1"/>
          </p:cNvSpPr>
          <p:nvPr>
            <p:ph type="body" idx="1"/>
          </p:nvPr>
        </p:nvSpPr>
        <p:spPr>
          <a:xfrm>
            <a:off x="628650" y="1369225"/>
            <a:ext cx="7886700" cy="35382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Open syllable + C-le ending = there is no double consonant (cable, staple)</a:t>
            </a:r>
            <a:endParaRPr sz="2400" dirty="0"/>
          </a:p>
          <a:p>
            <a:pPr marL="457200" lvl="0" indent="-381000" algn="l" rtl="0">
              <a:spcBef>
                <a:spcPts val="0"/>
              </a:spcBef>
              <a:spcAft>
                <a:spcPts val="0"/>
              </a:spcAft>
              <a:buSzPts val="2400"/>
              <a:buChar char="•"/>
            </a:pPr>
            <a:r>
              <a:rPr lang="en" sz="2400" dirty="0"/>
              <a:t>Closed syllable + C-le ending = double the consonant (little, topple)</a:t>
            </a:r>
            <a:endParaRPr sz="2400" dirty="0"/>
          </a:p>
          <a:p>
            <a:pPr marL="457200" lvl="0" indent="0" algn="l" rtl="0">
              <a:spcBef>
                <a:spcPts val="800"/>
              </a:spcBef>
              <a:spcAft>
                <a:spcPts val="0"/>
              </a:spcAft>
              <a:buNone/>
            </a:pPr>
            <a:endParaRPr sz="2400" dirty="0"/>
          </a:p>
          <a:p>
            <a:pPr marL="0" lvl="0" indent="0" algn="l" rtl="0">
              <a:spcBef>
                <a:spcPts val="800"/>
              </a:spcBef>
              <a:spcAft>
                <a:spcPts val="0"/>
              </a:spcAft>
              <a:buNone/>
            </a:pPr>
            <a:r>
              <a:rPr lang="en" sz="2400" dirty="0"/>
              <a:t>bubble    	uncle   	puddle    		sniffle  	</a:t>
            </a:r>
            <a:endParaRPr sz="2400" dirty="0"/>
          </a:p>
          <a:p>
            <a:pPr marL="0" lvl="0" indent="0" algn="l" rtl="0">
              <a:spcBef>
                <a:spcPts val="800"/>
              </a:spcBef>
              <a:spcAft>
                <a:spcPts val="0"/>
              </a:spcAft>
              <a:buNone/>
            </a:pPr>
            <a:r>
              <a:rPr lang="en" sz="2400" dirty="0"/>
              <a:t>giggle   	simple 	little   			puzzle</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63" name="Google Shape;263;p40"/>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a:solidFill>
                  <a:srgbClr val="CC0000"/>
                </a:solidFill>
              </a:rPr>
              <a:t>Magic “e” Rule for Adding Vowel Suffixes</a:t>
            </a:r>
            <a:endParaRPr sz="3000" b="1">
              <a:solidFill>
                <a:srgbClr val="CC0000"/>
              </a:solidFill>
            </a:endParaRPr>
          </a:p>
          <a:p>
            <a:pPr marL="0" lvl="0" indent="0" algn="l" rtl="0">
              <a:spcBef>
                <a:spcPts val="0"/>
              </a:spcBef>
              <a:spcAft>
                <a:spcPts val="0"/>
              </a:spcAft>
              <a:buNone/>
            </a:pPr>
            <a:r>
              <a:rPr lang="en" sz="1800" b="1">
                <a:solidFill>
                  <a:srgbClr val="000000"/>
                </a:solidFill>
              </a:rPr>
              <a:t>Rules for Adding Vowel Suffixes (“-ing”, “-er”, and “-ed” to Basewords)</a:t>
            </a:r>
            <a:endParaRPr sz="1800" b="1">
              <a:solidFill>
                <a:srgbClr val="000000"/>
              </a:solidFill>
            </a:endParaRPr>
          </a:p>
        </p:txBody>
      </p:sp>
      <p:sp>
        <p:nvSpPr>
          <p:cNvPr id="264" name="Google Shape;264;p40"/>
          <p:cNvSpPr txBox="1">
            <a:spLocks noGrp="1"/>
          </p:cNvSpPr>
          <p:nvPr>
            <p:ph type="body" idx="1"/>
          </p:nvPr>
        </p:nvSpPr>
        <p:spPr>
          <a:xfrm>
            <a:off x="408900" y="1369225"/>
            <a:ext cx="8367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u="sng" dirty="0"/>
              <a:t>Magic e Rule</a:t>
            </a:r>
            <a:endParaRPr sz="2400" b="1" u="sng" dirty="0"/>
          </a:p>
          <a:p>
            <a:pPr marL="0" lvl="0" indent="0" algn="l" rtl="0">
              <a:spcBef>
                <a:spcPts val="800"/>
              </a:spcBef>
              <a:spcAft>
                <a:spcPts val="0"/>
              </a:spcAft>
              <a:buNone/>
            </a:pPr>
            <a:r>
              <a:rPr lang="en" sz="3000" dirty="0"/>
              <a:t>Magic e at the end? Stop and remember to drop!</a:t>
            </a:r>
            <a:endParaRPr sz="3000" dirty="0"/>
          </a:p>
          <a:p>
            <a:pPr marL="0" lvl="0" indent="0" algn="l" rtl="0">
              <a:spcBef>
                <a:spcPts val="800"/>
              </a:spcBef>
              <a:spcAft>
                <a:spcPts val="0"/>
              </a:spcAft>
              <a:buNone/>
            </a:pPr>
            <a:r>
              <a:rPr lang="en" sz="2400" b="1" dirty="0"/>
              <a:t>Examples:  bake     baking	baked	baker</a:t>
            </a:r>
            <a:endParaRPr sz="2400" b="1" dirty="0"/>
          </a:p>
          <a:p>
            <a:pPr marL="0" lvl="0" indent="0" algn="l" rtl="0">
              <a:spcBef>
                <a:spcPts val="800"/>
              </a:spcBef>
              <a:spcAft>
                <a:spcPts val="0"/>
              </a:spcAft>
              <a:buNone/>
            </a:pPr>
            <a:r>
              <a:rPr lang="en" sz="2400" b="1" dirty="0"/>
              <a:t>	         smile	  smiling	smiled	smiler</a:t>
            </a:r>
            <a:endParaRPr sz="2400" b="1" dirty="0"/>
          </a:p>
          <a:p>
            <a:pPr marL="0" lvl="0" indent="0" algn="l" rtl="0">
              <a:spcBef>
                <a:spcPts val="800"/>
              </a:spcBef>
              <a:spcAft>
                <a:spcPts val="0"/>
              </a:spcAft>
              <a:buNone/>
            </a:pPr>
            <a:r>
              <a:rPr lang="en" sz="2400" b="1" dirty="0"/>
              <a:t>	         glide	  gliding	glided	glider</a:t>
            </a:r>
            <a:endParaRPr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70" name="Google Shape;270;p41"/>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b="1">
                <a:solidFill>
                  <a:srgbClr val="CC0000"/>
                </a:solidFill>
              </a:rPr>
              <a:t>“-k,” “-ck,” and “-ic” Rules</a:t>
            </a:r>
            <a:endParaRPr sz="3600" b="1">
              <a:solidFill>
                <a:srgbClr val="CC0000"/>
              </a:solidFill>
            </a:endParaRPr>
          </a:p>
        </p:txBody>
      </p:sp>
      <p:sp>
        <p:nvSpPr>
          <p:cNvPr id="271" name="Google Shape;271;p41"/>
          <p:cNvSpPr txBox="1">
            <a:spLocks noGrp="1"/>
          </p:cNvSpPr>
          <p:nvPr>
            <p:ph type="body" idx="1"/>
          </p:nvPr>
        </p:nvSpPr>
        <p:spPr>
          <a:xfrm>
            <a:off x="408900" y="1369225"/>
            <a:ext cx="83679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b="1" dirty="0">
                <a:solidFill>
                  <a:srgbClr val="CC0000"/>
                </a:solidFill>
              </a:rPr>
              <a:t>“-k”</a:t>
            </a:r>
            <a:r>
              <a:rPr lang="en" sz="2400" b="1" dirty="0"/>
              <a:t> after a long vowel sound (for example, after a  vowel team)	“make”</a:t>
            </a:r>
            <a:endParaRPr sz="2400" b="1" dirty="0"/>
          </a:p>
          <a:p>
            <a:pPr marL="457200" lvl="0" indent="-381000" algn="l" rtl="0">
              <a:spcBef>
                <a:spcPts val="0"/>
              </a:spcBef>
              <a:spcAft>
                <a:spcPts val="0"/>
              </a:spcAft>
              <a:buSzPts val="2400"/>
              <a:buChar char="•"/>
            </a:pPr>
            <a:r>
              <a:rPr lang="en" sz="2400" b="1" dirty="0">
                <a:solidFill>
                  <a:srgbClr val="CC0000"/>
                </a:solidFill>
              </a:rPr>
              <a:t>“-k”</a:t>
            </a:r>
            <a:r>
              <a:rPr lang="en" sz="2400" b="1" dirty="0"/>
              <a:t> after an r-controlled vowel	“park”</a:t>
            </a:r>
            <a:endParaRPr sz="2400" b="1" dirty="0"/>
          </a:p>
          <a:p>
            <a:pPr marL="457200" lvl="0" indent="-381000" algn="l" rtl="0">
              <a:spcBef>
                <a:spcPts val="0"/>
              </a:spcBef>
              <a:spcAft>
                <a:spcPts val="0"/>
              </a:spcAft>
              <a:buSzPts val="2400"/>
              <a:buChar char="•"/>
            </a:pPr>
            <a:r>
              <a:rPr lang="en" sz="2400" b="1" dirty="0">
                <a:solidFill>
                  <a:srgbClr val="CC0000"/>
                </a:solidFill>
              </a:rPr>
              <a:t>“-k”</a:t>
            </a:r>
            <a:r>
              <a:rPr lang="en" sz="2400" b="1" dirty="0"/>
              <a:t> after the consonants “l”, “n”, and “s”   </a:t>
            </a:r>
            <a:endParaRPr sz="2400" b="1" dirty="0"/>
          </a:p>
          <a:p>
            <a:pPr marL="914400" lvl="0" indent="457200" algn="l" rtl="0">
              <a:spcBef>
                <a:spcPts val="800"/>
              </a:spcBef>
              <a:spcAft>
                <a:spcPts val="0"/>
              </a:spcAft>
              <a:buNone/>
            </a:pPr>
            <a:r>
              <a:rPr lang="en" sz="2400" b="1" dirty="0"/>
              <a:t>“thank”      “talk”           “ask”</a:t>
            </a:r>
            <a:endParaRPr sz="2400" b="1" dirty="0"/>
          </a:p>
          <a:p>
            <a:pPr marL="457200" lvl="0" indent="-381000" algn="l" rtl="0">
              <a:spcBef>
                <a:spcPts val="800"/>
              </a:spcBef>
              <a:spcAft>
                <a:spcPts val="0"/>
              </a:spcAft>
              <a:buSzPts val="2400"/>
              <a:buChar char="•"/>
            </a:pPr>
            <a:r>
              <a:rPr lang="en" sz="2400" b="1" dirty="0">
                <a:solidFill>
                  <a:srgbClr val="CC0000"/>
                </a:solidFill>
              </a:rPr>
              <a:t>“-ck”</a:t>
            </a:r>
            <a:r>
              <a:rPr lang="en" sz="2400" b="1" dirty="0"/>
              <a:t> after a short vowel sound	“stick”</a:t>
            </a:r>
            <a:endParaRPr sz="2400" b="1" dirty="0"/>
          </a:p>
          <a:p>
            <a:pPr marL="457200" lvl="0" indent="-381000" algn="l" rtl="0">
              <a:spcBef>
                <a:spcPts val="0"/>
              </a:spcBef>
              <a:spcAft>
                <a:spcPts val="0"/>
              </a:spcAft>
              <a:buSzPts val="2400"/>
              <a:buChar char="•"/>
            </a:pPr>
            <a:r>
              <a:rPr lang="en" sz="2400" b="1" dirty="0">
                <a:solidFill>
                  <a:srgbClr val="CC0000"/>
                </a:solidFill>
              </a:rPr>
              <a:t>“-ic”</a:t>
            </a:r>
            <a:r>
              <a:rPr lang="en" sz="2400" b="1" dirty="0"/>
              <a:t> at the end of multisyllabic words	“music”</a:t>
            </a:r>
            <a:endParaRPr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77" name="Google Shape;277;p42"/>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b="1">
                <a:solidFill>
                  <a:srgbClr val="CC0000"/>
                </a:solidFill>
              </a:rPr>
              <a:t>     “-dge” and “-ge” Rules</a:t>
            </a:r>
            <a:endParaRPr sz="3600" b="1">
              <a:solidFill>
                <a:srgbClr val="CC0000"/>
              </a:solidFill>
            </a:endParaRPr>
          </a:p>
        </p:txBody>
      </p:sp>
      <p:sp>
        <p:nvSpPr>
          <p:cNvPr id="278" name="Google Shape;278;p42"/>
          <p:cNvSpPr txBox="1">
            <a:spLocks noGrp="1"/>
          </p:cNvSpPr>
          <p:nvPr>
            <p:ph type="body" idx="1"/>
          </p:nvPr>
        </p:nvSpPr>
        <p:spPr>
          <a:xfrm>
            <a:off x="408900" y="1050200"/>
            <a:ext cx="8367900" cy="3644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t>“-dge” or “-ge”?</a:t>
            </a:r>
            <a:endParaRPr sz="2400" b="1" dirty="0"/>
          </a:p>
          <a:p>
            <a:pPr marL="457200" lvl="0" indent="0" algn="l" rtl="0">
              <a:spcBef>
                <a:spcPts val="800"/>
              </a:spcBef>
              <a:spcAft>
                <a:spcPts val="0"/>
              </a:spcAft>
              <a:buNone/>
            </a:pPr>
            <a:endParaRPr sz="2400" b="1" dirty="0"/>
          </a:p>
          <a:p>
            <a:pPr marL="457200" lvl="0" indent="0" algn="l" rtl="0">
              <a:spcBef>
                <a:spcPts val="800"/>
              </a:spcBef>
              <a:spcAft>
                <a:spcPts val="0"/>
              </a:spcAft>
              <a:buNone/>
            </a:pPr>
            <a:r>
              <a:rPr lang="en" sz="2400" b="1" dirty="0"/>
              <a:t>“-ge” after a long vowel sound or “l”, “n”, “r”</a:t>
            </a:r>
            <a:endParaRPr sz="2400" b="1" dirty="0"/>
          </a:p>
          <a:p>
            <a:pPr marL="0" lvl="0" indent="0" algn="l" rtl="0">
              <a:spcBef>
                <a:spcPts val="800"/>
              </a:spcBef>
              <a:spcAft>
                <a:spcPts val="0"/>
              </a:spcAft>
              <a:buNone/>
            </a:pPr>
            <a:r>
              <a:rPr lang="en" sz="2400" b="1" dirty="0"/>
              <a:t>Examples:	“page”	“change”	“bulge”   “merge”</a:t>
            </a:r>
            <a:endParaRPr sz="2400" b="1" dirty="0"/>
          </a:p>
          <a:p>
            <a:pPr marL="457200" lvl="0" indent="0" algn="l" rtl="0">
              <a:spcBef>
                <a:spcPts val="800"/>
              </a:spcBef>
              <a:spcAft>
                <a:spcPts val="0"/>
              </a:spcAft>
              <a:buNone/>
            </a:pPr>
            <a:endParaRPr sz="2400" b="1" dirty="0"/>
          </a:p>
          <a:p>
            <a:pPr marL="457200" lvl="0" indent="0" algn="l" rtl="0">
              <a:spcBef>
                <a:spcPts val="800"/>
              </a:spcBef>
              <a:spcAft>
                <a:spcPts val="0"/>
              </a:spcAft>
              <a:buNone/>
            </a:pPr>
            <a:r>
              <a:rPr lang="en" sz="2400" b="1" dirty="0"/>
              <a:t>“-dge” after short vowel</a:t>
            </a:r>
            <a:endParaRPr sz="2400" b="1" dirty="0"/>
          </a:p>
          <a:p>
            <a:pPr marL="0" lvl="0" indent="0" algn="l" rtl="0">
              <a:spcBef>
                <a:spcPts val="800"/>
              </a:spcBef>
              <a:spcAft>
                <a:spcPts val="0"/>
              </a:spcAft>
              <a:buNone/>
            </a:pPr>
            <a:r>
              <a:rPr lang="en" sz="2400" b="1" dirty="0"/>
              <a:t>Examples:	“badge”	“ledge”	“bridge”	“lodge”</a:t>
            </a:r>
            <a:endParaRPr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84" name="Google Shape;284;p43"/>
          <p:cNvSpPr txBox="1">
            <a:spLocks noGrp="1"/>
          </p:cNvSpPr>
          <p:nvPr>
            <p:ph type="title"/>
          </p:nvPr>
        </p:nvSpPr>
        <p:spPr>
          <a:xfrm>
            <a:off x="628650" y="61444"/>
            <a:ext cx="7886700" cy="994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b="1">
                <a:solidFill>
                  <a:srgbClr val="CC0000"/>
                </a:solidFill>
              </a:rPr>
              <a:t>Review “ei” and “eu” Spellings</a:t>
            </a:r>
            <a:endParaRPr sz="3000" b="1">
              <a:solidFill>
                <a:srgbClr val="CC0000"/>
              </a:solidFill>
            </a:endParaRPr>
          </a:p>
        </p:txBody>
      </p:sp>
      <p:sp>
        <p:nvSpPr>
          <p:cNvPr id="285" name="Google Shape;285;p43"/>
          <p:cNvSpPr txBox="1">
            <a:spLocks noGrp="1"/>
          </p:cNvSpPr>
          <p:nvPr>
            <p:ph type="body" idx="1"/>
          </p:nvPr>
        </p:nvSpPr>
        <p:spPr>
          <a:xfrm>
            <a:off x="156750" y="1361500"/>
            <a:ext cx="8830500" cy="3538200"/>
          </a:xfrm>
          <a:prstGeom prst="rect">
            <a:avLst/>
          </a:prstGeom>
        </p:spPr>
        <p:txBody>
          <a:bodyPr spcFirstLastPara="1" wrap="square" lIns="68575" tIns="34275" rIns="68575" bIns="34275" anchor="t" anchorCtr="0">
            <a:noAutofit/>
          </a:bodyPr>
          <a:lstStyle/>
          <a:p>
            <a:pPr marL="0" lvl="0" indent="0" algn="ctr" rtl="0">
              <a:lnSpc>
                <a:spcPct val="100000"/>
              </a:lnSpc>
              <a:spcBef>
                <a:spcPts val="0"/>
              </a:spcBef>
              <a:spcAft>
                <a:spcPts val="0"/>
              </a:spcAft>
              <a:buNone/>
            </a:pPr>
            <a:r>
              <a:rPr lang="en" sz="3000"/>
              <a:t>Keith and Sheila the sleuths like weird books                   by Dr. Seuss.</a:t>
            </a:r>
            <a:endParaRPr sz="3000"/>
          </a:p>
          <a:p>
            <a:pPr marL="457200" lvl="0" indent="0" algn="l" rtl="0">
              <a:spcBef>
                <a:spcPts val="800"/>
              </a:spcBef>
              <a:spcAft>
                <a:spcPts val="0"/>
              </a:spcAft>
              <a:buNone/>
            </a:pPr>
            <a:endParaRPr sz="2400"/>
          </a:p>
          <a:p>
            <a:pPr marL="0" lvl="0" indent="0" algn="l" rtl="0">
              <a:spcBef>
                <a:spcPts val="800"/>
              </a:spcBef>
              <a:spcAft>
                <a:spcPts val="0"/>
              </a:spcAft>
              <a:buNone/>
            </a:pP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1" name="Google Shape;291;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3000" i="1" dirty="0">
                <a:solidFill>
                  <a:srgbClr val="FF0000"/>
                </a:solidFill>
              </a:rPr>
              <a:t>“It’s time to spell and decode to show what we’re learning. It’s time to spell and decode to show what we’ve learned.”</a:t>
            </a: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00000"/>
              </a:lnSpc>
              <a:spcBef>
                <a:spcPts val="800"/>
              </a:spcBef>
              <a:spcAft>
                <a:spcPts val="1000"/>
              </a:spcAft>
              <a:buNone/>
            </a:pPr>
            <a:endParaRPr sz="24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Assessment Learning Targets   </a:t>
            </a:r>
            <a:endParaRPr/>
          </a:p>
        </p:txBody>
      </p:sp>
      <p:sp>
        <p:nvSpPr>
          <p:cNvPr id="297" name="Google Shape;297;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lnSpc>
                <a:spcPct val="150000"/>
              </a:lnSpc>
              <a:spcBef>
                <a:spcPts val="1700"/>
              </a:spcBef>
              <a:spcAft>
                <a:spcPts val="0"/>
              </a:spcAft>
              <a:buSzPts val="2600"/>
              <a:buChar char="•"/>
            </a:pPr>
            <a:r>
              <a:rPr lang="en" sz="2600"/>
              <a:t>I can apply what I have learned to read and write words.</a:t>
            </a:r>
            <a:endParaRPr sz="2600"/>
          </a:p>
        </p:txBody>
      </p:sp>
      <p:pic>
        <p:nvPicPr>
          <p:cNvPr id="298" name="Google Shape;298;p45"/>
          <p:cNvPicPr preferRelativeResize="0"/>
          <p:nvPr/>
        </p:nvPicPr>
        <p:blipFill>
          <a:blip r:embed="rId3">
            <a:alphaModFix/>
          </a:blip>
          <a:stretch>
            <a:fillRect/>
          </a:stretch>
        </p:blipFill>
        <p:spPr>
          <a:xfrm>
            <a:off x="8331678" y="4362150"/>
            <a:ext cx="708065" cy="572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Setting the Purpose for Assessment</a:t>
            </a:r>
            <a:endParaRPr/>
          </a:p>
        </p:txBody>
      </p:sp>
      <p:sp>
        <p:nvSpPr>
          <p:cNvPr id="304" name="Google Shape;304;p46"/>
          <p:cNvSpPr txBox="1">
            <a:spLocks noGrp="1"/>
          </p:cNvSpPr>
          <p:nvPr>
            <p:ph type="body" idx="1"/>
          </p:nvPr>
        </p:nvSpPr>
        <p:spPr>
          <a:xfrm>
            <a:off x="628650" y="1107426"/>
            <a:ext cx="7886700" cy="35586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dirty="0"/>
              <a:t>How does getting feedback from an assessment help us set goals?</a:t>
            </a:r>
          </a:p>
          <a:p>
            <a:pPr marL="457200" lvl="0" indent="-381000" algn="l" rtl="0">
              <a:spcBef>
                <a:spcPts val="800"/>
              </a:spcBef>
              <a:spcAft>
                <a:spcPts val="0"/>
              </a:spcAft>
              <a:buSzPts val="2400"/>
              <a:buAutoNum type="arabicPeriod"/>
            </a:pPr>
            <a:endParaRPr lang="en" sz="2400" dirty="0"/>
          </a:p>
          <a:p>
            <a:pPr marL="457200" lvl="0" indent="-381000" algn="l" rtl="0">
              <a:spcBef>
                <a:spcPts val="800"/>
              </a:spcBef>
              <a:spcAft>
                <a:spcPts val="0"/>
              </a:spcAft>
              <a:buSzPts val="2400"/>
              <a:buAutoNum type="arabicPeriod"/>
            </a:pPr>
            <a:r>
              <a:rPr lang="en" sz="2400" dirty="0"/>
              <a:t>How does setting goals help us become more proficient readers and writers?</a:t>
            </a:r>
          </a:p>
          <a:p>
            <a:pPr marL="457200" lvl="0" indent="-381000" algn="l" rtl="0">
              <a:spcBef>
                <a:spcPts val="800"/>
              </a:spcBef>
              <a:spcAft>
                <a:spcPts val="0"/>
              </a:spcAft>
              <a:buSzPts val="2400"/>
              <a:buAutoNum type="arabicPeriod"/>
            </a:pPr>
            <a:endParaRPr lang="en" sz="2400" dirty="0"/>
          </a:p>
          <a:p>
            <a:pPr marL="457200" lvl="0" indent="-381000" algn="l" rtl="0">
              <a:spcBef>
                <a:spcPts val="800"/>
              </a:spcBef>
              <a:spcAft>
                <a:spcPts val="0"/>
              </a:spcAft>
              <a:buSzPts val="2400"/>
              <a:buAutoNum type="arabicPeriod"/>
            </a:pPr>
            <a:r>
              <a:rPr lang="en" sz="2400" dirty="0"/>
              <a:t>What responsibility does each of us (teacher and student) have in this process?</a:t>
            </a:r>
            <a:endParaRPr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7"/>
          <p:cNvSpPr txBox="1">
            <a:spLocks noGrp="1"/>
          </p:cNvSpPr>
          <p:nvPr>
            <p:ph type="title"/>
          </p:nvPr>
        </p:nvSpPr>
        <p:spPr>
          <a:xfrm>
            <a:off x="288175" y="69150"/>
            <a:ext cx="78480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 </a:t>
            </a:r>
            <a:r>
              <a:rPr lang="en" sz="3000"/>
              <a:t>Module 3 Cycle 16  Spelling Assessment </a:t>
            </a:r>
            <a:endParaRPr sz="3000"/>
          </a:p>
        </p:txBody>
      </p:sp>
      <p:sp>
        <p:nvSpPr>
          <p:cNvPr id="312" name="Google Shape;312;p4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13" name="Google Shape;313;p47"/>
          <p:cNvSpPr txBox="1">
            <a:spLocks noGrp="1"/>
          </p:cNvSpPr>
          <p:nvPr>
            <p:ph type="body" idx="2"/>
          </p:nvPr>
        </p:nvSpPr>
        <p:spPr>
          <a:xfrm>
            <a:off x="455175" y="875976"/>
            <a:ext cx="7977300" cy="38577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300" b="1" dirty="0">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dirty="0">
                <a:solidFill>
                  <a:srgbClr val="D71149"/>
                </a:solidFill>
              </a:rPr>
              <a:t>Cycle 16 Spelling Test</a:t>
            </a:r>
            <a:endParaRPr sz="2300" b="1" dirty="0">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dirty="0">
                <a:solidFill>
                  <a:srgbClr val="D71149"/>
                </a:solidFill>
              </a:rPr>
              <a:t>Name: </a:t>
            </a:r>
            <a:r>
              <a:rPr lang="en" sz="2300" dirty="0"/>
              <a:t>____________   </a:t>
            </a:r>
            <a:r>
              <a:rPr lang="en" sz="2300" b="1" dirty="0">
                <a:solidFill>
                  <a:srgbClr val="D71149"/>
                </a:solidFill>
              </a:rPr>
              <a:t>Date: </a:t>
            </a:r>
            <a:r>
              <a:rPr lang="en" sz="2300" dirty="0"/>
              <a:t>_______</a:t>
            </a:r>
            <a:endParaRPr sz="2300" dirty="0"/>
          </a:p>
        </p:txBody>
      </p:sp>
      <p:pic>
        <p:nvPicPr>
          <p:cNvPr id="314" name="Google Shape;314;p47"/>
          <p:cNvPicPr preferRelativeResize="0"/>
          <p:nvPr/>
        </p:nvPicPr>
        <p:blipFill>
          <a:blip r:embed="rId3">
            <a:alphaModFix/>
          </a:blip>
          <a:stretch>
            <a:fillRect/>
          </a:stretch>
        </p:blipFill>
        <p:spPr>
          <a:xfrm>
            <a:off x="5637792" y="875976"/>
            <a:ext cx="1593722" cy="39297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8"/>
          <p:cNvSpPr txBox="1">
            <a:spLocks noGrp="1"/>
          </p:cNvSpPr>
          <p:nvPr>
            <p:ph type="title"/>
          </p:nvPr>
        </p:nvSpPr>
        <p:spPr>
          <a:xfrm>
            <a:off x="206825" y="152164"/>
            <a:ext cx="9089700" cy="648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b="1" dirty="0"/>
              <a:t>Part 4: Decoding Words in Text and Reading for Fluency </a:t>
            </a:r>
            <a:r>
              <a:rPr lang="en" b="1" dirty="0"/>
              <a:t> </a:t>
            </a:r>
            <a:endParaRPr b="1" dirty="0"/>
          </a:p>
        </p:txBody>
      </p:sp>
      <p:sp>
        <p:nvSpPr>
          <p:cNvPr id="320" name="Google Shape;320;p48"/>
          <p:cNvSpPr txBox="1"/>
          <p:nvPr/>
        </p:nvSpPr>
        <p:spPr>
          <a:xfrm>
            <a:off x="2627525" y="811350"/>
            <a:ext cx="3943500" cy="352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entury Gothic"/>
                <a:ea typeface="Century Gothic"/>
                <a:cs typeface="Century Gothic"/>
                <a:sym typeface="Century Gothic"/>
              </a:rPr>
              <a:t>Rules of Fluency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smoothly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expression</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meaning</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just the right speed</a:t>
            </a:r>
            <a:r>
              <a:rPr lang="en"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033593"/>
            <a:ext cx="8731200" cy="41061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500" b="1" dirty="0"/>
              <a:t>Preparing for Lesson </a:t>
            </a:r>
            <a:r>
              <a:rPr lang="en-US" sz="1500" b="1" dirty="0"/>
              <a:t>80:</a:t>
            </a:r>
            <a:endParaRPr sz="1500" dirty="0"/>
          </a:p>
          <a:p>
            <a:pPr marL="0" lvl="0" indent="0" algn="l" rtl="0">
              <a:spcBef>
                <a:spcPts val="0"/>
              </a:spcBef>
              <a:spcAft>
                <a:spcPts val="0"/>
              </a:spcAft>
              <a:buNone/>
            </a:pPr>
            <a:endParaRPr sz="1500" dirty="0"/>
          </a:p>
          <a:p>
            <a:pPr marL="0" lvl="0" indent="0" algn="l" rtl="0">
              <a:spcBef>
                <a:spcPts val="0"/>
              </a:spcBef>
              <a:spcAft>
                <a:spcPts val="0"/>
              </a:spcAft>
              <a:buNone/>
            </a:pPr>
            <a:r>
              <a:rPr lang="en" sz="1500" b="1" dirty="0"/>
              <a:t>New Materials to Prepare in Advance (see supporting materials): </a:t>
            </a:r>
            <a:endParaRPr sz="1500" b="1" dirty="0"/>
          </a:p>
          <a:p>
            <a:pPr marL="457200" marR="0" lvl="0" indent="-330200" algn="l" rtl="0">
              <a:lnSpc>
                <a:spcPct val="100000"/>
              </a:lnSpc>
              <a:spcBef>
                <a:spcPts val="0"/>
              </a:spcBef>
              <a:spcAft>
                <a:spcPts val="0"/>
              </a:spcAft>
              <a:buClr>
                <a:schemeClr val="dk1"/>
              </a:buClr>
              <a:buSzPts val="1600"/>
              <a:buFont typeface="Century Gothic"/>
              <a:buChar char="●"/>
            </a:pPr>
            <a:r>
              <a:rPr lang="en" sz="1500" dirty="0"/>
              <a:t>Enlarged suggested spelling words with consonant-le rules (optional)</a:t>
            </a:r>
            <a:endParaRPr sz="1500" dirty="0"/>
          </a:p>
          <a:p>
            <a:pPr marL="457200" marR="0" lvl="0" indent="-330200" algn="l" rtl="0">
              <a:lnSpc>
                <a:spcPct val="100000"/>
              </a:lnSpc>
              <a:spcBef>
                <a:spcPts val="0"/>
              </a:spcBef>
              <a:spcAft>
                <a:spcPts val="0"/>
              </a:spcAft>
              <a:buClr>
                <a:schemeClr val="dk1"/>
              </a:buClr>
              <a:buSzPts val="1600"/>
              <a:buFont typeface="Century Gothic"/>
              <a:buChar char="●"/>
            </a:pPr>
            <a:r>
              <a:rPr lang="en" sz="1500" dirty="0"/>
              <a:t>Enlarged suggested magic “e” rules (optional)</a:t>
            </a:r>
            <a:endParaRPr sz="1500" dirty="0"/>
          </a:p>
          <a:p>
            <a:pPr marL="457200" marR="0" lvl="0" indent="-330200" algn="l" rtl="0">
              <a:lnSpc>
                <a:spcPct val="100000"/>
              </a:lnSpc>
              <a:spcBef>
                <a:spcPts val="0"/>
              </a:spcBef>
              <a:spcAft>
                <a:spcPts val="0"/>
              </a:spcAft>
              <a:buClr>
                <a:schemeClr val="dk1"/>
              </a:buClr>
              <a:buSzPts val="1600"/>
              <a:buFont typeface="Century Gothic"/>
              <a:buChar char="●"/>
            </a:pPr>
            <a:r>
              <a:rPr lang="en" sz="1500" dirty="0"/>
              <a:t>Enlarged suggested “-k,” “-ck,” and “–ic” rules (optional)</a:t>
            </a:r>
            <a:endParaRPr sz="1500" dirty="0"/>
          </a:p>
          <a:p>
            <a:pPr marL="457200" marR="0" lvl="0" indent="-330200" algn="l" rtl="0">
              <a:lnSpc>
                <a:spcPct val="100000"/>
              </a:lnSpc>
              <a:spcBef>
                <a:spcPts val="0"/>
              </a:spcBef>
              <a:spcAft>
                <a:spcPts val="0"/>
              </a:spcAft>
              <a:buClr>
                <a:schemeClr val="dk1"/>
              </a:buClr>
              <a:buSzPts val="1600"/>
              <a:buFont typeface="Century Gothic"/>
              <a:buChar char="●"/>
            </a:pPr>
            <a:r>
              <a:rPr lang="en" sz="1500" dirty="0"/>
              <a:t>Enlarged suggested “-dge” and “-ge” rules (optional)</a:t>
            </a:r>
            <a:endParaRPr sz="1500" dirty="0"/>
          </a:p>
          <a:p>
            <a:pPr marL="457200" marR="0" lvl="0" indent="-330200" algn="l" rtl="0">
              <a:lnSpc>
                <a:spcPct val="100000"/>
              </a:lnSpc>
              <a:spcBef>
                <a:spcPts val="0"/>
              </a:spcBef>
              <a:spcAft>
                <a:spcPts val="0"/>
              </a:spcAft>
              <a:buClr>
                <a:schemeClr val="dk1"/>
              </a:buClr>
              <a:buSzPts val="1600"/>
              <a:buFont typeface="Century Gothic"/>
              <a:buChar char="●"/>
            </a:pPr>
            <a:r>
              <a:rPr lang="en" sz="1500" dirty="0"/>
              <a:t>Mid-Module 3 Assessment (one per student)</a:t>
            </a:r>
            <a:endParaRPr sz="1500" dirty="0"/>
          </a:p>
          <a:p>
            <a:pPr marL="914400" lvl="1" indent="-330200" algn="l" rtl="0">
              <a:lnSpc>
                <a:spcPct val="120000"/>
              </a:lnSpc>
              <a:spcBef>
                <a:spcPts val="0"/>
              </a:spcBef>
              <a:spcAft>
                <a:spcPts val="0"/>
              </a:spcAft>
              <a:buSzPts val="1600"/>
              <a:buChar char="○"/>
            </a:pPr>
            <a:r>
              <a:rPr lang="en" sz="1500" dirty="0"/>
              <a:t>Part 4: Decoding Words in Text and Reading for Fluency</a:t>
            </a:r>
            <a:endParaRPr sz="1500" dirty="0"/>
          </a:p>
          <a:p>
            <a:pPr marL="914400" lvl="1" indent="-330200" algn="l" rtl="0">
              <a:lnSpc>
                <a:spcPct val="120000"/>
              </a:lnSpc>
              <a:spcBef>
                <a:spcPts val="0"/>
              </a:spcBef>
              <a:spcAft>
                <a:spcPts val="0"/>
              </a:spcAft>
              <a:buSzPts val="1600"/>
              <a:buChar char="○"/>
            </a:pPr>
            <a:r>
              <a:rPr lang="en" sz="1500" dirty="0"/>
              <a:t>Part 6: Cycle 16 Spelling Test</a:t>
            </a:r>
            <a:endParaRPr sz="1500" dirty="0"/>
          </a:p>
          <a:p>
            <a:pPr marL="914400" lvl="1" indent="-330200" algn="l" rtl="0">
              <a:lnSpc>
                <a:spcPct val="120000"/>
              </a:lnSpc>
              <a:spcBef>
                <a:spcPts val="0"/>
              </a:spcBef>
              <a:spcAft>
                <a:spcPts val="0"/>
              </a:spcAft>
              <a:buSzPts val="1600"/>
              <a:buChar char="○"/>
            </a:pPr>
            <a:r>
              <a:rPr lang="en" sz="1500" dirty="0"/>
              <a:t>Part 7: Sentence Dictation</a:t>
            </a:r>
            <a:endParaRPr sz="1500" dirty="0"/>
          </a:p>
          <a:p>
            <a:pPr marL="914400" lvl="1" indent="-330200" algn="l" rtl="0">
              <a:lnSpc>
                <a:spcPct val="120000"/>
              </a:lnSpc>
              <a:spcBef>
                <a:spcPts val="0"/>
              </a:spcBef>
              <a:spcAft>
                <a:spcPts val="0"/>
              </a:spcAft>
              <a:buSzPts val="1600"/>
              <a:buChar char="○"/>
            </a:pPr>
            <a:r>
              <a:rPr lang="en" sz="1500" dirty="0"/>
              <a:t>Part 8: Goal Setting</a:t>
            </a:r>
            <a:endParaRPr sz="1500" dirty="0"/>
          </a:p>
          <a:p>
            <a:pPr marL="914400" lvl="0" indent="0" algn="l" rtl="0">
              <a:lnSpc>
                <a:spcPct val="120000"/>
              </a:lnSpc>
              <a:spcBef>
                <a:spcPts val="0"/>
              </a:spcBef>
              <a:spcAft>
                <a:spcPts val="0"/>
              </a:spcAft>
              <a:buNone/>
            </a:pPr>
            <a:endParaRPr sz="1500" dirty="0"/>
          </a:p>
          <a:p>
            <a:pPr marL="0" lvl="0" indent="0" algn="l" rtl="0">
              <a:spcBef>
                <a:spcPts val="0"/>
              </a:spcBef>
              <a:spcAft>
                <a:spcPts val="0"/>
              </a:spcAft>
              <a:buNone/>
            </a:pPr>
            <a:r>
              <a:rPr lang="en" sz="1500" b="1" dirty="0"/>
              <a:t>Materials to Gather from Previous Lessons:</a:t>
            </a:r>
            <a:endParaRPr sz="1500" b="1" dirty="0"/>
          </a:p>
          <a:p>
            <a:pPr marL="457200" lvl="0" indent="-342900" algn="l" rtl="0">
              <a:spcBef>
                <a:spcPts val="0"/>
              </a:spcBef>
              <a:spcAft>
                <a:spcPts val="0"/>
              </a:spcAft>
              <a:buSzPts val="1800"/>
              <a:buChar char="●"/>
            </a:pPr>
            <a:r>
              <a:rPr lang="en" sz="1500" dirty="0"/>
              <a:t>Paper, pencils, erasers</a:t>
            </a:r>
            <a:endParaRPr sz="15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06" name="Google Shape;206;p31"/>
          <p:cNvSpPr txBox="1">
            <a:spLocks noGrp="1"/>
          </p:cNvSpPr>
          <p:nvPr>
            <p:ph type="title"/>
          </p:nvPr>
        </p:nvSpPr>
        <p:spPr>
          <a:xfrm>
            <a:off x="311700" y="2725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dirty="0"/>
              <a:t>Grade 2: Module 3: Part 2: Cycle 16: Lesson 80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25" name="Google Shape;325;p49"/>
          <p:cNvPicPr preferRelativeResize="0"/>
          <p:nvPr/>
        </p:nvPicPr>
        <p:blipFill rotWithShape="1">
          <a:blip r:embed="rId3">
            <a:alphaModFix/>
          </a:blip>
          <a:srcRect l="21190" t="37110" r="44218" b="16051"/>
          <a:stretch/>
        </p:blipFill>
        <p:spPr>
          <a:xfrm>
            <a:off x="2621625" y="516625"/>
            <a:ext cx="5271725" cy="4013199"/>
          </a:xfrm>
          <a:prstGeom prst="rect">
            <a:avLst/>
          </a:prstGeom>
          <a:noFill/>
          <a:ln>
            <a:noFill/>
          </a:ln>
        </p:spPr>
      </p:pic>
      <p:pic>
        <p:nvPicPr>
          <p:cNvPr id="326" name="Google Shape;326;p49"/>
          <p:cNvPicPr preferRelativeResize="0"/>
          <p:nvPr/>
        </p:nvPicPr>
        <p:blipFill rotWithShape="1">
          <a:blip r:embed="rId4">
            <a:alphaModFix/>
          </a:blip>
          <a:srcRect l="13898" t="49229" r="47255" b="23020"/>
          <a:stretch/>
        </p:blipFill>
        <p:spPr>
          <a:xfrm rot="5400000">
            <a:off x="-709066" y="1517482"/>
            <a:ext cx="4167973" cy="185670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34" name="Google Shape;334;p50"/>
          <p:cNvSpPr txBox="1">
            <a:spLocks noGrp="1"/>
          </p:cNvSpPr>
          <p:nvPr>
            <p:ph type="body" idx="1"/>
          </p:nvPr>
        </p:nvSpPr>
        <p:spPr>
          <a:xfrm>
            <a:off x="3887400" y="342900"/>
            <a:ext cx="5019300" cy="43587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1000"/>
              </a:spcBef>
              <a:spcAft>
                <a:spcPts val="0"/>
              </a:spcAft>
              <a:buSzPts val="2400"/>
              <a:buFont typeface="Century Gothic"/>
              <a:buChar char="•"/>
            </a:pPr>
            <a:r>
              <a:rPr lang="en">
                <a:latin typeface="Century Gothic"/>
                <a:ea typeface="Century Gothic"/>
                <a:cs typeface="Century Gothic"/>
                <a:sym typeface="Century Gothic"/>
              </a:rPr>
              <a:t>How does getting feedback from an assessment help us set goals?</a:t>
            </a:r>
            <a:endParaRPr>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
                <a:latin typeface="Century Gothic"/>
                <a:ea typeface="Century Gothic"/>
                <a:cs typeface="Century Gothic"/>
                <a:sym typeface="Century Gothic"/>
              </a:rPr>
              <a:t>How does setting goals help us become more proficient readers and writers?</a:t>
            </a:r>
            <a:endParaRPr>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
                <a:latin typeface="Century Gothic"/>
                <a:ea typeface="Century Gothic"/>
                <a:cs typeface="Century Gothic"/>
                <a:sym typeface="Century Gothic"/>
              </a:rPr>
              <a:t>What responsibility does each of us (teacher and student) have in this process?</a:t>
            </a:r>
            <a:endParaRPr>
              <a:latin typeface="Century Gothic"/>
              <a:ea typeface="Century Gothic"/>
              <a:cs typeface="Century Gothic"/>
              <a:sym typeface="Century Gothic"/>
            </a:endParaRPr>
          </a:p>
        </p:txBody>
      </p:sp>
      <p:pic>
        <p:nvPicPr>
          <p:cNvPr id="335" name="Google Shape;335;p50"/>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80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Assessment Overview Document (found in the K-2 Reading Foundations Skills Block Resource Manual) </a:t>
            </a:r>
            <a:endParaRPr/>
          </a:p>
          <a:p>
            <a:pPr marL="457200" lvl="0" indent="-361950" algn="l" rtl="0">
              <a:spcBef>
                <a:spcPts val="0"/>
              </a:spcBef>
              <a:spcAft>
                <a:spcPts val="0"/>
              </a:spcAft>
              <a:buSzPts val="2100"/>
              <a:buChar char="•"/>
            </a:pPr>
            <a:r>
              <a:rPr lang="en"/>
              <a:t>Review the Module 3 Mid Module Assessment (pages 102-117 in Skills Block Teacher Guide: Lesson 80)</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80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33"/>
          <p:cNvPicPr preferRelativeResize="0"/>
          <p:nvPr/>
        </p:nvPicPr>
        <p:blipFill>
          <a:blip r:embed="rId3">
            <a:alphaModFix/>
          </a:blip>
          <a:stretch>
            <a:fillRect/>
          </a:stretch>
        </p:blipFill>
        <p:spPr>
          <a:xfrm>
            <a:off x="2657600" y="185057"/>
            <a:ext cx="4083425" cy="48387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4"/>
          <p:cNvPicPr preferRelativeResize="0"/>
          <p:nvPr/>
        </p:nvPicPr>
        <p:blipFill rotWithShape="1">
          <a:blip r:embed="rId3">
            <a:alphaModFix/>
          </a:blip>
          <a:srcRect l="12845" t="44287" r="35230" b="6970"/>
          <a:stretch/>
        </p:blipFill>
        <p:spPr>
          <a:xfrm>
            <a:off x="731375" y="371675"/>
            <a:ext cx="7428475" cy="3920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35"/>
          <p:cNvPicPr preferRelativeResize="0"/>
          <p:nvPr/>
        </p:nvPicPr>
        <p:blipFill>
          <a:blip r:embed="rId3">
            <a:alphaModFix/>
          </a:blip>
          <a:stretch>
            <a:fillRect/>
          </a:stretch>
        </p:blipFill>
        <p:spPr>
          <a:xfrm>
            <a:off x="2074163" y="0"/>
            <a:ext cx="4995675" cy="4630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6"/>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33" name="Google Shape;233;p3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4" name="Google Shape;234;p3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5" name="Google Shape;235;p36"/>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Cycle 16: Lesson 80</a:t>
            </a:r>
            <a:endParaRPr sz="3200" b="1">
              <a:solidFill>
                <a:srgbClr val="404040"/>
              </a:solidFill>
              <a:latin typeface="Century Gothic"/>
              <a:ea typeface="Century Gothic"/>
              <a:cs typeface="Century Gothic"/>
              <a:sym typeface="Century Gothic"/>
            </a:endParaRPr>
          </a:p>
        </p:txBody>
      </p:sp>
      <p:pic>
        <p:nvPicPr>
          <p:cNvPr id="236" name="Google Shape;236;p3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7" name="Google Shape;237;p3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3" name="Google Shape;243;p37"/>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2800" dirty="0">
                <a:solidFill>
                  <a:srgbClr val="FF0000"/>
                </a:solidFill>
              </a:rPr>
              <a:t>“Do you know why we learn to read, we learn to read, we learn to read? Do you know</a:t>
            </a:r>
            <a:br>
              <a:rPr lang="en" sz="2800" dirty="0">
                <a:solidFill>
                  <a:srgbClr val="FF0000"/>
                </a:solidFill>
              </a:rPr>
            </a:br>
            <a:r>
              <a:rPr lang="en" sz="2800" dirty="0">
                <a:solidFill>
                  <a:srgbClr val="FF0000"/>
                </a:solidFill>
              </a:rPr>
              <a:t>why we learn to read? It’s a great question indeed. Do you know why we learn to</a:t>
            </a:r>
            <a:br>
              <a:rPr lang="en" sz="2800" dirty="0">
                <a:solidFill>
                  <a:srgbClr val="FF0000"/>
                </a:solidFill>
              </a:rPr>
            </a:br>
            <a:r>
              <a:rPr lang="en" sz="2800" dirty="0">
                <a:solidFill>
                  <a:srgbClr val="FF0000"/>
                </a:solidFill>
              </a:rPr>
              <a:t>spell, we learn to spell, we learn to spell? Do you know why we learn to spell, let’s</a:t>
            </a:r>
            <a:br>
              <a:rPr lang="en" sz="2800" dirty="0">
                <a:solidFill>
                  <a:srgbClr val="FF0000"/>
                </a:solidFill>
              </a:rPr>
            </a:br>
            <a:r>
              <a:rPr lang="en" sz="2800" dirty="0">
                <a:solidFill>
                  <a:srgbClr val="FF0000"/>
                </a:solidFill>
              </a:rPr>
              <a:t>come together and tell!”</a:t>
            </a:r>
            <a:endParaRPr sz="28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49" name="Google Shape;249;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dirty="0"/>
              <a:t>I can read words using what I know about the spelling patterns with C—le syllable type ending, words with “-k,” “-ck,” and “-ic” endings, words with “-dge” and “-ge” endings, and the magic “e” rule when adding vowel suffixes.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250" name="Google Shape;250;p38"/>
          <p:cNvPicPr preferRelativeResize="0"/>
          <p:nvPr/>
        </p:nvPicPr>
        <p:blipFill>
          <a:blip r:embed="rId3">
            <a:alphaModFix/>
          </a:blip>
          <a:stretch>
            <a:fillRect/>
          </a:stretch>
        </p:blipFill>
        <p:spPr>
          <a:xfrm>
            <a:off x="8364336" y="4347841"/>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277F981-8713-45C8-85B6-BAFBC3E872EE}"/>
</file>

<file path=customXml/itemProps2.xml><?xml version="1.0" encoding="utf-8"?>
<ds:datastoreItem xmlns:ds="http://schemas.openxmlformats.org/officeDocument/2006/customXml" ds:itemID="{458F74BD-24D3-47C9-A99F-70AC64CE20D4}"/>
</file>

<file path=customXml/itemProps3.xml><?xml version="1.0" encoding="utf-8"?>
<ds:datastoreItem xmlns:ds="http://schemas.openxmlformats.org/officeDocument/2006/customXml" ds:itemID="{F8353E38-9A32-44BD-ADEC-255E46A15359}"/>
</file>

<file path=docProps/app.xml><?xml version="1.0" encoding="utf-8"?>
<Properties xmlns="http://schemas.openxmlformats.org/officeDocument/2006/extended-properties" xmlns:vt="http://schemas.openxmlformats.org/officeDocument/2006/docPropsVTypes">
  <TotalTime>19</TotalTime>
  <Words>4347</Words>
  <Application>Microsoft Office PowerPoint</Application>
  <PresentationFormat>On-screen Show (16:9)</PresentationFormat>
  <Paragraphs>383</Paragraphs>
  <Slides>21</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Century Gothic</vt:lpstr>
      <vt:lpstr>Arial</vt:lpstr>
      <vt:lpstr>Calibri</vt:lpstr>
      <vt:lpstr>Times New Roman</vt:lpstr>
      <vt:lpstr>Office Theme</vt:lpstr>
      <vt:lpstr>Office Theme</vt:lpstr>
      <vt:lpstr>Grade 2: Module 3: Part 2: Cycle 16: Lesson 80 Teacher slide, before teaching.</vt:lpstr>
      <vt:lpstr>Grade 2: Module 3: Part 2: Cycle 16: Lesson 80 Teacher slide, before teaching. </vt:lpstr>
      <vt:lpstr>Grade 2: Module 3: Part 2: Cycle 16: Lesson 80 Teacher slide, before teaching.</vt:lpstr>
      <vt:lpstr>PowerPoint Presentation</vt:lpstr>
      <vt:lpstr>PowerPoint Presentation</vt:lpstr>
      <vt:lpstr>PowerPoint Presentation</vt:lpstr>
      <vt:lpstr>PowerPoint Presentation</vt:lpstr>
      <vt:lpstr>Transition Song</vt:lpstr>
      <vt:lpstr>Opening Learning Targets   </vt:lpstr>
      <vt:lpstr>Rules for Spelling Words With Consonant-le</vt:lpstr>
      <vt:lpstr>Magic “e” Rule for Adding Vowel Suffixes Rules for Adding Vowel Suffixes (“-ing”, “-er”, and “-ed” to Basewords)</vt:lpstr>
      <vt:lpstr>“-k,” “-ck,” and “-ic” Rules</vt:lpstr>
      <vt:lpstr>     “-dge” and “-ge” Rules</vt:lpstr>
      <vt:lpstr>Review “ei” and “eu” Spellings</vt:lpstr>
      <vt:lpstr>Transition Song</vt:lpstr>
      <vt:lpstr>Assessment Learning Targets   </vt:lpstr>
      <vt:lpstr>Setting the Purpose for Assessment</vt:lpstr>
      <vt:lpstr> Module 3 Cycle 16  Spelling Assessment </vt:lpstr>
      <vt:lpstr>Part 4: Decoding Words in Text and Reading for Fluency  </vt:lpstr>
      <vt:lpstr>PowerPoint Presentation</vt:lpstr>
      <vt:lpstr>Reflection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16: Lesson 80 Teacher slide, before teaching.</dc:title>
  <dc:creator>nbravo</dc:creator>
  <cp:lastModifiedBy>me@briannadasilva.com</cp:lastModifiedBy>
  <cp:revision>4</cp:revision>
  <dcterms:modified xsi:type="dcterms:W3CDTF">2019-01-05T16:34:23Z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