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1.xml" ContentType="application/vnd.openxmlformats-officedocument.presentationml.slide+xml"/>
  <Override PartName="/ppt/notesSlides/notesSlide15.xml" ContentType="application/vnd.openxmlformats-officedocument.presentationml.notesSlide+xml"/>
  <Override PartName="/ppt/notesSlides/notesSlide17.xml" ContentType="application/vnd.openxmlformats-officedocument.presentationml.notesSlide+xml"/>
  <Override PartName="/ppt/notesSlides/notesSlide16.xml" ContentType="application/vnd.openxmlformats-officedocument.presentationml.notesSlide+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Layouts/slideLayout7.xml" ContentType="application/vnd.openxmlformats-officedocument.presentationml.slideLayout+xml"/>
  <Override PartName="/ppt/slideLayouts/slideLayout9.xml" ContentType="application/vnd.openxmlformats-officedocument.presentationml.slideLayout+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1.xml" ContentType="application/vnd.openxmlformats-officedocument.presentationml.notesSlide+xml"/>
  <Override PartName="/ppt/slideLayouts/slideLayout12.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commentAuthors.xml" ContentType="application/vnd.openxmlformats-officedocument.presentationml.commentAuthors+xml"/>
  <Override PartName="/ppt/theme/theme2.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1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Lst>
  <p:sldSz cx="9144000" cy="5143500" type="screen16x9"/>
  <p:notesSz cx="6858000" cy="9144000"/>
  <p:embeddedFontLst>
    <p:embeddedFont>
      <p:font typeface="Calibri" panose="020F0502020204030204" pitchFamily="34" charset="0"/>
      <p:regular r:id="rId20"/>
      <p:bold r:id="rId21"/>
      <p:italic r:id="rId22"/>
      <p:boldItalic r:id="rId23"/>
    </p:embeddedFont>
    <p:embeddedFont>
      <p:font typeface="Century Gothic" panose="020B0502020202020204" pitchFamily="34" charset="0"/>
      <p:regular r:id="rId24"/>
      <p:bold r:id="rId25"/>
      <p:italic r:id="rId26"/>
      <p:boldItalic r:id="rId2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rian McCabe" initials="BM" lastIdx="1" clrIdx="0">
    <p:extLst>
      <p:ext uri="{19B8F6BF-5375-455C-9EA6-DF929625EA0E}">
        <p15:presenceInfo xmlns:p15="http://schemas.microsoft.com/office/powerpoint/2012/main" userId="Brian McCabe"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E9FDA627-AA12-4A78-A7EF-279ED5C4EF14}">
  <a:tblStyle styleId="{E9FDA627-AA12-4A78-A7EF-279ED5C4EF14}"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inimized">
    <p:restoredLeft sz="15620"/>
    <p:restoredTop sz="27648" autoAdjust="0"/>
  </p:normalViewPr>
  <p:slideViewPr>
    <p:cSldViewPr snapToGrid="0">
      <p:cViewPr varScale="1">
        <p:scale>
          <a:sx n="22" d="100"/>
          <a:sy n="22" d="100"/>
        </p:scale>
        <p:origin x="2016" y="36"/>
      </p:cViewPr>
      <p:guideLst>
        <p:guide orient="horz" pos="1620"/>
        <p:guide pos="2880"/>
      </p:guideLst>
    </p:cSldViewPr>
  </p:slideViewPr>
  <p:notesTextViewPr>
    <p:cViewPr>
      <p:scale>
        <a:sx n="1" d="1"/>
        <a:sy n="1" d="1"/>
      </p:scale>
      <p:origin x="0" y="-1032"/>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7.fntdata"/><Relationship Id="rId3" Type="http://schemas.openxmlformats.org/officeDocument/2006/relationships/slide" Target="slides/slide2.xml"/><Relationship Id="rId21" Type="http://schemas.openxmlformats.org/officeDocument/2006/relationships/font" Target="fonts/font2.fntdata"/><Relationship Id="rId34" Type="http://schemas.openxmlformats.org/officeDocument/2006/relationships/customXml" Target="../customXml/item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6.fntdata"/><Relationship Id="rId33" Type="http://schemas.openxmlformats.org/officeDocument/2006/relationships/customXml" Target="../customXml/item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1.fntdata"/><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5.fntdata"/><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4.fntdata"/><Relationship Id="rId28"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notesMaster" Target="notesMasters/notesMaster1.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viewProps" Target="viewProps.xml"/><Relationship Id="rId35" Type="http://schemas.openxmlformats.org/officeDocument/2006/relationships/customXml" Target="../customXml/item3.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4158829247"/>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2" name="Google Shape;92;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this lesson students will review syllable types of words with long and short vowel sounds.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 important understanding in decoding multisyllabic words is that every syllable has one vowel sound as opposed to one vowel letter. Continue to echo this throughout the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Although students will be familiar with Syllable Sleuth from the Grade 1 modules, be prepared to model and support students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words used in the Syllable Sleuth in this lesson are two-syllable words using all the syllable types (vowel spelling patterns) and spelling patterns accumulated thus far to provide practice and review. This includes closed (CVC), open (CV), magic “e” (CVCe), r-controlled, and vowel teams. Students examine written words and identify the vowel spelling patterns to determine the number of syllables. Finally, they identify the syllable types and use the information to successfully decode the words. Notice that some words are nonsense words, which push students to only decode and not just remember the word.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671280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g3da28f12b5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4" name="Google Shape;164;g3da28f12b5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want to get your kids up and moving, you could have them stand up to read the learning target while they make the motion of shooting a bow and arrow at the target.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learning targets. Refer to transition song.</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US"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a:t>
            </a:r>
            <a:r>
              <a:rPr lang="en-US"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550979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g3d7b9c5688_1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1" name="Google Shape;171;g3d7b9c5688_1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8-10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has animation if technology is available.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sure to use each word in a sentence, so students can hear the words in context to support meaning.</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words on board or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to Short Vowel Sounds column. Click on slide to reveal words (can, next, chin, stop, jump). </a:t>
            </a:r>
            <a:r>
              <a:rPr lang="en-US" sz="1200" dirty="0">
                <a:solidFill>
                  <a:schemeClr val="dk1"/>
                </a:solidFill>
                <a:latin typeface="Calibri"/>
                <a:ea typeface="Calibri"/>
                <a:cs typeface="Calibri"/>
                <a:sym typeface="Calibri"/>
              </a:rPr>
              <a:t>Ask,</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“What do you notice about all these words?”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(They are all one syllable words with a short vowel sound) </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Say,</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That’s right! They have a short vowel closed by a consonant. They are spelled with a closed vowel pattern.” </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to Long Vowel Sounds column. Click on slide to reveal words (cane, here, smile, bone, mule, she, no). </a:t>
            </a:r>
            <a:r>
              <a:rPr lang="en-US" sz="1200" dirty="0">
                <a:solidFill>
                  <a:schemeClr val="dk1"/>
                </a:solidFill>
                <a:latin typeface="Calibri"/>
                <a:ea typeface="Calibri"/>
                <a:cs typeface="Calibri"/>
                <a:sym typeface="Calibri"/>
              </a:rPr>
              <a:t>Ask,</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“What do you notice about all these words?”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(They are all one syllable words with a long vowel sound)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Say,</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That’s right! Some of these words have a CVCe pattern (magic e at the end) and some of them have an open syllable pattern (they end with a long vowel sound). </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turn and tell a partner which words have a CVCe pattern and which words have an open syllable pattern.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Call on a few students to identify the words they chose. Tell them they will continue to use what they know about the spelling to make new words.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i="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reading words with long and short vowel sounds and analyzing their spelling patttern.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needed, offer a student-friendly definition and a sentence for unfamiliar words, so students can hear the word in context.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posting the anchor charts for syllable types and vowel teams for student reference while analyzing spelling and sound patterns to determine the syllables (see Syllabication Guide in K-2 Skills Resource Manual for sample charts).</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648895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457ed5c4aa_1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3" name="Google Shape;183;g457ed5c4aa_1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“The More We Get Together.”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617138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g42b59be96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9" name="Google Shape;189;g42b59be96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8-10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as needed, that every syllable has one vowel sound as opposed to one vowel letter. Echo this point throughout the lesson.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Choose how to make words available to students: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Word cards copied and cut out (one set per pair of students)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Word cards page copied and placed in transparent sleeves (one per student pair) or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Word List written/posted on the board and students can refer to word list on board as they work or</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Word List can be projected on slide (if technology is available) and students can refer to slide for words as they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the materials after choosing how to provide the word cards or word list to students: </a:t>
            </a:r>
            <a:r>
              <a:rPr lang="en" sz="1200" b="1" dirty="0">
                <a:solidFill>
                  <a:schemeClr val="dk1"/>
                </a:solidFill>
                <a:latin typeface="Calibri"/>
                <a:ea typeface="Calibri"/>
                <a:cs typeface="Calibri"/>
                <a:sym typeface="Calibri"/>
              </a:rPr>
              <a:t>word cards or word list; whiteboards, white board markers </a:t>
            </a:r>
            <a:r>
              <a:rPr lang="en" sz="1200" dirty="0">
                <a:solidFill>
                  <a:schemeClr val="dk1"/>
                </a:solidFill>
                <a:latin typeface="Calibri"/>
                <a:ea typeface="Calibri"/>
                <a:cs typeface="Calibri"/>
                <a:sym typeface="Calibri"/>
              </a:rPr>
              <a:t>and </a:t>
            </a:r>
            <a:r>
              <a:rPr lang="en" sz="1200" b="1" dirty="0">
                <a:solidFill>
                  <a:schemeClr val="dk1"/>
                </a:solidFill>
                <a:latin typeface="Calibri"/>
                <a:ea typeface="Calibri"/>
                <a:cs typeface="Calibri"/>
                <a:sym typeface="Calibri"/>
              </a:rPr>
              <a:t>erasers or paper and pencils with erasers. </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Refer to  Syllabication Guide in K-2 Resource Manual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has animation if technology is available.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word cards or list or display word parts on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Say,</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We are great at reading one syllable words. Now we will make two-syllable words by putting parts of words together to make one word.”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Choose two word parts or hold up the word cards for students to see. (If you’ve made student copies, have students work together to make words).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pPr>
            <a:r>
              <a:rPr lang="en" sz="1200" dirty="0">
                <a:solidFill>
                  <a:schemeClr val="dk1"/>
                </a:solidFill>
                <a:latin typeface="Calibri"/>
                <a:ea typeface="Calibri"/>
                <a:cs typeface="Calibri"/>
                <a:sym typeface="Calibri"/>
              </a:rPr>
              <a:t>Example: </a:t>
            </a:r>
            <a:r>
              <a:rPr lang="en" sz="1200" i="1" dirty="0">
                <a:solidFill>
                  <a:schemeClr val="dk1"/>
                </a:solidFill>
                <a:latin typeface="Calibri"/>
                <a:ea typeface="Calibri"/>
                <a:cs typeface="Calibri"/>
                <a:sym typeface="Calibri"/>
              </a:rPr>
              <a:t>“‘Sun’ and ‘vite’ makes ‘sunvite’ is this a word?”</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(No) </a:t>
            </a:r>
            <a:r>
              <a:rPr lang="en" sz="1200" i="1" dirty="0">
                <a:solidFill>
                  <a:schemeClr val="dk1"/>
                </a:solidFill>
                <a:latin typeface="Calibri"/>
                <a:ea typeface="Calibri"/>
                <a:cs typeface="Calibri"/>
                <a:sym typeface="Calibri"/>
              </a:rPr>
              <a:t>“That’s right! It’s a nonsense word. </a:t>
            </a:r>
            <a:r>
              <a:rPr lang="en" sz="1200" i="1">
                <a:solidFill>
                  <a:schemeClr val="dk1"/>
                </a:solidFill>
                <a:latin typeface="Calibri"/>
                <a:ea typeface="Calibri"/>
                <a:cs typeface="Calibri"/>
                <a:sym typeface="Calibri"/>
              </a:rPr>
              <a:t>What </a:t>
            </a:r>
            <a:r>
              <a:rPr lang="en" sz="1200" i="1" smtClean="0">
                <a:solidFill>
                  <a:schemeClr val="dk1"/>
                </a:solidFill>
                <a:latin typeface="Calibri"/>
                <a:ea typeface="Calibri"/>
                <a:cs typeface="Calibri"/>
                <a:sym typeface="Calibri"/>
              </a:rPr>
              <a:t>kind</a:t>
            </a:r>
            <a:r>
              <a:rPr lang="en" sz="1200" i="1" baseline="0" smtClean="0">
                <a:solidFill>
                  <a:schemeClr val="dk1"/>
                </a:solidFill>
                <a:latin typeface="Calibri"/>
                <a:ea typeface="Calibri"/>
                <a:cs typeface="Calibri"/>
                <a:sym typeface="Calibri"/>
              </a:rPr>
              <a:t> of </a:t>
            </a:r>
            <a:r>
              <a:rPr lang="en" sz="1200" i="1" smtClean="0">
                <a:solidFill>
                  <a:schemeClr val="dk1"/>
                </a:solidFill>
                <a:latin typeface="Calibri"/>
                <a:ea typeface="Calibri"/>
                <a:cs typeface="Calibri"/>
                <a:sym typeface="Calibri"/>
              </a:rPr>
              <a:t>syllables </a:t>
            </a:r>
            <a:r>
              <a:rPr lang="en" sz="1200" i="1" dirty="0">
                <a:solidFill>
                  <a:schemeClr val="dk1"/>
                </a:solidFill>
                <a:latin typeface="Calibri"/>
                <a:ea typeface="Calibri"/>
                <a:cs typeface="Calibri"/>
                <a:sym typeface="Calibri"/>
              </a:rPr>
              <a:t>to you hear?”</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(one closed and one long, magic e) </a:t>
            </a:r>
            <a:r>
              <a:rPr lang="en" sz="1200" i="1" dirty="0">
                <a:solidFill>
                  <a:schemeClr val="dk1"/>
                </a:solidFill>
                <a:latin typeface="Calibri"/>
                <a:ea typeface="Calibri"/>
                <a:cs typeface="Calibri"/>
                <a:sym typeface="Calibri"/>
              </a:rPr>
              <a:t>“Which word part can we use at the end of ‘sun’ to make a real word?”</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(shine) </a:t>
            </a:r>
            <a:r>
              <a:rPr lang="en" sz="1200" i="1" dirty="0">
                <a:solidFill>
                  <a:schemeClr val="dk1"/>
                </a:solidFill>
                <a:latin typeface="Calibri"/>
                <a:ea typeface="Calibri"/>
                <a:cs typeface="Calibri"/>
                <a:sym typeface="Calibri"/>
              </a:rPr>
              <a:t>“Yes! Sunshine is a real word. Great job!” </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Guide students through making words with word part cards until all cards have been used.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reading word parts, putting parts together to make a two-syllable word, and identifying syllable types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help in reading and grouping words they need help with.</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need, offer a student-friendly definition and a sentence for unfamiliar words, so students can hear the word in context.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sentence frames as support as students make connections between spelling patterns and syllable types.  For example: </a:t>
            </a:r>
            <a:r>
              <a:rPr lang="en" sz="1200" i="1" dirty="0">
                <a:solidFill>
                  <a:schemeClr val="dk1"/>
                </a:solidFill>
                <a:latin typeface="Calibri"/>
                <a:ea typeface="Calibri"/>
                <a:cs typeface="Calibri"/>
                <a:sym typeface="Calibri"/>
              </a:rPr>
              <a:t>“I notice the word ‘play’ is a  _________ syllable word.”</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posting the anchor charts for syllable types and vowel teams for student reference while analyzing spelling and sound patterns to determine the syllables (see Syllabication Guide in K-2 Skills Resource Manual for sample charts).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219421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g3cbc6aae49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3" name="Google Shape;213;g3cbc6aae49_0_0: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marR="0" lvl="0" indent="0" algn="l" rtl="0">
              <a:spcBef>
                <a:spcPts val="0"/>
              </a:spcBef>
              <a:spcAft>
                <a:spcPts val="0"/>
              </a:spcAft>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2-3</a:t>
            </a:r>
            <a:r>
              <a:rPr lang="en"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901700" marR="0" lvl="2" indent="0" algn="l" rtl="0">
              <a:spcBef>
                <a:spcPts val="0"/>
              </a:spcBef>
              <a:spcAft>
                <a:spcPts val="0"/>
              </a:spcAft>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Emphasize that successful learners keep track of and reflect on their own learning. Point out that they are doing this each time they consider how what they did today helps them to become more proficient readers.</a:t>
            </a:r>
            <a:endParaRPr sz="1200" dirty="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Understand that these are abstract ideas that will be new to many students and at first there may not be many students who volunteer responses to questions like this, or not as many as you would like. This is ok and students will get better at this over time.  This is what a growth mindset is all about.</a:t>
            </a:r>
            <a:endParaRPr sz="1200" dirty="0">
              <a:solidFill>
                <a:schemeClr val="dk1"/>
              </a:solidFill>
              <a:latin typeface="Calibri"/>
              <a:ea typeface="Calibri"/>
              <a:cs typeface="Calibri"/>
              <a:sym typeface="Calibri"/>
            </a:endParaRPr>
          </a:p>
          <a:p>
            <a:pPr marL="1536700" marR="0" lvl="3" indent="-88900" algn="l" rtl="0">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i="0" u="none" strike="noStrike" cap="none" dirty="0">
                <a:solidFill>
                  <a:schemeClr val="dk1"/>
                </a:solidFill>
                <a:latin typeface="Calibri"/>
                <a:ea typeface="Calibri"/>
                <a:cs typeface="Calibri"/>
                <a:sym typeface="Calibri"/>
              </a:rPr>
              <a:t>Teacher </a:t>
            </a:r>
            <a:r>
              <a:rPr lang="en" sz="1200" dirty="0">
                <a:latin typeface="Calibri"/>
                <a:ea typeface="Calibri"/>
                <a:cs typeface="Calibri"/>
                <a:sym typeface="Calibri"/>
              </a:rPr>
              <a:t>A</a:t>
            </a:r>
            <a:r>
              <a:rPr lang="en" sz="1200" i="0" u="none" strike="noStrike" cap="none" dirty="0">
                <a:solidFill>
                  <a:schemeClr val="dk1"/>
                </a:solidFill>
                <a:latin typeface="Calibri"/>
                <a:ea typeface="Calibri"/>
                <a:cs typeface="Calibri"/>
                <a:sym typeface="Calibri"/>
              </a:rPr>
              <a:t>ctions:</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Invite students to reflect and share with a partner (or whole group). </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US" sz="1200" dirty="0">
                <a:latin typeface="Calibri"/>
                <a:ea typeface="Calibri"/>
                <a:cs typeface="Calibri"/>
                <a:sym typeface="Calibri"/>
              </a:rPr>
              <a:t>Ask,</a:t>
            </a:r>
            <a:r>
              <a:rPr lang="en" sz="1200" dirty="0">
                <a:latin typeface="Calibri"/>
                <a:ea typeface="Calibri"/>
                <a:cs typeface="Calibri"/>
                <a:sym typeface="Calibri"/>
              </a:rPr>
              <a:t> </a:t>
            </a:r>
            <a:r>
              <a:rPr lang="en" sz="1200" i="1" dirty="0">
                <a:latin typeface="Calibri"/>
                <a:ea typeface="Calibri"/>
                <a:cs typeface="Calibri"/>
                <a:sym typeface="Calibri"/>
              </a:rPr>
              <a:t>“What did you do today that is helping you become a more proficient reader?”</a:t>
            </a:r>
            <a:r>
              <a:rPr lang="en" sz="1200" dirty="0">
                <a:latin typeface="Calibri"/>
                <a:ea typeface="Calibri"/>
                <a:cs typeface="Calibri"/>
                <a:sym typeface="Calibri"/>
              </a:rPr>
              <a:t> </a:t>
            </a:r>
            <a:r>
              <a:rPr lang="en" sz="1200" b="1" dirty="0">
                <a:latin typeface="Calibri"/>
                <a:ea typeface="Calibri"/>
                <a:cs typeface="Calibri"/>
                <a:sym typeface="Calibri"/>
              </a:rPr>
              <a:t>(Responses will vary. Example: “I need more practice figuring out the vowel sounds in words.” )</a:t>
            </a:r>
            <a:endParaRPr sz="1200" b="1" dirty="0">
              <a:latin typeface="Calibri"/>
              <a:ea typeface="Calibri"/>
              <a:cs typeface="Calibri"/>
              <a:sym typeface="Calibri"/>
            </a:endParaRPr>
          </a:p>
          <a:p>
            <a:pPr marL="0" marR="0" lvl="3" indent="0" algn="l" rtl="0">
              <a:spcBef>
                <a:spcPts val="0"/>
              </a:spcBef>
              <a:spcAft>
                <a:spcPts val="0"/>
              </a:spcAft>
              <a:buClr>
                <a:schemeClr val="dk1"/>
              </a:buClr>
              <a:buSzPts val="1200"/>
              <a:buFont typeface="Arial"/>
              <a:buNone/>
            </a:pPr>
            <a:endParaRPr sz="1200" b="1"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Appropriate Responses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need additional support organizing their ideas, consider providing sentence frames. </a:t>
            </a:r>
            <a:endParaRPr sz="1200" dirty="0">
              <a:solidFill>
                <a:schemeClr val="dk1"/>
              </a:solidFill>
              <a:latin typeface="Calibri"/>
              <a:ea typeface="Calibri"/>
              <a:cs typeface="Calibri"/>
              <a:sym typeface="Calibri"/>
            </a:endParaRPr>
          </a:p>
          <a:p>
            <a:pPr marL="901700" marR="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Examples: </a:t>
            </a:r>
            <a:r>
              <a:rPr lang="en" sz="1200" i="1" dirty="0">
                <a:solidFill>
                  <a:schemeClr val="dk1"/>
                </a:solidFill>
                <a:latin typeface="Calibri"/>
                <a:ea typeface="Calibri"/>
                <a:cs typeface="Calibri"/>
                <a:sym typeface="Calibri"/>
              </a:rPr>
              <a:t>“During Words Rule, I ______________.” “When breaking apart words, I ______________.”</a:t>
            </a:r>
            <a:endParaRPr sz="1200" i="1" u="none" strike="noStrike" cap="none" dirty="0">
              <a:solidFill>
                <a:schemeClr val="dk1"/>
              </a:solidFill>
              <a:latin typeface="Calibri"/>
              <a:ea typeface="Calibri"/>
              <a:cs typeface="Calibri"/>
              <a:sym typeface="Calibri"/>
            </a:endParaRPr>
          </a:p>
        </p:txBody>
      </p:sp>
      <p:sp>
        <p:nvSpPr>
          <p:cNvPr id="214" name="Google Shape;214;g3cbc6aae49_0_0: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215" name="Google Shape;215;g3cbc6aae49_0_0: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14</a:t>
            </a:fld>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517197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g3e7d32bedb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2" name="Google Shape;222;g3e7d32bedb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“Farmer in the Dell.”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Students are about to practice reading words, sentences or a passage in an assigned activity. This serves as repeated practice for students to learn the spelling patterns of the week. </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r>
              <a:rPr lang="en-US"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501425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g42b370bb7e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8" name="Google Shape;228;g42b370bb7e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Explain to students that they will be working with partners on different, assigned activities. Learning targets will depend on the activity.</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a:t>
            </a:r>
            <a:r>
              <a:rPr lang="en-US"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US"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a:t>
            </a:r>
            <a:r>
              <a:rPr lang="en-US"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313700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453a9e38a8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5" name="Google Shape;235;g453a9e38a8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Partner work (independent work time; this will gradually become independent rotations as students become familiar with the activities and routines).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this point in the year, students can begin to complete independent rotations to review the spelling pattern taught by completing different activities. Choices for these activities are described below, and can also be found after each lesson in Module 1 Teacher Guide. To differentiate further, change the difficulty of words based on the ability of the student.</a:t>
            </a:r>
            <a:r>
              <a:rPr lang="en" sz="1200" dirty="0">
                <a:solidFill>
                  <a:schemeClr val="dk1"/>
                </a:solidFill>
                <a:highlight>
                  <a:srgbClr val="FFFF00"/>
                </a:highlight>
                <a:latin typeface="Calibri"/>
                <a:ea typeface="Calibri"/>
                <a:cs typeface="Calibri"/>
                <a:sym typeface="Calibri"/>
              </a:rPr>
              <a:t> </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Resource Manual, Reading Foundations Skills Block for more information on Independent and Small Group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routine for students to move to partner activities and which activity students will be assigned.  Three activities are available.  Activity choice and assignments are per teacher discretion.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if students will be using whiteboards and markers or paper and pencils.  Have students use paper and pencil if if would be beneficial for students to show or  “turn in” partner work. Consider rotating this choice, so some students use whiteboards and others have a paper “exit ticket.”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Monitor partners as they work until students become familiar with working independent from teacher guidance. At that time, teachers may begin working with a teacher-directed small group or with individual students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Activity choices are described on slide.  If technology is unavailable, post or make copies of the activities and materials for student pairs assigned to the activity.  For example, the slide may be printed and copied and the activity choice cut apart,  Student pairs would be given assigned activity directions.  Word list for Words Rule and Sentence Builder activities, as well as fill-in-the blank sentences for Sentence Builder activity are available on the following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materials per assigned activity:</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Words Rule:</a:t>
            </a:r>
            <a:r>
              <a:rPr lang="en" sz="1200" b="1" dirty="0">
                <a:solidFill>
                  <a:schemeClr val="dk1"/>
                </a:solidFill>
                <a:latin typeface="Calibri"/>
                <a:ea typeface="Calibri"/>
                <a:cs typeface="Calibri"/>
                <a:sym typeface="Calibri"/>
              </a:rPr>
              <a:t> Long and short vowel words; whiteboards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white board markers </a:t>
            </a:r>
            <a:r>
              <a:rPr lang="en" sz="1200" dirty="0">
                <a:solidFill>
                  <a:schemeClr val="dk1"/>
                </a:solidFill>
                <a:latin typeface="Calibri"/>
                <a:ea typeface="Calibri"/>
                <a:cs typeface="Calibri"/>
                <a:sym typeface="Calibri"/>
              </a:rPr>
              <a:t>and </a:t>
            </a:r>
            <a:r>
              <a:rPr lang="en" sz="1200" b="1" dirty="0">
                <a:solidFill>
                  <a:schemeClr val="dk1"/>
                </a:solidFill>
                <a:latin typeface="Calibri"/>
                <a:ea typeface="Calibri"/>
                <a:cs typeface="Calibri"/>
                <a:sym typeface="Calibri"/>
              </a:rPr>
              <a:t>erasers or paper and pencils.  </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Sentence Builder: </a:t>
            </a:r>
            <a:r>
              <a:rPr lang="en" sz="1200" b="1" dirty="0">
                <a:solidFill>
                  <a:schemeClr val="dk1"/>
                </a:solidFill>
                <a:latin typeface="Calibri"/>
                <a:ea typeface="Calibri"/>
                <a:cs typeface="Calibri"/>
                <a:sym typeface="Calibri"/>
              </a:rPr>
              <a:t>Sentence Builder sentences (see supporting materials); whiteboards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white board markers </a:t>
            </a:r>
            <a:r>
              <a:rPr lang="en" sz="1200" dirty="0">
                <a:solidFill>
                  <a:schemeClr val="dk1"/>
                </a:solidFill>
                <a:latin typeface="Calibri"/>
                <a:ea typeface="Calibri"/>
                <a:cs typeface="Calibri"/>
                <a:sym typeface="Calibri"/>
              </a:rPr>
              <a:t>and </a:t>
            </a:r>
            <a:r>
              <a:rPr lang="en" sz="1200" b="1" dirty="0">
                <a:solidFill>
                  <a:schemeClr val="dk1"/>
                </a:solidFill>
                <a:latin typeface="Calibri"/>
                <a:ea typeface="Calibri"/>
                <a:cs typeface="Calibri"/>
                <a:sym typeface="Calibri"/>
              </a:rPr>
              <a:t>erasers or paper and pencils.</a:t>
            </a:r>
            <a:endParaRPr sz="1200" b="1" dirty="0">
              <a:solidFill>
                <a:schemeClr val="dk1"/>
              </a:solidFill>
              <a:latin typeface="Calibri"/>
              <a:ea typeface="Calibri"/>
              <a:cs typeface="Calibri"/>
              <a:sym typeface="Calibri"/>
            </a:endParaRPr>
          </a:p>
          <a:p>
            <a:pPr marL="9144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activities and instructions with students.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 they will be working with partners on an assigned activity.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Assign activities based on student need for repeated practice and readiness for working with a partner, independent of teacher guidance.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the expectation is that they work as independently as possible and to ask another student pair working on the same activity for help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Monitor students working as needed until activities and independent work expectations become familiar.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working on assigned activity with partner, asking other students for guidance before asking teacher.</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help with the assigned activity before asking the teacher.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use the Interactive Word Wall and any anchor charts, etc. posted in the classroom that may be used as a reference during activity work.</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42717886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8" name="Google Shape;98;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New Materials </a:t>
            </a:r>
            <a:r>
              <a:rPr lang="en" sz="1200" dirty="0">
                <a:solidFill>
                  <a:schemeClr val="dk1"/>
                </a:solidFill>
                <a:latin typeface="Calibri"/>
                <a:ea typeface="Calibri"/>
                <a:cs typeface="Calibri"/>
                <a:sym typeface="Calibri"/>
              </a:rPr>
              <a:t>to Prepare in Advance: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Sound Sort Chart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Word Cards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Materials</a:t>
            </a:r>
            <a:r>
              <a:rPr lang="en" sz="1200" dirty="0">
                <a:solidFill>
                  <a:schemeClr val="dk1"/>
                </a:solidFill>
                <a:latin typeface="Calibri"/>
                <a:ea typeface="Calibri"/>
                <a:cs typeface="Calibri"/>
                <a:sym typeface="Calibri"/>
              </a:rPr>
              <a:t> to Gather from Previous Lessons: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Articulatory Gestures Chart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White boards, white board markers and erasers (one per pair of students) or paper and pencils.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student partners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466420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4" name="Google Shape;104;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Materials</a:t>
            </a:r>
            <a:r>
              <a:rPr lang="en" sz="1200" dirty="0">
                <a:solidFill>
                  <a:schemeClr val="dk1"/>
                </a:solidFill>
                <a:latin typeface="Calibri"/>
                <a:ea typeface="Calibri"/>
                <a:cs typeface="Calibri"/>
                <a:sym typeface="Calibri"/>
              </a:rPr>
              <a:t>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Module 1, Cycle 1  Overview located in the Teacher Guide, pages 52.</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Syllabication Guidance Document (pages 27-29 in Skills Block Resource Manual)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Refer to the Independent and Small Group Work guidance in the Skills Block Resource Manual as needed.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966245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g451b83aa8d_1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0" name="Google Shape;110;g451b83aa8d_1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At this point in the year, students can begin to complete independent rotations to review the spelling pattern taught by completing different activities. Choices for these activities are described on the Independent Work Time slides at the end of this lesson, and can also be found after each lesson in Module 1 Teacher Guide. To differentiate further, consider changing the difficulty of words based on the ability of the student.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
            </a:r>
            <a:br>
              <a:rPr lang="en" sz="1200">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
            </a:r>
            <a:br>
              <a:rPr lang="en" sz="120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805658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Google Shape;115;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6" name="Google Shape;116;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Building on Previous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worked with five syllable types in the Grade 1 curriculum (written patterns representing a vowel sound; closed [CVC], open [CV], magic ‘e’ [CVCe], r-controlled, vowel teams [CVVC, CVV]). In this lesson, students practice using combinations of these syllable types.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Areas Students May Struggle: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may struggle with reading and writing multisyllabic words.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may be challenged by the nonsense words in the Syllable Sleuth activity.</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highlight>
                <a:srgbClr val="FFFF00"/>
              </a:highlight>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Ongoing Assessment(s):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if students can:</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divide words by syllables and identify the syllable types in order to read words (real and nonsense).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identify syllable types of </a:t>
            </a:r>
            <a:r>
              <a:rPr lang="en" sz="1200" i="1" dirty="0">
                <a:solidFill>
                  <a:schemeClr val="dk1"/>
                </a:solidFill>
                <a:latin typeface="Calibri"/>
                <a:ea typeface="Calibri"/>
                <a:cs typeface="Calibri"/>
                <a:sym typeface="Calibri"/>
              </a:rPr>
              <a:t>/ā/ </a:t>
            </a:r>
            <a:r>
              <a:rPr lang="en" sz="1200" dirty="0">
                <a:solidFill>
                  <a:schemeClr val="dk1"/>
                </a:solidFill>
                <a:latin typeface="Calibri"/>
                <a:ea typeface="Calibri"/>
                <a:cs typeface="Calibri"/>
                <a:sym typeface="Calibri"/>
              </a:rPr>
              <a:t> words spelled with ‘ay’ or ‘ai.’</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apply spelling patterns in writing words.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Key Vocabulary: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Syllable, similar, patterns</a:t>
            </a:r>
            <a:endParaRPr sz="1200" dirty="0">
              <a:latin typeface="Calibri"/>
              <a:ea typeface="Calibri"/>
              <a:cs typeface="Calibri"/>
              <a:sym typeface="Calibri"/>
            </a:endParaRPr>
          </a:p>
        </p:txBody>
      </p:sp>
    </p:spTree>
    <p:extLst>
      <p:ext uri="{BB962C8B-B14F-4D97-AF65-F5344CB8AC3E}">
        <p14:creationId xmlns:p14="http://schemas.microsoft.com/office/powerpoint/2010/main" val="12911687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g3ca79520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6" name="Google Shape;126;g3ca79520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“A Muffin Man.”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about to “analyze words.”</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a:t>
            </a:r>
            <a:r>
              <a:rPr lang="en-US"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55228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Google Shape;131;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2" name="Google Shape;132;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as needed, that every syllable has one vowel sound as opposed to one vowel letter.  Echo this throughout the lesson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Invite students to stand up to read the learning target while they make the motion of shooting a bow and arrow at the target to provide an opportunity for  some movement.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Say,</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“Remember the transition song we just sang. Today we are going to take a word and break it into parts so that we can easily read them.” </a:t>
            </a:r>
            <a:r>
              <a:rPr lang="en" sz="1200" dirty="0">
                <a:solidFill>
                  <a:schemeClr val="dk1"/>
                </a:solidFill>
                <a:latin typeface="Calibri"/>
                <a:ea typeface="Calibri"/>
                <a:cs typeface="Calibri"/>
                <a:sym typeface="Calibri"/>
              </a:rPr>
              <a:t>This can be very brief as the lesson goes into this in more detail.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US"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a:t>
            </a:r>
            <a:r>
              <a:rPr lang="en-US"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652515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402cb29dee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9" name="Google Shape;139;g402cb29dee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5-8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highlight>
                <a:srgbClr val="FFFFFF"/>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 animation is included on this and following slides.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Say,</a:t>
            </a:r>
            <a:r>
              <a:rPr lang="en" sz="1200" dirty="0">
                <a:solidFill>
                  <a:schemeClr val="dk1"/>
                </a:solidFill>
                <a:latin typeface="Calibri"/>
                <a:ea typeface="Calibri"/>
                <a:cs typeface="Calibri"/>
                <a:sym typeface="Calibri"/>
              </a:rPr>
              <a:t> “The first part of the song tells us something, and the last part asks us something. Let’s see if we can figure it out.</a:t>
            </a:r>
            <a:r>
              <a:rPr lang="en" sz="1200" i="1"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“A syllable has a vowel sound, a vowel sound, a vowel sound.”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Ask,</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is the song telling us?”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(A syllable has a vowel sound) </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is a syllable?”</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(beat in a word) </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is a vowel sound?”</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answers will vary) </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does ‘a syllable has a vowel sound’ mean?”</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Each syllable has to have a vowel sound in it) </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Say,</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Yes, every syllable has to have a vowel sound in it! We are going to play a game to test out your knowledge of syllables. I’m going to say some words, and after each word, I’ll stop and wait for you to hold up your fingers to show me how many syllables it has.” </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words: cane, here, smile, bone, can, next, chin, stop and allow students to show how many syllables each word has with their fingers. </a:t>
            </a:r>
            <a:r>
              <a:rPr lang="en" sz="1200" b="1" dirty="0">
                <a:solidFill>
                  <a:schemeClr val="dk1"/>
                </a:solidFill>
                <a:latin typeface="Calibri"/>
                <a:ea typeface="Calibri"/>
                <a:cs typeface="Calibri"/>
                <a:sym typeface="Calibri"/>
              </a:rPr>
              <a:t>(all words have one syllable)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Show Enlarged T-Chart (click on slide). </a:t>
            </a:r>
            <a:r>
              <a:rPr lang="en-US" sz="1200" dirty="0">
                <a:solidFill>
                  <a:schemeClr val="dk1"/>
                </a:solidFill>
                <a:latin typeface="Calibri"/>
                <a:ea typeface="Calibri"/>
                <a:cs typeface="Calibri"/>
                <a:sym typeface="Calibri"/>
              </a:rPr>
              <a:t>Say,</a:t>
            </a:r>
            <a:r>
              <a:rPr lang="en" sz="1200" i="1" dirty="0">
                <a:solidFill>
                  <a:schemeClr val="dk1"/>
                </a:solidFill>
                <a:latin typeface="Calibri"/>
                <a:ea typeface="Calibri"/>
                <a:cs typeface="Calibri"/>
                <a:sym typeface="Calibri"/>
              </a:rPr>
              <a:t> “Now it’s time to identify what kind of vowel sounds are in each word and sort them into the correct group.” </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i="0" dirty="0">
                <a:solidFill>
                  <a:schemeClr val="dk1"/>
                </a:solidFill>
                <a:latin typeface="Calibri"/>
                <a:ea typeface="Calibri"/>
                <a:cs typeface="Calibri"/>
                <a:sym typeface="Calibri"/>
              </a:rPr>
              <a:t>Sort words with students (click on slide to reveal word). </a:t>
            </a:r>
            <a:endParaRPr sz="1200" i="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analyzing the spoken words to determine vowel sound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as needed, that every syllable has one vowel sound as opposed to one vowel letter.  Echo this throughout the lesson as needed.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dirty="0"/>
          </a:p>
        </p:txBody>
      </p:sp>
    </p:spTree>
    <p:extLst>
      <p:ext uri="{BB962C8B-B14F-4D97-AF65-F5344CB8AC3E}">
        <p14:creationId xmlns:p14="http://schemas.microsoft.com/office/powerpoint/2010/main" val="7325053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Google Shape;157;g3cc42a962b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8" name="Google Shape;158;g3cc42a962b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“The More We Get Together.”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5022722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dirty="0"/>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mc:AlternateContent xmlns:mc="http://schemas.openxmlformats.org/markup-compatibility/2006" xmlns:p14="http://schemas.microsoft.com/office/powerpoint/2010/main">
    <mc:Choice Requires="p14">
      <p:transition spd="slow" p14:dur="2500">
        <p:fade thruBlk="1"/>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12.xml"/><Relationship Id="rId5" Type="http://schemas.openxmlformats.org/officeDocument/2006/relationships/image" Target="../media/image9.png"/><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5" name="Google Shape;95;p14"/>
          <p:cNvSpPr txBox="1">
            <a:spLocks noGrp="1"/>
          </p:cNvSpPr>
          <p:nvPr>
            <p:ph type="body" idx="1"/>
          </p:nvPr>
        </p:nvSpPr>
        <p:spPr>
          <a:xfrm>
            <a:off x="311700" y="1222560"/>
            <a:ext cx="8405250" cy="3109954"/>
          </a:xfrm>
          <a:prstGeom prst="rect">
            <a:avLst/>
          </a:prstGeom>
        </p:spPr>
        <p:txBody>
          <a:bodyPr spcFirstLastPara="1" wrap="square" lIns="68575" tIns="34275" rIns="68575" bIns="34275" anchor="t" anchorCtr="0">
            <a:noAutofit/>
          </a:bodyPr>
          <a:lstStyle/>
          <a:p>
            <a:pPr marL="0" lvl="0" indent="0" algn="l" rtl="0">
              <a:lnSpc>
                <a:spcPct val="70000"/>
              </a:lnSpc>
              <a:spcBef>
                <a:spcPts val="800"/>
              </a:spcBef>
              <a:spcAft>
                <a:spcPts val="0"/>
              </a:spcAft>
              <a:buClr>
                <a:schemeClr val="dk1"/>
              </a:buClr>
              <a:buSzPts val="1100"/>
              <a:buFont typeface="Arial"/>
              <a:buNone/>
            </a:pPr>
            <a:r>
              <a:rPr lang="en" sz="2000" dirty="0"/>
              <a:t>In this</a:t>
            </a:r>
            <a:r>
              <a:rPr lang="en" sz="2000" dirty="0">
                <a:solidFill>
                  <a:schemeClr val="dk1"/>
                </a:solidFill>
              </a:rPr>
              <a:t> lesson students will </a:t>
            </a:r>
            <a:r>
              <a:rPr lang="en" sz="2000" dirty="0"/>
              <a:t>review the concept that every syllable has a vowel sound in it. Take this opportunity to review vowel sounds with students and use this knowledge to analyze the </a:t>
            </a:r>
            <a:r>
              <a:rPr lang="en" sz="2000" b="1" dirty="0"/>
              <a:t>type</a:t>
            </a:r>
            <a:r>
              <a:rPr lang="en" sz="2000" dirty="0"/>
              <a:t> of syllables found in each word. Students focus on the difference between long and short vowel sounds. </a:t>
            </a:r>
            <a:r>
              <a:rPr lang="en" sz="600" dirty="0">
                <a:latin typeface="Arial"/>
                <a:ea typeface="Arial"/>
                <a:cs typeface="Arial"/>
                <a:sym typeface="Arial"/>
              </a:rPr>
              <a:t>						</a:t>
            </a:r>
            <a:endParaRPr sz="600" dirty="0">
              <a:latin typeface="Arial"/>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r>
              <a:rPr lang="en" sz="2000" b="1" dirty="0">
                <a:solidFill>
                  <a:schemeClr val="dk1"/>
                </a:solidFill>
              </a:rPr>
              <a:t>Be sure that students pay careful attention to:</a:t>
            </a:r>
            <a:endParaRPr sz="2000" b="1" dirty="0">
              <a:solidFill>
                <a:schemeClr val="dk1"/>
              </a:solidFill>
            </a:endParaRPr>
          </a:p>
          <a:p>
            <a:pPr marL="457200" lvl="0" indent="-355600" algn="l" rtl="0">
              <a:spcBef>
                <a:spcPts val="800"/>
              </a:spcBef>
              <a:spcAft>
                <a:spcPts val="0"/>
              </a:spcAft>
              <a:buClr>
                <a:schemeClr val="dk1"/>
              </a:buClr>
              <a:buSzPts val="2000"/>
              <a:buChar char="•"/>
            </a:pPr>
            <a:r>
              <a:rPr lang="en" sz="2000" dirty="0"/>
              <a:t>Sounds and spelling patterns and syllable types in words</a:t>
            </a:r>
            <a:endParaRPr sz="2000" dirty="0"/>
          </a:p>
          <a:p>
            <a:pPr marL="457200" lvl="0" indent="-355600" algn="l" rtl="0">
              <a:spcBef>
                <a:spcPts val="800"/>
              </a:spcBef>
              <a:spcAft>
                <a:spcPts val="0"/>
              </a:spcAft>
              <a:buClr>
                <a:schemeClr val="dk1"/>
              </a:buClr>
              <a:buSzPts val="2000"/>
              <a:buChar char="•"/>
            </a:pPr>
            <a:r>
              <a:rPr lang="en" sz="2000" dirty="0"/>
              <a:t>Using familiar spelling patterns when reading and spelling words with long and short vowel sounds. </a:t>
            </a:r>
            <a:endParaRPr sz="2000" dirty="0"/>
          </a:p>
        </p:txBody>
      </p:sp>
      <p:sp>
        <p:nvSpPr>
          <p:cNvPr id="5" name="Google Shape;101;p1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1: Part 1: Cycle 1: Lesson 1</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sp>
        <p:nvSpPr>
          <p:cNvPr id="166" name="Google Shape;166;p2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Work Time Learning Targets   </a:t>
            </a:r>
            <a:endParaRPr dirty="0"/>
          </a:p>
        </p:txBody>
      </p:sp>
      <p:sp>
        <p:nvSpPr>
          <p:cNvPr id="167" name="Google Shape;167;p23"/>
          <p:cNvSpPr txBox="1">
            <a:spLocks noGrp="1"/>
          </p:cNvSpPr>
          <p:nvPr>
            <p:ph type="body" idx="1"/>
          </p:nvPr>
        </p:nvSpPr>
        <p:spPr>
          <a:xfrm>
            <a:off x="212211" y="1164771"/>
            <a:ext cx="8520600" cy="2457150"/>
          </a:xfrm>
          <a:prstGeom prst="rect">
            <a:avLst/>
          </a:prstGeom>
        </p:spPr>
        <p:txBody>
          <a:bodyPr spcFirstLastPara="1" wrap="square" lIns="68575" tIns="34275" rIns="68575" bIns="34275" anchor="t" anchorCtr="0">
            <a:noAutofit/>
          </a:bodyPr>
          <a:lstStyle/>
          <a:p>
            <a:pPr marL="457200" lvl="0" indent="-381000" algn="l" rtl="0">
              <a:lnSpc>
                <a:spcPct val="150000"/>
              </a:lnSpc>
              <a:spcBef>
                <a:spcPts val="1700"/>
              </a:spcBef>
              <a:spcAft>
                <a:spcPts val="0"/>
              </a:spcAft>
              <a:buSzPts val="2400"/>
              <a:buChar char="•"/>
            </a:pPr>
            <a:r>
              <a:rPr lang="en" sz="2400" dirty="0"/>
              <a:t>I can analyze the words and determine the syllable type.</a:t>
            </a:r>
            <a:endParaRPr sz="2400" dirty="0"/>
          </a:p>
          <a:p>
            <a:pPr marL="457200" lvl="0" indent="-381000" algn="l" rtl="0">
              <a:lnSpc>
                <a:spcPct val="150000"/>
              </a:lnSpc>
              <a:spcBef>
                <a:spcPts val="0"/>
              </a:spcBef>
              <a:spcAft>
                <a:spcPts val="0"/>
              </a:spcAft>
              <a:buSzPts val="2400"/>
              <a:buChar char="•"/>
            </a:pPr>
            <a:r>
              <a:rPr lang="en" sz="2400" dirty="0"/>
              <a:t>I can blend word parts together to make words </a:t>
            </a:r>
            <a:endParaRPr sz="2400" dirty="0"/>
          </a:p>
        </p:txBody>
      </p:sp>
      <p:pic>
        <p:nvPicPr>
          <p:cNvPr id="168" name="Google Shape;168;p23"/>
          <p:cNvPicPr preferRelativeResize="0"/>
          <p:nvPr/>
        </p:nvPicPr>
        <p:blipFill>
          <a:blip r:embed="rId3">
            <a:alphaModFix/>
          </a:blip>
          <a:stretch>
            <a:fillRect/>
          </a:stretch>
        </p:blipFill>
        <p:spPr>
          <a:xfrm>
            <a:off x="8357006" y="4318608"/>
            <a:ext cx="708065" cy="5727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Google Shape;173;p24"/>
          <p:cNvSpPr txBox="1">
            <a:spLocks noGrp="1"/>
          </p:cNvSpPr>
          <p:nvPr>
            <p:ph type="title"/>
          </p:nvPr>
        </p:nvSpPr>
        <p:spPr>
          <a:xfrm>
            <a:off x="311700" y="159825"/>
            <a:ext cx="8520600" cy="5727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sz="3600"/>
              <a:t>Vowel Spelling Patterns </a:t>
            </a:r>
            <a:endParaRPr dirty="0"/>
          </a:p>
        </p:txBody>
      </p:sp>
      <p:sp>
        <p:nvSpPr>
          <p:cNvPr id="174" name="Google Shape;174;p24"/>
          <p:cNvSpPr txBox="1"/>
          <p:nvPr/>
        </p:nvSpPr>
        <p:spPr>
          <a:xfrm>
            <a:off x="4847475" y="73675"/>
            <a:ext cx="3984900" cy="4984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9600" dirty="0">
              <a:latin typeface="Century Gothic"/>
              <a:ea typeface="Century Gothic"/>
              <a:cs typeface="Century Gothic"/>
              <a:sym typeface="Century Gothic"/>
            </a:endParaRPr>
          </a:p>
        </p:txBody>
      </p:sp>
      <p:sp>
        <p:nvSpPr>
          <p:cNvPr id="175" name="Google Shape;175;p24"/>
          <p:cNvSpPr txBox="1"/>
          <p:nvPr/>
        </p:nvSpPr>
        <p:spPr>
          <a:xfrm>
            <a:off x="2926050" y="1046975"/>
            <a:ext cx="4617600" cy="857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3000" u="sng" dirty="0">
              <a:latin typeface="Century Gothic"/>
              <a:ea typeface="Century Gothic"/>
              <a:cs typeface="Century Gothic"/>
              <a:sym typeface="Century Gothic"/>
            </a:endParaRPr>
          </a:p>
        </p:txBody>
      </p:sp>
      <p:sp>
        <p:nvSpPr>
          <p:cNvPr id="176" name="Google Shape;176;p24"/>
          <p:cNvSpPr txBox="1"/>
          <p:nvPr/>
        </p:nvSpPr>
        <p:spPr>
          <a:xfrm>
            <a:off x="2674625" y="1538375"/>
            <a:ext cx="5806500" cy="2784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3000" dirty="0">
              <a:latin typeface="Century Gothic"/>
              <a:ea typeface="Century Gothic"/>
              <a:cs typeface="Century Gothic"/>
              <a:sym typeface="Century Gothic"/>
            </a:endParaRPr>
          </a:p>
        </p:txBody>
      </p:sp>
      <p:sp>
        <p:nvSpPr>
          <p:cNvPr id="177" name="Google Shape;177;p24"/>
          <p:cNvSpPr txBox="1"/>
          <p:nvPr/>
        </p:nvSpPr>
        <p:spPr>
          <a:xfrm>
            <a:off x="242675" y="669775"/>
            <a:ext cx="8901300" cy="3927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b="1" dirty="0">
                <a:latin typeface="Century Gothic"/>
                <a:ea typeface="Century Gothic"/>
                <a:cs typeface="Century Gothic"/>
                <a:sym typeface="Century Gothic"/>
              </a:rPr>
              <a:t>Long Vowel 				    Short Vowel </a:t>
            </a:r>
            <a:endParaRPr sz="3000" b="1" dirty="0">
              <a:latin typeface="Century Gothic"/>
              <a:ea typeface="Century Gothic"/>
              <a:cs typeface="Century Gothic"/>
              <a:sym typeface="Century Gothic"/>
            </a:endParaRPr>
          </a:p>
          <a:p>
            <a:pPr marL="0" lvl="0" indent="0" algn="l" rtl="0">
              <a:spcBef>
                <a:spcPts val="0"/>
              </a:spcBef>
              <a:spcAft>
                <a:spcPts val="0"/>
              </a:spcAft>
              <a:buNone/>
            </a:pPr>
            <a:r>
              <a:rPr lang="en" sz="3000" b="1" dirty="0">
                <a:latin typeface="Century Gothic"/>
                <a:ea typeface="Century Gothic"/>
                <a:cs typeface="Century Gothic"/>
                <a:sym typeface="Century Gothic"/>
              </a:rPr>
              <a:t>   Sounds</a:t>
            </a:r>
            <a:r>
              <a:rPr lang="en" sz="3600" b="1" dirty="0">
                <a:latin typeface="Century Gothic"/>
                <a:ea typeface="Century Gothic"/>
                <a:cs typeface="Century Gothic"/>
                <a:sym typeface="Century Gothic"/>
              </a:rPr>
              <a:t> 	 				       </a:t>
            </a:r>
            <a:r>
              <a:rPr lang="en" sz="3200" b="1" dirty="0">
                <a:latin typeface="Century Gothic"/>
                <a:ea typeface="Century Gothic"/>
                <a:cs typeface="Century Gothic"/>
                <a:sym typeface="Century Gothic"/>
              </a:rPr>
              <a:t>Sounds 	</a:t>
            </a:r>
            <a:r>
              <a:rPr lang="en" sz="3600" b="1" dirty="0">
                <a:latin typeface="Century Gothic"/>
                <a:ea typeface="Century Gothic"/>
                <a:cs typeface="Century Gothic"/>
                <a:sym typeface="Century Gothic"/>
              </a:rPr>
              <a:t>							</a:t>
            </a:r>
            <a:endParaRPr sz="3600" b="1" dirty="0">
              <a:latin typeface="Century Gothic"/>
              <a:ea typeface="Century Gothic"/>
              <a:cs typeface="Century Gothic"/>
              <a:sym typeface="Century Gothic"/>
            </a:endParaRPr>
          </a:p>
        </p:txBody>
      </p:sp>
      <p:sp>
        <p:nvSpPr>
          <p:cNvPr id="178" name="Google Shape;178;p24"/>
          <p:cNvSpPr txBox="1"/>
          <p:nvPr/>
        </p:nvSpPr>
        <p:spPr>
          <a:xfrm>
            <a:off x="242675" y="1666475"/>
            <a:ext cx="2682600" cy="2931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600">
                <a:latin typeface="Century Gothic"/>
                <a:ea typeface="Century Gothic"/>
                <a:cs typeface="Century Gothic"/>
                <a:sym typeface="Century Gothic"/>
              </a:rPr>
              <a:t>cane</a:t>
            </a:r>
            <a:endParaRPr sz="3600" dirty="0">
              <a:latin typeface="Century Gothic"/>
              <a:ea typeface="Century Gothic"/>
              <a:cs typeface="Century Gothic"/>
              <a:sym typeface="Century Gothic"/>
            </a:endParaRPr>
          </a:p>
          <a:p>
            <a:pPr marL="0" lvl="0" indent="0" algn="l" rtl="0">
              <a:spcBef>
                <a:spcPts val="0"/>
              </a:spcBef>
              <a:spcAft>
                <a:spcPts val="0"/>
              </a:spcAft>
              <a:buNone/>
            </a:pPr>
            <a:r>
              <a:rPr lang="en" sz="3600">
                <a:latin typeface="Century Gothic"/>
                <a:ea typeface="Century Gothic"/>
                <a:cs typeface="Century Gothic"/>
                <a:sym typeface="Century Gothic"/>
              </a:rPr>
              <a:t>here</a:t>
            </a:r>
            <a:endParaRPr sz="3600" dirty="0">
              <a:latin typeface="Century Gothic"/>
              <a:ea typeface="Century Gothic"/>
              <a:cs typeface="Century Gothic"/>
              <a:sym typeface="Century Gothic"/>
            </a:endParaRPr>
          </a:p>
          <a:p>
            <a:pPr marL="0" lvl="0" indent="0" algn="l" rtl="0">
              <a:spcBef>
                <a:spcPts val="0"/>
              </a:spcBef>
              <a:spcAft>
                <a:spcPts val="0"/>
              </a:spcAft>
              <a:buNone/>
            </a:pPr>
            <a:r>
              <a:rPr lang="en" sz="3600">
                <a:latin typeface="Century Gothic"/>
                <a:ea typeface="Century Gothic"/>
                <a:cs typeface="Century Gothic"/>
                <a:sym typeface="Century Gothic"/>
              </a:rPr>
              <a:t>smile</a:t>
            </a:r>
            <a:endParaRPr sz="3600" dirty="0">
              <a:latin typeface="Century Gothic"/>
              <a:ea typeface="Century Gothic"/>
              <a:cs typeface="Century Gothic"/>
              <a:sym typeface="Century Gothic"/>
            </a:endParaRPr>
          </a:p>
          <a:p>
            <a:pPr marL="0" lvl="0" indent="0" algn="l" rtl="0">
              <a:spcBef>
                <a:spcPts val="0"/>
              </a:spcBef>
              <a:spcAft>
                <a:spcPts val="0"/>
              </a:spcAft>
              <a:buNone/>
            </a:pPr>
            <a:r>
              <a:rPr lang="en" sz="3600">
                <a:latin typeface="Century Gothic"/>
                <a:ea typeface="Century Gothic"/>
                <a:cs typeface="Century Gothic"/>
                <a:sym typeface="Century Gothic"/>
              </a:rPr>
              <a:t>bone</a:t>
            </a:r>
            <a:endParaRPr sz="3600" dirty="0">
              <a:latin typeface="Century Gothic"/>
              <a:ea typeface="Century Gothic"/>
              <a:cs typeface="Century Gothic"/>
              <a:sym typeface="Century Gothic"/>
            </a:endParaRPr>
          </a:p>
          <a:p>
            <a:pPr marL="0" lvl="0" indent="0" algn="l" rtl="0">
              <a:spcBef>
                <a:spcPts val="0"/>
              </a:spcBef>
              <a:spcAft>
                <a:spcPts val="0"/>
              </a:spcAft>
              <a:buNone/>
            </a:pPr>
            <a:r>
              <a:rPr lang="en" sz="3600">
                <a:latin typeface="Century Gothic"/>
                <a:ea typeface="Century Gothic"/>
                <a:cs typeface="Century Gothic"/>
                <a:sym typeface="Century Gothic"/>
              </a:rPr>
              <a:t>mule</a:t>
            </a:r>
            <a:endParaRPr sz="3600" dirty="0">
              <a:latin typeface="Century Gothic"/>
              <a:ea typeface="Century Gothic"/>
              <a:cs typeface="Century Gothic"/>
              <a:sym typeface="Century Gothic"/>
            </a:endParaRPr>
          </a:p>
        </p:txBody>
      </p:sp>
      <p:sp>
        <p:nvSpPr>
          <p:cNvPr id="179" name="Google Shape;179;p24"/>
          <p:cNvSpPr txBox="1"/>
          <p:nvPr/>
        </p:nvSpPr>
        <p:spPr>
          <a:xfrm>
            <a:off x="2164625" y="1979525"/>
            <a:ext cx="1960800" cy="190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600" dirty="0">
                <a:latin typeface="Century Gothic"/>
                <a:ea typeface="Century Gothic"/>
                <a:cs typeface="Century Gothic"/>
                <a:sym typeface="Century Gothic"/>
              </a:rPr>
              <a:t>she</a:t>
            </a:r>
            <a:endParaRPr sz="3600" dirty="0">
              <a:latin typeface="Century Gothic"/>
              <a:ea typeface="Century Gothic"/>
              <a:cs typeface="Century Gothic"/>
              <a:sym typeface="Century Gothic"/>
            </a:endParaRPr>
          </a:p>
          <a:p>
            <a:pPr marL="0" lvl="0" indent="0" algn="l" rtl="0">
              <a:spcBef>
                <a:spcPts val="0"/>
              </a:spcBef>
              <a:spcAft>
                <a:spcPts val="0"/>
              </a:spcAft>
              <a:buNone/>
            </a:pPr>
            <a:r>
              <a:rPr lang="en" sz="3600" dirty="0">
                <a:latin typeface="Century Gothic"/>
                <a:ea typeface="Century Gothic"/>
                <a:cs typeface="Century Gothic"/>
                <a:sym typeface="Century Gothic"/>
              </a:rPr>
              <a:t>no </a:t>
            </a:r>
            <a:endParaRPr sz="3600" dirty="0">
              <a:latin typeface="Century Gothic"/>
              <a:ea typeface="Century Gothic"/>
              <a:cs typeface="Century Gothic"/>
              <a:sym typeface="Century Gothic"/>
            </a:endParaRPr>
          </a:p>
        </p:txBody>
      </p:sp>
      <p:sp>
        <p:nvSpPr>
          <p:cNvPr id="180" name="Google Shape;180;p24"/>
          <p:cNvSpPr txBox="1"/>
          <p:nvPr/>
        </p:nvSpPr>
        <p:spPr>
          <a:xfrm>
            <a:off x="6824000" y="1763275"/>
            <a:ext cx="1960800" cy="2931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600">
                <a:latin typeface="Century Gothic"/>
                <a:ea typeface="Century Gothic"/>
                <a:cs typeface="Century Gothic"/>
                <a:sym typeface="Century Gothic"/>
              </a:rPr>
              <a:t>can </a:t>
            </a:r>
            <a:endParaRPr sz="3600" dirty="0">
              <a:latin typeface="Century Gothic"/>
              <a:ea typeface="Century Gothic"/>
              <a:cs typeface="Century Gothic"/>
              <a:sym typeface="Century Gothic"/>
            </a:endParaRPr>
          </a:p>
          <a:p>
            <a:pPr marL="0" lvl="0" indent="0" algn="l" rtl="0">
              <a:spcBef>
                <a:spcPts val="0"/>
              </a:spcBef>
              <a:spcAft>
                <a:spcPts val="0"/>
              </a:spcAft>
              <a:buNone/>
            </a:pPr>
            <a:r>
              <a:rPr lang="en" sz="3600">
                <a:latin typeface="Century Gothic"/>
                <a:ea typeface="Century Gothic"/>
                <a:cs typeface="Century Gothic"/>
                <a:sym typeface="Century Gothic"/>
              </a:rPr>
              <a:t>next </a:t>
            </a:r>
            <a:endParaRPr sz="3600" dirty="0">
              <a:latin typeface="Century Gothic"/>
              <a:ea typeface="Century Gothic"/>
              <a:cs typeface="Century Gothic"/>
              <a:sym typeface="Century Gothic"/>
            </a:endParaRPr>
          </a:p>
          <a:p>
            <a:pPr marL="0" lvl="0" indent="0" algn="l" rtl="0">
              <a:spcBef>
                <a:spcPts val="0"/>
              </a:spcBef>
              <a:spcAft>
                <a:spcPts val="0"/>
              </a:spcAft>
              <a:buNone/>
            </a:pPr>
            <a:r>
              <a:rPr lang="en" sz="3600">
                <a:latin typeface="Century Gothic"/>
                <a:ea typeface="Century Gothic"/>
                <a:cs typeface="Century Gothic"/>
                <a:sym typeface="Century Gothic"/>
              </a:rPr>
              <a:t>chin </a:t>
            </a:r>
            <a:endParaRPr sz="3600" dirty="0">
              <a:latin typeface="Century Gothic"/>
              <a:ea typeface="Century Gothic"/>
              <a:cs typeface="Century Gothic"/>
              <a:sym typeface="Century Gothic"/>
            </a:endParaRPr>
          </a:p>
          <a:p>
            <a:pPr marL="0" lvl="0" indent="0" algn="l" rtl="0">
              <a:spcBef>
                <a:spcPts val="0"/>
              </a:spcBef>
              <a:spcAft>
                <a:spcPts val="0"/>
              </a:spcAft>
              <a:buNone/>
            </a:pPr>
            <a:r>
              <a:rPr lang="en" sz="3600">
                <a:latin typeface="Century Gothic"/>
                <a:ea typeface="Century Gothic"/>
                <a:cs typeface="Century Gothic"/>
                <a:sym typeface="Century Gothic"/>
              </a:rPr>
              <a:t>stop </a:t>
            </a:r>
            <a:endParaRPr sz="3600" dirty="0">
              <a:latin typeface="Century Gothic"/>
              <a:ea typeface="Century Gothic"/>
              <a:cs typeface="Century Gothic"/>
              <a:sym typeface="Century Gothic"/>
            </a:endParaRPr>
          </a:p>
          <a:p>
            <a:pPr marL="0" lvl="0" indent="0" algn="l" rtl="0">
              <a:spcBef>
                <a:spcPts val="0"/>
              </a:spcBef>
              <a:spcAft>
                <a:spcPts val="0"/>
              </a:spcAft>
              <a:buNone/>
            </a:pPr>
            <a:r>
              <a:rPr lang="en" sz="3600">
                <a:latin typeface="Century Gothic"/>
                <a:ea typeface="Century Gothic"/>
                <a:cs typeface="Century Gothic"/>
                <a:sym typeface="Century Gothic"/>
              </a:rPr>
              <a:t>jump</a:t>
            </a:r>
            <a:r>
              <a:rPr lang="en" sz="3000">
                <a:latin typeface="Century Gothic"/>
                <a:ea typeface="Century Gothic"/>
                <a:cs typeface="Century Gothic"/>
                <a:sym typeface="Century Gothic"/>
              </a:rPr>
              <a:t> </a:t>
            </a:r>
            <a:endParaRPr sz="3000" dirty="0">
              <a:latin typeface="Century Gothic"/>
              <a:ea typeface="Century Gothic"/>
              <a:cs typeface="Century Gothic"/>
              <a:sym typeface="Century Gothic"/>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8"/>
                                        </p:tgtEl>
                                        <p:attrNameLst>
                                          <p:attrName>style.visibility</p:attrName>
                                        </p:attrNameLst>
                                      </p:cBhvr>
                                      <p:to>
                                        <p:strVal val="visible"/>
                                      </p:to>
                                    </p:set>
                                    <p:animEffect transition="in" filter="fade">
                                      <p:cBhvr>
                                        <p:cTn id="7" dur="1000"/>
                                        <p:tgtEl>
                                          <p:spTgt spid="17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9"/>
                                        </p:tgtEl>
                                        <p:attrNameLst>
                                          <p:attrName>style.visibility</p:attrName>
                                        </p:attrNameLst>
                                      </p:cBhvr>
                                      <p:to>
                                        <p:strVal val="visible"/>
                                      </p:to>
                                    </p:set>
                                    <p:animEffect transition="in" filter="fade">
                                      <p:cBhvr>
                                        <p:cTn id="12" dur="1000"/>
                                        <p:tgtEl>
                                          <p:spTgt spid="17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80"/>
                                        </p:tgtEl>
                                        <p:attrNameLst>
                                          <p:attrName>style.visibility</p:attrName>
                                        </p:attrNameLst>
                                      </p:cBhvr>
                                      <p:to>
                                        <p:strVal val="visible"/>
                                      </p:to>
                                    </p:set>
                                    <p:animEffect transition="in" filter="fade">
                                      <p:cBhvr>
                                        <p:cTn id="17" dur="1000"/>
                                        <p:tgtEl>
                                          <p:spTgt spid="1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p25"/>
          <p:cNvSpPr txBox="1">
            <a:spLocks noGrp="1"/>
          </p:cNvSpPr>
          <p:nvPr>
            <p:ph type="title"/>
          </p:nvPr>
        </p:nvSpPr>
        <p:spPr>
          <a:xfrm>
            <a:off x="311700" y="413657"/>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dirty="0"/>
              <a:t>Transition Song</a:t>
            </a:r>
            <a:endParaRPr dirty="0"/>
          </a:p>
        </p:txBody>
      </p:sp>
      <p:sp>
        <p:nvSpPr>
          <p:cNvPr id="186" name="Google Shape;186;p25"/>
          <p:cNvSpPr txBox="1">
            <a:spLocks noGrp="1"/>
          </p:cNvSpPr>
          <p:nvPr>
            <p:ph type="body" idx="1"/>
          </p:nvPr>
        </p:nvSpPr>
        <p:spPr>
          <a:xfrm>
            <a:off x="311700" y="1374943"/>
            <a:ext cx="8520600" cy="2631000"/>
          </a:xfrm>
          <a:prstGeom prst="rect">
            <a:avLst/>
          </a:prstGeom>
        </p:spPr>
        <p:txBody>
          <a:bodyPr spcFirstLastPara="1" wrap="square" lIns="68575" tIns="34275" rIns="68575" bIns="34275" anchor="t" anchorCtr="0">
            <a:noAutofit/>
          </a:bodyPr>
          <a:lstStyle/>
          <a:p>
            <a:pPr marL="0" lvl="0" indent="0" algn="ctr" rtl="0">
              <a:lnSpc>
                <a:spcPct val="150000"/>
              </a:lnSpc>
              <a:spcBef>
                <a:spcPts val="800"/>
              </a:spcBef>
              <a:spcAft>
                <a:spcPts val="0"/>
              </a:spcAft>
              <a:buNone/>
            </a:pPr>
            <a:r>
              <a:rPr lang="en" sz="2800" dirty="0">
                <a:solidFill>
                  <a:srgbClr val="FF0000"/>
                </a:solidFill>
              </a:rPr>
              <a:t>“</a:t>
            </a:r>
            <a:r>
              <a:rPr lang="en" sz="2800" i="1" dirty="0">
                <a:solidFill>
                  <a:srgbClr val="FF0000"/>
                </a:solidFill>
              </a:rPr>
              <a:t>Now it’s time to be word builders, word builders, word builders. Now it’s time to be word builders, using the syllable types we’ve found.”</a:t>
            </a:r>
            <a:endParaRPr sz="2800" i="1" dirty="0">
              <a:solidFill>
                <a:srgbClr val="FF0000"/>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p26"/>
          <p:cNvSpPr txBox="1">
            <a:spLocks noGrp="1"/>
          </p:cNvSpPr>
          <p:nvPr>
            <p:ph type="title"/>
          </p:nvPr>
        </p:nvSpPr>
        <p:spPr>
          <a:xfrm>
            <a:off x="1400700" y="0"/>
            <a:ext cx="7054200" cy="6213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a:t>Syllable Type: Build a Word </a:t>
            </a:r>
            <a:endParaRPr dirty="0"/>
          </a:p>
        </p:txBody>
      </p:sp>
      <p:sp>
        <p:nvSpPr>
          <p:cNvPr id="192" name="Google Shape;192;p26"/>
          <p:cNvSpPr txBox="1"/>
          <p:nvPr/>
        </p:nvSpPr>
        <p:spPr>
          <a:xfrm>
            <a:off x="2090475" y="138375"/>
            <a:ext cx="2865600" cy="4722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endParaRPr sz="2400" dirty="0"/>
          </a:p>
        </p:txBody>
      </p:sp>
      <p:sp>
        <p:nvSpPr>
          <p:cNvPr id="193" name="Google Shape;193;p26"/>
          <p:cNvSpPr txBox="1"/>
          <p:nvPr/>
        </p:nvSpPr>
        <p:spPr>
          <a:xfrm>
            <a:off x="4956075" y="981550"/>
            <a:ext cx="1261200" cy="3663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2600" dirty="0">
              <a:latin typeface="Century Gothic"/>
              <a:ea typeface="Century Gothic"/>
              <a:cs typeface="Century Gothic"/>
              <a:sym typeface="Century Gothic"/>
            </a:endParaRPr>
          </a:p>
        </p:txBody>
      </p:sp>
      <p:sp>
        <p:nvSpPr>
          <p:cNvPr id="194" name="Google Shape;194;p26"/>
          <p:cNvSpPr txBox="1"/>
          <p:nvPr/>
        </p:nvSpPr>
        <p:spPr>
          <a:xfrm>
            <a:off x="6466950" y="1059100"/>
            <a:ext cx="2507700" cy="3508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2600" dirty="0">
              <a:solidFill>
                <a:schemeClr val="dk1"/>
              </a:solidFill>
              <a:latin typeface="Century Gothic"/>
              <a:ea typeface="Century Gothic"/>
              <a:cs typeface="Century Gothic"/>
              <a:sym typeface="Century Gothic"/>
            </a:endParaRPr>
          </a:p>
        </p:txBody>
      </p:sp>
      <p:sp>
        <p:nvSpPr>
          <p:cNvPr id="195" name="Google Shape;195;p26"/>
          <p:cNvSpPr txBox="1"/>
          <p:nvPr/>
        </p:nvSpPr>
        <p:spPr>
          <a:xfrm>
            <a:off x="689225" y="834825"/>
            <a:ext cx="1116300" cy="7572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3000">
                <a:solidFill>
                  <a:schemeClr val="dk1"/>
                </a:solidFill>
                <a:latin typeface="Century Gothic"/>
                <a:ea typeface="Century Gothic"/>
                <a:cs typeface="Century Gothic"/>
                <a:sym typeface="Century Gothic"/>
              </a:rPr>
              <a:t>sun </a:t>
            </a:r>
            <a:endParaRPr sz="30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3000" dirty="0">
              <a:latin typeface="Century Gothic"/>
              <a:ea typeface="Century Gothic"/>
              <a:cs typeface="Century Gothic"/>
              <a:sym typeface="Century Gothic"/>
            </a:endParaRPr>
          </a:p>
        </p:txBody>
      </p:sp>
      <p:sp>
        <p:nvSpPr>
          <p:cNvPr id="196" name="Google Shape;196;p26"/>
          <p:cNvSpPr txBox="1"/>
          <p:nvPr/>
        </p:nvSpPr>
        <p:spPr>
          <a:xfrm>
            <a:off x="2326800" y="834825"/>
            <a:ext cx="1116300" cy="7572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3000">
                <a:solidFill>
                  <a:schemeClr val="dk1"/>
                </a:solidFill>
                <a:latin typeface="Century Gothic"/>
                <a:ea typeface="Century Gothic"/>
                <a:cs typeface="Century Gothic"/>
                <a:sym typeface="Century Gothic"/>
              </a:rPr>
              <a:t>si</a:t>
            </a:r>
            <a:endParaRPr sz="30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3000" dirty="0">
              <a:latin typeface="Century Gothic"/>
              <a:ea typeface="Century Gothic"/>
              <a:cs typeface="Century Gothic"/>
              <a:sym typeface="Century Gothic"/>
            </a:endParaRPr>
          </a:p>
        </p:txBody>
      </p:sp>
      <p:sp>
        <p:nvSpPr>
          <p:cNvPr id="197" name="Google Shape;197;p26"/>
          <p:cNvSpPr txBox="1"/>
          <p:nvPr/>
        </p:nvSpPr>
        <p:spPr>
          <a:xfrm>
            <a:off x="3964375" y="834825"/>
            <a:ext cx="1116300" cy="7572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3000">
                <a:solidFill>
                  <a:schemeClr val="dk1"/>
                </a:solidFill>
                <a:latin typeface="Century Gothic"/>
                <a:ea typeface="Century Gothic"/>
                <a:cs typeface="Century Gothic"/>
                <a:sym typeface="Century Gothic"/>
              </a:rPr>
              <a:t>mo</a:t>
            </a:r>
            <a:endParaRPr sz="30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3000" dirty="0">
              <a:latin typeface="Century Gothic"/>
              <a:ea typeface="Century Gothic"/>
              <a:cs typeface="Century Gothic"/>
              <a:sym typeface="Century Gothic"/>
            </a:endParaRPr>
          </a:p>
        </p:txBody>
      </p:sp>
      <p:sp>
        <p:nvSpPr>
          <p:cNvPr id="198" name="Google Shape;198;p26"/>
          <p:cNvSpPr txBox="1"/>
          <p:nvPr/>
        </p:nvSpPr>
        <p:spPr>
          <a:xfrm>
            <a:off x="5601950" y="834825"/>
            <a:ext cx="1116300" cy="7572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3000">
                <a:solidFill>
                  <a:schemeClr val="dk1"/>
                </a:solidFill>
                <a:latin typeface="Century Gothic"/>
                <a:ea typeface="Century Gothic"/>
                <a:cs typeface="Century Gothic"/>
                <a:sym typeface="Century Gothic"/>
              </a:rPr>
              <a:t>in</a:t>
            </a:r>
            <a:endParaRPr sz="30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rgbClr val="000000"/>
              </a:buClr>
              <a:buSzPts val="1100"/>
              <a:buFont typeface="Arial"/>
              <a:buNone/>
            </a:pPr>
            <a:endParaRPr sz="3000" dirty="0">
              <a:latin typeface="Century Gothic"/>
              <a:ea typeface="Century Gothic"/>
              <a:cs typeface="Century Gothic"/>
              <a:sym typeface="Century Gothic"/>
            </a:endParaRPr>
          </a:p>
          <a:p>
            <a:pPr marL="0" lvl="0" indent="0" algn="l" rtl="0">
              <a:spcBef>
                <a:spcPts val="0"/>
              </a:spcBef>
              <a:spcAft>
                <a:spcPts val="0"/>
              </a:spcAft>
              <a:buNone/>
            </a:pPr>
            <a:endParaRPr sz="30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3000" dirty="0">
              <a:latin typeface="Century Gothic"/>
              <a:ea typeface="Century Gothic"/>
              <a:cs typeface="Century Gothic"/>
              <a:sym typeface="Century Gothic"/>
            </a:endParaRPr>
          </a:p>
        </p:txBody>
      </p:sp>
      <p:sp>
        <p:nvSpPr>
          <p:cNvPr id="199" name="Google Shape;199;p26"/>
          <p:cNvSpPr txBox="1"/>
          <p:nvPr/>
        </p:nvSpPr>
        <p:spPr>
          <a:xfrm>
            <a:off x="689225" y="1899700"/>
            <a:ext cx="1116300" cy="7572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3000">
                <a:solidFill>
                  <a:schemeClr val="dk1"/>
                </a:solidFill>
                <a:latin typeface="Century Gothic"/>
                <a:ea typeface="Century Gothic"/>
                <a:cs typeface="Century Gothic"/>
                <a:sym typeface="Century Gothic"/>
              </a:rPr>
              <a:t>pro</a:t>
            </a:r>
            <a:endParaRPr sz="30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3000" dirty="0">
              <a:latin typeface="Century Gothic"/>
              <a:ea typeface="Century Gothic"/>
              <a:cs typeface="Century Gothic"/>
              <a:sym typeface="Century Gothic"/>
            </a:endParaRPr>
          </a:p>
        </p:txBody>
      </p:sp>
      <p:sp>
        <p:nvSpPr>
          <p:cNvPr id="200" name="Google Shape;200;p26"/>
          <p:cNvSpPr txBox="1"/>
          <p:nvPr/>
        </p:nvSpPr>
        <p:spPr>
          <a:xfrm>
            <a:off x="2275350" y="1899700"/>
            <a:ext cx="1116300" cy="7572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3000">
                <a:solidFill>
                  <a:schemeClr val="dk1"/>
                </a:solidFill>
                <a:latin typeface="Century Gothic"/>
                <a:ea typeface="Century Gothic"/>
                <a:cs typeface="Century Gothic"/>
                <a:sym typeface="Century Gothic"/>
              </a:rPr>
              <a:t>con </a:t>
            </a:r>
            <a:endParaRPr sz="30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3000" dirty="0">
              <a:latin typeface="Century Gothic"/>
              <a:ea typeface="Century Gothic"/>
              <a:cs typeface="Century Gothic"/>
              <a:sym typeface="Century Gothic"/>
            </a:endParaRPr>
          </a:p>
        </p:txBody>
      </p:sp>
      <p:sp>
        <p:nvSpPr>
          <p:cNvPr id="201" name="Google Shape;201;p26"/>
          <p:cNvSpPr txBox="1"/>
          <p:nvPr/>
        </p:nvSpPr>
        <p:spPr>
          <a:xfrm>
            <a:off x="3861475" y="1899700"/>
            <a:ext cx="1116300" cy="7572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3000">
                <a:solidFill>
                  <a:schemeClr val="dk1"/>
                </a:solidFill>
                <a:latin typeface="Century Gothic"/>
                <a:ea typeface="Century Gothic"/>
                <a:cs typeface="Century Gothic"/>
                <a:sym typeface="Century Gothic"/>
              </a:rPr>
              <a:t>un </a:t>
            </a:r>
            <a:endParaRPr sz="30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3000" dirty="0">
              <a:latin typeface="Century Gothic"/>
              <a:ea typeface="Century Gothic"/>
              <a:cs typeface="Century Gothic"/>
              <a:sym typeface="Century Gothic"/>
            </a:endParaRPr>
          </a:p>
        </p:txBody>
      </p:sp>
      <p:sp>
        <p:nvSpPr>
          <p:cNvPr id="202" name="Google Shape;202;p26"/>
          <p:cNvSpPr txBox="1"/>
          <p:nvPr/>
        </p:nvSpPr>
        <p:spPr>
          <a:xfrm>
            <a:off x="5601950" y="1899700"/>
            <a:ext cx="1358100" cy="7572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3000">
                <a:solidFill>
                  <a:schemeClr val="dk1"/>
                </a:solidFill>
                <a:latin typeface="Century Gothic"/>
                <a:ea typeface="Century Gothic"/>
                <a:cs typeface="Century Gothic"/>
                <a:sym typeface="Century Gothic"/>
              </a:rPr>
              <a:t>back </a:t>
            </a:r>
            <a:endParaRPr sz="30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3000" dirty="0">
              <a:latin typeface="Century Gothic"/>
              <a:ea typeface="Century Gothic"/>
              <a:cs typeface="Century Gothic"/>
              <a:sym typeface="Century Gothic"/>
            </a:endParaRPr>
          </a:p>
        </p:txBody>
      </p:sp>
      <p:sp>
        <p:nvSpPr>
          <p:cNvPr id="203" name="Google Shape;203;p26"/>
          <p:cNvSpPr txBox="1"/>
          <p:nvPr/>
        </p:nvSpPr>
        <p:spPr>
          <a:xfrm>
            <a:off x="637775" y="2964575"/>
            <a:ext cx="1358100" cy="757200"/>
          </a:xfrm>
          <a:prstGeom prst="rect">
            <a:avLst/>
          </a:prstGeom>
          <a:noFill/>
          <a:ln w="19050"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3000">
                <a:solidFill>
                  <a:schemeClr val="dk1"/>
                </a:solidFill>
                <a:latin typeface="Century Gothic"/>
                <a:ea typeface="Century Gothic"/>
                <a:cs typeface="Century Gothic"/>
                <a:sym typeface="Century Gothic"/>
              </a:rPr>
              <a:t>shine </a:t>
            </a:r>
            <a:endParaRPr sz="30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3000" dirty="0">
              <a:latin typeface="Century Gothic"/>
              <a:ea typeface="Century Gothic"/>
              <a:cs typeface="Century Gothic"/>
              <a:sym typeface="Century Gothic"/>
            </a:endParaRPr>
          </a:p>
        </p:txBody>
      </p:sp>
      <p:sp>
        <p:nvSpPr>
          <p:cNvPr id="204" name="Google Shape;204;p26"/>
          <p:cNvSpPr txBox="1"/>
          <p:nvPr/>
        </p:nvSpPr>
        <p:spPr>
          <a:xfrm>
            <a:off x="2275350" y="2964575"/>
            <a:ext cx="1116300" cy="757200"/>
          </a:xfrm>
          <a:prstGeom prst="rect">
            <a:avLst/>
          </a:prstGeom>
          <a:noFill/>
          <a:ln w="19050"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3000">
                <a:solidFill>
                  <a:schemeClr val="dk1"/>
                </a:solidFill>
                <a:latin typeface="Century Gothic"/>
                <a:ea typeface="Century Gothic"/>
                <a:cs typeface="Century Gothic"/>
                <a:sym typeface="Century Gothic"/>
              </a:rPr>
              <a:t>lent</a:t>
            </a:r>
            <a:endParaRPr sz="30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3000" dirty="0">
              <a:latin typeface="Century Gothic"/>
              <a:ea typeface="Century Gothic"/>
              <a:cs typeface="Century Gothic"/>
              <a:sym typeface="Century Gothic"/>
            </a:endParaRPr>
          </a:p>
        </p:txBody>
      </p:sp>
      <p:sp>
        <p:nvSpPr>
          <p:cNvPr id="205" name="Google Shape;205;p26"/>
          <p:cNvSpPr txBox="1"/>
          <p:nvPr/>
        </p:nvSpPr>
        <p:spPr>
          <a:xfrm>
            <a:off x="3839775" y="2913075"/>
            <a:ext cx="1358100" cy="757200"/>
          </a:xfrm>
          <a:prstGeom prst="rect">
            <a:avLst/>
          </a:prstGeom>
          <a:noFill/>
          <a:ln w="19050"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3000">
                <a:solidFill>
                  <a:schemeClr val="dk1"/>
                </a:solidFill>
                <a:latin typeface="Century Gothic"/>
                <a:ea typeface="Century Gothic"/>
                <a:cs typeface="Century Gothic"/>
                <a:sym typeface="Century Gothic"/>
              </a:rPr>
              <a:t>ment </a:t>
            </a:r>
            <a:endParaRPr sz="30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3000" dirty="0">
              <a:latin typeface="Century Gothic"/>
              <a:ea typeface="Century Gothic"/>
              <a:cs typeface="Century Gothic"/>
              <a:sym typeface="Century Gothic"/>
            </a:endParaRPr>
          </a:p>
        </p:txBody>
      </p:sp>
      <p:sp>
        <p:nvSpPr>
          <p:cNvPr id="206" name="Google Shape;206;p26"/>
          <p:cNvSpPr txBox="1"/>
          <p:nvPr/>
        </p:nvSpPr>
        <p:spPr>
          <a:xfrm>
            <a:off x="5601950" y="2913075"/>
            <a:ext cx="1464600" cy="757200"/>
          </a:xfrm>
          <a:prstGeom prst="rect">
            <a:avLst/>
          </a:prstGeom>
          <a:noFill/>
          <a:ln w="19050"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3000">
                <a:solidFill>
                  <a:schemeClr val="dk1"/>
                </a:solidFill>
                <a:latin typeface="Century Gothic"/>
                <a:ea typeface="Century Gothic"/>
                <a:cs typeface="Century Gothic"/>
                <a:sym typeface="Century Gothic"/>
              </a:rPr>
              <a:t>vite  </a:t>
            </a:r>
            <a:endParaRPr sz="30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3000" dirty="0">
              <a:latin typeface="Century Gothic"/>
              <a:ea typeface="Century Gothic"/>
              <a:cs typeface="Century Gothic"/>
              <a:sym typeface="Century Gothic"/>
            </a:endParaRPr>
          </a:p>
        </p:txBody>
      </p:sp>
      <p:sp>
        <p:nvSpPr>
          <p:cNvPr id="207" name="Google Shape;207;p26"/>
          <p:cNvSpPr txBox="1"/>
          <p:nvPr/>
        </p:nvSpPr>
        <p:spPr>
          <a:xfrm>
            <a:off x="637775" y="3888250"/>
            <a:ext cx="1358100" cy="757200"/>
          </a:xfrm>
          <a:prstGeom prst="rect">
            <a:avLst/>
          </a:prstGeom>
          <a:noFill/>
          <a:ln w="19050"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3000">
                <a:solidFill>
                  <a:schemeClr val="dk1"/>
                </a:solidFill>
                <a:latin typeface="Century Gothic"/>
                <a:ea typeface="Century Gothic"/>
                <a:cs typeface="Century Gothic"/>
                <a:sym typeface="Century Gothic"/>
              </a:rPr>
              <a:t>gram </a:t>
            </a:r>
            <a:endParaRPr sz="30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3000" dirty="0">
              <a:latin typeface="Century Gothic"/>
              <a:ea typeface="Century Gothic"/>
              <a:cs typeface="Century Gothic"/>
              <a:sym typeface="Century Gothic"/>
            </a:endParaRPr>
          </a:p>
        </p:txBody>
      </p:sp>
      <p:sp>
        <p:nvSpPr>
          <p:cNvPr id="208" name="Google Shape;208;p26"/>
          <p:cNvSpPr txBox="1"/>
          <p:nvPr/>
        </p:nvSpPr>
        <p:spPr>
          <a:xfrm>
            <a:off x="2215150" y="3888250"/>
            <a:ext cx="1410300" cy="757200"/>
          </a:xfrm>
          <a:prstGeom prst="rect">
            <a:avLst/>
          </a:prstGeom>
          <a:noFill/>
          <a:ln w="19050"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3000">
                <a:solidFill>
                  <a:schemeClr val="dk1"/>
                </a:solidFill>
                <a:latin typeface="Century Gothic"/>
                <a:ea typeface="Century Gothic"/>
                <a:cs typeface="Century Gothic"/>
                <a:sym typeface="Century Gothic"/>
              </a:rPr>
              <a:t>crete </a:t>
            </a:r>
            <a:endParaRPr sz="30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3000" dirty="0">
              <a:latin typeface="Century Gothic"/>
              <a:ea typeface="Century Gothic"/>
              <a:cs typeface="Century Gothic"/>
              <a:sym typeface="Century Gothic"/>
            </a:endParaRPr>
          </a:p>
        </p:txBody>
      </p:sp>
      <p:sp>
        <p:nvSpPr>
          <p:cNvPr id="209" name="Google Shape;209;p26"/>
          <p:cNvSpPr txBox="1"/>
          <p:nvPr/>
        </p:nvSpPr>
        <p:spPr>
          <a:xfrm>
            <a:off x="3839775" y="3888250"/>
            <a:ext cx="1116300" cy="757200"/>
          </a:xfrm>
          <a:prstGeom prst="rect">
            <a:avLst/>
          </a:prstGeom>
          <a:noFill/>
          <a:ln w="19050"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3000">
                <a:solidFill>
                  <a:schemeClr val="dk1"/>
                </a:solidFill>
                <a:latin typeface="Century Gothic"/>
                <a:ea typeface="Century Gothic"/>
                <a:cs typeface="Century Gothic"/>
                <a:sym typeface="Century Gothic"/>
              </a:rPr>
              <a:t>til </a:t>
            </a:r>
            <a:endParaRPr sz="30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3000" dirty="0">
              <a:latin typeface="Century Gothic"/>
              <a:ea typeface="Century Gothic"/>
              <a:cs typeface="Century Gothic"/>
              <a:sym typeface="Century Gothic"/>
            </a:endParaRPr>
          </a:p>
        </p:txBody>
      </p:sp>
      <p:sp>
        <p:nvSpPr>
          <p:cNvPr id="210" name="Google Shape;210;p26"/>
          <p:cNvSpPr txBox="1"/>
          <p:nvPr/>
        </p:nvSpPr>
        <p:spPr>
          <a:xfrm>
            <a:off x="5601950" y="3888250"/>
            <a:ext cx="1464600" cy="757200"/>
          </a:xfrm>
          <a:prstGeom prst="rect">
            <a:avLst/>
          </a:prstGeom>
          <a:noFill/>
          <a:ln w="19050"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3000">
                <a:solidFill>
                  <a:schemeClr val="dk1"/>
                </a:solidFill>
                <a:latin typeface="Century Gothic"/>
                <a:ea typeface="Century Gothic"/>
                <a:cs typeface="Century Gothic"/>
                <a:sym typeface="Century Gothic"/>
              </a:rPr>
              <a:t>bone </a:t>
            </a:r>
            <a:endParaRPr sz="30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3000" dirty="0">
              <a:latin typeface="Century Gothic"/>
              <a:ea typeface="Century Gothic"/>
              <a:cs typeface="Century Gothic"/>
              <a:sym typeface="Century Gothic"/>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p27"/>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2800" b="0" i="0" u="none" strike="noStrike" cap="none">
                <a:solidFill>
                  <a:schemeClr val="dk1"/>
                </a:solidFill>
                <a:latin typeface="Century Gothic"/>
                <a:ea typeface="Century Gothic"/>
                <a:cs typeface="Century Gothic"/>
                <a:sym typeface="Century Gothic"/>
              </a:rPr>
              <a:t>Reflection Time </a:t>
            </a:r>
            <a:endParaRPr sz="2800" dirty="0"/>
          </a:p>
        </p:txBody>
      </p:sp>
      <p:sp>
        <p:nvSpPr>
          <p:cNvPr id="218" name="Google Shape;218;p27"/>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noAutofit/>
          </a:bodyPr>
          <a:lstStyle/>
          <a:p>
            <a:pPr marL="342900" marR="0" lvl="0" indent="-317500" algn="l" rtl="0">
              <a:lnSpc>
                <a:spcPct val="90000"/>
              </a:lnSpc>
              <a:spcBef>
                <a:spcPts val="0"/>
              </a:spcBef>
              <a:spcAft>
                <a:spcPts val="0"/>
              </a:spcAft>
              <a:buClr>
                <a:schemeClr val="dk1"/>
              </a:buClr>
              <a:buSzPts val="2400"/>
              <a:buFont typeface="Century Gothic"/>
              <a:buChar char="•"/>
            </a:pPr>
            <a:r>
              <a:rPr lang="en">
                <a:latin typeface="Century Gothic"/>
                <a:ea typeface="Century Gothic"/>
                <a:cs typeface="Century Gothic"/>
                <a:sym typeface="Century Gothic"/>
              </a:rPr>
              <a:t>“What did you do today that is helping you become a more proficient reader?”</a:t>
            </a:r>
            <a:endParaRPr dirty="0">
              <a:latin typeface="Century Gothic"/>
              <a:ea typeface="Century Gothic"/>
              <a:cs typeface="Century Gothic"/>
              <a:sym typeface="Century Gothic"/>
            </a:endParaRPr>
          </a:p>
        </p:txBody>
      </p:sp>
      <p:pic>
        <p:nvPicPr>
          <p:cNvPr id="219" name="Google Shape;219;p27"/>
          <p:cNvPicPr preferRelativeResize="0"/>
          <p:nvPr/>
        </p:nvPicPr>
        <p:blipFill>
          <a:blip r:embed="rId3">
            <a:alphaModFix/>
          </a:blip>
          <a:stretch>
            <a:fillRect/>
          </a:stretch>
        </p:blipFill>
        <p:spPr>
          <a:xfrm>
            <a:off x="1099237" y="1566637"/>
            <a:ext cx="2010225" cy="201022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p2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dirty="0"/>
          </a:p>
        </p:txBody>
      </p:sp>
      <p:sp>
        <p:nvSpPr>
          <p:cNvPr id="225" name="Google Shape;225;p28"/>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lnSpc>
                <a:spcPct val="150000"/>
              </a:lnSpc>
              <a:spcBef>
                <a:spcPts val="800"/>
              </a:spcBef>
              <a:spcAft>
                <a:spcPts val="0"/>
              </a:spcAft>
              <a:buNone/>
            </a:pPr>
            <a:r>
              <a:rPr lang="en" sz="3000" dirty="0">
                <a:solidFill>
                  <a:schemeClr val="dk1"/>
                </a:solidFill>
              </a:rPr>
              <a:t>It’s Time to Go to Work</a:t>
            </a:r>
            <a:endParaRPr dirty="0">
              <a:solidFill>
                <a:schemeClr val="dk1"/>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practice what we learned.</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600" i="1" dirty="0">
              <a:solidFill>
                <a:srgbClr val="FF0000"/>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Google Shape;230;p2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Independent Work Learning Targets</a:t>
            </a:r>
            <a:endParaRPr dirty="0"/>
          </a:p>
        </p:txBody>
      </p:sp>
      <p:sp>
        <p:nvSpPr>
          <p:cNvPr id="231" name="Google Shape;231;p29"/>
          <p:cNvSpPr txBox="1">
            <a:spLocks noGrp="1"/>
          </p:cNvSpPr>
          <p:nvPr>
            <p:ph type="body" idx="1"/>
          </p:nvPr>
        </p:nvSpPr>
        <p:spPr>
          <a:xfrm>
            <a:off x="311700" y="1030375"/>
            <a:ext cx="8520600" cy="3416400"/>
          </a:xfrm>
          <a:prstGeom prst="rect">
            <a:avLst/>
          </a:prstGeom>
        </p:spPr>
        <p:txBody>
          <a:bodyPr spcFirstLastPara="1" wrap="square" lIns="68575" tIns="34275" rIns="68575" bIns="34275" anchor="t" anchorCtr="0">
            <a:noAutofit/>
          </a:bodyPr>
          <a:lstStyle/>
          <a:p>
            <a:pPr marL="457200" lvl="0" indent="-381000" algn="l" rtl="0">
              <a:lnSpc>
                <a:spcPct val="100000"/>
              </a:lnSpc>
              <a:spcBef>
                <a:spcPts val="1700"/>
              </a:spcBef>
              <a:spcAft>
                <a:spcPts val="0"/>
              </a:spcAft>
              <a:buClr>
                <a:schemeClr val="dk1"/>
              </a:buClr>
              <a:buSzPts val="2400"/>
              <a:buChar char="•"/>
            </a:pPr>
            <a:r>
              <a:rPr lang="en" sz="2400">
                <a:solidFill>
                  <a:schemeClr val="dk1"/>
                </a:solidFill>
              </a:rPr>
              <a:t>I can use what I know </a:t>
            </a:r>
            <a:r>
              <a:rPr lang="en" sz="2400"/>
              <a:t>about vowel spelling patterns to read, group and spell words.</a:t>
            </a:r>
            <a:endParaRPr sz="2400" dirty="0"/>
          </a:p>
          <a:p>
            <a:pPr marL="457200" lvl="0" indent="-381000" algn="l" rtl="0">
              <a:lnSpc>
                <a:spcPct val="100000"/>
              </a:lnSpc>
              <a:spcBef>
                <a:spcPts val="1700"/>
              </a:spcBef>
              <a:spcAft>
                <a:spcPts val="0"/>
              </a:spcAft>
              <a:buSzPts val="2400"/>
              <a:buChar char="•"/>
            </a:pPr>
            <a:r>
              <a:rPr lang="en" sz="2400"/>
              <a:t>I can write a sentence with correct spacing, capitalization and punctuation.</a:t>
            </a:r>
            <a:endParaRPr sz="2400" dirty="0"/>
          </a:p>
          <a:p>
            <a:pPr marL="457200" lvl="0" indent="-381000" algn="l" rtl="0">
              <a:lnSpc>
                <a:spcPct val="100000"/>
              </a:lnSpc>
              <a:spcBef>
                <a:spcPts val="1700"/>
              </a:spcBef>
              <a:spcAft>
                <a:spcPts val="0"/>
              </a:spcAft>
              <a:buSzPts val="2400"/>
              <a:buChar char="•"/>
            </a:pPr>
            <a:r>
              <a:rPr lang="en" sz="2400"/>
              <a:t>I can read fluently (smoothly, with expression and meaning, and just the right speed; rereading and self-correcting when necessary).</a:t>
            </a:r>
            <a:endParaRPr sz="2400" dirty="0"/>
          </a:p>
          <a:p>
            <a:pPr marL="457200" lvl="0" indent="0" algn="l" rtl="0">
              <a:lnSpc>
                <a:spcPct val="150000"/>
              </a:lnSpc>
              <a:spcBef>
                <a:spcPts val="1700"/>
              </a:spcBef>
              <a:spcAft>
                <a:spcPts val="0"/>
              </a:spcAft>
              <a:buNone/>
            </a:pPr>
            <a:endParaRPr sz="2400" dirty="0"/>
          </a:p>
          <a:p>
            <a:pPr marL="457200" lvl="0" indent="0" algn="l" rtl="0">
              <a:lnSpc>
                <a:spcPct val="150000"/>
              </a:lnSpc>
              <a:spcBef>
                <a:spcPts val="1700"/>
              </a:spcBef>
              <a:spcAft>
                <a:spcPts val="0"/>
              </a:spcAft>
              <a:buNone/>
            </a:pPr>
            <a:endParaRPr sz="2400" dirty="0">
              <a:solidFill>
                <a:schemeClr val="dk1"/>
              </a:solidFill>
              <a:highlight>
                <a:srgbClr val="FFFF00"/>
              </a:highlight>
            </a:endParaRPr>
          </a:p>
          <a:p>
            <a:pPr marL="457200" lvl="0" indent="0" algn="l" rtl="0">
              <a:lnSpc>
                <a:spcPct val="150000"/>
              </a:lnSpc>
              <a:spcBef>
                <a:spcPts val="1700"/>
              </a:spcBef>
              <a:spcAft>
                <a:spcPts val="0"/>
              </a:spcAft>
              <a:buNone/>
            </a:pPr>
            <a:endParaRPr sz="2400" dirty="0">
              <a:solidFill>
                <a:schemeClr val="dk1"/>
              </a:solidFill>
              <a:highlight>
                <a:srgbClr val="FFFF00"/>
              </a:highlight>
            </a:endParaRPr>
          </a:p>
        </p:txBody>
      </p:sp>
      <p:pic>
        <p:nvPicPr>
          <p:cNvPr id="232" name="Google Shape;232;p29"/>
          <p:cNvPicPr preferRelativeResize="0"/>
          <p:nvPr/>
        </p:nvPicPr>
        <p:blipFill>
          <a:blip r:embed="rId3">
            <a:alphaModFix/>
          </a:blip>
          <a:stretch>
            <a:fillRect/>
          </a:stretch>
        </p:blipFill>
        <p:spPr>
          <a:xfrm>
            <a:off x="8240486" y="4339639"/>
            <a:ext cx="807682" cy="570132"/>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graphicFrame>
        <p:nvGraphicFramePr>
          <p:cNvPr id="237" name="Google Shape;237;p30"/>
          <p:cNvGraphicFramePr/>
          <p:nvPr>
            <p:extLst>
              <p:ext uri="{D42A27DB-BD31-4B8C-83A1-F6EECF244321}">
                <p14:modId xmlns:p14="http://schemas.microsoft.com/office/powerpoint/2010/main" val="2671257246"/>
              </p:ext>
            </p:extLst>
          </p:nvPr>
        </p:nvGraphicFramePr>
        <p:xfrm>
          <a:off x="0" y="26525"/>
          <a:ext cx="9144000" cy="5166370"/>
        </p:xfrm>
        <a:graphic>
          <a:graphicData uri="http://schemas.openxmlformats.org/drawingml/2006/table">
            <a:tbl>
              <a:tblPr>
                <a:noFill/>
                <a:tableStyleId>{E9FDA627-AA12-4A78-A7EF-279ED5C4EF14}</a:tableStyleId>
              </a:tblPr>
              <a:tblGrid>
                <a:gridCol w="2927750">
                  <a:extLst>
                    <a:ext uri="{9D8B030D-6E8A-4147-A177-3AD203B41FA5}">
                      <a16:colId xmlns:a16="http://schemas.microsoft.com/office/drawing/2014/main" xmlns="" val="20000"/>
                    </a:ext>
                  </a:extLst>
                </a:gridCol>
                <a:gridCol w="2994575">
                  <a:extLst>
                    <a:ext uri="{9D8B030D-6E8A-4147-A177-3AD203B41FA5}">
                      <a16:colId xmlns:a16="http://schemas.microsoft.com/office/drawing/2014/main" xmlns="" val="20001"/>
                    </a:ext>
                  </a:extLst>
                </a:gridCol>
                <a:gridCol w="3221675">
                  <a:extLst>
                    <a:ext uri="{9D8B030D-6E8A-4147-A177-3AD203B41FA5}">
                      <a16:colId xmlns:a16="http://schemas.microsoft.com/office/drawing/2014/main" xmlns="" val="20002"/>
                    </a:ext>
                  </a:extLst>
                </a:gridCol>
              </a:tblGrid>
              <a:tr h="594400">
                <a:tc>
                  <a:txBody>
                    <a:bodyPr/>
                    <a:lstStyle/>
                    <a:p>
                      <a:pPr marL="0" lvl="0" indent="0" algn="ctr" rtl="0">
                        <a:spcBef>
                          <a:spcPts val="0"/>
                        </a:spcBef>
                        <a:spcAft>
                          <a:spcPts val="0"/>
                        </a:spcAft>
                        <a:buClr>
                          <a:schemeClr val="dk1"/>
                        </a:buClr>
                        <a:buSzPts val="1100"/>
                        <a:buFont typeface="Arial"/>
                        <a:buNone/>
                      </a:pPr>
                      <a:r>
                        <a:rPr lang="en" sz="2400" dirty="0">
                          <a:solidFill>
                            <a:schemeClr val="dk1"/>
                          </a:solidFill>
                          <a:latin typeface="Century Gothic"/>
                          <a:ea typeface="Century Gothic"/>
                          <a:cs typeface="Century Gothic"/>
                          <a:sym typeface="Century Gothic"/>
                        </a:rPr>
                        <a:t> </a:t>
                      </a:r>
                      <a:r>
                        <a:rPr lang="en" sz="2000" b="1" dirty="0">
                          <a:solidFill>
                            <a:schemeClr val="dk1"/>
                          </a:solidFill>
                          <a:latin typeface="Century Gothic"/>
                          <a:ea typeface="Century Gothic"/>
                          <a:cs typeface="Century Gothic"/>
                          <a:sym typeface="Century Gothic"/>
                        </a:rPr>
                        <a:t>Words Rule</a:t>
                      </a:r>
                      <a:endParaRPr sz="2000" b="1" dirty="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2000" b="1">
                          <a:solidFill>
                            <a:schemeClr val="dk1"/>
                          </a:solidFill>
                          <a:latin typeface="Century Gothic"/>
                          <a:ea typeface="Century Gothic"/>
                          <a:cs typeface="Century Gothic"/>
                          <a:sym typeface="Century Gothic"/>
                        </a:rPr>
                        <a:t>Sentence Builder</a:t>
                      </a:r>
                      <a:endParaRPr sz="2000" b="1" dirty="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2400">
                          <a:solidFill>
                            <a:schemeClr val="dk1"/>
                          </a:solidFill>
                          <a:latin typeface="Century Gothic"/>
                          <a:ea typeface="Century Gothic"/>
                          <a:cs typeface="Century Gothic"/>
                          <a:sym typeface="Century Gothic"/>
                        </a:rPr>
                        <a:t>        </a:t>
                      </a:r>
                      <a:r>
                        <a:rPr lang="en" sz="2000" b="1">
                          <a:solidFill>
                            <a:schemeClr val="dk1"/>
                          </a:solidFill>
                          <a:latin typeface="Century Gothic"/>
                          <a:ea typeface="Century Gothic"/>
                          <a:cs typeface="Century Gothic"/>
                          <a:sym typeface="Century Gothic"/>
                        </a:rPr>
                        <a:t>Partner Reading</a:t>
                      </a:r>
                      <a:endParaRPr sz="2000" b="1" dirty="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xmlns="" val="10000"/>
                  </a:ext>
                </a:extLst>
              </a:tr>
              <a:tr h="4522575">
                <a:tc>
                  <a:txBody>
                    <a:bodyPr/>
                    <a:lstStyle/>
                    <a:p>
                      <a:pPr marL="342900" lvl="0" indent="-342900" algn="l" rtl="0">
                        <a:spcBef>
                          <a:spcPts val="0"/>
                        </a:spcBef>
                        <a:spcAft>
                          <a:spcPts val="0"/>
                        </a:spcAft>
                        <a:buClr>
                          <a:schemeClr val="dk1"/>
                        </a:buClr>
                        <a:buSzPct val="100000"/>
                        <a:buFont typeface="+mj-lt"/>
                        <a:buAutoNum type="arabicPeriod"/>
                      </a:pPr>
                      <a:r>
                        <a:rPr lang="en" sz="1750" dirty="0">
                          <a:solidFill>
                            <a:schemeClr val="dk1"/>
                          </a:solidFill>
                          <a:latin typeface="Century Gothic"/>
                          <a:ea typeface="Century Gothic"/>
                          <a:cs typeface="Century Gothic"/>
                          <a:sym typeface="Century Gothic"/>
                        </a:rPr>
                        <a:t>Draw a T chart on your board or paper for “long” and “short.”</a:t>
                      </a:r>
                    </a:p>
                    <a:p>
                      <a:pPr marL="342900" lvl="0" indent="-342900" algn="l" rtl="0">
                        <a:spcBef>
                          <a:spcPts val="0"/>
                        </a:spcBef>
                        <a:spcAft>
                          <a:spcPts val="0"/>
                        </a:spcAft>
                        <a:buClr>
                          <a:schemeClr val="dk1"/>
                        </a:buClr>
                        <a:buSzPct val="100000"/>
                        <a:buFont typeface="+mj-lt"/>
                        <a:buAutoNum type="arabicPeriod"/>
                      </a:pPr>
                      <a:r>
                        <a:rPr lang="en" sz="1750" dirty="0">
                          <a:solidFill>
                            <a:schemeClr val="dk1"/>
                          </a:solidFill>
                          <a:latin typeface="Century Gothic"/>
                          <a:ea typeface="Century Gothic"/>
                          <a:cs typeface="Century Gothic"/>
                          <a:sym typeface="Century Gothic"/>
                        </a:rPr>
                        <a:t>Take turns reading the words and grouping the words as “long” or “short.”</a:t>
                      </a:r>
                    </a:p>
                    <a:p>
                      <a:pPr marL="342900" lvl="0" indent="-342900" algn="l" rtl="0">
                        <a:spcBef>
                          <a:spcPts val="0"/>
                        </a:spcBef>
                        <a:spcAft>
                          <a:spcPts val="0"/>
                        </a:spcAft>
                        <a:buClr>
                          <a:schemeClr val="dk1"/>
                        </a:buClr>
                        <a:buSzPct val="100000"/>
                        <a:buFont typeface="+mj-lt"/>
                        <a:buAutoNum type="arabicPeriod"/>
                      </a:pPr>
                      <a:r>
                        <a:rPr lang="en" sz="1750" dirty="0">
                          <a:solidFill>
                            <a:schemeClr val="dk1"/>
                          </a:solidFill>
                          <a:latin typeface="Century Gothic"/>
                          <a:ea typeface="Century Gothic"/>
                          <a:cs typeface="Century Gothic"/>
                          <a:sym typeface="Century Gothic"/>
                        </a:rPr>
                        <a:t>Read all the words together, then take turns reading the words to each other.</a:t>
                      </a:r>
                    </a:p>
                    <a:p>
                      <a:pPr marL="342900" lvl="0" indent="-342900" algn="l" rtl="0">
                        <a:spcBef>
                          <a:spcPts val="0"/>
                        </a:spcBef>
                        <a:spcAft>
                          <a:spcPts val="0"/>
                        </a:spcAft>
                        <a:buClr>
                          <a:schemeClr val="dk1"/>
                        </a:buClr>
                        <a:buSzPct val="100000"/>
                        <a:buFont typeface="+mj-lt"/>
                        <a:buAutoNum type="arabicPeriod"/>
                      </a:pPr>
                      <a:r>
                        <a:rPr lang="en" sz="1750" dirty="0">
                          <a:solidFill>
                            <a:schemeClr val="dk1"/>
                          </a:solidFill>
                          <a:latin typeface="Century Gothic"/>
                          <a:ea typeface="Century Gothic"/>
                          <a:cs typeface="Century Gothic"/>
                          <a:sym typeface="Century Gothic"/>
                        </a:rPr>
                        <a:t>Tell each other a sentence using any of the words.</a:t>
                      </a:r>
                      <a:endParaRPr sz="1750" dirty="0">
                        <a:solidFill>
                          <a:schemeClr val="dk1"/>
                        </a:solidFill>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800" dirty="0">
                          <a:solidFill>
                            <a:schemeClr val="dk1"/>
                          </a:solidFill>
                          <a:latin typeface="Century Gothic"/>
                          <a:ea typeface="Century Gothic"/>
                          <a:cs typeface="Century Gothic"/>
                          <a:sym typeface="Century Gothic"/>
                        </a:rPr>
                        <a:t>Take turns using the words to fill in the blanks and writing the words on your board or paper.</a:t>
                      </a:r>
                    </a:p>
                    <a:p>
                      <a:pPr marL="342900" lvl="0" indent="-342900" algn="l" rtl="0">
                        <a:spcBef>
                          <a:spcPts val="0"/>
                        </a:spcBef>
                        <a:spcAft>
                          <a:spcPts val="0"/>
                        </a:spcAft>
                        <a:buClr>
                          <a:schemeClr val="dk1"/>
                        </a:buClr>
                        <a:buSzPct val="100000"/>
                        <a:buFont typeface="+mj-lt"/>
                        <a:buAutoNum type="arabicPeriod"/>
                      </a:pPr>
                      <a:r>
                        <a:rPr lang="en" sz="1800" dirty="0">
                          <a:solidFill>
                            <a:schemeClr val="dk1"/>
                          </a:solidFill>
                          <a:latin typeface="Century Gothic"/>
                          <a:ea typeface="Century Gothic"/>
                          <a:cs typeface="Century Gothic"/>
                          <a:sym typeface="Century Gothic"/>
                        </a:rPr>
                        <a:t>Take turns so each partner writes a sentence.</a:t>
                      </a:r>
                    </a:p>
                    <a:p>
                      <a:pPr marL="342900" lvl="0" indent="-342900" algn="l" rtl="0">
                        <a:spcBef>
                          <a:spcPts val="0"/>
                        </a:spcBef>
                        <a:spcAft>
                          <a:spcPts val="0"/>
                        </a:spcAft>
                        <a:buClr>
                          <a:schemeClr val="dk1"/>
                        </a:buClr>
                        <a:buSzPct val="100000"/>
                        <a:buFont typeface="+mj-lt"/>
                        <a:buAutoNum type="arabicPeriod"/>
                      </a:pPr>
                      <a:r>
                        <a:rPr lang="en" sz="1800" dirty="0">
                          <a:solidFill>
                            <a:schemeClr val="dk1"/>
                          </a:solidFill>
                          <a:latin typeface="Century Gothic"/>
                          <a:ea typeface="Century Gothic"/>
                          <a:cs typeface="Century Gothic"/>
                          <a:sym typeface="Century Gothic"/>
                        </a:rPr>
                        <a:t>Read the sentences together with your partner, then take turns reading them to each other.</a:t>
                      </a:r>
                      <a:endParaRPr sz="1800" dirty="0">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800" dirty="0">
                          <a:solidFill>
                            <a:schemeClr val="dk1"/>
                          </a:solidFill>
                          <a:latin typeface="Century Gothic"/>
                          <a:ea typeface="Century Gothic"/>
                          <a:cs typeface="Century Gothic"/>
                          <a:sym typeface="Century Gothic"/>
                        </a:rPr>
                        <a:t>Are you going to read like a witch, a rapper or an old person? </a:t>
                      </a:r>
                    </a:p>
                    <a:p>
                      <a:pPr marL="342900" lvl="0" indent="-342900" algn="l" rtl="0">
                        <a:spcBef>
                          <a:spcPts val="0"/>
                        </a:spcBef>
                        <a:spcAft>
                          <a:spcPts val="0"/>
                        </a:spcAft>
                        <a:buClr>
                          <a:schemeClr val="dk1"/>
                        </a:buClr>
                        <a:buSzPct val="100000"/>
                        <a:buFont typeface="+mj-lt"/>
                        <a:buAutoNum type="arabicPeriod"/>
                      </a:pPr>
                      <a:r>
                        <a:rPr lang="en" sz="1800" dirty="0">
                          <a:solidFill>
                            <a:schemeClr val="dk1"/>
                          </a:solidFill>
                          <a:latin typeface="Century Gothic"/>
                          <a:ea typeface="Century Gothic"/>
                          <a:cs typeface="Century Gothic"/>
                          <a:sym typeface="Century Gothic"/>
                        </a:rPr>
                        <a:t>Read a book together, using the same voice. </a:t>
                      </a:r>
                    </a:p>
                    <a:p>
                      <a:pPr marL="342900" lvl="0" indent="-342900" algn="l" rtl="0">
                        <a:spcBef>
                          <a:spcPts val="0"/>
                        </a:spcBef>
                        <a:spcAft>
                          <a:spcPts val="0"/>
                        </a:spcAft>
                        <a:buClr>
                          <a:schemeClr val="dk1"/>
                        </a:buClr>
                        <a:buSzPct val="100000"/>
                        <a:buFont typeface="+mj-lt"/>
                        <a:buAutoNum type="arabicPeriod"/>
                      </a:pPr>
                      <a:r>
                        <a:rPr lang="en" sz="1800" dirty="0">
                          <a:solidFill>
                            <a:schemeClr val="dk1"/>
                          </a:solidFill>
                          <a:latin typeface="Century Gothic"/>
                          <a:ea typeface="Century Gothic"/>
                          <a:cs typeface="Century Gothic"/>
                          <a:sym typeface="Century Gothic"/>
                        </a:rPr>
                        <a:t>Then, take turns reading the book one line at a time. Change your voice with each line you read.</a:t>
                      </a:r>
                    </a:p>
                    <a:p>
                      <a:pPr marL="342900" lvl="0" indent="-342900" algn="l" rtl="0">
                        <a:spcBef>
                          <a:spcPts val="0"/>
                        </a:spcBef>
                        <a:spcAft>
                          <a:spcPts val="0"/>
                        </a:spcAft>
                        <a:buClr>
                          <a:schemeClr val="dk1"/>
                        </a:buClr>
                        <a:buSzPct val="100000"/>
                        <a:buFont typeface="+mj-lt"/>
                        <a:buAutoNum type="arabicPeriod"/>
                      </a:pPr>
                      <a:r>
                        <a:rPr lang="en" sz="1800" dirty="0">
                          <a:solidFill>
                            <a:schemeClr val="dk1"/>
                          </a:solidFill>
                          <a:latin typeface="Century Gothic"/>
                          <a:ea typeface="Century Gothic"/>
                          <a:cs typeface="Century Gothic"/>
                          <a:sym typeface="Century Gothic"/>
                        </a:rPr>
                        <a:t>Follow the Rules of Fluency! Read </a:t>
                      </a:r>
                      <a:r>
                        <a:rPr lang="en" sz="1800" i="1" dirty="0">
                          <a:solidFill>
                            <a:schemeClr val="dk1"/>
                          </a:solidFill>
                          <a:latin typeface="Century Gothic"/>
                          <a:ea typeface="Century Gothic"/>
                          <a:cs typeface="Century Gothic"/>
                          <a:sym typeface="Century Gothic"/>
                        </a:rPr>
                        <a:t>smoothly</a:t>
                      </a:r>
                      <a:r>
                        <a:rPr lang="en" sz="1800" dirty="0">
                          <a:solidFill>
                            <a:schemeClr val="dk1"/>
                          </a:solidFill>
                          <a:latin typeface="Century Gothic"/>
                          <a:ea typeface="Century Gothic"/>
                          <a:cs typeface="Century Gothic"/>
                          <a:sym typeface="Century Gothic"/>
                        </a:rPr>
                        <a:t>, </a:t>
                      </a:r>
                      <a:r>
                        <a:rPr lang="en" sz="1800" i="1" dirty="0">
                          <a:solidFill>
                            <a:schemeClr val="dk1"/>
                          </a:solidFill>
                          <a:latin typeface="Century Gothic"/>
                          <a:ea typeface="Century Gothic"/>
                          <a:cs typeface="Century Gothic"/>
                          <a:sym typeface="Century Gothic"/>
                        </a:rPr>
                        <a:t>with expression &amp; meaning</a:t>
                      </a:r>
                      <a:r>
                        <a:rPr lang="en" sz="1800" dirty="0">
                          <a:solidFill>
                            <a:schemeClr val="dk1"/>
                          </a:solidFill>
                          <a:latin typeface="Century Gothic"/>
                          <a:ea typeface="Century Gothic"/>
                          <a:cs typeface="Century Gothic"/>
                          <a:sym typeface="Century Gothic"/>
                        </a:rPr>
                        <a:t> and at </a:t>
                      </a:r>
                      <a:r>
                        <a:rPr lang="en" sz="1800" i="1" dirty="0">
                          <a:solidFill>
                            <a:schemeClr val="dk1"/>
                          </a:solidFill>
                          <a:latin typeface="Century Gothic"/>
                          <a:ea typeface="Century Gothic"/>
                          <a:cs typeface="Century Gothic"/>
                          <a:sym typeface="Century Gothic"/>
                        </a:rPr>
                        <a:t>just the right speed.</a:t>
                      </a:r>
                      <a:endParaRPr sz="1800" dirty="0">
                        <a:solidFill>
                          <a:schemeClr val="dk1"/>
                        </a:solidFill>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xmlns="" val="10001"/>
                  </a:ext>
                </a:extLst>
              </a:tr>
            </a:tbl>
          </a:graphicData>
        </a:graphic>
      </p:graphicFrame>
      <p:pic>
        <p:nvPicPr>
          <p:cNvPr id="238" name="Google Shape;238;p30"/>
          <p:cNvPicPr preferRelativeResize="0"/>
          <p:nvPr/>
        </p:nvPicPr>
        <p:blipFill>
          <a:blip r:embed="rId3">
            <a:alphaModFix/>
          </a:blip>
          <a:stretch>
            <a:fillRect/>
          </a:stretch>
        </p:blipFill>
        <p:spPr>
          <a:xfrm>
            <a:off x="0" y="0"/>
            <a:ext cx="618750" cy="499575"/>
          </a:xfrm>
          <a:prstGeom prst="rect">
            <a:avLst/>
          </a:prstGeom>
          <a:noFill/>
          <a:ln>
            <a:noFill/>
          </a:ln>
        </p:spPr>
      </p:pic>
      <p:pic>
        <p:nvPicPr>
          <p:cNvPr id="239" name="Google Shape;239;p30"/>
          <p:cNvPicPr preferRelativeResize="0"/>
          <p:nvPr/>
        </p:nvPicPr>
        <p:blipFill>
          <a:blip r:embed="rId4">
            <a:alphaModFix/>
          </a:blip>
          <a:stretch>
            <a:fillRect/>
          </a:stretch>
        </p:blipFill>
        <p:spPr>
          <a:xfrm rot="-871496">
            <a:off x="2678700" y="94709"/>
            <a:ext cx="618750" cy="589158"/>
          </a:xfrm>
          <a:prstGeom prst="rect">
            <a:avLst/>
          </a:prstGeom>
          <a:noFill/>
          <a:ln>
            <a:noFill/>
          </a:ln>
        </p:spPr>
      </p:pic>
      <p:pic>
        <p:nvPicPr>
          <p:cNvPr id="240" name="Google Shape;240;p30"/>
          <p:cNvPicPr preferRelativeResize="0"/>
          <p:nvPr/>
        </p:nvPicPr>
        <p:blipFill>
          <a:blip r:embed="rId5">
            <a:alphaModFix/>
          </a:blip>
          <a:stretch>
            <a:fillRect/>
          </a:stretch>
        </p:blipFill>
        <p:spPr>
          <a:xfrm>
            <a:off x="5922313" y="0"/>
            <a:ext cx="643392" cy="49957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Google Shape;100;p15"/>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1000"/>
              </a:spcBef>
              <a:spcAft>
                <a:spcPts val="0"/>
              </a:spcAft>
              <a:buNone/>
            </a:pPr>
            <a:r>
              <a:rPr lang="en" b="1">
                <a:solidFill>
                  <a:schemeClr val="dk1"/>
                </a:solidFill>
              </a:rPr>
              <a:t>Materials and classroom preparation</a:t>
            </a:r>
            <a:endParaRPr dirty="0">
              <a:solidFill>
                <a:schemeClr val="dk1"/>
              </a:solidFill>
            </a:endParaRPr>
          </a:p>
          <a:p>
            <a:pPr marL="914400" lvl="1" indent="-355600" algn="l" rtl="0">
              <a:lnSpc>
                <a:spcPct val="115000"/>
              </a:lnSpc>
              <a:spcBef>
                <a:spcPts val="400"/>
              </a:spcBef>
              <a:spcAft>
                <a:spcPts val="0"/>
              </a:spcAft>
              <a:buClr>
                <a:schemeClr val="dk1"/>
              </a:buClr>
              <a:buSzPts val="2000"/>
              <a:buChar char="•"/>
            </a:pPr>
            <a:r>
              <a:rPr lang="en" sz="2000"/>
              <a:t>Sound Sort Chart  (see slide and supporting materials) </a:t>
            </a:r>
            <a:endParaRPr sz="2000" dirty="0"/>
          </a:p>
          <a:p>
            <a:pPr marL="914400" lvl="1" indent="-355600" algn="l" rtl="0">
              <a:lnSpc>
                <a:spcPct val="115000"/>
              </a:lnSpc>
              <a:spcBef>
                <a:spcPts val="0"/>
              </a:spcBef>
              <a:spcAft>
                <a:spcPts val="0"/>
              </a:spcAft>
              <a:buClr>
                <a:schemeClr val="dk1"/>
              </a:buClr>
              <a:buSzPts val="2000"/>
              <a:buChar char="•"/>
            </a:pPr>
            <a:r>
              <a:rPr lang="en" sz="2000"/>
              <a:t>Word Cards (see slide and supporting materials</a:t>
            </a:r>
            <a:endParaRPr sz="2000" dirty="0"/>
          </a:p>
          <a:p>
            <a:pPr marL="0" lvl="0" indent="0" algn="l" rtl="0">
              <a:lnSpc>
                <a:spcPct val="120000"/>
              </a:lnSpc>
              <a:spcBef>
                <a:spcPts val="800"/>
              </a:spcBef>
              <a:spcAft>
                <a:spcPts val="0"/>
              </a:spcAft>
              <a:buNone/>
            </a:pPr>
            <a:r>
              <a:rPr lang="en" b="1">
                <a:solidFill>
                  <a:schemeClr val="dk1"/>
                </a:solidFill>
              </a:rPr>
              <a:t>Materials to Gather from Previous Lessons:</a:t>
            </a:r>
            <a:endParaRPr b="1" dirty="0">
              <a:solidFill>
                <a:schemeClr val="dk1"/>
              </a:solidFill>
            </a:endParaRPr>
          </a:p>
          <a:p>
            <a:pPr marL="457200" lvl="0" indent="-355600" algn="l" rtl="0">
              <a:lnSpc>
                <a:spcPct val="115000"/>
              </a:lnSpc>
              <a:spcBef>
                <a:spcPts val="800"/>
              </a:spcBef>
              <a:spcAft>
                <a:spcPts val="0"/>
              </a:spcAft>
              <a:buClr>
                <a:schemeClr val="dk1"/>
              </a:buClr>
              <a:buSzPts val="2000"/>
              <a:buFont typeface="Century Gothic"/>
              <a:buChar char="•"/>
            </a:pPr>
            <a:r>
              <a:rPr lang="en" sz="2000"/>
              <a:t>Articulatory Gesture Chart (from grade 1 lessons) </a:t>
            </a:r>
            <a:endParaRPr sz="2000" dirty="0"/>
          </a:p>
          <a:p>
            <a:pPr marL="177800" lvl="0" indent="0" algn="l" rtl="0">
              <a:lnSpc>
                <a:spcPct val="115000"/>
              </a:lnSpc>
              <a:spcBef>
                <a:spcPts val="800"/>
              </a:spcBef>
              <a:spcAft>
                <a:spcPts val="0"/>
              </a:spcAft>
              <a:buNone/>
            </a:pPr>
            <a:endParaRPr sz="2000" dirty="0"/>
          </a:p>
          <a:p>
            <a:pPr marL="177800" lvl="0" indent="0" algn="l" rtl="0">
              <a:lnSpc>
                <a:spcPct val="115000"/>
              </a:lnSpc>
              <a:spcBef>
                <a:spcPts val="800"/>
              </a:spcBef>
              <a:spcAft>
                <a:spcPts val="0"/>
              </a:spcAft>
              <a:buNone/>
            </a:pPr>
            <a:endParaRPr sz="1600" dirty="0"/>
          </a:p>
          <a:p>
            <a:pPr marL="457200" lvl="0" indent="0" algn="l" rtl="0">
              <a:lnSpc>
                <a:spcPct val="119953"/>
              </a:lnSpc>
              <a:spcBef>
                <a:spcPts val="800"/>
              </a:spcBef>
              <a:spcAft>
                <a:spcPts val="0"/>
              </a:spcAft>
              <a:buNone/>
            </a:pPr>
            <a:endParaRPr sz="1600" dirty="0">
              <a:solidFill>
                <a:schemeClr val="dk1"/>
              </a:solidFill>
              <a:latin typeface="Times New Roman"/>
              <a:ea typeface="Times New Roman"/>
              <a:cs typeface="Times New Roman"/>
              <a:sym typeface="Times New Roman"/>
            </a:endParaRPr>
          </a:p>
          <a:p>
            <a:pPr marL="0" lvl="0" indent="0" algn="l" rtl="0">
              <a:lnSpc>
                <a:spcPct val="115000"/>
              </a:lnSpc>
              <a:spcBef>
                <a:spcPts val="1000"/>
              </a:spcBef>
              <a:spcAft>
                <a:spcPts val="0"/>
              </a:spcAft>
              <a:buNone/>
            </a:pPr>
            <a:endParaRPr sz="1600" dirty="0">
              <a:solidFill>
                <a:schemeClr val="dk1"/>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1600" dirty="0">
              <a:solidFill>
                <a:schemeClr val="dk1"/>
              </a:solidFill>
            </a:endParaRPr>
          </a:p>
          <a:p>
            <a:pPr marL="0" lvl="0" indent="0" algn="l" rtl="0">
              <a:spcBef>
                <a:spcPts val="800"/>
              </a:spcBef>
              <a:spcAft>
                <a:spcPts val="0"/>
              </a:spcAft>
              <a:buNone/>
            </a:pPr>
            <a:endParaRPr b="1" dirty="0">
              <a:solidFill>
                <a:schemeClr val="dk1"/>
              </a:solidFill>
            </a:endParaRPr>
          </a:p>
          <a:p>
            <a:pPr marL="0" lvl="0" indent="0" algn="l" rtl="0">
              <a:spcBef>
                <a:spcPts val="800"/>
              </a:spcBef>
              <a:spcAft>
                <a:spcPts val="0"/>
              </a:spcAft>
              <a:buNone/>
            </a:pPr>
            <a:endParaRPr b="1" dirty="0">
              <a:solidFill>
                <a:schemeClr val="dk1"/>
              </a:solidFill>
            </a:endParaRPr>
          </a:p>
          <a:p>
            <a:pPr marL="457200" lvl="0" indent="0" algn="l" rtl="0">
              <a:spcBef>
                <a:spcPts val="800"/>
              </a:spcBef>
              <a:spcAft>
                <a:spcPts val="1000"/>
              </a:spcAft>
              <a:buNone/>
            </a:pPr>
            <a:endParaRPr sz="1400" dirty="0">
              <a:solidFill>
                <a:schemeClr val="dk1"/>
              </a:solidFill>
            </a:endParaRPr>
          </a:p>
        </p:txBody>
      </p:sp>
      <p:sp>
        <p:nvSpPr>
          <p:cNvPr id="101" name="Google Shape;101;p1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1: Part 1: Cycle 1: Lesson 1</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106" name="Google Shape;106;p16"/>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a:solidFill>
                  <a:schemeClr val="dk1"/>
                </a:solidFill>
              </a:rPr>
              <a:t>Preparing for Lesson </a:t>
            </a:r>
            <a:r>
              <a:rPr lang="en" b="1"/>
              <a:t>1</a:t>
            </a:r>
            <a:r>
              <a:rPr lang="en" b="1">
                <a:solidFill>
                  <a:schemeClr val="dk1"/>
                </a:solidFill>
              </a:rPr>
              <a:t>:</a:t>
            </a:r>
            <a:endParaRPr i="1" dirty="0">
              <a:solidFill>
                <a:schemeClr val="dk1"/>
              </a:solidFill>
            </a:endParaRPr>
          </a:p>
          <a:p>
            <a:pPr marL="0" lvl="0" indent="0" algn="l" rtl="0">
              <a:lnSpc>
                <a:spcPct val="90000"/>
              </a:lnSpc>
              <a:spcBef>
                <a:spcPts val="1000"/>
              </a:spcBef>
              <a:spcAft>
                <a:spcPts val="0"/>
              </a:spcAft>
              <a:buNone/>
            </a:pPr>
            <a:r>
              <a:rPr lang="en">
                <a:solidFill>
                  <a:schemeClr val="dk1"/>
                </a:solidFill>
              </a:rPr>
              <a:t>Reading and protocols to read in preparation:</a:t>
            </a:r>
            <a:endParaRPr dirty="0">
              <a:solidFill>
                <a:schemeClr val="dk1"/>
              </a:solidFill>
            </a:endParaRPr>
          </a:p>
          <a:p>
            <a:pPr marL="457200" lvl="0" indent="-361950" algn="l" rtl="0">
              <a:spcBef>
                <a:spcPts val="800"/>
              </a:spcBef>
              <a:spcAft>
                <a:spcPts val="0"/>
              </a:spcAft>
              <a:buClr>
                <a:schemeClr val="dk1"/>
              </a:buClr>
              <a:buSzPts val="2100"/>
              <a:buChar char="•"/>
            </a:pPr>
            <a:r>
              <a:rPr lang="en">
                <a:solidFill>
                  <a:schemeClr val="dk1"/>
                </a:solidFill>
              </a:rPr>
              <a:t>Read Cycle </a:t>
            </a:r>
            <a:r>
              <a:rPr lang="en"/>
              <a:t>1</a:t>
            </a:r>
            <a:r>
              <a:rPr lang="en">
                <a:solidFill>
                  <a:schemeClr val="dk1"/>
                </a:solidFill>
              </a:rPr>
              <a:t> Overview (pages </a:t>
            </a:r>
            <a:r>
              <a:rPr lang="en"/>
              <a:t>52 </a:t>
            </a:r>
            <a:r>
              <a:rPr lang="en">
                <a:solidFill>
                  <a:schemeClr val="dk1"/>
                </a:solidFill>
              </a:rPr>
              <a:t>in Teacher Guide)</a:t>
            </a:r>
            <a:endParaRPr dirty="0">
              <a:solidFill>
                <a:schemeClr val="dk1"/>
              </a:solidFill>
            </a:endParaRPr>
          </a:p>
          <a:p>
            <a:pPr marL="457200" lvl="0" indent="-361950" algn="l" rtl="0">
              <a:spcBef>
                <a:spcPts val="0"/>
              </a:spcBef>
              <a:spcAft>
                <a:spcPts val="0"/>
              </a:spcAft>
              <a:buSzPts val="2100"/>
              <a:buChar char="•"/>
            </a:pPr>
            <a:r>
              <a:rPr lang="en"/>
              <a:t>Review the Syllabication Guidance Document (pages 27-29 in Skills Block Resource Manual)</a:t>
            </a:r>
            <a:endParaRPr dirty="0"/>
          </a:p>
          <a:p>
            <a:pPr marL="457200" lvl="0" indent="-361950" algn="l" rtl="0">
              <a:spcBef>
                <a:spcPts val="0"/>
              </a:spcBef>
              <a:spcAft>
                <a:spcPts val="0"/>
              </a:spcAft>
              <a:buSzPts val="2100"/>
              <a:buChar char="•"/>
            </a:pPr>
            <a:r>
              <a:rPr lang="en"/>
              <a:t>Review Independent and Small Group Work guidance (Skills Block Resource Manual)</a:t>
            </a:r>
            <a:endParaRPr dirty="0"/>
          </a:p>
          <a:p>
            <a:pPr marL="177800" lvl="0" indent="0" algn="l" rtl="0">
              <a:spcBef>
                <a:spcPts val="800"/>
              </a:spcBef>
              <a:spcAft>
                <a:spcPts val="0"/>
              </a:spcAft>
              <a:buNone/>
            </a:pPr>
            <a:endParaRPr dirty="0"/>
          </a:p>
          <a:p>
            <a:pPr marL="177800" lvl="0" indent="0" algn="l" rtl="0">
              <a:spcBef>
                <a:spcPts val="800"/>
              </a:spcBef>
              <a:spcAft>
                <a:spcPts val="0"/>
              </a:spcAft>
              <a:buNone/>
            </a:pPr>
            <a:endParaRPr dirty="0"/>
          </a:p>
          <a:p>
            <a:pPr marL="177800" lvl="0" indent="0" algn="l" rtl="0">
              <a:spcBef>
                <a:spcPts val="800"/>
              </a:spcBef>
              <a:spcAft>
                <a:spcPts val="0"/>
              </a:spcAft>
              <a:buNone/>
            </a:pPr>
            <a:endParaRPr dirty="0">
              <a:highlight>
                <a:srgbClr val="FFFF00"/>
              </a:highlight>
            </a:endParaRPr>
          </a:p>
          <a:p>
            <a:pPr marL="0" lvl="0" indent="0" algn="l" rtl="0">
              <a:lnSpc>
                <a:spcPct val="115000"/>
              </a:lnSpc>
              <a:spcBef>
                <a:spcPts val="800"/>
              </a:spcBef>
              <a:spcAft>
                <a:spcPts val="0"/>
              </a:spcAft>
              <a:buNone/>
            </a:pPr>
            <a:endParaRPr dirty="0">
              <a:solidFill>
                <a:schemeClr val="dk1"/>
              </a:solidFill>
              <a:latin typeface="Times New Roman"/>
              <a:ea typeface="Times New Roman"/>
              <a:cs typeface="Times New Roman"/>
              <a:sym typeface="Times New Roman"/>
            </a:endParaRPr>
          </a:p>
          <a:p>
            <a:pPr marL="457200" lvl="0" indent="0" algn="l" rtl="0">
              <a:lnSpc>
                <a:spcPct val="90000"/>
              </a:lnSpc>
              <a:spcBef>
                <a:spcPts val="1000"/>
              </a:spcBef>
              <a:spcAft>
                <a:spcPts val="0"/>
              </a:spcAft>
              <a:buNone/>
            </a:pPr>
            <a:endParaRPr dirty="0">
              <a:solidFill>
                <a:schemeClr val="dk1"/>
              </a:solidFill>
            </a:endParaRPr>
          </a:p>
        </p:txBody>
      </p:sp>
      <p:sp>
        <p:nvSpPr>
          <p:cNvPr id="107" name="Google Shape;107;p1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1: Part 1: Cycle 1: Lesson 1</a:t>
            </a:r>
            <a:endParaRPr sz="2800" dirty="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2" name="Google Shape;112;p17"/>
          <p:cNvSpPr txBox="1">
            <a:spLocks noGrp="1"/>
          </p:cNvSpPr>
          <p:nvPr>
            <p:ph type="body" idx="1"/>
          </p:nvPr>
        </p:nvSpPr>
        <p:spPr>
          <a:xfrm>
            <a:off x="185057" y="1152475"/>
            <a:ext cx="8647243" cy="3416400"/>
          </a:xfrm>
          <a:prstGeom prst="rect">
            <a:avLst/>
          </a:prstGeom>
        </p:spPr>
        <p:txBody>
          <a:bodyPr spcFirstLastPara="1" wrap="square" lIns="68575" tIns="34275" rIns="68575" bIns="34275" anchor="t" anchorCtr="0">
            <a:noAutofit/>
          </a:bodyPr>
          <a:lstStyle/>
          <a:p>
            <a:pPr marL="177800" lvl="0" indent="0" algn="l" rtl="0">
              <a:spcBef>
                <a:spcPts val="800"/>
              </a:spcBef>
              <a:spcAft>
                <a:spcPts val="0"/>
              </a:spcAft>
              <a:buNone/>
            </a:pPr>
            <a:r>
              <a:rPr lang="en" sz="1600" b="1" dirty="0"/>
              <a:t>Essential Revision to Independent Work Time</a:t>
            </a:r>
            <a:r>
              <a:rPr lang="en" sz="1600" dirty="0"/>
              <a:t>: At the end of each lesson, it was previously recommended to guide students through whole group activities that offered repeated practice of the concepts taught within cycle. At this point in the year, it is recommended that students begin to work independently on tasks. At the end of each lesson, there are choices of activities listed for students to complete. These can also be found at the end of each lesson within the Module 1 Teacher Guide. </a:t>
            </a:r>
            <a:endParaRPr sz="1600" dirty="0"/>
          </a:p>
          <a:p>
            <a:pPr marL="177800" lvl="0" indent="0" algn="l" rtl="0">
              <a:spcBef>
                <a:spcPts val="800"/>
              </a:spcBef>
              <a:spcAft>
                <a:spcPts val="0"/>
              </a:spcAft>
              <a:buNone/>
            </a:pPr>
            <a:r>
              <a:rPr lang="en" sz="1600" dirty="0"/>
              <a:t>Once students understand what to do during Independent Work Time, it is possible to pull small groups or conference with students to give direct instruction. </a:t>
            </a:r>
            <a:endParaRPr sz="1600" dirty="0"/>
          </a:p>
          <a:p>
            <a:pPr marL="0" lvl="0" indent="0" algn="l" rtl="0">
              <a:lnSpc>
                <a:spcPct val="115000"/>
              </a:lnSpc>
              <a:spcBef>
                <a:spcPts val="800"/>
              </a:spcBef>
              <a:spcAft>
                <a:spcPts val="0"/>
              </a:spcAft>
              <a:buNone/>
            </a:pPr>
            <a:endParaRPr dirty="0">
              <a:solidFill>
                <a:schemeClr val="dk1"/>
              </a:solidFill>
              <a:latin typeface="Times New Roman"/>
              <a:ea typeface="Times New Roman"/>
              <a:cs typeface="Times New Roman"/>
              <a:sym typeface="Times New Roman"/>
            </a:endParaRPr>
          </a:p>
          <a:p>
            <a:pPr marL="457200" lvl="0" indent="0" algn="l" rtl="0">
              <a:lnSpc>
                <a:spcPct val="90000"/>
              </a:lnSpc>
              <a:spcBef>
                <a:spcPts val="1000"/>
              </a:spcBef>
              <a:spcAft>
                <a:spcPts val="0"/>
              </a:spcAft>
              <a:buNone/>
            </a:pPr>
            <a:endParaRPr dirty="0">
              <a:solidFill>
                <a:schemeClr val="dk1"/>
              </a:solidFill>
            </a:endParaRPr>
          </a:p>
        </p:txBody>
      </p:sp>
      <p:sp>
        <p:nvSpPr>
          <p:cNvPr id="113" name="Google Shape;113;p1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1: Part 1: Cycle 1: Lesson 1</a:t>
            </a:r>
            <a:endParaRPr sz="2800" dirty="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7"/>
        <p:cNvGrpSpPr/>
        <p:nvPr/>
      </p:nvGrpSpPr>
      <p:grpSpPr>
        <a:xfrm>
          <a:off x="0" y="0"/>
          <a:ext cx="0" cy="0"/>
          <a:chOff x="0" y="0"/>
          <a:chExt cx="0" cy="0"/>
        </a:xfrm>
      </p:grpSpPr>
      <p:sp>
        <p:nvSpPr>
          <p:cNvPr id="118" name="Google Shape;118;p18"/>
          <p:cNvSpPr txBox="1"/>
          <p:nvPr/>
        </p:nvSpPr>
        <p:spPr>
          <a:xfrm>
            <a:off x="1084650" y="1133675"/>
            <a:ext cx="6974700" cy="24675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endParaRPr sz="4000" b="1" dirty="0">
              <a:latin typeface="Century Gothic"/>
              <a:ea typeface="Century Gothic"/>
              <a:cs typeface="Century Gothic"/>
              <a:sym typeface="Century Gothic"/>
            </a:endParaRPr>
          </a:p>
        </p:txBody>
      </p:sp>
      <p:pic>
        <p:nvPicPr>
          <p:cNvPr id="119" name="Google Shape;119;p18"/>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20" name="Google Shape;120;p18"/>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dirty="0">
              <a:solidFill>
                <a:srgbClr val="FFFFFF"/>
              </a:solidFill>
              <a:latin typeface="Calibri"/>
              <a:ea typeface="Calibri"/>
              <a:cs typeface="Calibri"/>
              <a:sym typeface="Calibri"/>
            </a:endParaRPr>
          </a:p>
        </p:txBody>
      </p:sp>
      <p:sp>
        <p:nvSpPr>
          <p:cNvPr id="121" name="Google Shape;121;p18"/>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Grade 2: Module 1: Part 1: </a:t>
            </a:r>
            <a:endParaRPr sz="3200" b="1" dirty="0">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Cycle 1: Lesson 1</a:t>
            </a:r>
            <a:endParaRPr sz="3200" b="1" dirty="0">
              <a:solidFill>
                <a:srgbClr val="404040"/>
              </a:solidFill>
              <a:latin typeface="Century Gothic"/>
              <a:ea typeface="Century Gothic"/>
              <a:cs typeface="Century Gothic"/>
              <a:sym typeface="Century Gothic"/>
            </a:endParaRPr>
          </a:p>
        </p:txBody>
      </p:sp>
      <p:pic>
        <p:nvPicPr>
          <p:cNvPr id="122" name="Google Shape;122;p18"/>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23" name="Google Shape;123;p18"/>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sp>
        <p:nvSpPr>
          <p:cNvPr id="128" name="Google Shape;128;p1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dirty="0"/>
          </a:p>
        </p:txBody>
      </p:sp>
      <p:sp>
        <p:nvSpPr>
          <p:cNvPr id="129" name="Google Shape;129;p19"/>
          <p:cNvSpPr txBox="1">
            <a:spLocks noGrp="1"/>
          </p:cNvSpPr>
          <p:nvPr>
            <p:ph type="body" idx="1"/>
          </p:nvPr>
        </p:nvSpPr>
        <p:spPr>
          <a:xfrm>
            <a:off x="193546" y="1249292"/>
            <a:ext cx="8520600" cy="3627507"/>
          </a:xfrm>
          <a:prstGeom prst="rect">
            <a:avLst/>
          </a:prstGeom>
        </p:spPr>
        <p:txBody>
          <a:bodyPr spcFirstLastPara="1" wrap="square" lIns="68575" tIns="34275" rIns="68575" bIns="34275" anchor="t" anchorCtr="0">
            <a:noAutofit/>
          </a:bodyPr>
          <a:lstStyle/>
          <a:p>
            <a:pPr marL="0" lvl="0" indent="0" algn="ctr" rtl="0">
              <a:lnSpc>
                <a:spcPct val="200000"/>
              </a:lnSpc>
              <a:spcBef>
                <a:spcPts val="800"/>
              </a:spcBef>
              <a:spcAft>
                <a:spcPts val="0"/>
              </a:spcAft>
              <a:buNone/>
            </a:pPr>
            <a:r>
              <a:rPr lang="en" sz="2000" dirty="0">
                <a:solidFill>
                  <a:srgbClr val="FF0000"/>
                </a:solidFill>
              </a:rPr>
              <a:t>Teacher: </a:t>
            </a:r>
            <a:r>
              <a:rPr lang="en" sz="2000" i="1" dirty="0">
                <a:solidFill>
                  <a:srgbClr val="FF0000"/>
                </a:solidFill>
              </a:rPr>
              <a:t>“A syllable has a vowel sound, a vowel sound, a vowel sound. A syllable has a vowel sound, is it short or is it long?”</a:t>
            </a:r>
            <a:endParaRPr sz="2000" i="1" dirty="0">
              <a:solidFill>
                <a:srgbClr val="FF0000"/>
              </a:solidFill>
            </a:endParaRPr>
          </a:p>
          <a:p>
            <a:pPr marL="0" lvl="0" indent="0" algn="ctr" rtl="0">
              <a:lnSpc>
                <a:spcPct val="200000"/>
              </a:lnSpc>
              <a:spcBef>
                <a:spcPts val="800"/>
              </a:spcBef>
              <a:spcAft>
                <a:spcPts val="0"/>
              </a:spcAft>
              <a:buNone/>
            </a:pPr>
            <a:r>
              <a:rPr lang="en" sz="2000" dirty="0">
                <a:solidFill>
                  <a:srgbClr val="FF0000"/>
                </a:solidFill>
              </a:rPr>
              <a:t>Students: </a:t>
            </a:r>
            <a:r>
              <a:rPr lang="en" sz="2000" i="1" dirty="0">
                <a:solidFill>
                  <a:srgbClr val="FF0000"/>
                </a:solidFill>
              </a:rPr>
              <a:t>“A syllable has a vowel sound, a vowel sound, a vowel soud. A syllable has a vowel sound, is it short or is it long?”</a:t>
            </a:r>
            <a:endParaRPr sz="2000" i="1" dirty="0">
              <a:solidFill>
                <a:srgbClr val="FF0000"/>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134" name="Google Shape;134;p2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Opening Learning Targets   </a:t>
            </a:r>
            <a:endParaRPr dirty="0"/>
          </a:p>
        </p:txBody>
      </p:sp>
      <p:sp>
        <p:nvSpPr>
          <p:cNvPr id="135" name="Google Shape;135;p20"/>
          <p:cNvSpPr txBox="1">
            <a:spLocks noGrp="1"/>
          </p:cNvSpPr>
          <p:nvPr>
            <p:ph type="body" idx="1"/>
          </p:nvPr>
        </p:nvSpPr>
        <p:spPr>
          <a:xfrm>
            <a:off x="311700" y="982900"/>
            <a:ext cx="8520600" cy="3416400"/>
          </a:xfrm>
          <a:prstGeom prst="rect">
            <a:avLst/>
          </a:prstGeom>
        </p:spPr>
        <p:txBody>
          <a:bodyPr spcFirstLastPara="1" wrap="square" lIns="68575" tIns="34275" rIns="68575" bIns="34275" anchor="t" anchorCtr="0">
            <a:noAutofit/>
          </a:bodyPr>
          <a:lstStyle/>
          <a:p>
            <a:pPr marL="457200" lvl="0" indent="-381000" algn="l" rtl="0">
              <a:lnSpc>
                <a:spcPct val="150000"/>
              </a:lnSpc>
              <a:spcBef>
                <a:spcPts val="1700"/>
              </a:spcBef>
              <a:spcAft>
                <a:spcPts val="0"/>
              </a:spcAft>
              <a:buSzPts val="2400"/>
              <a:buChar char="•"/>
            </a:pPr>
            <a:r>
              <a:rPr lang="en" sz="2400"/>
              <a:t>I can identify the vowel sounds I hear in words.</a:t>
            </a:r>
            <a:endParaRPr sz="2400" dirty="0"/>
          </a:p>
          <a:p>
            <a:pPr marL="457200" lvl="0" indent="0" algn="l" rtl="0">
              <a:lnSpc>
                <a:spcPct val="150000"/>
              </a:lnSpc>
              <a:spcBef>
                <a:spcPts val="1700"/>
              </a:spcBef>
              <a:spcAft>
                <a:spcPts val="0"/>
              </a:spcAft>
              <a:buNone/>
            </a:pPr>
            <a:endParaRPr sz="2400" dirty="0"/>
          </a:p>
          <a:p>
            <a:pPr marL="457200" lvl="0" indent="0" algn="l" rtl="0">
              <a:lnSpc>
                <a:spcPct val="150000"/>
              </a:lnSpc>
              <a:spcBef>
                <a:spcPts val="1700"/>
              </a:spcBef>
              <a:spcAft>
                <a:spcPts val="0"/>
              </a:spcAft>
              <a:buNone/>
            </a:pPr>
            <a:endParaRPr sz="2400" dirty="0"/>
          </a:p>
          <a:p>
            <a:pPr marL="457200" lvl="0" indent="0" algn="l" rtl="0">
              <a:lnSpc>
                <a:spcPct val="150000"/>
              </a:lnSpc>
              <a:spcBef>
                <a:spcPts val="1700"/>
              </a:spcBef>
              <a:spcAft>
                <a:spcPts val="0"/>
              </a:spcAft>
              <a:buNone/>
            </a:pPr>
            <a:endParaRPr sz="2400" dirty="0"/>
          </a:p>
          <a:p>
            <a:pPr marL="457200" lvl="0" indent="0" algn="l" rtl="0">
              <a:lnSpc>
                <a:spcPct val="150000"/>
              </a:lnSpc>
              <a:spcBef>
                <a:spcPts val="1700"/>
              </a:spcBef>
              <a:spcAft>
                <a:spcPts val="0"/>
              </a:spcAft>
              <a:buNone/>
            </a:pPr>
            <a:endParaRPr sz="2400" dirty="0"/>
          </a:p>
        </p:txBody>
      </p:sp>
      <p:pic>
        <p:nvPicPr>
          <p:cNvPr id="136" name="Google Shape;136;p20"/>
          <p:cNvPicPr preferRelativeResize="0"/>
          <p:nvPr/>
        </p:nvPicPr>
        <p:blipFill>
          <a:blip r:embed="rId3">
            <a:alphaModFix/>
          </a:blip>
          <a:stretch>
            <a:fillRect/>
          </a:stretch>
        </p:blipFill>
        <p:spPr>
          <a:xfrm>
            <a:off x="8342565" y="4335456"/>
            <a:ext cx="708065" cy="5727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21"/>
          <p:cNvSpPr txBox="1">
            <a:spLocks noGrp="1"/>
          </p:cNvSpPr>
          <p:nvPr>
            <p:ph type="title"/>
          </p:nvPr>
        </p:nvSpPr>
        <p:spPr>
          <a:xfrm>
            <a:off x="182575" y="97450"/>
            <a:ext cx="8520600" cy="5727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a:t>Vowel Sounds</a:t>
            </a:r>
            <a:endParaRPr dirty="0"/>
          </a:p>
        </p:txBody>
      </p:sp>
      <p:sp>
        <p:nvSpPr>
          <p:cNvPr id="142" name="Google Shape;142;p21"/>
          <p:cNvSpPr txBox="1">
            <a:spLocks noGrp="1"/>
          </p:cNvSpPr>
          <p:nvPr>
            <p:ph type="body" idx="1"/>
          </p:nvPr>
        </p:nvSpPr>
        <p:spPr>
          <a:xfrm>
            <a:off x="385525" y="1415775"/>
            <a:ext cx="3934200" cy="3221539"/>
          </a:xfrm>
          <a:prstGeom prst="rect">
            <a:avLst/>
          </a:prstGeom>
          <a:ln w="9525" cap="flat" cmpd="sng">
            <a:solidFill>
              <a:srgbClr val="000000"/>
            </a:solidFill>
            <a:prstDash val="solid"/>
            <a:round/>
            <a:headEnd type="none" w="sm" len="sm"/>
            <a:tailEnd type="none" w="sm" len="sm"/>
          </a:ln>
        </p:spPr>
        <p:txBody>
          <a:bodyPr spcFirstLastPara="1" wrap="square" lIns="68575" tIns="34275" rIns="68575" bIns="34275" anchor="t" anchorCtr="0">
            <a:noAutofit/>
          </a:bodyPr>
          <a:lstStyle/>
          <a:p>
            <a:pPr marL="0" lvl="0" indent="0" algn="ctr" rtl="0">
              <a:spcBef>
                <a:spcPts val="800"/>
              </a:spcBef>
              <a:spcAft>
                <a:spcPts val="0"/>
              </a:spcAft>
              <a:buNone/>
            </a:pPr>
            <a:endParaRPr sz="3000" dirty="0"/>
          </a:p>
          <a:p>
            <a:pPr marL="0" lvl="0" indent="0" algn="ctr" rtl="0">
              <a:spcBef>
                <a:spcPts val="800"/>
              </a:spcBef>
              <a:spcAft>
                <a:spcPts val="0"/>
              </a:spcAft>
              <a:buNone/>
            </a:pPr>
            <a:endParaRPr sz="3000" dirty="0"/>
          </a:p>
          <a:p>
            <a:pPr marL="0" lvl="0" indent="0" algn="l" rtl="0">
              <a:spcBef>
                <a:spcPts val="800"/>
              </a:spcBef>
              <a:spcAft>
                <a:spcPts val="0"/>
              </a:spcAft>
              <a:buNone/>
            </a:pPr>
            <a:r>
              <a:rPr lang="en" sz="3000"/>
              <a:t>			</a:t>
            </a:r>
            <a:endParaRPr sz="3000" dirty="0"/>
          </a:p>
        </p:txBody>
      </p:sp>
      <p:sp>
        <p:nvSpPr>
          <p:cNvPr id="143" name="Google Shape;143;p21"/>
          <p:cNvSpPr txBox="1"/>
          <p:nvPr/>
        </p:nvSpPr>
        <p:spPr>
          <a:xfrm>
            <a:off x="2702125" y="818175"/>
            <a:ext cx="3481500" cy="4195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144" name="Google Shape;144;p21"/>
          <p:cNvSpPr txBox="1">
            <a:spLocks noGrp="1"/>
          </p:cNvSpPr>
          <p:nvPr>
            <p:ph type="body" idx="1"/>
          </p:nvPr>
        </p:nvSpPr>
        <p:spPr>
          <a:xfrm>
            <a:off x="2702125" y="1286950"/>
            <a:ext cx="3190800" cy="35982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None/>
            </a:pPr>
            <a:endParaRPr sz="3000" dirty="0"/>
          </a:p>
          <a:p>
            <a:pPr marL="0" lvl="0" indent="0" algn="ctr" rtl="0">
              <a:spcBef>
                <a:spcPts val="800"/>
              </a:spcBef>
              <a:spcAft>
                <a:spcPts val="0"/>
              </a:spcAft>
              <a:buNone/>
            </a:pPr>
            <a:endParaRPr sz="3000" dirty="0"/>
          </a:p>
          <a:p>
            <a:pPr marL="0" lvl="0" indent="0" algn="l" rtl="0">
              <a:spcBef>
                <a:spcPts val="800"/>
              </a:spcBef>
              <a:spcAft>
                <a:spcPts val="0"/>
              </a:spcAft>
              <a:buClr>
                <a:srgbClr val="000000"/>
              </a:buClr>
              <a:buSzPts val="1100"/>
              <a:buFont typeface="Arial"/>
              <a:buNone/>
            </a:pPr>
            <a:r>
              <a:rPr lang="en" sz="3000"/>
              <a:t>			</a:t>
            </a:r>
            <a:endParaRPr sz="3000" dirty="0"/>
          </a:p>
        </p:txBody>
      </p:sp>
      <p:sp>
        <p:nvSpPr>
          <p:cNvPr id="145" name="Google Shape;145;p21"/>
          <p:cNvSpPr txBox="1">
            <a:spLocks noGrp="1"/>
          </p:cNvSpPr>
          <p:nvPr>
            <p:ph type="body" idx="1"/>
          </p:nvPr>
        </p:nvSpPr>
        <p:spPr>
          <a:xfrm>
            <a:off x="4884150" y="1415775"/>
            <a:ext cx="3819000" cy="3221539"/>
          </a:xfrm>
          <a:prstGeom prst="rect">
            <a:avLst/>
          </a:prstGeom>
          <a:ln w="9525" cap="flat" cmpd="sng">
            <a:solidFill>
              <a:srgbClr val="000000"/>
            </a:solidFill>
            <a:prstDash val="solid"/>
            <a:round/>
            <a:headEnd type="none" w="sm" len="sm"/>
            <a:tailEnd type="none" w="sm" len="sm"/>
          </a:ln>
        </p:spPr>
        <p:txBody>
          <a:bodyPr spcFirstLastPara="1" wrap="square" lIns="68575" tIns="34275" rIns="68575" bIns="34275" anchor="t" anchorCtr="0">
            <a:noAutofit/>
          </a:bodyPr>
          <a:lstStyle/>
          <a:p>
            <a:pPr marL="0" lvl="0" indent="0" algn="l" rtl="0">
              <a:spcBef>
                <a:spcPts val="0"/>
              </a:spcBef>
              <a:spcAft>
                <a:spcPts val="0"/>
              </a:spcAft>
              <a:buNone/>
            </a:pPr>
            <a:endParaRPr sz="3000" dirty="0"/>
          </a:p>
          <a:p>
            <a:pPr marL="0" lvl="0" indent="0" algn="ctr" rtl="0">
              <a:spcBef>
                <a:spcPts val="800"/>
              </a:spcBef>
              <a:spcAft>
                <a:spcPts val="0"/>
              </a:spcAft>
              <a:buNone/>
            </a:pPr>
            <a:endParaRPr sz="3000" dirty="0"/>
          </a:p>
          <a:p>
            <a:pPr marL="0" lvl="0" indent="0" algn="l" rtl="0">
              <a:spcBef>
                <a:spcPts val="800"/>
              </a:spcBef>
              <a:spcAft>
                <a:spcPts val="0"/>
              </a:spcAft>
              <a:buNone/>
            </a:pPr>
            <a:r>
              <a:rPr lang="en" sz="3000"/>
              <a:t>			</a:t>
            </a:r>
            <a:endParaRPr sz="1400" dirty="0">
              <a:solidFill>
                <a:srgbClr val="000000"/>
              </a:solidFill>
              <a:latin typeface="Arial"/>
              <a:ea typeface="Arial"/>
              <a:cs typeface="Arial"/>
              <a:sym typeface="Arial"/>
            </a:endParaRPr>
          </a:p>
          <a:p>
            <a:pPr marL="0" lvl="0" indent="0" algn="l" rtl="0">
              <a:spcBef>
                <a:spcPts val="800"/>
              </a:spcBef>
              <a:spcAft>
                <a:spcPts val="0"/>
              </a:spcAft>
              <a:buNone/>
            </a:pPr>
            <a:endParaRPr sz="3000" dirty="0"/>
          </a:p>
        </p:txBody>
      </p:sp>
      <p:sp>
        <p:nvSpPr>
          <p:cNvPr id="146" name="Google Shape;146;p21"/>
          <p:cNvSpPr txBox="1"/>
          <p:nvPr/>
        </p:nvSpPr>
        <p:spPr>
          <a:xfrm>
            <a:off x="3680125" y="2345650"/>
            <a:ext cx="569100" cy="1140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6000" b="1" dirty="0"/>
          </a:p>
        </p:txBody>
      </p:sp>
      <p:sp>
        <p:nvSpPr>
          <p:cNvPr id="147" name="Google Shape;147;p21"/>
          <p:cNvSpPr txBox="1"/>
          <p:nvPr/>
        </p:nvSpPr>
        <p:spPr>
          <a:xfrm>
            <a:off x="182575" y="873625"/>
            <a:ext cx="8670300" cy="873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dirty="0">
                <a:latin typeface="Century Gothic"/>
                <a:ea typeface="Century Gothic"/>
                <a:cs typeface="Century Gothic"/>
                <a:sym typeface="Century Gothic"/>
              </a:rPr>
              <a:t>Long Vowel Sounds 	Short Vowel Sounds </a:t>
            </a:r>
            <a:endParaRPr sz="3000" dirty="0">
              <a:latin typeface="Century Gothic"/>
              <a:ea typeface="Century Gothic"/>
              <a:cs typeface="Century Gothic"/>
              <a:sym typeface="Century Gothic"/>
            </a:endParaRPr>
          </a:p>
        </p:txBody>
      </p:sp>
      <p:sp>
        <p:nvSpPr>
          <p:cNvPr id="148" name="Google Shape;148;p21"/>
          <p:cNvSpPr txBox="1"/>
          <p:nvPr/>
        </p:nvSpPr>
        <p:spPr>
          <a:xfrm>
            <a:off x="572725" y="1553125"/>
            <a:ext cx="1310400" cy="7926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3000">
                <a:latin typeface="Century Gothic"/>
                <a:ea typeface="Century Gothic"/>
                <a:cs typeface="Century Gothic"/>
                <a:sym typeface="Century Gothic"/>
              </a:rPr>
              <a:t>cane </a:t>
            </a:r>
            <a:endParaRPr sz="3000" dirty="0">
              <a:latin typeface="Century Gothic"/>
              <a:ea typeface="Century Gothic"/>
              <a:cs typeface="Century Gothic"/>
              <a:sym typeface="Century Gothic"/>
            </a:endParaRPr>
          </a:p>
        </p:txBody>
      </p:sp>
      <p:sp>
        <p:nvSpPr>
          <p:cNvPr id="149" name="Google Shape;149;p21"/>
          <p:cNvSpPr txBox="1"/>
          <p:nvPr/>
        </p:nvSpPr>
        <p:spPr>
          <a:xfrm>
            <a:off x="2067550" y="1553125"/>
            <a:ext cx="1403400" cy="7926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3000">
                <a:latin typeface="Century Gothic"/>
                <a:ea typeface="Century Gothic"/>
                <a:cs typeface="Century Gothic"/>
                <a:sym typeface="Century Gothic"/>
              </a:rPr>
              <a:t>here</a:t>
            </a:r>
            <a:r>
              <a:rPr lang="en"/>
              <a:t> </a:t>
            </a:r>
            <a:endParaRPr dirty="0"/>
          </a:p>
        </p:txBody>
      </p:sp>
      <p:sp>
        <p:nvSpPr>
          <p:cNvPr id="150" name="Google Shape;150;p21"/>
          <p:cNvSpPr txBox="1"/>
          <p:nvPr/>
        </p:nvSpPr>
        <p:spPr>
          <a:xfrm>
            <a:off x="572725" y="2519650"/>
            <a:ext cx="1310400" cy="7926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3000">
                <a:latin typeface="Century Gothic"/>
                <a:ea typeface="Century Gothic"/>
                <a:cs typeface="Century Gothic"/>
                <a:sym typeface="Century Gothic"/>
              </a:rPr>
              <a:t>smile</a:t>
            </a:r>
            <a:endParaRPr sz="3000" dirty="0">
              <a:latin typeface="Century Gothic"/>
              <a:ea typeface="Century Gothic"/>
              <a:cs typeface="Century Gothic"/>
              <a:sym typeface="Century Gothic"/>
            </a:endParaRPr>
          </a:p>
        </p:txBody>
      </p:sp>
      <p:sp>
        <p:nvSpPr>
          <p:cNvPr id="151" name="Google Shape;151;p21"/>
          <p:cNvSpPr txBox="1"/>
          <p:nvPr/>
        </p:nvSpPr>
        <p:spPr>
          <a:xfrm>
            <a:off x="2067550" y="2519775"/>
            <a:ext cx="1403400" cy="7926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3000">
                <a:latin typeface="Century Gothic"/>
                <a:ea typeface="Century Gothic"/>
                <a:cs typeface="Century Gothic"/>
                <a:sym typeface="Century Gothic"/>
              </a:rPr>
              <a:t>bone </a:t>
            </a:r>
            <a:endParaRPr dirty="0"/>
          </a:p>
        </p:txBody>
      </p:sp>
      <p:sp>
        <p:nvSpPr>
          <p:cNvPr id="152" name="Google Shape;152;p21"/>
          <p:cNvSpPr txBox="1"/>
          <p:nvPr/>
        </p:nvSpPr>
        <p:spPr>
          <a:xfrm>
            <a:off x="5047650" y="1553000"/>
            <a:ext cx="1242600" cy="7926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3000">
                <a:latin typeface="Century Gothic"/>
                <a:ea typeface="Century Gothic"/>
                <a:cs typeface="Century Gothic"/>
                <a:sym typeface="Century Gothic"/>
              </a:rPr>
              <a:t>can</a:t>
            </a:r>
            <a:r>
              <a:rPr lang="en"/>
              <a:t> </a:t>
            </a:r>
            <a:endParaRPr dirty="0"/>
          </a:p>
        </p:txBody>
      </p:sp>
      <p:sp>
        <p:nvSpPr>
          <p:cNvPr id="153" name="Google Shape;153;p21"/>
          <p:cNvSpPr txBox="1"/>
          <p:nvPr/>
        </p:nvSpPr>
        <p:spPr>
          <a:xfrm>
            <a:off x="6711925" y="1553125"/>
            <a:ext cx="1242600" cy="7926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3000">
                <a:latin typeface="Century Gothic"/>
                <a:ea typeface="Century Gothic"/>
                <a:cs typeface="Century Gothic"/>
                <a:sym typeface="Century Gothic"/>
              </a:rPr>
              <a:t>next</a:t>
            </a:r>
            <a:endParaRPr dirty="0"/>
          </a:p>
        </p:txBody>
      </p:sp>
      <p:sp>
        <p:nvSpPr>
          <p:cNvPr id="154" name="Google Shape;154;p21"/>
          <p:cNvSpPr txBox="1"/>
          <p:nvPr/>
        </p:nvSpPr>
        <p:spPr>
          <a:xfrm>
            <a:off x="5047650" y="2571750"/>
            <a:ext cx="1242600" cy="7926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3000">
                <a:latin typeface="Century Gothic"/>
                <a:ea typeface="Century Gothic"/>
                <a:cs typeface="Century Gothic"/>
                <a:sym typeface="Century Gothic"/>
              </a:rPr>
              <a:t>chin</a:t>
            </a:r>
            <a:r>
              <a:rPr lang="en"/>
              <a:t> </a:t>
            </a:r>
            <a:endParaRPr dirty="0"/>
          </a:p>
        </p:txBody>
      </p:sp>
      <p:sp>
        <p:nvSpPr>
          <p:cNvPr id="155" name="Google Shape;155;p21"/>
          <p:cNvSpPr txBox="1"/>
          <p:nvPr/>
        </p:nvSpPr>
        <p:spPr>
          <a:xfrm>
            <a:off x="6711925" y="2571750"/>
            <a:ext cx="1242600" cy="7926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3000">
                <a:latin typeface="Century Gothic"/>
                <a:ea typeface="Century Gothic"/>
                <a:cs typeface="Century Gothic"/>
                <a:sym typeface="Century Gothic"/>
              </a:rPr>
              <a:t>stop </a:t>
            </a:r>
            <a:r>
              <a:rPr lang="en"/>
              <a:t> </a:t>
            </a:r>
            <a:endParaRP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8"/>
                                        </p:tgtEl>
                                        <p:attrNameLst>
                                          <p:attrName>style.visibility</p:attrName>
                                        </p:attrNameLst>
                                      </p:cBhvr>
                                      <p:to>
                                        <p:strVal val="visible"/>
                                      </p:to>
                                    </p:set>
                                    <p:animEffect transition="in" filter="fade">
                                      <p:cBhvr>
                                        <p:cTn id="7" dur="1000"/>
                                        <p:tgtEl>
                                          <p:spTgt spid="14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9"/>
                                        </p:tgtEl>
                                        <p:attrNameLst>
                                          <p:attrName>style.visibility</p:attrName>
                                        </p:attrNameLst>
                                      </p:cBhvr>
                                      <p:to>
                                        <p:strVal val="visible"/>
                                      </p:to>
                                    </p:set>
                                    <p:animEffect transition="in" filter="fade">
                                      <p:cBhvr>
                                        <p:cTn id="12" dur="1000"/>
                                        <p:tgtEl>
                                          <p:spTgt spid="14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50"/>
                                        </p:tgtEl>
                                        <p:attrNameLst>
                                          <p:attrName>style.visibility</p:attrName>
                                        </p:attrNameLst>
                                      </p:cBhvr>
                                      <p:to>
                                        <p:strVal val="visible"/>
                                      </p:to>
                                    </p:set>
                                    <p:animEffect transition="in" filter="fade">
                                      <p:cBhvr>
                                        <p:cTn id="17" dur="1000"/>
                                        <p:tgtEl>
                                          <p:spTgt spid="15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51"/>
                                        </p:tgtEl>
                                        <p:attrNameLst>
                                          <p:attrName>style.visibility</p:attrName>
                                        </p:attrNameLst>
                                      </p:cBhvr>
                                      <p:to>
                                        <p:strVal val="visible"/>
                                      </p:to>
                                    </p:set>
                                    <p:animEffect transition="in" filter="fade">
                                      <p:cBhvr>
                                        <p:cTn id="22" dur="1000"/>
                                        <p:tgtEl>
                                          <p:spTgt spid="15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52"/>
                                        </p:tgtEl>
                                        <p:attrNameLst>
                                          <p:attrName>style.visibility</p:attrName>
                                        </p:attrNameLst>
                                      </p:cBhvr>
                                      <p:to>
                                        <p:strVal val="visible"/>
                                      </p:to>
                                    </p:set>
                                    <p:animEffect transition="in" filter="fade">
                                      <p:cBhvr>
                                        <p:cTn id="27" dur="1000"/>
                                        <p:tgtEl>
                                          <p:spTgt spid="15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53"/>
                                        </p:tgtEl>
                                        <p:attrNameLst>
                                          <p:attrName>style.visibility</p:attrName>
                                        </p:attrNameLst>
                                      </p:cBhvr>
                                      <p:to>
                                        <p:strVal val="visible"/>
                                      </p:to>
                                    </p:set>
                                    <p:animEffect transition="in" filter="fade">
                                      <p:cBhvr>
                                        <p:cTn id="32" dur="1000"/>
                                        <p:tgtEl>
                                          <p:spTgt spid="153"/>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54"/>
                                        </p:tgtEl>
                                        <p:attrNameLst>
                                          <p:attrName>style.visibility</p:attrName>
                                        </p:attrNameLst>
                                      </p:cBhvr>
                                      <p:to>
                                        <p:strVal val="visible"/>
                                      </p:to>
                                    </p:set>
                                    <p:animEffect transition="in" filter="fade">
                                      <p:cBhvr>
                                        <p:cTn id="37" dur="1000"/>
                                        <p:tgtEl>
                                          <p:spTgt spid="1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Google Shape;160;p22"/>
          <p:cNvSpPr txBox="1">
            <a:spLocks noGrp="1"/>
          </p:cNvSpPr>
          <p:nvPr>
            <p:ph type="title"/>
          </p:nvPr>
        </p:nvSpPr>
        <p:spPr>
          <a:xfrm>
            <a:off x="311700" y="402772"/>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dirty="0"/>
              <a:t>Transition Song</a:t>
            </a:r>
            <a:endParaRPr dirty="0"/>
          </a:p>
        </p:txBody>
      </p:sp>
      <p:sp>
        <p:nvSpPr>
          <p:cNvPr id="161" name="Google Shape;161;p22"/>
          <p:cNvSpPr txBox="1">
            <a:spLocks noGrp="1"/>
          </p:cNvSpPr>
          <p:nvPr>
            <p:ph type="body" idx="1"/>
          </p:nvPr>
        </p:nvSpPr>
        <p:spPr>
          <a:xfrm>
            <a:off x="311700" y="1233407"/>
            <a:ext cx="8520600" cy="3044679"/>
          </a:xfrm>
          <a:prstGeom prst="rect">
            <a:avLst/>
          </a:prstGeom>
        </p:spPr>
        <p:txBody>
          <a:bodyPr spcFirstLastPara="1" wrap="square" lIns="68575" tIns="34275" rIns="68575" bIns="34275" anchor="t" anchorCtr="0">
            <a:noAutofit/>
          </a:bodyPr>
          <a:lstStyle/>
          <a:p>
            <a:pPr marL="0" lvl="0" indent="0" algn="ctr" rtl="0">
              <a:lnSpc>
                <a:spcPct val="150000"/>
              </a:lnSpc>
              <a:spcBef>
                <a:spcPts val="800"/>
              </a:spcBef>
              <a:spcAft>
                <a:spcPts val="0"/>
              </a:spcAft>
              <a:buNone/>
            </a:pPr>
            <a:r>
              <a:rPr lang="en" sz="2800" dirty="0">
                <a:solidFill>
                  <a:srgbClr val="FF0000"/>
                </a:solidFill>
              </a:rPr>
              <a:t>“</a:t>
            </a:r>
            <a:r>
              <a:rPr lang="en" sz="2800" i="1" dirty="0">
                <a:solidFill>
                  <a:srgbClr val="FF0000"/>
                </a:solidFill>
              </a:rPr>
              <a:t>Now it’s time to be detectives, detectives, detectives. Now it’s time to be detectives and look for some clues.”</a:t>
            </a:r>
            <a:endParaRPr sz="2800" i="1" dirty="0">
              <a:solidFill>
                <a:srgbClr val="FF0000"/>
              </a:solidFill>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9" ma:contentTypeDescription="Create a new document." ma:contentTypeScope="" ma:versionID="7baa7c92bc2510e8cd0a4e6098220145">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eff59267048b5e8d168f74a9a89882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element ref="ns2:MediaServiceDateTaken"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02a6a75b-8925-4bc7-8b21-b87d4a90d0a3">
      <UserInfo>
        <DisplayName>Ciaffone, Sam</DisplayName>
        <AccountId>1723</AccountId>
        <AccountType/>
      </UserInfo>
      <UserInfo>
        <DisplayName>Michele Hawkins</DisplayName>
        <AccountId>701</AccountId>
        <AccountType/>
      </UserInfo>
    </SharedWithUsers>
  </documentManagement>
</p:properties>
</file>

<file path=customXml/itemProps1.xml><?xml version="1.0" encoding="utf-8"?>
<ds:datastoreItem xmlns:ds="http://schemas.openxmlformats.org/officeDocument/2006/customXml" ds:itemID="{73C58527-ED2A-4CC5-902B-D3D6426E1377}"/>
</file>

<file path=customXml/itemProps2.xml><?xml version="1.0" encoding="utf-8"?>
<ds:datastoreItem xmlns:ds="http://schemas.openxmlformats.org/officeDocument/2006/customXml" ds:itemID="{46D33FEC-87CA-4452-BA8B-EC1F730CEF9E}"/>
</file>

<file path=customXml/itemProps3.xml><?xml version="1.0" encoding="utf-8"?>
<ds:datastoreItem xmlns:ds="http://schemas.openxmlformats.org/officeDocument/2006/customXml" ds:itemID="{357D9DBF-F5A8-4159-B648-9DEFE334F8D3}"/>
</file>

<file path=docProps/app.xml><?xml version="1.0" encoding="utf-8"?>
<Properties xmlns="http://schemas.openxmlformats.org/officeDocument/2006/extended-properties" xmlns:vt="http://schemas.openxmlformats.org/officeDocument/2006/docPropsVTypes">
  <TotalTime>22</TotalTime>
  <Words>4160</Words>
  <Application>Microsoft Office PowerPoint</Application>
  <PresentationFormat>On-screen Show (16:9)</PresentationFormat>
  <Paragraphs>388</Paragraphs>
  <Slides>17</Slides>
  <Notes>17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17</vt:i4>
      </vt:variant>
    </vt:vector>
  </HeadingPairs>
  <TitlesOfParts>
    <vt:vector size="22" baseType="lpstr">
      <vt:lpstr>Calibri</vt:lpstr>
      <vt:lpstr>Century Gothic</vt:lpstr>
      <vt:lpstr>Times New Roman</vt:lpstr>
      <vt:lpstr>Arial</vt:lpstr>
      <vt:lpstr>Office Theme</vt:lpstr>
      <vt:lpstr>Grade 2: Module 1: Part 1: Cycle 1: Lesson 1 Teacher slide, before teaching.</vt:lpstr>
      <vt:lpstr>Grade 2: Module 1: Part 1: Cycle 1: Lesson 1 Teacher slide, before teaching.</vt:lpstr>
      <vt:lpstr>Grade 2: Module 1: Part 1: Cycle 1: Lesson 1 Teacher slide, before teaching.</vt:lpstr>
      <vt:lpstr>Grade 2: Module 1: Part 1: Cycle 1: Lesson 1 Teacher slide, before teaching.</vt:lpstr>
      <vt:lpstr>PowerPoint Presentation</vt:lpstr>
      <vt:lpstr>Transition Song</vt:lpstr>
      <vt:lpstr>Opening Learning Targets   </vt:lpstr>
      <vt:lpstr>Vowel Sounds</vt:lpstr>
      <vt:lpstr>Transition Song</vt:lpstr>
      <vt:lpstr>Work Time Learning Targets   </vt:lpstr>
      <vt:lpstr>Vowel Spelling Patterns </vt:lpstr>
      <vt:lpstr>Transition Song</vt:lpstr>
      <vt:lpstr>Syllable Type: Build a Word </vt:lpstr>
      <vt:lpstr>Reflection Time </vt:lpstr>
      <vt:lpstr>Transition Song</vt:lpstr>
      <vt:lpstr>Independent Work Learning Targets</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1: Part 1: Cycle 1: Lesson 1 Teacher slide, before teaching.</dc:title>
  <dc:creator>nbravo</dc:creator>
  <cp:lastModifiedBy>Nicole Bravo</cp:lastModifiedBy>
  <cp:revision>11</cp:revision>
  <dcterms:modified xsi:type="dcterms:W3CDTF">2018-11-07T14:25:28Z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