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9.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7132E1C-B573-4EDE-8BDF-257DB3CEB1E7}">
  <a:tblStyle styleId="{D7132E1C-B573-4EDE-8BDF-257DB3CEB1E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468" autoAdjust="0"/>
  </p:normalViewPr>
  <p:slideViewPr>
    <p:cSldViewPr snapToGrid="0">
      <p:cViewPr varScale="1">
        <p:scale>
          <a:sx n="91" d="100"/>
          <a:sy n="91" d="100"/>
        </p:scale>
        <p:origin x="202" y="62"/>
      </p:cViewPr>
      <p:guideLst>
        <p:guide orient="horz" pos="1620"/>
        <p:guide pos="2880"/>
      </p:guideLst>
    </p:cSldViewPr>
  </p:slideViewPr>
  <p:notesTextViewPr>
    <p:cViewPr>
      <p:scale>
        <a:sx n="1" d="1"/>
        <a:sy n="1" d="1"/>
      </p:scale>
      <p:origin x="0" y="-65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129276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Parts“-ed,” “-ing,” and “-er” and Interactive Writing: Writing a silly sentence with words ending in C-le syllable.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Word Parts instructional practice and notice that suffixes change the meaning of the base word. They begin to understand that identifying these word parts when they are added to a base word helps them to more easily decode and understand an unknown word. This cycle continues to build students’ knowledge of and practice with the spelling rule for when to drop the “e” from a base word when adding a vowel suffix.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words spelled with C-le ending syllable, write them on their whiteboards,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2469777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“-zle,” “-gle,” “-kle.”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have the /əl/ sound spelled with ‘-le’ plus consonants ‘z,’ ‘g,’ and ‘k.’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is spelled with ‘-zle,’ ‘-gle,’ ‘-kle’?” These are words that have the syllable /z əl/, /g əl/ or /k əl/ at the end.”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student responses will vary; e.g. if the student says “sparkle”, they identify the “-kle” pattern)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under the appropriate spelling pattern and repeats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sparkle (or other suggested word) has the C-le syllable spelled with -kle (or other pattern). Now it’s time to use your whiteboards to record the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whiteboard.”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If a student spells a word incorrectly, guide him or her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spelling pattern table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listed that have these vowel patterns! Now we are ready to write a silly sentence. I think we should use a word or two from our work with Word Parts and a few high-frequency words to write our sentence, too. I will use the Interactive Word Wall to find some more words for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makes us laugh because we use words that don’t usually go together, it gives us a funny picture in our head or sounds really silly.”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spelling pattern table and high-frequency words from the Word Wall. (For example: “The eagle guzzled down the water next to the man who juggled buckles.”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13)</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thirteen word sentence together. Let’s start with the first word, which is a high-frequency word that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write our first word, ‘the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long vowel spelling patterns “zle,” “gle,” and “kle.”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double the consonant if the first syllable is a short vowel sound.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9652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5bc75fa5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5bc75fa5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10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p>
          <a:p>
            <a:pPr marL="171450" lvl="0" indent="-171450" algn="l" rtl="0">
              <a:spcBef>
                <a:spcPts val="0"/>
              </a:spcBef>
              <a:spcAft>
                <a:spcPts val="0"/>
              </a:spcAft>
            </a:pPr>
            <a:r>
              <a:rPr lang="en" sz="1200" dirty="0">
                <a:latin typeface="Calibri"/>
                <a:ea typeface="Calibri"/>
                <a:cs typeface="Calibri"/>
                <a:sym typeface="Calibri"/>
              </a:rPr>
              <a:t>Use Spelling Pattern Table for Teacher Reference.</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Project for students to check their 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comparing their list with the master list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copy of list for students to reference throughout lesson.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6701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4a99e8a7d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g4a99e8a7de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p:txBody>
      </p:sp>
      <p:sp>
        <p:nvSpPr>
          <p:cNvPr id="333" name="Google Shape;333;g4a99e8a7de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4" name="Google Shape;334;g4a99e8a7de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8016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2599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736803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as needed for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a:t>
            </a:r>
            <a:r>
              <a:rPr lang="en-US" sz="1200" dirty="0">
                <a:solidFill>
                  <a:schemeClr val="dk1"/>
                </a:solidFill>
                <a:latin typeface="Calibri"/>
                <a:ea typeface="Calibri"/>
                <a:cs typeface="Calibri"/>
                <a:sym typeface="Calibri"/>
              </a:rPr>
              <a:t>much as </a:t>
            </a:r>
            <a:r>
              <a:rPr lang="en" sz="1200" dirty="0">
                <a:solidFill>
                  <a:schemeClr val="dk1"/>
                </a:solidFill>
                <a:latin typeface="Calibri"/>
                <a:ea typeface="Calibri"/>
                <a:cs typeface="Calibri"/>
                <a:sym typeface="Calibri"/>
              </a:rPr>
              <a:t>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5547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4a7753fe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4a7753fe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15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3821561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“The puzzle piece spun around in a circle, landing on a pickle.” “The eagle guzzled down the water next to the man who juggled buckles.”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“write,” “come,” “use,” “make,” “change,” “love,” “-ed,” “-er,” “-ing”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wo-column chart with headings: Suffix and Base Word) (</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“-zle,” “-gle,” “-kle”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7328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a:t>
            </a:r>
            <a:r>
              <a:rPr lang="en" sz="1200" dirty="0">
                <a:solidFill>
                  <a:schemeClr val="dk1"/>
                </a:solidFill>
                <a:latin typeface="Calibri"/>
                <a:ea typeface="Calibri"/>
                <a:cs typeface="Calibri"/>
                <a:sym typeface="Calibri"/>
              </a:rPr>
              <a:t> (found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925405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a:t>
            </a:r>
            <a:r>
              <a:rPr lang="en-US" sz="1200" dirty="0">
                <a:solidFill>
                  <a:schemeClr val="dk1"/>
                </a:solidFill>
                <a:latin typeface="Calibri"/>
                <a:ea typeface="Calibri"/>
                <a:cs typeface="Calibri"/>
                <a:sym typeface="Calibri"/>
              </a:rPr>
              <a:t>re</a:t>
            </a:r>
            <a:r>
              <a:rPr lang="en" sz="1200" dirty="0">
                <a:solidFill>
                  <a:schemeClr val="dk1"/>
                </a:solidFill>
                <a:latin typeface="Calibri"/>
                <a:ea typeface="Calibri"/>
                <a:cs typeface="Calibri"/>
                <a:sym typeface="Calibri"/>
              </a:rPr>
              <a:t>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 parts correctly.</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 with the syllable type C-le and high-frequency words from this cycle.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interact, interactive, pattern, suffix, proficient (L)</a:t>
            </a:r>
            <a:endParaRPr sz="1200" dirty="0">
              <a:latin typeface="Calibri"/>
              <a:ea typeface="Calibri"/>
              <a:cs typeface="Calibri"/>
              <a:sym typeface="Calibri"/>
            </a:endParaRPr>
          </a:p>
        </p:txBody>
      </p:sp>
    </p:spTree>
    <p:extLst>
      <p:ext uri="{BB962C8B-B14F-4D97-AF65-F5344CB8AC3E}">
        <p14:creationId xmlns:p14="http://schemas.microsoft.com/office/powerpoint/2010/main" val="830886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8138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adding suffixes to base words to make new words.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9708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“write,” “come,” “use,” “make,” “change,” “love,” “-ing,” “-er,” “-ed”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“Let’s read these together: ‘write,’ ‘come,’ ‘use,’ ‘make,’ ‘change,’ ‘love,’ ‘-ing,’ ‘-er,’ ‘-ed.’”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 parts?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Some are base words; some are suffixes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“Yes, we have base words and suffixes 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‘base word’ for us?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that has meaning on its own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is a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added to the ending of a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a suffix is a word part that is added to the ending of a word and often changes the meaning.”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 suffix be a word on its own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it is a word part that must be added to a 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(or point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sort these into the correct column: Base Word or Suffix. The first word part is ‘make.’”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a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“make” to the Base Word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for sorting the remaining words and parts into T-chart as “suffix” or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make some new words with these word parts. We can do this by choosing one base word and one suffix. I’ll show you by choosing the base word ‘write’ and add the suffix ‘-er.’”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When I put these together, what new word did I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writer”)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the base word change?”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“e” was dropped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This is because the suffix ‘-er’ begins with a vowel. When the suffix begins with a vowel, as it does in ‘-er,’ ‘-ed,’ and ‘-ing,’ the ‘e’ ending of the base word is dropped.”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was the meaning changed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changed “write” from an action to a person that does the action. A “writer” is a person who writes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does ‘-er’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action or process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“Exactly. We have changed the meaning by adding the suffix ‘-er.’”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Now who else would like to make a new word with these word parts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 volunteer to make new word with a base word and a suffix and to read 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 to define the word and explain how the meaning changed.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Additional word parts and new words for “make + ing = making and love + ed = loved” are available on slide. If time permits more words to be made, dictate those to students and discuss/check spelling orally. Use the board, or use a whiteboard and display it to students to check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students writing words on whiteboards and holding up/showing words as they are written for a choral/signal response to quickly assess student performance with skill.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become familiar with the routines and the definitions of prefix, base word, and suffix, consider skipping steps 3–7.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extra practice making words: Consider offering clues to words they could make with the base words and suffixes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forget, remind them that the suffixes are vowel suffixes, meaning they begin with a vowel. Therefore, the “e” is dropped from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adding the “-er,” “-ing,” or “-ed” Suffix Cards to the base words, consider cover the magic “e” on the Base Word Card to illustrate how the “e” is “dropped” from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 suffix is added to a word, it changes the word’s meaning. Use the following rules as a key for helping students discover the new meaning.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“-ing”: action of a verb</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“-er”: more; or a person or thing who does an action or process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“-ed”: forms a past tense of a verb</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3294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1646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9158401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146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968107"/>
            <a:ext cx="8520600" cy="3821607"/>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dirty="0">
                <a:solidFill>
                  <a:schemeClr val="dk1"/>
                </a:solidFill>
              </a:rPr>
              <a:t>This lesson </a:t>
            </a:r>
            <a:r>
              <a:rPr lang="en" sz="1700" dirty="0"/>
              <a:t>includes two instructional practices: Word Parts “-ed,” “-ing,” and “-er” and Interactive Writing: Writing a silly sentence with words ending in C-le syllable. Students will notice that suffixes change the meaning of the base word, and begin to understand that identifying these word parts (when added to a base word) helps to decode and understand an unknown word. During Interactive Writing, students brainstorm and write a list of words spelled with C-le ending syllable, then check correct spelling with whole group. The class works together to compose and write a silly sentence using some of the words. Because these words are familiar, spellings should be accurate, not invented.</a:t>
            </a:r>
            <a:endParaRPr sz="17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70000"/>
              </a:lnSpc>
              <a:spcBef>
                <a:spcPts val="1000"/>
              </a:spcBef>
              <a:spcAft>
                <a:spcPts val="0"/>
              </a:spcAft>
              <a:buClr>
                <a:schemeClr val="dk1"/>
              </a:buClr>
              <a:buSzPts val="1700"/>
              <a:buFont typeface="Arial"/>
              <a:buChar char="●"/>
            </a:pPr>
            <a:r>
              <a:rPr lang="en" sz="1700" dirty="0"/>
              <a:t>Using spelling patterns for words ending in C-le syllable and suffixes “-ed,” “-ing,” and “-er”</a:t>
            </a:r>
            <a:endParaRPr sz="1700" dirty="0"/>
          </a:p>
          <a:p>
            <a:pPr marL="457200" lvl="0" indent="-336550" algn="l" rtl="0">
              <a:lnSpc>
                <a:spcPct val="70000"/>
              </a:lnSpc>
              <a:spcBef>
                <a:spcPts val="100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7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21" name="Google Shape;321;p48"/>
          <p:cNvSpPr txBox="1"/>
          <p:nvPr/>
        </p:nvSpPr>
        <p:spPr>
          <a:xfrm>
            <a:off x="311700" y="702025"/>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22" name="Google Shape;322;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23" name="Google Shape;323;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24" name="Google Shape;324;p48"/>
          <p:cNvPicPr preferRelativeResize="0"/>
          <p:nvPr/>
        </p:nvPicPr>
        <p:blipFill>
          <a:blip r:embed="rId5">
            <a:alphaModFix/>
          </a:blip>
          <a:stretch>
            <a:fillRect/>
          </a:stretch>
        </p:blipFill>
        <p:spPr>
          <a:xfrm>
            <a:off x="311690" y="2696647"/>
            <a:ext cx="5829935" cy="1547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graphicFrame>
        <p:nvGraphicFramePr>
          <p:cNvPr id="329" name="Google Shape;329;p49"/>
          <p:cNvGraphicFramePr/>
          <p:nvPr>
            <p:extLst>
              <p:ext uri="{D42A27DB-BD31-4B8C-83A1-F6EECF244321}">
                <p14:modId xmlns:p14="http://schemas.microsoft.com/office/powerpoint/2010/main" val="2315745284"/>
              </p:ext>
            </p:extLst>
          </p:nvPr>
        </p:nvGraphicFramePr>
        <p:xfrm>
          <a:off x="874550" y="294425"/>
          <a:ext cx="7239000" cy="4435560"/>
        </p:xfrm>
        <a:graphic>
          <a:graphicData uri="http://schemas.openxmlformats.org/drawingml/2006/table">
            <a:tbl>
              <a:tblPr>
                <a:noFill/>
                <a:tableStyleId>{D7132E1C-B573-4EDE-8BDF-257DB3CEB1E7}</a:tableStyleId>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tblGrid>
              <a:tr h="510850">
                <a:tc>
                  <a:txBody>
                    <a:bodyPr/>
                    <a:lstStyle/>
                    <a:p>
                      <a:pPr marL="0" lvl="0" indent="0" algn="ctr" rtl="0">
                        <a:spcBef>
                          <a:spcPts val="0"/>
                        </a:spcBef>
                        <a:spcAft>
                          <a:spcPts val="0"/>
                        </a:spcAft>
                        <a:buNone/>
                      </a:pPr>
                      <a:r>
                        <a:rPr lang="en" sz="2400" dirty="0">
                          <a:latin typeface="Century Gothic"/>
                          <a:ea typeface="Century Gothic"/>
                          <a:cs typeface="Century Gothic"/>
                          <a:sym typeface="Century Gothic"/>
                        </a:rPr>
                        <a:t>-zle</a:t>
                      </a:r>
                      <a:endParaRPr sz="24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-gle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-kle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869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guzzle</a:t>
                      </a:r>
                      <a:endParaRPr dirty="0">
                        <a:latin typeface="Century Gothic"/>
                        <a:ea typeface="Century Gothic"/>
                        <a:cs typeface="Century Gothic"/>
                        <a:sym typeface="Century Gothic"/>
                      </a:endParaRPr>
                    </a:p>
                    <a:p>
                      <a:pPr marL="0" lvl="0" indent="0" algn="ctr" rtl="0">
                        <a:spcBef>
                          <a:spcPts val="0"/>
                        </a:spcBef>
                        <a:spcAft>
                          <a:spcPts val="0"/>
                        </a:spcAft>
                        <a:buNone/>
                      </a:pPr>
                      <a:r>
                        <a:rPr lang="en" sz="2400" dirty="0">
                          <a:solidFill>
                            <a:schemeClr val="dk1"/>
                          </a:solidFill>
                          <a:latin typeface="Century Gothic"/>
                          <a:ea typeface="Century Gothic"/>
                          <a:cs typeface="Century Gothic"/>
                          <a:sym typeface="Century Gothic"/>
                        </a:rPr>
                        <a:t>puzzle</a:t>
                      </a: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dirty="0">
                          <a:solidFill>
                            <a:schemeClr val="dk1"/>
                          </a:solidFill>
                          <a:latin typeface="Century Gothic"/>
                          <a:ea typeface="Century Gothic"/>
                          <a:cs typeface="Century Gothic"/>
                          <a:sym typeface="Century Gothic"/>
                        </a:rPr>
                        <a:t>frazzle</a:t>
                      </a:r>
                      <a:endParaRPr sz="24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drizzle</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juggle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jungle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gargle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giggle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sparkle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buckle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pickle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7" name="Google Shape;337;p50"/>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writer?” </a:t>
            </a:r>
            <a:endParaRPr>
              <a:latin typeface="Century Gothic"/>
              <a:ea typeface="Century Gothic"/>
              <a:cs typeface="Century Gothic"/>
              <a:sym typeface="Century Gothic"/>
            </a:endParaRPr>
          </a:p>
        </p:txBody>
      </p:sp>
      <p:pic>
        <p:nvPicPr>
          <p:cNvPr id="338" name="Google Shape;338;p50"/>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44" name="Google Shape;344;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50" name="Google Shape;350;p52"/>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the C-le syllable and suffixes “-ed,” “-ing,” and “-er.”</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51" name="Google Shape;351;p52"/>
          <p:cNvPicPr preferRelativeResize="0"/>
          <p:nvPr/>
        </p:nvPicPr>
        <p:blipFill>
          <a:blip r:embed="rId3">
            <a:alphaModFix/>
          </a:blip>
          <a:stretch>
            <a:fillRect/>
          </a:stretch>
        </p:blipFill>
        <p:spPr>
          <a:xfrm>
            <a:off x="8290929" y="4279950"/>
            <a:ext cx="853071" cy="64058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aphicFrame>
        <p:nvGraphicFramePr>
          <p:cNvPr id="356" name="Google Shape;356;p53"/>
          <p:cNvGraphicFramePr/>
          <p:nvPr>
            <p:extLst>
              <p:ext uri="{D42A27DB-BD31-4B8C-83A1-F6EECF244321}">
                <p14:modId xmlns:p14="http://schemas.microsoft.com/office/powerpoint/2010/main" val="2445476858"/>
              </p:ext>
            </p:extLst>
          </p:nvPr>
        </p:nvGraphicFramePr>
        <p:xfrm>
          <a:off x="0" y="0"/>
          <a:ext cx="9144000" cy="5177235"/>
        </p:xfrm>
        <a:graphic>
          <a:graphicData uri="http://schemas.openxmlformats.org/drawingml/2006/table">
            <a:tbl>
              <a:tblPr>
                <a:noFill/>
                <a:tableStyleId>{D7132E1C-B573-4EDE-8BDF-257DB3CEB1E7}</a:tableStyleId>
              </a:tblPr>
              <a:tblGrid>
                <a:gridCol w="3153950">
                  <a:extLst>
                    <a:ext uri="{9D8B030D-6E8A-4147-A177-3AD203B41FA5}">
                      <a16:colId xmlns:a16="http://schemas.microsoft.com/office/drawing/2014/main" val="20000"/>
                    </a:ext>
                  </a:extLst>
                </a:gridCol>
                <a:gridCol w="293475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1487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628625">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Let’s create another silly sentence.</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Use words with the spelling patterns “-gle, -zle, -kle” or other C-le words and high-frequency words.</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 will write our sentence together, </a:t>
                      </a:r>
                      <a:r>
                        <a:rPr lang="en-US" sz="1400" dirty="0">
                          <a:solidFill>
                            <a:schemeClr val="dk1"/>
                          </a:solidFill>
                          <a:latin typeface="Century Gothic"/>
                          <a:ea typeface="Century Gothic"/>
                          <a:cs typeface="Century Gothic"/>
                          <a:sym typeface="Century Gothic"/>
                        </a:rPr>
                        <a:t>and</a:t>
                      </a:r>
                      <a:r>
                        <a:rPr lang="en" sz="1400" dirty="0">
                          <a:solidFill>
                            <a:schemeClr val="dk1"/>
                          </a:solidFill>
                          <a:latin typeface="Century Gothic"/>
                          <a:ea typeface="Century Gothic"/>
                          <a:cs typeface="Century Gothic"/>
                          <a:sym typeface="Century Gothic"/>
                        </a:rPr>
                        <a:t> check our sentence for spelling, capitalization, and punctuation, </a:t>
                      </a:r>
                      <a:r>
                        <a:rPr lang="en-US" sz="1400" dirty="0">
                          <a:solidFill>
                            <a:schemeClr val="dk1"/>
                          </a:solidFill>
                          <a:latin typeface="Century Gothic"/>
                          <a:ea typeface="Century Gothic"/>
                          <a:cs typeface="Century Gothic"/>
                          <a:sym typeface="Century Gothic"/>
                        </a:rPr>
                        <a:t>and</a:t>
                      </a:r>
                      <a:r>
                        <a:rPr lang="en" sz="1400" dirty="0">
                          <a:solidFill>
                            <a:schemeClr val="dk1"/>
                          </a:solidFill>
                          <a:latin typeface="Century Gothic"/>
                          <a:ea typeface="Century Gothic"/>
                          <a:cs typeface="Century Gothic"/>
                          <a:sym typeface="Century Gothic"/>
                        </a:rPr>
                        <a:t> make corrections as needed.</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We will read our silly sentence together. If we come to a word we don’t know, we’ll use our Reader’s Toolbox.</a:t>
                      </a:r>
                      <a:endParaRPr sz="14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Use words with the spelling patterns “-gle, -zle, -kle” or other C-le words.</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Share your sentence with another writing pair </a:t>
                      </a:r>
                      <a:r>
                        <a:rPr lang="en-US" sz="1400" dirty="0">
                          <a:solidFill>
                            <a:schemeClr val="dk1"/>
                          </a:solidFill>
                          <a:latin typeface="Century Gothic"/>
                          <a:ea typeface="Century Gothic"/>
                          <a:cs typeface="Century Gothic"/>
                          <a:sym typeface="Century Gothic"/>
                        </a:rPr>
                        <a:t>and</a:t>
                      </a:r>
                      <a:r>
                        <a:rPr lang="en" sz="1400" dirty="0">
                          <a:solidFill>
                            <a:schemeClr val="dk1"/>
                          </a:solidFill>
                          <a:latin typeface="Century Gothic"/>
                          <a:ea typeface="Century Gothic"/>
                          <a:cs typeface="Century Gothic"/>
                          <a:sym typeface="Century Gothic"/>
                        </a:rPr>
                        <a:t> refer to the Reader’s Toolbox if you need it.</a:t>
                      </a:r>
                      <a:endParaRPr sz="14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Use words with the spelling patterns “-gle, -zle, -kle” or other C-le words and high-frequency words.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Check each other’s sentences and make any corrections needed. Refer to the Reader’s Toolbox if you need it.</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357" name="Google Shape;357;p53"/>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58" name="Google Shape;358;p53"/>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4"/>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64" name="Google Shape;364;p5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65" name="Google Shape;365;p5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66" name="Google Shape;366;p5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67" name="Google Shape;367;p54"/>
          <p:cNvGraphicFramePr/>
          <p:nvPr>
            <p:extLst>
              <p:ext uri="{D42A27DB-BD31-4B8C-83A1-F6EECF244321}">
                <p14:modId xmlns:p14="http://schemas.microsoft.com/office/powerpoint/2010/main" val="3774920337"/>
              </p:ext>
            </p:extLst>
          </p:nvPr>
        </p:nvGraphicFramePr>
        <p:xfrm>
          <a:off x="4572000" y="19125"/>
          <a:ext cx="4328900" cy="4941495"/>
        </p:xfrm>
        <a:graphic>
          <a:graphicData uri="http://schemas.openxmlformats.org/drawingml/2006/table">
            <a:tbl>
              <a:tblPr>
                <a:noFill/>
                <a:tableStyleId>{D7132E1C-B573-4EDE-8BDF-257DB3CEB1E7}</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368" name="Google Shape;368;p54"/>
          <p:cNvPicPr preferRelativeResize="0"/>
          <p:nvPr/>
        </p:nvPicPr>
        <p:blipFill>
          <a:blip r:embed="rId4">
            <a:alphaModFix/>
          </a:blip>
          <a:stretch>
            <a:fillRect/>
          </a:stretch>
        </p:blipFill>
        <p:spPr>
          <a:xfrm>
            <a:off x="4572009" y="4332000"/>
            <a:ext cx="449825" cy="381000"/>
          </a:xfrm>
          <a:prstGeom prst="rect">
            <a:avLst/>
          </a:prstGeom>
          <a:noFill/>
          <a:ln>
            <a:noFill/>
          </a:ln>
        </p:spPr>
      </p:pic>
      <p:pic>
        <p:nvPicPr>
          <p:cNvPr id="369" name="Google Shape;369;p5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70" name="Google Shape;370;p5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71" name="Google Shape;371;p54"/>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372" name="Google Shape;372;p5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63:</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Word Parts T-chart (teacher display)</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457200" lvl="0" indent="-342900" algn="l" rtl="0">
              <a:spcBef>
                <a:spcPts val="1000"/>
              </a:spcBef>
              <a:spcAft>
                <a:spcPts val="0"/>
              </a:spcAft>
              <a:buClr>
                <a:schemeClr val="dk1"/>
              </a:buClr>
              <a:buSzPts val="1800"/>
              <a:buChar char="•"/>
            </a:pPr>
            <a:r>
              <a:rPr lang="en" sz="1800" dirty="0"/>
              <a:t>Spelling Pattern Cards (see notes)</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63:</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13: Lesson 63</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suffixes “ing,” “ed,” and “er.”</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196943" y="4278086"/>
            <a:ext cx="825271" cy="61605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246050" y="17048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 Parts </a:t>
            </a:r>
            <a:endParaRPr sz="3000" dirty="0"/>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66" name="Google Shape;266;p45"/>
          <p:cNvSpPr txBox="1"/>
          <p:nvPr/>
        </p:nvSpPr>
        <p:spPr>
          <a:xfrm>
            <a:off x="246050" y="1086530"/>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68" name="Google Shape;268;p45"/>
          <p:cNvSpPr txBox="1"/>
          <p:nvPr/>
        </p:nvSpPr>
        <p:spPr>
          <a:xfrm>
            <a:off x="1208850" y="258383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6" name="Google Shape;276;p45"/>
          <p:cNvSpPr txBox="1"/>
          <p:nvPr/>
        </p:nvSpPr>
        <p:spPr>
          <a:xfrm>
            <a:off x="1208850" y="3037755"/>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77" name="Google Shape;277;p45"/>
          <p:cNvSpPr txBox="1"/>
          <p:nvPr/>
        </p:nvSpPr>
        <p:spPr>
          <a:xfrm>
            <a:off x="1208850" y="388865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8" name="Google Shape;278;p45"/>
          <p:cNvSpPr txBox="1"/>
          <p:nvPr/>
        </p:nvSpPr>
        <p:spPr>
          <a:xfrm>
            <a:off x="1728225" y="4385430"/>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	</a:t>
            </a:r>
            <a:endParaRPr sz="2400" b="1" u="sng">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graphicFrame>
        <p:nvGraphicFramePr>
          <p:cNvPr id="281" name="Google Shape;281;p45"/>
          <p:cNvGraphicFramePr/>
          <p:nvPr/>
        </p:nvGraphicFramePr>
        <p:xfrm>
          <a:off x="4536025" y="137100"/>
          <a:ext cx="4376750" cy="4663350"/>
        </p:xfrm>
        <a:graphic>
          <a:graphicData uri="http://schemas.openxmlformats.org/drawingml/2006/table">
            <a:tbl>
              <a:tblPr>
                <a:noFill/>
                <a:tableStyleId>{D7132E1C-B573-4EDE-8BDF-257DB3CEB1E7}</a:tableStyleId>
              </a:tblPr>
              <a:tblGrid>
                <a:gridCol w="2188375">
                  <a:extLst>
                    <a:ext uri="{9D8B030D-6E8A-4147-A177-3AD203B41FA5}">
                      <a16:colId xmlns:a16="http://schemas.microsoft.com/office/drawing/2014/main" val="20000"/>
                    </a:ext>
                  </a:extLst>
                </a:gridCol>
                <a:gridCol w="2188375">
                  <a:extLst>
                    <a:ext uri="{9D8B030D-6E8A-4147-A177-3AD203B41FA5}">
                      <a16:colId xmlns:a16="http://schemas.microsoft.com/office/drawing/2014/main" val="20001"/>
                    </a:ext>
                  </a:extLst>
                </a:gridCol>
              </a:tblGrid>
              <a:tr h="381000">
                <a:tc gridSpan="2">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Word Parts T-chart</a:t>
                      </a:r>
                      <a:endParaRPr sz="2400" b="1">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Suffix</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Base Word</a:t>
                      </a:r>
                      <a:endParaRPr sz="22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bl>
          </a:graphicData>
        </a:graphic>
      </p:graphicFrame>
      <p:graphicFrame>
        <p:nvGraphicFramePr>
          <p:cNvPr id="282" name="Google Shape;282;p45"/>
          <p:cNvGraphicFramePr/>
          <p:nvPr>
            <p:extLst>
              <p:ext uri="{D42A27DB-BD31-4B8C-83A1-F6EECF244321}">
                <p14:modId xmlns:p14="http://schemas.microsoft.com/office/powerpoint/2010/main" val="4052287593"/>
              </p:ext>
            </p:extLst>
          </p:nvPr>
        </p:nvGraphicFramePr>
        <p:xfrm>
          <a:off x="246050" y="949255"/>
          <a:ext cx="3790950" cy="1554390"/>
        </p:xfrm>
        <a:graphic>
          <a:graphicData uri="http://schemas.openxmlformats.org/drawingml/2006/table">
            <a:tbl>
              <a:tblPr>
                <a:noFill/>
                <a:tableStyleId>{D7132E1C-B573-4EDE-8BDF-257DB3CEB1E7}</a:tableStyleId>
              </a:tblPr>
              <a:tblGrid>
                <a:gridCol w="1263650">
                  <a:extLst>
                    <a:ext uri="{9D8B030D-6E8A-4147-A177-3AD203B41FA5}">
                      <a16:colId xmlns:a16="http://schemas.microsoft.com/office/drawing/2014/main" val="20000"/>
                    </a:ext>
                  </a:extLst>
                </a:gridCol>
                <a:gridCol w="1263650">
                  <a:extLst>
                    <a:ext uri="{9D8B030D-6E8A-4147-A177-3AD203B41FA5}">
                      <a16:colId xmlns:a16="http://schemas.microsoft.com/office/drawing/2014/main" val="20001"/>
                    </a:ext>
                  </a:extLst>
                </a:gridCol>
                <a:gridCol w="12636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make</a:t>
                      </a:r>
                      <a:endParaRPr sz="22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come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use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-ing</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love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-ed</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write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-er</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change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sp>
        <p:nvSpPr>
          <p:cNvPr id="283" name="Google Shape;283;p45"/>
          <p:cNvSpPr txBox="1"/>
          <p:nvPr/>
        </p:nvSpPr>
        <p:spPr>
          <a:xfrm>
            <a:off x="6897700" y="115375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make</a:t>
            </a:r>
            <a:endParaRPr dirty="0">
              <a:latin typeface="Century Gothic"/>
              <a:ea typeface="Century Gothic"/>
              <a:cs typeface="Century Gothic"/>
              <a:sym typeface="Century Gothic"/>
            </a:endParaRPr>
          </a:p>
        </p:txBody>
      </p:sp>
      <p:sp>
        <p:nvSpPr>
          <p:cNvPr id="284" name="Google Shape;284;p45"/>
          <p:cNvSpPr txBox="1"/>
          <p:nvPr/>
        </p:nvSpPr>
        <p:spPr>
          <a:xfrm>
            <a:off x="6897700" y="149260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come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5" name="Google Shape;285;p45"/>
          <p:cNvSpPr txBox="1"/>
          <p:nvPr/>
        </p:nvSpPr>
        <p:spPr>
          <a:xfrm>
            <a:off x="6897700" y="189100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use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6" name="Google Shape;286;p45"/>
          <p:cNvSpPr txBox="1"/>
          <p:nvPr/>
        </p:nvSpPr>
        <p:spPr>
          <a:xfrm>
            <a:off x="6795100" y="2342450"/>
            <a:ext cx="18570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write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7" name="Google Shape;287;p45"/>
          <p:cNvSpPr txBox="1"/>
          <p:nvPr/>
        </p:nvSpPr>
        <p:spPr>
          <a:xfrm>
            <a:off x="6951250" y="2766400"/>
            <a:ext cx="15447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love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8" name="Google Shape;288;p45"/>
          <p:cNvSpPr txBox="1"/>
          <p:nvPr/>
        </p:nvSpPr>
        <p:spPr>
          <a:xfrm>
            <a:off x="7029400" y="3225850"/>
            <a:ext cx="15201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change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9" name="Google Shape;289;p45"/>
          <p:cNvSpPr txBox="1"/>
          <p:nvPr/>
        </p:nvSpPr>
        <p:spPr>
          <a:xfrm>
            <a:off x="4880575" y="1528250"/>
            <a:ext cx="13374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-ing</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90" name="Google Shape;290;p45"/>
          <p:cNvSpPr txBox="1"/>
          <p:nvPr/>
        </p:nvSpPr>
        <p:spPr>
          <a:xfrm>
            <a:off x="4899750" y="2045350"/>
            <a:ext cx="13077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-er</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91" name="Google Shape;291;p45"/>
          <p:cNvSpPr txBox="1"/>
          <p:nvPr/>
        </p:nvSpPr>
        <p:spPr>
          <a:xfrm>
            <a:off x="4884900" y="2534325"/>
            <a:ext cx="13374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-ed</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92" name="Google Shape;292;p45"/>
          <p:cNvSpPr txBox="1"/>
          <p:nvPr/>
        </p:nvSpPr>
        <p:spPr>
          <a:xfrm>
            <a:off x="258125" y="2463700"/>
            <a:ext cx="4597200" cy="231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93" name="Google Shape;293;p45"/>
          <p:cNvGraphicFramePr/>
          <p:nvPr>
            <p:extLst>
              <p:ext uri="{D42A27DB-BD31-4B8C-83A1-F6EECF244321}">
                <p14:modId xmlns:p14="http://schemas.microsoft.com/office/powerpoint/2010/main" val="3208081267"/>
              </p:ext>
            </p:extLst>
          </p:nvPr>
        </p:nvGraphicFramePr>
        <p:xfrm>
          <a:off x="246050" y="2915380"/>
          <a:ext cx="3897825" cy="1706760"/>
        </p:xfrm>
        <a:graphic>
          <a:graphicData uri="http://schemas.openxmlformats.org/drawingml/2006/table">
            <a:tbl>
              <a:tblPr>
                <a:noFill/>
                <a:tableStyleId>{D7132E1C-B573-4EDE-8BDF-257DB3CEB1E7}</a:tableStyleId>
              </a:tblPr>
              <a:tblGrid>
                <a:gridCol w="1351325">
                  <a:extLst>
                    <a:ext uri="{9D8B030D-6E8A-4147-A177-3AD203B41FA5}">
                      <a16:colId xmlns:a16="http://schemas.microsoft.com/office/drawing/2014/main" val="20000"/>
                    </a:ext>
                  </a:extLst>
                </a:gridCol>
                <a:gridCol w="1351325">
                  <a:extLst>
                    <a:ext uri="{9D8B030D-6E8A-4147-A177-3AD203B41FA5}">
                      <a16:colId xmlns:a16="http://schemas.microsoft.com/office/drawing/2014/main" val="20001"/>
                    </a:ext>
                  </a:extLst>
                </a:gridCol>
                <a:gridCol w="1195175">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Base</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Suffix</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Word</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bl>
          </a:graphicData>
        </a:graphic>
      </p:graphicFrame>
      <p:sp>
        <p:nvSpPr>
          <p:cNvPr id="294" name="Google Shape;294;p45"/>
          <p:cNvSpPr txBox="1"/>
          <p:nvPr/>
        </p:nvSpPr>
        <p:spPr>
          <a:xfrm>
            <a:off x="267275" y="3477430"/>
            <a:ext cx="13374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write</a:t>
            </a:r>
            <a:endParaRPr>
              <a:latin typeface="Century Gothic"/>
              <a:ea typeface="Century Gothic"/>
              <a:cs typeface="Century Gothic"/>
              <a:sym typeface="Century Gothic"/>
            </a:endParaRPr>
          </a:p>
        </p:txBody>
      </p:sp>
      <p:sp>
        <p:nvSpPr>
          <p:cNvPr id="295" name="Google Shape;295;p45"/>
          <p:cNvSpPr txBox="1"/>
          <p:nvPr/>
        </p:nvSpPr>
        <p:spPr>
          <a:xfrm>
            <a:off x="1581925" y="344458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-er</a:t>
            </a:r>
            <a:endParaRPr>
              <a:latin typeface="Century Gothic"/>
              <a:ea typeface="Century Gothic"/>
              <a:cs typeface="Century Gothic"/>
              <a:sym typeface="Century Gothic"/>
            </a:endParaRPr>
          </a:p>
        </p:txBody>
      </p:sp>
      <p:sp>
        <p:nvSpPr>
          <p:cNvPr id="296" name="Google Shape;296;p45"/>
          <p:cNvSpPr txBox="1"/>
          <p:nvPr/>
        </p:nvSpPr>
        <p:spPr>
          <a:xfrm>
            <a:off x="2929425" y="3428130"/>
            <a:ext cx="12144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writer</a:t>
            </a:r>
            <a:endParaRPr>
              <a:latin typeface="Century Gothic"/>
              <a:ea typeface="Century Gothic"/>
              <a:cs typeface="Century Gothic"/>
              <a:sym typeface="Century Gothic"/>
            </a:endParaRPr>
          </a:p>
        </p:txBody>
      </p:sp>
      <p:sp>
        <p:nvSpPr>
          <p:cNvPr id="297" name="Google Shape;297;p45"/>
          <p:cNvSpPr txBox="1"/>
          <p:nvPr/>
        </p:nvSpPr>
        <p:spPr>
          <a:xfrm>
            <a:off x="316575" y="3855405"/>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make</a:t>
            </a:r>
            <a:endParaRPr>
              <a:latin typeface="Century Gothic"/>
              <a:ea typeface="Century Gothic"/>
              <a:cs typeface="Century Gothic"/>
              <a:sym typeface="Century Gothic"/>
            </a:endParaRPr>
          </a:p>
        </p:txBody>
      </p:sp>
      <p:sp>
        <p:nvSpPr>
          <p:cNvPr id="298" name="Google Shape;298;p45"/>
          <p:cNvSpPr txBox="1"/>
          <p:nvPr/>
        </p:nvSpPr>
        <p:spPr>
          <a:xfrm>
            <a:off x="1581925" y="378014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-ing</a:t>
            </a:r>
            <a:endParaRPr>
              <a:latin typeface="Century Gothic"/>
              <a:ea typeface="Century Gothic"/>
              <a:cs typeface="Century Gothic"/>
              <a:sym typeface="Century Gothic"/>
            </a:endParaRPr>
          </a:p>
        </p:txBody>
      </p:sp>
      <p:sp>
        <p:nvSpPr>
          <p:cNvPr id="299" name="Google Shape;299;p45"/>
          <p:cNvSpPr txBox="1"/>
          <p:nvPr/>
        </p:nvSpPr>
        <p:spPr>
          <a:xfrm>
            <a:off x="2882775" y="3820030"/>
            <a:ext cx="1307700" cy="28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making</a:t>
            </a:r>
            <a:endParaRPr>
              <a:latin typeface="Century Gothic"/>
              <a:ea typeface="Century Gothic"/>
              <a:cs typeface="Century Gothic"/>
              <a:sym typeface="Century Gothic"/>
            </a:endParaRPr>
          </a:p>
        </p:txBody>
      </p:sp>
      <p:sp>
        <p:nvSpPr>
          <p:cNvPr id="300" name="Google Shape;300;p45"/>
          <p:cNvSpPr txBox="1"/>
          <p:nvPr/>
        </p:nvSpPr>
        <p:spPr>
          <a:xfrm>
            <a:off x="316575" y="4200480"/>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love</a:t>
            </a:r>
            <a:endParaRPr>
              <a:latin typeface="Century Gothic"/>
              <a:ea typeface="Century Gothic"/>
              <a:cs typeface="Century Gothic"/>
              <a:sym typeface="Century Gothic"/>
            </a:endParaRPr>
          </a:p>
        </p:txBody>
      </p:sp>
      <p:sp>
        <p:nvSpPr>
          <p:cNvPr id="301" name="Google Shape;301;p45"/>
          <p:cNvSpPr txBox="1"/>
          <p:nvPr/>
        </p:nvSpPr>
        <p:spPr>
          <a:xfrm>
            <a:off x="1614775" y="420048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-ed</a:t>
            </a:r>
            <a:endParaRPr>
              <a:latin typeface="Century Gothic"/>
              <a:ea typeface="Century Gothic"/>
              <a:cs typeface="Century Gothic"/>
              <a:sym typeface="Century Gothic"/>
            </a:endParaRPr>
          </a:p>
        </p:txBody>
      </p:sp>
      <p:sp>
        <p:nvSpPr>
          <p:cNvPr id="302" name="Google Shape;302;p45"/>
          <p:cNvSpPr txBox="1"/>
          <p:nvPr/>
        </p:nvSpPr>
        <p:spPr>
          <a:xfrm>
            <a:off x="2882775" y="4200480"/>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loved</a:t>
            </a:r>
            <a:endParaRPr>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3"/>
                                        </p:tgtEl>
                                        <p:attrNameLst>
                                          <p:attrName>style.visibility</p:attrName>
                                        </p:attrNameLst>
                                      </p:cBhvr>
                                      <p:to>
                                        <p:strVal val="visible"/>
                                      </p:to>
                                    </p:set>
                                    <p:animEffect transition="in" filter="fade">
                                      <p:cBhvr>
                                        <p:cTn id="12" dur="1000"/>
                                        <p:tgtEl>
                                          <p:spTgt spid="28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4"/>
                                        </p:tgtEl>
                                        <p:attrNameLst>
                                          <p:attrName>style.visibility</p:attrName>
                                        </p:attrNameLst>
                                      </p:cBhvr>
                                      <p:to>
                                        <p:strVal val="visible"/>
                                      </p:to>
                                    </p:set>
                                    <p:animEffect transition="in" filter="fade">
                                      <p:cBhvr>
                                        <p:cTn id="17" dur="1000"/>
                                        <p:tgtEl>
                                          <p:spTgt spid="2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5"/>
                                        </p:tgtEl>
                                        <p:attrNameLst>
                                          <p:attrName>style.visibility</p:attrName>
                                        </p:attrNameLst>
                                      </p:cBhvr>
                                      <p:to>
                                        <p:strVal val="visible"/>
                                      </p:to>
                                    </p:set>
                                    <p:animEffect transition="in" filter="fade">
                                      <p:cBhvr>
                                        <p:cTn id="22" dur="1000"/>
                                        <p:tgtEl>
                                          <p:spTgt spid="28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1000"/>
                                        <p:tgtEl>
                                          <p:spTgt spid="28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7"/>
                                        </p:tgtEl>
                                        <p:attrNameLst>
                                          <p:attrName>style.visibility</p:attrName>
                                        </p:attrNameLst>
                                      </p:cBhvr>
                                      <p:to>
                                        <p:strVal val="visible"/>
                                      </p:to>
                                    </p:set>
                                    <p:animEffect transition="in" filter="fade">
                                      <p:cBhvr>
                                        <p:cTn id="32" dur="1000"/>
                                        <p:tgtEl>
                                          <p:spTgt spid="2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1"/>
                                        </p:tgtEl>
                                        <p:attrNameLst>
                                          <p:attrName>style.visibility</p:attrName>
                                        </p:attrNameLst>
                                      </p:cBhvr>
                                      <p:to>
                                        <p:strVal val="visible"/>
                                      </p:to>
                                    </p:set>
                                    <p:animEffect transition="in" filter="fade">
                                      <p:cBhvr>
                                        <p:cTn id="37" dur="1000"/>
                                        <p:tgtEl>
                                          <p:spTgt spid="29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6"/>
                                        </p:tgtEl>
                                        <p:attrNameLst>
                                          <p:attrName>style.visibility</p:attrName>
                                        </p:attrNameLst>
                                      </p:cBhvr>
                                      <p:to>
                                        <p:strVal val="visible"/>
                                      </p:to>
                                    </p:set>
                                    <p:animEffect transition="in" filter="fade">
                                      <p:cBhvr>
                                        <p:cTn id="42" dur="1000"/>
                                        <p:tgtEl>
                                          <p:spTgt spid="28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0"/>
                                        </p:tgtEl>
                                        <p:attrNameLst>
                                          <p:attrName>style.visibility</p:attrName>
                                        </p:attrNameLst>
                                      </p:cBhvr>
                                      <p:to>
                                        <p:strVal val="visible"/>
                                      </p:to>
                                    </p:set>
                                    <p:animEffect transition="in" filter="fade">
                                      <p:cBhvr>
                                        <p:cTn id="47" dur="1000"/>
                                        <p:tgtEl>
                                          <p:spTgt spid="29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8"/>
                                        </p:tgtEl>
                                        <p:attrNameLst>
                                          <p:attrName>style.visibility</p:attrName>
                                        </p:attrNameLst>
                                      </p:cBhvr>
                                      <p:to>
                                        <p:strVal val="visible"/>
                                      </p:to>
                                    </p:set>
                                    <p:animEffect transition="in" filter="fade">
                                      <p:cBhvr>
                                        <p:cTn id="52" dur="1000"/>
                                        <p:tgtEl>
                                          <p:spTgt spid="2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3"/>
                                        </p:tgtEl>
                                        <p:attrNameLst>
                                          <p:attrName>style.visibility</p:attrName>
                                        </p:attrNameLst>
                                      </p:cBhvr>
                                      <p:to>
                                        <p:strVal val="visible"/>
                                      </p:to>
                                    </p:set>
                                    <p:animEffect transition="in" filter="fade">
                                      <p:cBhvr>
                                        <p:cTn id="57" dur="1000"/>
                                        <p:tgtEl>
                                          <p:spTgt spid="29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4"/>
                                        </p:tgtEl>
                                        <p:attrNameLst>
                                          <p:attrName>style.visibility</p:attrName>
                                        </p:attrNameLst>
                                      </p:cBhvr>
                                      <p:to>
                                        <p:strVal val="visible"/>
                                      </p:to>
                                    </p:set>
                                    <p:animEffect transition="in" filter="fade">
                                      <p:cBhvr>
                                        <p:cTn id="62" dur="1000"/>
                                        <p:tgtEl>
                                          <p:spTgt spid="29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5"/>
                                        </p:tgtEl>
                                        <p:attrNameLst>
                                          <p:attrName>style.visibility</p:attrName>
                                        </p:attrNameLst>
                                      </p:cBhvr>
                                      <p:to>
                                        <p:strVal val="visible"/>
                                      </p:to>
                                    </p:set>
                                    <p:animEffect transition="in" filter="fade">
                                      <p:cBhvr>
                                        <p:cTn id="67" dur="1000"/>
                                        <p:tgtEl>
                                          <p:spTgt spid="29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6"/>
                                        </p:tgtEl>
                                        <p:attrNameLst>
                                          <p:attrName>style.visibility</p:attrName>
                                        </p:attrNameLst>
                                      </p:cBhvr>
                                      <p:to>
                                        <p:strVal val="visible"/>
                                      </p:to>
                                    </p:set>
                                    <p:animEffect transition="in" filter="fade">
                                      <p:cBhvr>
                                        <p:cTn id="72" dur="1000"/>
                                        <p:tgtEl>
                                          <p:spTgt spid="29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7"/>
                                        </p:tgtEl>
                                        <p:attrNameLst>
                                          <p:attrName>style.visibility</p:attrName>
                                        </p:attrNameLst>
                                      </p:cBhvr>
                                      <p:to>
                                        <p:strVal val="visible"/>
                                      </p:to>
                                    </p:set>
                                    <p:animEffect transition="in" filter="fade">
                                      <p:cBhvr>
                                        <p:cTn id="77" dur="1000"/>
                                        <p:tgtEl>
                                          <p:spTgt spid="29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8"/>
                                        </p:tgtEl>
                                        <p:attrNameLst>
                                          <p:attrName>style.visibility</p:attrName>
                                        </p:attrNameLst>
                                      </p:cBhvr>
                                      <p:to>
                                        <p:strVal val="visible"/>
                                      </p:to>
                                    </p:set>
                                    <p:animEffect transition="in" filter="fade">
                                      <p:cBhvr>
                                        <p:cTn id="82" dur="1000"/>
                                        <p:tgtEl>
                                          <p:spTgt spid="29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9"/>
                                        </p:tgtEl>
                                        <p:attrNameLst>
                                          <p:attrName>style.visibility</p:attrName>
                                        </p:attrNameLst>
                                      </p:cBhvr>
                                      <p:to>
                                        <p:strVal val="visible"/>
                                      </p:to>
                                    </p:set>
                                    <p:animEffect transition="in" filter="fade">
                                      <p:cBhvr>
                                        <p:cTn id="87" dur="1000"/>
                                        <p:tgtEl>
                                          <p:spTgt spid="29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00"/>
                                        </p:tgtEl>
                                        <p:attrNameLst>
                                          <p:attrName>style.visibility</p:attrName>
                                        </p:attrNameLst>
                                      </p:cBhvr>
                                      <p:to>
                                        <p:strVal val="visible"/>
                                      </p:to>
                                    </p:set>
                                    <p:animEffect transition="in" filter="fade">
                                      <p:cBhvr>
                                        <p:cTn id="92" dur="1000"/>
                                        <p:tgtEl>
                                          <p:spTgt spid="30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01"/>
                                        </p:tgtEl>
                                        <p:attrNameLst>
                                          <p:attrName>style.visibility</p:attrName>
                                        </p:attrNameLst>
                                      </p:cBhvr>
                                      <p:to>
                                        <p:strVal val="visible"/>
                                      </p:to>
                                    </p:set>
                                    <p:animEffect transition="in" filter="fade">
                                      <p:cBhvr>
                                        <p:cTn id="97" dur="1000"/>
                                        <p:tgtEl>
                                          <p:spTgt spid="30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02"/>
                                        </p:tgtEl>
                                        <p:attrNameLst>
                                          <p:attrName>style.visibility</p:attrName>
                                        </p:attrNameLst>
                                      </p:cBhvr>
                                      <p:to>
                                        <p:strVal val="visible"/>
                                      </p:to>
                                    </p:set>
                                    <p:animEffect transition="in" filter="fade">
                                      <p:cBhvr>
                                        <p:cTn id="102" dur="10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8" name="Google Shape;308;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4" name="Google Shape;314;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with syllable type: C-le, suffixes “ing,” “ed,” and “able,” and high-frequency words.</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315" name="Google Shape;315;p47"/>
          <p:cNvPicPr preferRelativeResize="0"/>
          <p:nvPr/>
        </p:nvPicPr>
        <p:blipFill>
          <a:blip r:embed="rId3">
            <a:alphaModFix/>
          </a:blip>
          <a:stretch>
            <a:fillRect/>
          </a:stretch>
        </p:blipFill>
        <p:spPr>
          <a:xfrm>
            <a:off x="8294915" y="4299857"/>
            <a:ext cx="755100" cy="59704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A8286E-E228-4920-A805-F3349A449E4D}"/>
</file>

<file path=customXml/itemProps2.xml><?xml version="1.0" encoding="utf-8"?>
<ds:datastoreItem xmlns:ds="http://schemas.openxmlformats.org/officeDocument/2006/customXml" ds:itemID="{98E3CD4E-BB4F-45C3-A7D9-CEC48904D317}"/>
</file>

<file path=customXml/itemProps3.xml><?xml version="1.0" encoding="utf-8"?>
<ds:datastoreItem xmlns:ds="http://schemas.openxmlformats.org/officeDocument/2006/customXml" ds:itemID="{3D6B4FC6-238D-4F22-AC35-CFE3CBAD1B2B}"/>
</file>

<file path=docProps/app.xml><?xml version="1.0" encoding="utf-8"?>
<Properties xmlns="http://schemas.openxmlformats.org/officeDocument/2006/extended-properties" xmlns:vt="http://schemas.openxmlformats.org/officeDocument/2006/docPropsVTypes">
  <TotalTime>53</TotalTime>
  <Words>5061</Words>
  <Application>Microsoft Office PowerPoint</Application>
  <PresentationFormat>On-screen Show (16:9)</PresentationFormat>
  <Paragraphs>426</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Century Gothic</vt:lpstr>
      <vt:lpstr>Arial</vt:lpstr>
      <vt:lpstr>Calibri</vt:lpstr>
      <vt:lpstr>Office Theme</vt:lpstr>
      <vt:lpstr>Simple Light</vt:lpstr>
      <vt:lpstr>Office Theme</vt:lpstr>
      <vt:lpstr>Grade 2: Module 3: Part 1: Cycle 13: Lesson 63 Teacher slide, before teaching.</vt:lpstr>
      <vt:lpstr>Grade 2: Module 3: Part 1: Cycle 13: Lesson 63  Teacher slide, before teaching.</vt:lpstr>
      <vt:lpstr>Grade 2: Module 3: Part 1: Cycle 13: Lesson 63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PowerPoint Presentation</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13: Lesson 63 Teacher slide, before teaching.</dc:title>
  <dc:creator>nbravo</dc:creator>
  <cp:lastModifiedBy>me@briannadasilva.com</cp:lastModifiedBy>
  <cp:revision>6</cp:revision>
  <dcterms:modified xsi:type="dcterms:W3CDTF">2018-12-27T17:32:08Z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