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1.xml" ContentType="application/vnd.openxmlformats-officedocument.presentationml.slideLayout+xml"/>
  <Override PartName="/ppt/slideLayouts/slideLayout14.xml" ContentType="application/vnd.openxmlformats-officedocument.presentationml.slideLayout+xml"/>
  <Override PartName="/ppt/notesSlides/notesSlide5.xml" ContentType="application/vnd.openxmlformats-officedocument.presentationml.notesSlide+xml"/>
  <Override PartName="/ppt/notesSlides/notesSlide3.xml" ContentType="application/vnd.openxmlformats-officedocument.presentationml.notesSlide+xml"/>
  <Override PartName="/ppt/slideLayouts/slideLayout22.xml" ContentType="application/vnd.openxmlformats-officedocument.presentationml.slideLayout+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notesSlides/notesSlide8.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82E9B0F-35FE-49FE-A9BB-425A2F243B8B}">
  <a:tblStyle styleId="{682E9B0F-35FE-49FE-A9BB-425A2F243B8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57"/>
    <p:restoredTop sz="27648" autoAdjust="0"/>
  </p:normalViewPr>
  <p:slideViewPr>
    <p:cSldViewPr snapToGrid="0">
      <p:cViewPr varScale="1">
        <p:scale>
          <a:sx n="22" d="100"/>
          <a:sy n="22" d="100"/>
        </p:scale>
        <p:origin x="1932" y="36"/>
      </p:cViewPr>
      <p:guideLst>
        <p:guide orient="horz" pos="1620"/>
        <p:guide pos="2880"/>
      </p:guideLst>
    </p:cSldViewPr>
  </p:slideViewPr>
  <p:notesTextViewPr>
    <p:cViewPr>
      <p:scale>
        <a:sx n="1" d="1"/>
        <a:sy n="1" d="1"/>
      </p:scale>
      <p:origin x="0" y="-227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4.fntdata"/><Relationship Id="rId3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7.fntdata"/><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471319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and Reviewing Learning Targets: Vocabulary Square (5-8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Coming to Terms with the Outcome of the Trial: Written Conversation (15-18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   Close Reading: Atticus Explains Things (22-25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Debrief Learning Targets: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(4-5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Preview Homework (1-2 minutes): Complete a first read of Chapters 24–26 with structured notes.</a:t>
            </a:r>
            <a:endParaRPr sz="1200" dirty="0">
              <a:latin typeface="Calibri"/>
              <a:ea typeface="Calibri"/>
              <a:cs typeface="Calibri"/>
              <a:sym typeface="Calibri"/>
            </a:endParaRPr>
          </a:p>
        </p:txBody>
      </p:sp>
    </p:spTree>
    <p:extLst>
      <p:ext uri="{BB962C8B-B14F-4D97-AF65-F5344CB8AC3E}">
        <p14:creationId xmlns:p14="http://schemas.microsoft.com/office/powerpoint/2010/main" val="118845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Debrief Learning Targets: Atticus Note-catcher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class size and physical space, you may consider having students complete this brief closing with a partner within proximity for efficiency.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out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use the Think-Write-Pair-Share protocol with their partner to add additional examples to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to be collaboratively pulling out examples and discussing.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examples to be directly from the text with pairs referring back to specific page numbers.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172952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24-26</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by reading the slide aloud as students follow along in their heads. 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students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159557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57" name="Google Shape;257;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1563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Written Conversation: Chapters 22 and 23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Chapter 23 Text-Dependent Questions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24-26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Chapters 24-26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dirty="0">
                <a:solidFill>
                  <a:schemeClr val="dk1"/>
                </a:solidFill>
              </a:rPr>
              <a:t>In preparation for </a:t>
            </a:r>
            <a:r>
              <a:rPr lang="en" b="0" dirty="0">
                <a:solidFill>
                  <a:schemeClr val="dk1"/>
                </a:solidFill>
              </a:rPr>
              <a:t>the next lesson</a:t>
            </a:r>
            <a:r>
              <a:rPr lang="en" b="1" dirty="0">
                <a:solidFill>
                  <a:schemeClr val="dk1"/>
                </a:solidFill>
              </a:rPr>
              <a:t>,</a:t>
            </a:r>
            <a:r>
              <a:rPr lang="en" dirty="0">
                <a:solidFill>
                  <a:schemeClr val="dk1"/>
                </a:solidFill>
              </a:rPr>
              <a:t> create anchor charts with “key quotes” for Lesson 8.</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(begun in Unit 1, Lesson 9)</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(Alternative: If a document camera is not available, an option is to recreate any organizers for display on chart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 to use today.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1998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Rereading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Pages 291-298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for additional reference, a sample version of the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is in Unit 2, Lesson 10.</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Square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Written Conversation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Think-Write-Pair-Share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3841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2e687d65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2e687d65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9731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3296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(Discussion Appointment Partners)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(Slide 1) Engaging the Reader and Reviewing Learning Targets: Vocabulary Square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On this slide, students will review key vocabulary to “hook” them into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displaying student examples of each word from the chapter.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sit with their selected Discussion Appointment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they have their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from their homework and distribute a </a:t>
            </a: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work with their partner to choose a word they defined from the homework and complete the </a:t>
            </a:r>
            <a:r>
              <a:rPr lang="en-US" sz="1200" b="1" dirty="0" smtClean="0">
                <a:solidFill>
                  <a:schemeClr val="dk1"/>
                </a:solidFill>
                <a:latin typeface="Calibri"/>
                <a:ea typeface="Calibri"/>
                <a:cs typeface="Calibri"/>
                <a:sym typeface="Calibri"/>
              </a:rPr>
              <a:t>V</a:t>
            </a:r>
            <a:r>
              <a:rPr lang="en" sz="1200" b="1" dirty="0" smtClean="0">
                <a:solidFill>
                  <a:schemeClr val="dk1"/>
                </a:solidFill>
                <a:latin typeface="Calibri"/>
                <a:ea typeface="Calibri"/>
                <a:cs typeface="Calibri"/>
                <a:sym typeface="Calibri"/>
              </a:rPr>
              <a:t>ocabulary </a:t>
            </a:r>
            <a:r>
              <a:rPr lang="en-US" sz="1200" b="1" dirty="0" smtClean="0">
                <a:solidFill>
                  <a:schemeClr val="dk1"/>
                </a:solidFill>
                <a:latin typeface="Calibri"/>
                <a:ea typeface="Calibri"/>
                <a:cs typeface="Calibri"/>
                <a:sym typeface="Calibri"/>
              </a:rPr>
              <a:t>S</a:t>
            </a:r>
            <a:r>
              <a:rPr lang="en" sz="1200" b="1" dirty="0" smtClean="0">
                <a:solidFill>
                  <a:schemeClr val="dk1"/>
                </a:solidFill>
                <a:latin typeface="Calibri"/>
                <a:ea typeface="Calibri"/>
                <a:cs typeface="Calibri"/>
                <a:sym typeface="Calibri"/>
              </a:rPr>
              <a:t>quare </a:t>
            </a:r>
            <a:r>
              <a:rPr lang="en" sz="1200" dirty="0">
                <a:solidFill>
                  <a:schemeClr val="dk1"/>
                </a:solidFill>
                <a:latin typeface="Calibri"/>
                <a:ea typeface="Calibri"/>
                <a:cs typeface="Calibri"/>
                <a:sym typeface="Calibri"/>
              </a:rPr>
              <a:t>like the one modeled in Lesson 6. Pairs may work together, but they should each complete their own square.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students as they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Vocabulary Squares </a:t>
            </a:r>
            <a:r>
              <a:rPr lang="en" sz="1200" dirty="0">
                <a:solidFill>
                  <a:schemeClr val="dk1"/>
                </a:solidFill>
                <a:latin typeface="Calibri"/>
                <a:ea typeface="Calibri"/>
                <a:cs typeface="Calibri"/>
                <a:sym typeface="Calibri"/>
              </a:rPr>
              <a:t>as a formative assessment.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select key vocabulary from Lesson 6: irony, literally, figuratively, detachment, subsequent, unmitigated, temerity, integrity, acquit, indignant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pre-assigning mixed ability partners for students who need additional support with vocabulary analysis, such as ELL students.</a:t>
            </a:r>
            <a:endParaRPr sz="1200" dirty="0">
              <a:latin typeface="Calibri"/>
              <a:ea typeface="Calibri"/>
              <a:cs typeface="Calibri"/>
              <a:sym typeface="Calibri"/>
            </a:endParaRPr>
          </a:p>
        </p:txBody>
      </p:sp>
    </p:spTree>
    <p:extLst>
      <p:ext uri="{BB962C8B-B14F-4D97-AF65-F5344CB8AC3E}">
        <p14:creationId xmlns:p14="http://schemas.microsoft.com/office/powerpoint/2010/main" val="345780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284bbff7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284bbff7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(Slide 2) Engaging the Reader and Reviewing Learning Targets: Vocabulary Square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A. On this slide, students will review the Learning Targets.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sit with their selected Discussion Appointment partner. Be sure that they have their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from their homework and distribute a </a:t>
            </a: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to each student. Invite them to work with their partner to choose a word they defined from the homework and complete the </a:t>
            </a:r>
            <a:r>
              <a:rPr lang="en-US" sz="1200" b="1" dirty="0" smtClean="0">
                <a:solidFill>
                  <a:schemeClr val="dk1"/>
                </a:solidFill>
                <a:latin typeface="Calibri"/>
                <a:ea typeface="Calibri"/>
                <a:cs typeface="Calibri"/>
                <a:sym typeface="Calibri"/>
              </a:rPr>
              <a:t>V</a:t>
            </a:r>
            <a:r>
              <a:rPr lang="en" sz="1200" b="1" dirty="0" smtClean="0">
                <a:solidFill>
                  <a:schemeClr val="dk1"/>
                </a:solidFill>
                <a:latin typeface="Calibri"/>
                <a:ea typeface="Calibri"/>
                <a:cs typeface="Calibri"/>
                <a:sym typeface="Calibri"/>
              </a:rPr>
              <a:t>ocabulary </a:t>
            </a:r>
            <a:r>
              <a:rPr lang="en-US" sz="1200" b="1" dirty="0" smtClean="0">
                <a:solidFill>
                  <a:schemeClr val="dk1"/>
                </a:solidFill>
                <a:latin typeface="Calibri"/>
                <a:ea typeface="Calibri"/>
                <a:cs typeface="Calibri"/>
                <a:sym typeface="Calibri"/>
              </a:rPr>
              <a:t>S</a:t>
            </a:r>
            <a:r>
              <a:rPr lang="en" sz="1200" b="1" dirty="0" smtClean="0">
                <a:solidFill>
                  <a:schemeClr val="dk1"/>
                </a:solidFill>
                <a:latin typeface="Calibri"/>
                <a:ea typeface="Calibri"/>
                <a:cs typeface="Calibri"/>
                <a:sym typeface="Calibri"/>
              </a:rPr>
              <a:t>quare </a:t>
            </a:r>
            <a:r>
              <a:rPr lang="en" sz="1200" dirty="0">
                <a:solidFill>
                  <a:schemeClr val="dk1"/>
                </a:solidFill>
                <a:latin typeface="Calibri"/>
                <a:ea typeface="Calibri"/>
                <a:cs typeface="Calibri"/>
                <a:sym typeface="Calibri"/>
              </a:rPr>
              <a:t>like the one modeled in Lesson 6. Pairs may work together, but they should each complete their own square.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students as they work. Collect the </a:t>
            </a:r>
            <a:r>
              <a:rPr lang="en" sz="1200" b="1" dirty="0">
                <a:solidFill>
                  <a:schemeClr val="dk1"/>
                </a:solidFill>
                <a:latin typeface="Calibri"/>
                <a:ea typeface="Calibri"/>
                <a:cs typeface="Calibri"/>
                <a:sym typeface="Calibri"/>
              </a:rPr>
              <a:t>Vocabulary Squares </a:t>
            </a:r>
            <a:r>
              <a:rPr lang="en" sz="1200" dirty="0">
                <a:solidFill>
                  <a:schemeClr val="dk1"/>
                </a:solidFill>
                <a:latin typeface="Calibri"/>
                <a:ea typeface="Calibri"/>
                <a:cs typeface="Calibri"/>
                <a:sym typeface="Calibri"/>
              </a:rPr>
              <a:t>as a formative assessment. Consider displaying student examples of each word from the chapter.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cold call someone to read them aloud.</a:t>
            </a:r>
            <a:endParaRPr sz="1200" i="1"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latin typeface="Calibri"/>
              <a:ea typeface="Calibri"/>
              <a:cs typeface="Calibri"/>
              <a:sym typeface="Calibri"/>
            </a:endParaRPr>
          </a:p>
        </p:txBody>
      </p:sp>
    </p:spTree>
    <p:extLst>
      <p:ext uri="{BB962C8B-B14F-4D97-AF65-F5344CB8AC3E}">
        <p14:creationId xmlns:p14="http://schemas.microsoft.com/office/powerpoint/2010/main" val="2807137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Group/Independent (Written Conversation)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Coming to Terms with the Outcome of the Trial: Written Conversation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Written Conversation Note-catcher </a:t>
            </a:r>
            <a:r>
              <a:rPr lang="en" sz="1200" dirty="0">
                <a:solidFill>
                  <a:schemeClr val="dk1"/>
                </a:solidFill>
                <a:latin typeface="Calibri"/>
                <a:ea typeface="Calibri"/>
                <a:cs typeface="Calibri"/>
                <a:sym typeface="Calibri"/>
              </a:rPr>
              <a:t>and display a copy on the document camera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If a document camera is not available, recreate the note-catcher on chart paper for display or use the image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prompt for the written conversation on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and clarify the directions for a Written Conversation</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During </a:t>
            </a:r>
            <a:r>
              <a:rPr lang="en" sz="1200" i="1" dirty="0">
                <a:solidFill>
                  <a:schemeClr val="dk1"/>
                </a:solidFill>
                <a:latin typeface="Calibri"/>
                <a:ea typeface="Calibri"/>
                <a:cs typeface="Calibri"/>
                <a:sym typeface="Calibri"/>
              </a:rPr>
              <a:t>today’s Written Conversation, you will</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US" sz="1200" i="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Write </a:t>
            </a:r>
            <a:r>
              <a:rPr lang="en" sz="1200" i="1" dirty="0">
                <a:solidFill>
                  <a:schemeClr val="dk1"/>
                </a:solidFill>
                <a:latin typeface="Calibri"/>
                <a:ea typeface="Calibri"/>
                <a:cs typeface="Calibri"/>
                <a:sym typeface="Calibri"/>
              </a:rPr>
              <a:t>notes at the same time with your partner about the reading</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US" sz="1200" i="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Use </a:t>
            </a:r>
            <a:r>
              <a:rPr lang="en" sz="1200" i="1" dirty="0">
                <a:solidFill>
                  <a:schemeClr val="dk1"/>
                </a:solidFill>
                <a:latin typeface="Calibri"/>
                <a:ea typeface="Calibri"/>
                <a:cs typeface="Calibri"/>
                <a:sym typeface="Calibri"/>
              </a:rPr>
              <a:t>words, phrases, questions, connections, ideas, wonderings—anything related to the passage or responding to what your partner has said, just as you would in an out-loud conversation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US" sz="1200" i="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Swap </a:t>
            </a:r>
            <a:r>
              <a:rPr lang="en" sz="1200" i="1" dirty="0">
                <a:solidFill>
                  <a:schemeClr val="dk1"/>
                </a:solidFill>
                <a:latin typeface="Calibri"/>
                <a:ea typeface="Calibri"/>
                <a:cs typeface="Calibri"/>
                <a:sym typeface="Calibri"/>
              </a:rPr>
              <a:t>with your partner every 2 or 3 minutes for a total of two exchanges back and forth</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US" sz="1200" i="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Stay </a:t>
            </a:r>
            <a:r>
              <a:rPr lang="en" sz="1200" i="1" dirty="0">
                <a:solidFill>
                  <a:schemeClr val="dk1"/>
                </a:solidFill>
                <a:latin typeface="Calibri"/>
                <a:ea typeface="Calibri"/>
                <a:cs typeface="Calibri"/>
                <a:sym typeface="Calibri"/>
              </a:rPr>
              <a:t>quiet during the Written Conversation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US" sz="1200" i="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Write </a:t>
            </a:r>
            <a:r>
              <a:rPr lang="en" sz="1200" i="1" dirty="0">
                <a:solidFill>
                  <a:schemeClr val="dk1"/>
                </a:solidFill>
                <a:latin typeface="Calibri"/>
                <a:ea typeface="Calibri"/>
                <a:cs typeface="Calibri"/>
                <a:sym typeface="Calibri"/>
              </a:rPr>
              <a:t>for the whole time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US" sz="1200" i="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Not </a:t>
            </a:r>
            <a:r>
              <a:rPr lang="en" sz="1200" i="1" dirty="0">
                <a:solidFill>
                  <a:schemeClr val="dk1"/>
                </a:solidFill>
                <a:latin typeface="Calibri"/>
                <a:ea typeface="Calibri"/>
                <a:cs typeface="Calibri"/>
                <a:sym typeface="Calibri"/>
              </a:rPr>
              <a:t>focus on spelling and grammar</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lang="en-US" sz="1200" i="1"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Make </a:t>
            </a:r>
            <a:r>
              <a:rPr lang="en" sz="1200" i="1" dirty="0">
                <a:solidFill>
                  <a:schemeClr val="dk1"/>
                </a:solidFill>
                <a:latin typeface="Calibri"/>
                <a:ea typeface="Calibri"/>
                <a:cs typeface="Calibri"/>
                <a:sym typeface="Calibri"/>
              </a:rPr>
              <a:t>sure your notes are focused and text-based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about 10 minutes to participate in the Written Conversation.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writing, circulate and monitor. Probe with questions such as these</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this reaction reveal about that character</a:t>
            </a:r>
            <a:r>
              <a:rPr lang="en" sz="1200" i="1" dirty="0" smtClean="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character trait does that reaction show</a:t>
            </a:r>
            <a:r>
              <a:rPr lang="en" sz="1200" i="1" dirty="0" smtClean="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Miss Maudie’s words reveal about her and about Atticus</a:t>
            </a:r>
            <a:r>
              <a:rPr lang="en" sz="1200" i="1" dirty="0" smtClean="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Atticus’s reaction to the generosity of the black community reveal about him?”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exchanges are done, cold call pairs to share an important observation or idea from their written conversation. Encourage other students to build off of those ideas in a classroom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While circulating, look for them to identify various reactions: </a:t>
            </a:r>
            <a:endParaRPr sz="120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ct val="100000"/>
              <a:buChar char="○"/>
            </a:pPr>
            <a:r>
              <a:rPr lang="en" sz="1200" dirty="0">
                <a:solidFill>
                  <a:schemeClr val="dk1"/>
                </a:solidFill>
                <a:latin typeface="Calibri"/>
                <a:ea typeface="Calibri"/>
                <a:cs typeface="Calibri"/>
                <a:sym typeface="Calibri"/>
              </a:rPr>
              <a:t>Jem is disenchanted; the black community brings food as a thank you even though Atticus didn’t win; </a:t>
            </a:r>
            <a:endParaRPr sz="120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ct val="100000"/>
              <a:buChar char="○"/>
            </a:pPr>
            <a:r>
              <a:rPr lang="en" sz="1200" dirty="0">
                <a:solidFill>
                  <a:schemeClr val="dk1"/>
                </a:solidFill>
                <a:latin typeface="Calibri"/>
                <a:ea typeface="Calibri"/>
                <a:cs typeface="Calibri"/>
                <a:sym typeface="Calibri"/>
              </a:rPr>
              <a:t>Miss Maudie explains that Atticus has to do the right thing for the whole town;</a:t>
            </a:r>
            <a:endParaRPr sz="120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ct val="100000"/>
              <a:buChar char="○"/>
            </a:pPr>
            <a:r>
              <a:rPr lang="en" sz="1200" dirty="0">
                <a:solidFill>
                  <a:schemeClr val="dk1"/>
                </a:solidFill>
                <a:latin typeface="Calibri"/>
                <a:ea typeface="Calibri"/>
                <a:cs typeface="Calibri"/>
                <a:sym typeface="Calibri"/>
              </a:rPr>
              <a:t>Bob Ewell threatens Atticus and spits on him; </a:t>
            </a:r>
            <a:endParaRPr sz="1200" dirty="0">
              <a:solidFill>
                <a:schemeClr val="dk1"/>
              </a:solidFill>
              <a:latin typeface="Calibri"/>
              <a:ea typeface="Calibri"/>
              <a:cs typeface="Calibri"/>
              <a:sym typeface="Calibri"/>
            </a:endParaRPr>
          </a:p>
          <a:p>
            <a:pPr marL="914400" lvl="1" indent="-317500" algn="l" rtl="0">
              <a:spcBef>
                <a:spcPts val="0"/>
              </a:spcBef>
              <a:spcAft>
                <a:spcPts val="0"/>
              </a:spcAft>
              <a:buClr>
                <a:schemeClr val="dk1"/>
              </a:buClr>
              <a:buSzPct val="100000"/>
              <a:buChar char="○"/>
            </a:pPr>
            <a:r>
              <a:rPr lang="en" sz="1200" dirty="0">
                <a:solidFill>
                  <a:schemeClr val="dk1"/>
                </a:solidFill>
                <a:latin typeface="Calibri"/>
                <a:ea typeface="Calibri"/>
                <a:cs typeface="Calibri"/>
                <a:sym typeface="Calibri"/>
              </a:rPr>
              <a:t>Dill decides he is going to be a clown when he’s grown because all you can do is laugh at folks.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consider providing sentence or paragraph frames to begin the written conversation so students can write about what they read.</a:t>
            </a:r>
            <a:endParaRPr sz="1200" dirty="0">
              <a:latin typeface="Calibri"/>
              <a:ea typeface="Calibri"/>
              <a:cs typeface="Calibri"/>
              <a:sym typeface="Calibri"/>
            </a:endParaRPr>
          </a:p>
        </p:txBody>
      </p:sp>
    </p:spTree>
    <p:extLst>
      <p:ext uri="{BB962C8B-B14F-4D97-AF65-F5344CB8AC3E}">
        <p14:creationId xmlns:p14="http://schemas.microsoft.com/office/powerpoint/2010/main" val="705351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0842f0bff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22-25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Close Reading: Atticus Explains Things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Close Reading Guide: Rereading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Pages 291–298 (for Teacher Reference</a:t>
            </a:r>
            <a:r>
              <a:rPr lang="en" sz="1200" dirty="0">
                <a:solidFill>
                  <a:schemeClr val="dk1"/>
                </a:solidFill>
                <a:latin typeface="Calibri"/>
                <a:ea typeface="Calibri"/>
                <a:cs typeface="Calibri"/>
                <a:sym typeface="Calibri"/>
              </a:rPr>
              <a:t>; in supporting materials) to guide this part of Work Time. The Teaching Notes from this Guide are also below.</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Chapter 23 Text-Dependent Questions Note-catcher </a:t>
            </a:r>
            <a:r>
              <a:rPr lang="en" sz="1200" dirty="0">
                <a:solidFill>
                  <a:schemeClr val="dk1"/>
                </a:solidFill>
                <a:latin typeface="Calibri"/>
                <a:ea typeface="Calibri"/>
                <a:cs typeface="Calibri"/>
                <a:sym typeface="Calibri"/>
              </a:rPr>
              <a:t>and have students take out their copies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they are now going to take time to reread a key scene from Chapter 23 (pages 291–298).</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from the beginning of Chapter 23 to page 298, ending with: “He was the only uncertainty on the whole list.” This should be a slow, fluent read-aloud with no pausing to provide explanation. Students follow along in the novel during teacher read-aloud.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the excerpt from the chapter aloud, ask: </a:t>
            </a:r>
            <a:r>
              <a:rPr lang="en" sz="1200" i="1" dirty="0">
                <a:solidFill>
                  <a:schemeClr val="dk1"/>
                </a:solidFill>
                <a:latin typeface="Calibri"/>
                <a:ea typeface="Calibri"/>
                <a:cs typeface="Calibri"/>
                <a:sym typeface="Calibri"/>
              </a:rPr>
              <a:t>“What does Atticus’s reaction to Bob Ewell’s threats and name-calling reveal about his character?”</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before jotting down their answers on their Note-catcher.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offering support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the same steps for answering text-dependent questions #2-5 in the note-catcher: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t>
            </a:r>
            <a:r>
              <a:rPr lang="en" sz="1200" dirty="0" smtClean="0">
                <a:solidFill>
                  <a:schemeClr val="dk1"/>
                </a:solidFill>
                <a:latin typeface="Calibri"/>
                <a:ea typeface="Calibri"/>
                <a:cs typeface="Calibri"/>
                <a:sym typeface="Calibri"/>
              </a:rPr>
              <a:t>question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 before jotting </a:t>
            </a:r>
            <a:r>
              <a:rPr lang="en" sz="1200" dirty="0" smtClean="0">
                <a:solidFill>
                  <a:schemeClr val="dk1"/>
                </a:solidFill>
                <a:latin typeface="Calibri"/>
                <a:ea typeface="Calibri"/>
                <a:cs typeface="Calibri"/>
                <a:sym typeface="Calibri"/>
              </a:rPr>
              <a:t>answers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and </a:t>
            </a:r>
            <a:r>
              <a:rPr lang="en" sz="1200" dirty="0" smtClean="0">
                <a:solidFill>
                  <a:schemeClr val="dk1"/>
                </a:solidFill>
                <a:latin typeface="Calibri"/>
                <a:ea typeface="Calibri"/>
                <a:cs typeface="Calibri"/>
                <a:sym typeface="Calibri"/>
              </a:rPr>
              <a:t>monitor</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look-fors and probing questions below for each </a:t>
            </a:r>
            <a:r>
              <a:rPr lang="en" sz="1200" dirty="0" smtClean="0">
                <a:solidFill>
                  <a:schemeClr val="dk1"/>
                </a:solidFill>
                <a:latin typeface="Calibri"/>
                <a:ea typeface="Calibri"/>
                <a:cs typeface="Calibri"/>
                <a:sym typeface="Calibri"/>
              </a:rPr>
              <a:t>question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Cold call pairs to share their </a:t>
            </a:r>
            <a:r>
              <a:rPr lang="en" sz="1200" dirty="0" smtClean="0">
                <a:solidFill>
                  <a:schemeClr val="dk1"/>
                </a:solidFill>
                <a:latin typeface="Calibri"/>
                <a:ea typeface="Calibri"/>
                <a:cs typeface="Calibri"/>
                <a:sym typeface="Calibri"/>
              </a:rPr>
              <a:t>thinking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Question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1" dirty="0">
                <a:solidFill>
                  <a:schemeClr val="dk1"/>
                </a:solidFill>
                <a:latin typeface="Calibri"/>
                <a:ea typeface="Calibri"/>
                <a:cs typeface="Calibri"/>
                <a:sym typeface="Calibri"/>
              </a:rPr>
              <a:t>“Atticus is patient and forgiving. He believes ignoring Bob Ewell—walking away—is the best way to deal with the threats. He believes Bob Ewell needed to get his threats out of his system to ‘save </a:t>
            </a:r>
            <a:r>
              <a:rPr lang="en" sz="1200" b="1" dirty="0" smtClean="0">
                <a:solidFill>
                  <a:schemeClr val="dk1"/>
                </a:solidFill>
                <a:latin typeface="Calibri"/>
                <a:ea typeface="Calibri"/>
                <a:cs typeface="Calibri"/>
                <a:sym typeface="Calibri"/>
              </a:rPr>
              <a:t>face</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Probing or scaffolding for Question 1:</a:t>
            </a:r>
            <a:endParaRPr sz="120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does Atticus ignore Bob Ewell’s entire outburst?”</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 “What does it show about Atticus that he can put his hands in his pockets and stroll away after being spit on and called names?”</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 “Why does he ignore the children’s request that he carry a gun?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Question 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“Atticus is explaining how he feels compassion for Bob Ewell’s family—even Mayella—despite being threatened, called names, and spit on. Atticus is understanding about the shame Bob Ewell feels after the trial and Bob’s need to have some sort of comeback.”</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Probing or scaffolding for Question 2:</a:t>
            </a:r>
            <a:endParaRPr sz="1200" b="0"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None/>
            </a:pPr>
            <a:r>
              <a:rPr lang="en" sz="1200" b="0"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Think about the first time Atticus mentions walking around in someone else’s skin—what is he trying to teach his children?”</a:t>
            </a:r>
            <a:endParaRPr sz="1200" b="0" i="1" dirty="0">
              <a:solidFill>
                <a:schemeClr val="dk1"/>
              </a:solidFill>
              <a:latin typeface="Calibri"/>
              <a:ea typeface="Calibri"/>
              <a:cs typeface="Calibri"/>
              <a:sym typeface="Calibri"/>
            </a:endParaRPr>
          </a:p>
          <a:p>
            <a:pPr marL="0" lvl="0" indent="457200" algn="l" rtl="0">
              <a:lnSpc>
                <a:spcPct val="100000"/>
              </a:lnSpc>
              <a:spcBef>
                <a:spcPts val="0"/>
              </a:spcBef>
              <a:spcAft>
                <a:spcPts val="0"/>
              </a:spcAft>
              <a:buNone/>
            </a:pPr>
            <a:r>
              <a:rPr lang="en" sz="1200" b="0" i="1" dirty="0">
                <a:solidFill>
                  <a:schemeClr val="dk1"/>
                </a:solidFill>
                <a:latin typeface="Calibri"/>
                <a:ea typeface="Calibri"/>
                <a:cs typeface="Calibri"/>
                <a:sym typeface="Calibri"/>
              </a:rPr>
              <a:t>* “How does this reflect treating others the way you wish to be treated?</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0" dirty="0">
                <a:solidFill>
                  <a:schemeClr val="dk1"/>
                </a:solidFill>
                <a:latin typeface="Calibri"/>
                <a:ea typeface="Calibri"/>
                <a:cs typeface="Calibri"/>
                <a:sym typeface="Calibri"/>
              </a:rPr>
              <a:t>Question 3:</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“This is a deeply held belief for Atticus and relates back to the Golden Rule. He truly believes there is nothing worse than for white people, who are in positions of power at this time, to take advantage of blacks.” and “Atticus believes that what is ‘adding up’ is resentment against the way black people are being treated in Maycomb and throughout the South.”</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Probing or scaffolding for Question 3:</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vehement mean?”</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 “Atticus never raises his voice; why do his words ‘crash’ on the children’s ears?”</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 “How is what Atticus says, once again, related to the Golden Rule?”</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 “What is Atticus talking about right before he says ‘it’s all adding up’? How is that connected to something that everyone is ‘going to pay the bill </a:t>
            </a:r>
            <a:r>
              <a:rPr lang="en" sz="1200" i="1" dirty="0" smtClean="0">
                <a:solidFill>
                  <a:schemeClr val="dk1"/>
                </a:solidFill>
                <a:latin typeface="Calibri"/>
                <a:ea typeface="Calibri"/>
                <a:cs typeface="Calibri"/>
                <a:sym typeface="Calibri"/>
              </a:rPr>
              <a:t>for?</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Question 4:</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“Atticus sees the fact that the jury took so long to deliver an ‘inevitable’ verdict as a hope that race relations might improve at some point in the future.”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Probing or scaffolding for Question 4:</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b="0"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“How does this relate to what he was saying about whites taking advantage of black people?”</a:t>
            </a:r>
            <a:endParaRPr sz="1200" b="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b="0" i="1" dirty="0">
                <a:solidFill>
                  <a:schemeClr val="dk1"/>
                </a:solidFill>
                <a:latin typeface="Calibri"/>
                <a:ea typeface="Calibri"/>
                <a:cs typeface="Calibri"/>
                <a:sym typeface="Calibri"/>
              </a:rPr>
              <a:t>* “Think about what Miss Maudie said in Chapter 22. ‘He’s the only man in these parts who can keep a jury out so long in a case like that’ (297). How are the two statements connected?”</a:t>
            </a:r>
            <a:endParaRPr sz="1200" b="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b="0" i="1" dirty="0">
                <a:solidFill>
                  <a:schemeClr val="dk1"/>
                </a:solidFill>
                <a:latin typeface="Calibri"/>
                <a:ea typeface="Calibri"/>
                <a:cs typeface="Calibri"/>
                <a:sym typeface="Calibri"/>
              </a:rPr>
              <a:t>* “Why is it just a ‘shadow’ of a beginning, rather than a beginning?”</a:t>
            </a:r>
            <a:endParaRPr sz="1200" b="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0" dirty="0">
                <a:solidFill>
                  <a:schemeClr val="dk1"/>
                </a:solidFill>
                <a:latin typeface="Calibri"/>
                <a:ea typeface="Calibri"/>
                <a:cs typeface="Calibri"/>
                <a:sym typeface="Calibri"/>
              </a:rPr>
              <a:t>Question 5:</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“Atticus knew that the verdict was inevitable, so there really was no risk in choosing anyone—any man sitting on that jury would find Tom guilty. However, Atticus believes that those men who came to the jailhouse intent on harming Tom Robinson were changed by their experiences that night. They had stood in Atticus’s shoes—and Tom Robinson’s—and might give him half a chance.”</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Probing or scaffolding for Question 5:</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If the verdict was ‘inevitable,’ what would be the risk in putting a Cunningham on the jury?”</a:t>
            </a:r>
            <a:endParaRPr sz="1200" i="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i="1" dirty="0">
                <a:solidFill>
                  <a:schemeClr val="dk1"/>
                </a:solidFill>
                <a:latin typeface="Calibri"/>
                <a:ea typeface="Calibri"/>
                <a:cs typeface="Calibri"/>
                <a:sym typeface="Calibri"/>
              </a:rPr>
              <a:t>* “Why does Atticus believe this Mr. Cunningham is ‘a little disturbed in his mind’ about Tom Robinson?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support students’ thinking, consider providing a teacher think-aloud about how you came to the conclusions about the close reading questions.</a:t>
            </a:r>
            <a:endParaRPr sz="1200" dirty="0">
              <a:latin typeface="Calibri"/>
              <a:ea typeface="Calibri"/>
              <a:cs typeface="Calibri"/>
              <a:sym typeface="Calibri"/>
            </a:endParaRPr>
          </a:p>
        </p:txBody>
      </p:sp>
    </p:spTree>
    <p:extLst>
      <p:ext uri="{BB962C8B-B14F-4D97-AF65-F5344CB8AC3E}">
        <p14:creationId xmlns:p14="http://schemas.microsoft.com/office/powerpoint/2010/main" val="28649920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3.png"/><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75258"/>
            <a:ext cx="8521856" cy="497441"/>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2:</a:t>
            </a:r>
            <a:r>
              <a:rPr lang="en" sz="3400" dirty="0"/>
              <a:t> Unit </a:t>
            </a:r>
            <a:r>
              <a:rPr lang="en" dirty="0"/>
              <a:t>2</a:t>
            </a:r>
            <a:r>
              <a:rPr lang="en" sz="3400" dirty="0"/>
              <a:t>: Lesson </a:t>
            </a:r>
            <a:r>
              <a:rPr lang="en" dirty="0"/>
              <a:t>7</a:t>
            </a:r>
            <a:r>
              <a:rPr lang="en" sz="3400" dirty="0"/>
              <a:t> </a:t>
            </a:r>
            <a:endParaRPr sz="34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85" name="Google Shape;185;p28"/>
          <p:cNvSpPr txBox="1">
            <a:spLocks noGrp="1"/>
          </p:cNvSpPr>
          <p:nvPr>
            <p:ph type="body" idx="1"/>
          </p:nvPr>
        </p:nvSpPr>
        <p:spPr>
          <a:xfrm>
            <a:off x="311700" y="721009"/>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solidFill>
                  <a:schemeClr val="dk1"/>
                </a:solidFill>
              </a:rPr>
              <a:t>This lesson will take 50-60  minutes to complete. </a:t>
            </a:r>
            <a:endParaRPr sz="1500" dirty="0">
              <a:solidFill>
                <a:schemeClr val="dk1"/>
              </a:solidFill>
            </a:endParaRPr>
          </a:p>
          <a:p>
            <a:pPr marL="0" lvl="0" indent="0" algn="l" rtl="0">
              <a:spcBef>
                <a:spcPts val="800"/>
              </a:spcBef>
              <a:spcAft>
                <a:spcPts val="0"/>
              </a:spcAft>
              <a:buClr>
                <a:schemeClr val="dk1"/>
              </a:buClr>
              <a:buSzPts val="24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purpose of today’s lesson is to:</a:t>
            </a:r>
            <a:endParaRPr sz="1500" dirty="0">
              <a:solidFill>
                <a:schemeClr val="dk1"/>
              </a:solidFill>
            </a:endParaRPr>
          </a:p>
          <a:p>
            <a:pPr marL="457200" lvl="0" indent="-330200" algn="l" rtl="0">
              <a:spcBef>
                <a:spcPts val="800"/>
              </a:spcBef>
              <a:spcAft>
                <a:spcPts val="0"/>
              </a:spcAft>
              <a:buClr>
                <a:schemeClr val="dk1"/>
              </a:buClr>
              <a:buSzPts val="1600"/>
              <a:buChar char="•"/>
            </a:pPr>
            <a:r>
              <a:rPr lang="en" sz="1500" dirty="0">
                <a:solidFill>
                  <a:schemeClr val="dk1"/>
                </a:solidFill>
              </a:rPr>
              <a:t>synthesize the various reactions of characters to the verdict through a written conversation.</a:t>
            </a:r>
            <a:endParaRPr sz="1500" dirty="0">
              <a:solidFill>
                <a:schemeClr val="dk1"/>
              </a:solidFill>
            </a:endParaRPr>
          </a:p>
          <a:p>
            <a:pPr marL="457200" lvl="0" indent="-330200" algn="l" rtl="0">
              <a:spcBef>
                <a:spcPts val="0"/>
              </a:spcBef>
              <a:spcAft>
                <a:spcPts val="0"/>
              </a:spcAft>
              <a:buClr>
                <a:schemeClr val="dk1"/>
              </a:buClr>
              <a:buSzPts val="1600"/>
              <a:buChar char="•"/>
            </a:pPr>
            <a:r>
              <a:rPr lang="en" sz="1500" dirty="0">
                <a:solidFill>
                  <a:schemeClr val="dk1"/>
                </a:solidFill>
              </a:rPr>
              <a:t>analyze Atticus’s character through examples of his dialogue and text-dependent questions.</a:t>
            </a:r>
            <a:endParaRPr sz="1500" dirty="0">
              <a:solidFill>
                <a:schemeClr val="dk1"/>
              </a:solidFill>
            </a:endParaRPr>
          </a:p>
          <a:p>
            <a:pPr marL="0" lvl="0" indent="0" algn="l" rtl="0">
              <a:spcBef>
                <a:spcPts val="800"/>
              </a:spcBef>
              <a:spcAft>
                <a:spcPts val="0"/>
              </a:spcAft>
              <a:buClr>
                <a:schemeClr val="dk1"/>
              </a:buClr>
              <a:buSzPts val="32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Learning Targets for students today are:</a:t>
            </a:r>
            <a:endParaRPr sz="1500" dirty="0">
              <a:solidFill>
                <a:schemeClr val="dk1"/>
              </a:solidFill>
            </a:endParaRPr>
          </a:p>
          <a:p>
            <a:pPr marL="457200" lvl="0" indent="-330200" algn="l" rtl="0">
              <a:spcBef>
                <a:spcPts val="1000"/>
              </a:spcBef>
              <a:spcAft>
                <a:spcPts val="0"/>
              </a:spcAft>
              <a:buClr>
                <a:srgbClr val="000000"/>
              </a:buClr>
              <a:buSzPts val="1600"/>
              <a:buAutoNum type="arabicPeriod"/>
            </a:pPr>
            <a:r>
              <a:rPr lang="en" sz="1500" dirty="0"/>
              <a:t>I can support my inferences about Chapters 22 and 23 of </a:t>
            </a:r>
            <a:r>
              <a:rPr lang="en" sz="1500" i="1" dirty="0"/>
              <a:t>To Kill a Mockingbird</a:t>
            </a:r>
            <a:r>
              <a:rPr lang="en" sz="1500" dirty="0"/>
              <a:t> with the strongest evidence from the text.</a:t>
            </a:r>
            <a:endParaRPr sz="1500" dirty="0"/>
          </a:p>
          <a:p>
            <a:pPr marL="457200" lvl="0" indent="-330200" algn="l" rtl="0">
              <a:spcBef>
                <a:spcPts val="0"/>
              </a:spcBef>
              <a:spcAft>
                <a:spcPts val="0"/>
              </a:spcAft>
              <a:buClr>
                <a:srgbClr val="000000"/>
              </a:buClr>
              <a:buSzPts val="1600"/>
              <a:buAutoNum type="arabicPeriod"/>
            </a:pPr>
            <a:r>
              <a:rPr lang="en" sz="1500" dirty="0"/>
              <a:t>I can analyze what other characters’ dialogue about Atticus reveals about his character.</a:t>
            </a:r>
            <a:endParaRPr sz="1500" dirty="0"/>
          </a:p>
          <a:p>
            <a:pPr marL="457200" lvl="0" indent="-330200" algn="l" rtl="0">
              <a:spcBef>
                <a:spcPts val="0"/>
              </a:spcBef>
              <a:spcAft>
                <a:spcPts val="0"/>
              </a:spcAft>
              <a:buClr>
                <a:srgbClr val="000000"/>
              </a:buClr>
              <a:buSzPts val="1600"/>
              <a:buAutoNum type="arabicPeriod"/>
            </a:pPr>
            <a:r>
              <a:rPr lang="en" sz="1500" dirty="0"/>
              <a:t>I can analyze how Atticus’s words and actions reveal his character.</a:t>
            </a:r>
            <a:endParaRPr sz="15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7"/>
          <p:cNvSpPr txBox="1">
            <a:spLocks noGrp="1"/>
          </p:cNvSpPr>
          <p:nvPr>
            <p:ph type="title"/>
          </p:nvPr>
        </p:nvSpPr>
        <p:spPr>
          <a:xfrm>
            <a:off x="311700" y="142850"/>
            <a:ext cx="8520600" cy="687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add examples!</a:t>
            </a:r>
            <a:endParaRPr/>
          </a:p>
        </p:txBody>
      </p:sp>
      <p:pic>
        <p:nvPicPr>
          <p:cNvPr id="245" name="Google Shape;245;p37"/>
          <p:cNvPicPr preferRelativeResize="0"/>
          <p:nvPr/>
        </p:nvPicPr>
        <p:blipFill>
          <a:blip r:embed="rId3">
            <a:alphaModFix/>
          </a:blip>
          <a:stretch>
            <a:fillRect/>
          </a:stretch>
        </p:blipFill>
        <p:spPr>
          <a:xfrm>
            <a:off x="8229182" y="4064526"/>
            <a:ext cx="736125" cy="736125"/>
          </a:xfrm>
          <a:prstGeom prst="rect">
            <a:avLst/>
          </a:prstGeom>
          <a:noFill/>
          <a:ln>
            <a:noFill/>
          </a:ln>
        </p:spPr>
      </p:pic>
      <p:sp>
        <p:nvSpPr>
          <p:cNvPr id="246" name="Google Shape;246;p37"/>
          <p:cNvSpPr txBox="1"/>
          <p:nvPr/>
        </p:nvSpPr>
        <p:spPr>
          <a:xfrm>
            <a:off x="239575" y="1065725"/>
            <a:ext cx="3116400" cy="333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Century Gothic" panose="020B0502020202020204" pitchFamily="34" charset="0"/>
              </a:rPr>
              <a:t>Now that you have analyzed language from a key scene in </a:t>
            </a:r>
            <a:r>
              <a:rPr lang="en" sz="2000" i="1" dirty="0">
                <a:latin typeface="Century Gothic" panose="020B0502020202020204" pitchFamily="34" charset="0"/>
              </a:rPr>
              <a:t>To Kill a Mockingbird</a:t>
            </a:r>
            <a:r>
              <a:rPr lang="en" sz="2000" dirty="0">
                <a:latin typeface="Century Gothic" panose="020B0502020202020204" pitchFamily="34" charset="0"/>
              </a:rPr>
              <a:t>, you are ready to add more examples to your </a:t>
            </a:r>
            <a:r>
              <a:rPr lang="en" sz="2000" b="1" dirty="0">
                <a:latin typeface="Century Gothic" panose="020B0502020202020204" pitchFamily="34" charset="0"/>
              </a:rPr>
              <a:t>Atticus Note Catcher</a:t>
            </a:r>
            <a:r>
              <a:rPr lang="en" sz="2000" dirty="0">
                <a:latin typeface="Century Gothic" panose="020B0502020202020204" pitchFamily="34" charset="0"/>
              </a:rPr>
              <a:t>!</a:t>
            </a:r>
            <a:endParaRPr sz="2000" dirty="0">
              <a:latin typeface="Century Gothic" panose="020B0502020202020204" pitchFamily="34" charset="0"/>
            </a:endParaRPr>
          </a:p>
        </p:txBody>
      </p:sp>
      <p:pic>
        <p:nvPicPr>
          <p:cNvPr id="247" name="Google Shape;247;p37"/>
          <p:cNvPicPr preferRelativeResize="0"/>
          <p:nvPr/>
        </p:nvPicPr>
        <p:blipFill>
          <a:blip r:embed="rId4">
            <a:alphaModFix/>
          </a:blip>
          <a:stretch>
            <a:fillRect/>
          </a:stretch>
        </p:blipFill>
        <p:spPr>
          <a:xfrm>
            <a:off x="3242636" y="983151"/>
            <a:ext cx="5354609" cy="292897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53" name="Google Shape;253;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dirty="0">
                <a:solidFill>
                  <a:schemeClr val="dk1"/>
                </a:solidFill>
              </a:rPr>
              <a:t>Read and complete the </a:t>
            </a:r>
            <a:r>
              <a:rPr lang="en" b="1" dirty="0">
                <a:solidFill>
                  <a:schemeClr val="dk1"/>
                </a:solidFill>
              </a:rPr>
              <a:t>Structured Notes Chapters 24–26</a:t>
            </a:r>
            <a:r>
              <a:rPr lang="en" dirty="0">
                <a:solidFill>
                  <a:schemeClr val="dk1"/>
                </a:solidFill>
              </a:rPr>
              <a:t>. </a:t>
            </a:r>
            <a:endParaRPr dirty="0">
              <a:solidFill>
                <a:schemeClr val="dk1"/>
              </a:solidFill>
            </a:endParaRPr>
          </a:p>
          <a:p>
            <a:pPr marL="0" lvl="0" indent="0" algn="l" rtl="0">
              <a:spcBef>
                <a:spcPts val="800"/>
              </a:spcBef>
              <a:spcAft>
                <a:spcPts val="0"/>
              </a:spcAft>
              <a:buClr>
                <a:schemeClr val="dk1"/>
              </a:buClr>
              <a:buSzPts val="1100"/>
              <a:buFont typeface="Arial"/>
              <a:buNone/>
            </a:pPr>
            <a:endParaRPr dirty="0">
              <a:solidFill>
                <a:schemeClr val="dk1"/>
              </a:solidFill>
            </a:endParaRPr>
          </a:p>
          <a:p>
            <a:pPr marL="0" lvl="0" indent="0" algn="l" rtl="0">
              <a:spcBef>
                <a:spcPts val="800"/>
              </a:spcBef>
              <a:spcAft>
                <a:spcPts val="0"/>
              </a:spcAft>
              <a:buClr>
                <a:schemeClr val="dk1"/>
              </a:buClr>
              <a:buSzPts val="1100"/>
              <a:buFont typeface="Arial"/>
              <a:buNone/>
            </a:pPr>
            <a:r>
              <a:rPr lang="en" dirty="0">
                <a:solidFill>
                  <a:schemeClr val="dk1"/>
                </a:solidFill>
              </a:rPr>
              <a:t>In at least a short paragraph, answer the focus question:</a:t>
            </a:r>
            <a:endParaRPr dirty="0">
              <a:solidFill>
                <a:schemeClr val="dk1"/>
              </a:solidFill>
            </a:endParaRPr>
          </a:p>
          <a:p>
            <a:pPr marL="0" lvl="0" indent="0" algn="l" rtl="0">
              <a:spcBef>
                <a:spcPts val="800"/>
              </a:spcBef>
              <a:spcAft>
                <a:spcPts val="0"/>
              </a:spcAft>
              <a:buClr>
                <a:schemeClr val="dk1"/>
              </a:buClr>
              <a:buSzPts val="1100"/>
              <a:buFont typeface="Arial"/>
              <a:buNone/>
            </a:pPr>
            <a:r>
              <a:rPr lang="en" dirty="0">
                <a:solidFill>
                  <a:schemeClr val="dk1"/>
                </a:solidFill>
              </a:rPr>
              <a:t>What are two things the reader learns about Atticus’s character in these chapters? </a:t>
            </a:r>
            <a:endParaRPr dirty="0">
              <a:solidFill>
                <a:schemeClr val="dk1"/>
              </a:solidFill>
            </a:endParaRPr>
          </a:p>
          <a:p>
            <a:pPr marL="0" lvl="0" indent="0" algn="l" rtl="0">
              <a:spcBef>
                <a:spcPts val="800"/>
              </a:spcBef>
              <a:spcAft>
                <a:spcPts val="0"/>
              </a:spcAft>
              <a:buClr>
                <a:schemeClr val="dk1"/>
              </a:buClr>
              <a:buSzPts val="1100"/>
              <a:buFont typeface="Arial"/>
              <a:buNone/>
            </a:pPr>
            <a:endParaRPr dirty="0">
              <a:solidFill>
                <a:schemeClr val="dk1"/>
              </a:solidFill>
            </a:endParaRPr>
          </a:p>
          <a:p>
            <a:pPr marL="0" lvl="0" indent="0" algn="l" rtl="0">
              <a:spcBef>
                <a:spcPts val="800"/>
              </a:spcBef>
              <a:spcAft>
                <a:spcPts val="0"/>
              </a:spcAft>
              <a:buClr>
                <a:schemeClr val="dk1"/>
              </a:buClr>
              <a:buSzPts val="1100"/>
              <a:buFont typeface="Arial"/>
              <a:buNone/>
            </a:pPr>
            <a:r>
              <a:rPr lang="en" dirty="0">
                <a:solidFill>
                  <a:schemeClr val="dk1"/>
                </a:solidFill>
              </a:rPr>
              <a:t>Use the strongest evidence from the novel to support your answer.</a:t>
            </a:r>
            <a:endParaRPr dirty="0">
              <a:solidFill>
                <a:schemeClr val="dk1"/>
              </a:solidFill>
            </a:endParaRPr>
          </a:p>
          <a:p>
            <a:pPr marL="0" lvl="0" indent="0" algn="l" rtl="0">
              <a:spcBef>
                <a:spcPts val="8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60" name="Google Shape;260;p39"/>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7</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24183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600" b="1" dirty="0">
                <a:solidFill>
                  <a:schemeClr val="dk1"/>
                </a:solidFill>
              </a:rPr>
              <a:t>Preparing for Lesson 7:</a:t>
            </a:r>
            <a:r>
              <a:rPr lang="en" sz="1600" i="1" dirty="0">
                <a:solidFill>
                  <a:schemeClr val="dk1"/>
                </a:solidFill>
              </a:rPr>
              <a:t>  </a:t>
            </a:r>
            <a:r>
              <a:rPr lang="en" sz="1600" dirty="0">
                <a:solidFill>
                  <a:schemeClr val="dk1"/>
                </a:solidFill>
              </a:rPr>
              <a:t>Materials and classroom preparation</a:t>
            </a:r>
            <a:endParaRPr sz="1600" dirty="0">
              <a:solidFill>
                <a:schemeClr val="dk1"/>
              </a:solidFill>
            </a:endParaRPr>
          </a:p>
          <a:p>
            <a:pPr marL="0" lvl="0" indent="0" algn="l" rtl="0">
              <a:spcBef>
                <a:spcPts val="800"/>
              </a:spcBef>
              <a:spcAft>
                <a:spcPts val="0"/>
              </a:spcAft>
              <a:buClr>
                <a:schemeClr val="dk1"/>
              </a:buClr>
              <a:buSzPts val="2500"/>
              <a:buFont typeface="Arial"/>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Prepare the following materials for this lesson:</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Vocabulary Square </a:t>
            </a:r>
            <a:r>
              <a:rPr lang="en" sz="1600" dirty="0">
                <a:solidFill>
                  <a:schemeClr val="dk1"/>
                </a:solidFill>
              </a:rPr>
              <a:t>(one per student)</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Written Conversation: Chapters 22 and 23 Note-catcher</a:t>
            </a:r>
            <a:r>
              <a:rPr lang="en" sz="1600" dirty="0">
                <a:solidFill>
                  <a:schemeClr val="dk1"/>
                </a:solidFill>
              </a:rPr>
              <a:t> (one per student and one for display)</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Chapter 23 Text-Dependent Questions Note-catcher</a:t>
            </a:r>
            <a:r>
              <a:rPr lang="en" sz="1600" dirty="0">
                <a:solidFill>
                  <a:schemeClr val="dk1"/>
                </a:solidFill>
              </a:rPr>
              <a:t> (one per student)</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i="1" dirty="0">
                <a:solidFill>
                  <a:schemeClr val="dk1"/>
                </a:solidFill>
              </a:rPr>
              <a:t>To Kill a Mockingbird</a:t>
            </a:r>
            <a:r>
              <a:rPr lang="en" sz="1600" dirty="0">
                <a:solidFill>
                  <a:schemeClr val="dk1"/>
                </a:solidFill>
              </a:rPr>
              <a:t> (book; one per student)</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i="1" dirty="0">
                <a:solidFill>
                  <a:schemeClr val="dk1"/>
                </a:solidFill>
              </a:rPr>
              <a:t>To Kill a Mockingbird</a:t>
            </a:r>
            <a:r>
              <a:rPr lang="en" sz="1600" b="1" dirty="0">
                <a:solidFill>
                  <a:schemeClr val="dk1"/>
                </a:solidFill>
              </a:rPr>
              <a:t> Structured Notes graphic organizer, Chapters 24-26 </a:t>
            </a:r>
            <a:r>
              <a:rPr lang="en" sz="1600" dirty="0">
                <a:solidFill>
                  <a:schemeClr val="dk1"/>
                </a:solidFill>
              </a:rPr>
              <a:t>(one per student)</a:t>
            </a:r>
            <a:endParaRPr sz="1600" dirty="0">
              <a:solidFill>
                <a:schemeClr val="dk1"/>
              </a:solidFill>
            </a:endParaRPr>
          </a:p>
          <a:p>
            <a:pPr marL="914400" lvl="0" indent="0" algn="l" rtl="0">
              <a:spcBef>
                <a:spcPts val="800"/>
              </a:spcBef>
              <a:spcAft>
                <a:spcPts val="0"/>
              </a:spcAft>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Post Learning Targets.</a:t>
            </a: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1400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7</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19690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400" b="1" dirty="0">
                <a:solidFill>
                  <a:schemeClr val="dk1"/>
                </a:solidFill>
              </a:rPr>
              <a:t>Preparing for Lesson 7: </a:t>
            </a:r>
            <a:r>
              <a:rPr lang="en" sz="1400" dirty="0">
                <a:solidFill>
                  <a:schemeClr val="dk1"/>
                </a:solidFill>
              </a:rPr>
              <a:t>Reading and protocols to read in preparation:</a:t>
            </a:r>
            <a:endParaRPr sz="1400" dirty="0">
              <a:solidFill>
                <a:schemeClr val="dk1"/>
              </a:solidFill>
            </a:endParaRPr>
          </a:p>
          <a:p>
            <a:pPr marL="0" lvl="0" indent="0" algn="l" rtl="0">
              <a:spcBef>
                <a:spcPts val="800"/>
              </a:spcBef>
              <a:spcAft>
                <a:spcPts val="0"/>
              </a:spcAft>
              <a:buClr>
                <a:schemeClr val="dk1"/>
              </a:buClr>
              <a:buSzPts val="2500"/>
              <a:buFont typeface="Arial"/>
              <a:buNone/>
            </a:pPr>
            <a:endParaRPr sz="1400" dirty="0">
              <a:solidFill>
                <a:schemeClr val="dk1"/>
              </a:solidFill>
            </a:endParaRPr>
          </a:p>
          <a:p>
            <a:pPr marL="457200" lvl="0" indent="-361950" algn="l" rtl="0">
              <a:spcBef>
                <a:spcPts val="800"/>
              </a:spcBef>
              <a:spcAft>
                <a:spcPts val="0"/>
              </a:spcAft>
              <a:buClr>
                <a:schemeClr val="dk1"/>
              </a:buClr>
              <a:buSzPts val="2100"/>
              <a:buChar char="•"/>
            </a:pPr>
            <a:r>
              <a:rPr lang="en" sz="1400" dirty="0">
                <a:solidFill>
                  <a:schemeClr val="dk1"/>
                </a:solidFill>
              </a:rPr>
              <a:t>In preparation for supporting and facilitating the lesson discussion, review and annotate the Clo</a:t>
            </a:r>
            <a:r>
              <a:rPr lang="en" sz="1400" b="1" dirty="0">
                <a:solidFill>
                  <a:schemeClr val="dk1"/>
                </a:solidFill>
              </a:rPr>
              <a:t>se Reading Guide: Rereading </a:t>
            </a:r>
            <a:r>
              <a:rPr lang="en" sz="1400" b="1" i="1" dirty="0">
                <a:solidFill>
                  <a:schemeClr val="dk1"/>
                </a:solidFill>
              </a:rPr>
              <a:t>To Kill a Mockingbird</a:t>
            </a:r>
            <a:r>
              <a:rPr lang="en" sz="1400" b="1" dirty="0">
                <a:solidFill>
                  <a:schemeClr val="dk1"/>
                </a:solidFill>
              </a:rPr>
              <a:t> Pages 291-298 (for Teacher Reference)</a:t>
            </a:r>
            <a:r>
              <a:rPr lang="en" sz="1400" dirty="0">
                <a:solidFill>
                  <a:schemeClr val="dk1"/>
                </a:solidFill>
              </a:rPr>
              <a:t>to add additional probing questions and opportunities for additional support.</a:t>
            </a:r>
            <a:endParaRPr sz="1400" dirty="0">
              <a:solidFill>
                <a:schemeClr val="dk1"/>
              </a:solidFill>
            </a:endParaRPr>
          </a:p>
          <a:p>
            <a:pPr marL="457200" lvl="0" indent="-361950" algn="l" rtl="0">
              <a:spcBef>
                <a:spcPts val="0"/>
              </a:spcBef>
              <a:spcAft>
                <a:spcPts val="0"/>
              </a:spcAft>
              <a:buClr>
                <a:schemeClr val="dk1"/>
              </a:buClr>
              <a:buSzPts val="2100"/>
              <a:buChar char="•"/>
            </a:pPr>
            <a:r>
              <a:rPr lang="en" sz="1400" dirty="0">
                <a:solidFill>
                  <a:schemeClr val="dk1"/>
                </a:solidFill>
              </a:rPr>
              <a:t>Review the structure and basic directions of the following protocols used in this lesson:</a:t>
            </a:r>
            <a:endParaRPr sz="1400" dirty="0">
              <a:solidFill>
                <a:schemeClr val="dk1"/>
              </a:solidFill>
            </a:endParaRPr>
          </a:p>
          <a:p>
            <a:pPr marL="914400" lvl="1" indent="-342900" algn="l" rtl="0">
              <a:spcBef>
                <a:spcPts val="0"/>
              </a:spcBef>
              <a:spcAft>
                <a:spcPts val="0"/>
              </a:spcAft>
              <a:buClr>
                <a:schemeClr val="dk1"/>
              </a:buClr>
              <a:buSzPts val="1800"/>
              <a:buChar char="•"/>
            </a:pPr>
            <a:r>
              <a:rPr lang="en" sz="1400" dirty="0">
                <a:solidFill>
                  <a:schemeClr val="dk1"/>
                </a:solidFill>
              </a:rPr>
              <a:t>Discussion Appointments</a:t>
            </a:r>
            <a:endParaRPr sz="1400" dirty="0">
              <a:solidFill>
                <a:schemeClr val="dk1"/>
              </a:solidFill>
            </a:endParaRPr>
          </a:p>
          <a:p>
            <a:pPr marL="914400" lvl="1" indent="-342900" algn="l" rtl="0">
              <a:spcBef>
                <a:spcPts val="0"/>
              </a:spcBef>
              <a:spcAft>
                <a:spcPts val="0"/>
              </a:spcAft>
              <a:buClr>
                <a:schemeClr val="dk1"/>
              </a:buClr>
              <a:buSzPts val="1800"/>
              <a:buChar char="•"/>
            </a:pPr>
            <a:r>
              <a:rPr lang="en" sz="1400" dirty="0">
                <a:solidFill>
                  <a:schemeClr val="dk1"/>
                </a:solidFill>
              </a:rPr>
              <a:t>Vocabulary Square</a:t>
            </a:r>
            <a:endParaRPr sz="1400" dirty="0">
              <a:solidFill>
                <a:schemeClr val="dk1"/>
              </a:solidFill>
            </a:endParaRPr>
          </a:p>
          <a:p>
            <a:pPr marL="914400" lvl="1" indent="-342900" algn="l" rtl="0">
              <a:spcBef>
                <a:spcPts val="0"/>
              </a:spcBef>
              <a:spcAft>
                <a:spcPts val="0"/>
              </a:spcAft>
              <a:buClr>
                <a:schemeClr val="dk1"/>
              </a:buClr>
              <a:buSzPts val="1800"/>
              <a:buChar char="•"/>
            </a:pPr>
            <a:r>
              <a:rPr lang="en" sz="1400" dirty="0">
                <a:solidFill>
                  <a:schemeClr val="dk1"/>
                </a:solidFill>
              </a:rPr>
              <a:t>Written Conversation</a:t>
            </a:r>
            <a:endParaRPr sz="1400" dirty="0">
              <a:solidFill>
                <a:schemeClr val="dk1"/>
              </a:solidFill>
            </a:endParaRPr>
          </a:p>
          <a:p>
            <a:pPr marL="914400" lvl="1" indent="-342900" algn="l" rtl="0">
              <a:spcBef>
                <a:spcPts val="0"/>
              </a:spcBef>
              <a:spcAft>
                <a:spcPts val="0"/>
              </a:spcAft>
              <a:buClr>
                <a:schemeClr val="dk1"/>
              </a:buClr>
              <a:buSzPts val="1800"/>
              <a:buChar char="•"/>
            </a:pPr>
            <a:r>
              <a:rPr lang="en" sz="1400" dirty="0">
                <a:solidFill>
                  <a:schemeClr val="dk1"/>
                </a:solidFill>
              </a:rPr>
              <a:t>Think-Write-Pair-Share</a:t>
            </a:r>
            <a:endParaRPr sz="14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7</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Clr>
                <a:schemeClr val="dk1"/>
              </a:buClr>
              <a:buSzPts val="1100"/>
              <a:buFont typeface="Arial"/>
              <a:buNone/>
            </a:pPr>
            <a:r>
              <a:rPr lang="en" sz="1800" dirty="0"/>
              <a:t>In this lesson, you will take a closer look at various characters’ reactions to the verdict by using </a:t>
            </a:r>
            <a:r>
              <a:rPr lang="en" sz="1800" dirty="0">
                <a:solidFill>
                  <a:schemeClr val="dk1"/>
                </a:solidFill>
              </a:rPr>
              <a:t>the Written Conversation protocol. You will </a:t>
            </a:r>
            <a:r>
              <a:rPr lang="en" sz="1800" dirty="0"/>
              <a:t>continue to analyze Atticus’s character through examples of his dialogue and text-dependent questions that will help you better understand Atticus’s character.</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Review key vocabulary using a </a:t>
            </a:r>
            <a:r>
              <a:rPr lang="en" sz="1800" b="1" dirty="0"/>
              <a:t>Vocabulary Square</a:t>
            </a:r>
            <a:r>
              <a:rPr lang="en" sz="1800" dirty="0"/>
              <a:t>.</a:t>
            </a:r>
            <a:endParaRPr sz="1800" dirty="0"/>
          </a:p>
          <a:p>
            <a:pPr marL="457200" lvl="0" indent="-361950" algn="l" rtl="0">
              <a:lnSpc>
                <a:spcPct val="100000"/>
              </a:lnSpc>
              <a:spcBef>
                <a:spcPts val="0"/>
              </a:spcBef>
              <a:spcAft>
                <a:spcPts val="0"/>
              </a:spcAft>
              <a:buSzPts val="2100"/>
              <a:buChar char="•"/>
            </a:pPr>
            <a:r>
              <a:rPr lang="en" sz="1800" dirty="0"/>
              <a:t>Discuss the various reactions of characters to the verdict through a Written Conversation.</a:t>
            </a:r>
            <a:endParaRPr sz="1800" dirty="0"/>
          </a:p>
          <a:p>
            <a:pPr marL="457200" lvl="0" indent="-361950" algn="l" rtl="0">
              <a:lnSpc>
                <a:spcPct val="100000"/>
              </a:lnSpc>
              <a:spcBef>
                <a:spcPts val="0"/>
              </a:spcBef>
              <a:spcAft>
                <a:spcPts val="0"/>
              </a:spcAft>
              <a:buSzPts val="2100"/>
              <a:buChar char="•"/>
            </a:pPr>
            <a:r>
              <a:rPr lang="en" sz="1800" dirty="0"/>
              <a:t>Closely read and answer text-dependent questions about a key scene from Chapter 23.</a:t>
            </a:r>
            <a:endParaRPr sz="1800" dirty="0"/>
          </a:p>
          <a:p>
            <a:pPr marL="457200" lvl="0" indent="0" algn="l" rtl="0">
              <a:lnSpc>
                <a:spcPct val="100000"/>
              </a:lnSpc>
              <a:spcBef>
                <a:spcPts val="800"/>
              </a:spcBef>
              <a:spcAft>
                <a:spcPts val="0"/>
              </a:spcAft>
              <a:buNone/>
            </a:pP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70725"/>
            <a:ext cx="8520600" cy="8496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Let’s review Key Vocabulary.</a:t>
            </a:r>
            <a:endParaRPr sz="3000"/>
          </a:p>
        </p:txBody>
      </p:sp>
      <p:pic>
        <p:nvPicPr>
          <p:cNvPr id="218" name="Google Shape;218;p33"/>
          <p:cNvPicPr preferRelativeResize="0"/>
          <p:nvPr/>
        </p:nvPicPr>
        <p:blipFill>
          <a:blip r:embed="rId3">
            <a:alphaModFix/>
          </a:blip>
          <a:stretch>
            <a:fillRect/>
          </a:stretch>
        </p:blipFill>
        <p:spPr>
          <a:xfrm>
            <a:off x="1792551" y="686876"/>
            <a:ext cx="4881626" cy="3941686"/>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311700" y="707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today’s Learning Targets.</a:t>
            </a:r>
            <a:endParaRPr sz="3000"/>
          </a:p>
        </p:txBody>
      </p:sp>
      <p:sp>
        <p:nvSpPr>
          <p:cNvPr id="224" name="Google Shape;224;p34"/>
          <p:cNvSpPr txBox="1">
            <a:spLocks noGrp="1"/>
          </p:cNvSpPr>
          <p:nvPr>
            <p:ph type="body" idx="1"/>
          </p:nvPr>
        </p:nvSpPr>
        <p:spPr>
          <a:xfrm>
            <a:off x="460200" y="1213112"/>
            <a:ext cx="8372100" cy="2941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sz="1600" dirty="0">
                <a:solidFill>
                  <a:schemeClr val="dk1"/>
                </a:solidFill>
              </a:rPr>
              <a:t>The Learning Targets for  today are:</a:t>
            </a:r>
            <a:endParaRPr sz="1600" dirty="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support my inferences </a:t>
            </a:r>
            <a:r>
              <a:rPr lang="en" sz="1600" dirty="0">
                <a:solidFill>
                  <a:schemeClr val="dk1"/>
                </a:solidFill>
              </a:rPr>
              <a:t>about Chapters 22 and 23 of </a:t>
            </a:r>
            <a:r>
              <a:rPr lang="en" sz="1600" i="1" dirty="0">
                <a:solidFill>
                  <a:schemeClr val="dk1"/>
                </a:solidFill>
              </a:rPr>
              <a:t>To Kill a Mockingbird</a:t>
            </a:r>
            <a:r>
              <a:rPr lang="en" sz="1600" dirty="0">
                <a:solidFill>
                  <a:schemeClr val="dk1"/>
                </a:solidFill>
              </a:rPr>
              <a:t> with the </a:t>
            </a:r>
            <a:r>
              <a:rPr lang="en" sz="1600" i="1" dirty="0">
                <a:solidFill>
                  <a:schemeClr val="dk1"/>
                </a:solidFill>
              </a:rPr>
              <a:t>strongest evidence </a:t>
            </a:r>
            <a:r>
              <a:rPr lang="en" sz="1600" dirty="0">
                <a:solidFill>
                  <a:schemeClr val="dk1"/>
                </a:solidFill>
              </a:rPr>
              <a:t>from the text.</a:t>
            </a:r>
            <a:endParaRPr sz="1600" dirty="0">
              <a:solidFill>
                <a:schemeClr val="dk1"/>
              </a:solidFill>
            </a:endParaRPr>
          </a:p>
          <a:p>
            <a:pPr marL="457200" lvl="0" indent="0" algn="l" rtl="0">
              <a:lnSpc>
                <a:spcPct val="90000"/>
              </a:lnSpc>
              <a:spcBef>
                <a:spcPts val="1000"/>
              </a:spcBef>
              <a:spcAft>
                <a:spcPts val="0"/>
              </a:spcAft>
              <a:buNone/>
            </a:pPr>
            <a:endParaRPr sz="1600" dirty="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analyze what other characters’ dialogue about Atticus reveals</a:t>
            </a:r>
            <a:r>
              <a:rPr lang="en" sz="1600" dirty="0">
                <a:solidFill>
                  <a:schemeClr val="dk1"/>
                </a:solidFill>
              </a:rPr>
              <a:t> about his character.</a:t>
            </a:r>
            <a:endParaRPr sz="1600" dirty="0">
              <a:solidFill>
                <a:schemeClr val="dk1"/>
              </a:solidFill>
            </a:endParaRPr>
          </a:p>
          <a:p>
            <a:pPr marL="457200" lvl="0" indent="0" algn="l" rtl="0">
              <a:lnSpc>
                <a:spcPct val="90000"/>
              </a:lnSpc>
              <a:spcBef>
                <a:spcPts val="1000"/>
              </a:spcBef>
              <a:spcAft>
                <a:spcPts val="0"/>
              </a:spcAft>
              <a:buNone/>
            </a:pPr>
            <a:endParaRPr sz="1600" dirty="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analyze how Atticus’s words and actions</a:t>
            </a:r>
            <a:r>
              <a:rPr lang="en" sz="1600" dirty="0">
                <a:solidFill>
                  <a:schemeClr val="dk1"/>
                </a:solidFill>
              </a:rPr>
              <a:t> reveal his character.</a:t>
            </a:r>
            <a:endParaRPr sz="1600" dirty="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dirty="0"/>
          </a:p>
        </p:txBody>
      </p:sp>
      <p:pic>
        <p:nvPicPr>
          <p:cNvPr id="225" name="Google Shape;225;p34"/>
          <p:cNvPicPr preferRelativeResize="0"/>
          <p:nvPr/>
        </p:nvPicPr>
        <p:blipFill>
          <a:blip r:embed="rId3">
            <a:alphaModFix/>
          </a:blip>
          <a:stretch>
            <a:fillRect/>
          </a:stretch>
        </p:blipFill>
        <p:spPr>
          <a:xfrm>
            <a:off x="8245397" y="4228003"/>
            <a:ext cx="737599" cy="6044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5"/>
          <p:cNvSpPr txBox="1">
            <a:spLocks noGrp="1"/>
          </p:cNvSpPr>
          <p:nvPr>
            <p:ph type="title"/>
          </p:nvPr>
        </p:nvSpPr>
        <p:spPr>
          <a:xfrm>
            <a:off x="311700" y="0"/>
            <a:ext cx="8520600" cy="969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discuss how a character’s actions reveal character.</a:t>
            </a:r>
            <a:endParaRPr sz="3000"/>
          </a:p>
        </p:txBody>
      </p:sp>
      <p:sp>
        <p:nvSpPr>
          <p:cNvPr id="231" name="Google Shape;231;p35"/>
          <p:cNvSpPr txBox="1"/>
          <p:nvPr/>
        </p:nvSpPr>
        <p:spPr>
          <a:xfrm>
            <a:off x="311700" y="969600"/>
            <a:ext cx="8048400" cy="1479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Written Conversation Prompt:</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Characters have very different reactions in the aftermath of the verdict. How do different characters react? Choose Jem, the black community, Miss Maudie, Bob Ewell, or Dill to write about. What do these reactions reveal about that character or group?</a:t>
            </a:r>
            <a:endParaRPr sz="1500" dirty="0">
              <a:solidFill>
                <a:schemeClr val="dk1"/>
              </a:solidFill>
              <a:latin typeface="Century Gothic"/>
              <a:ea typeface="Century Gothic"/>
              <a:cs typeface="Century Gothic"/>
              <a:sym typeface="Century Gothic"/>
            </a:endParaRPr>
          </a:p>
        </p:txBody>
      </p:sp>
      <p:pic>
        <p:nvPicPr>
          <p:cNvPr id="232" name="Google Shape;232;p35"/>
          <p:cNvPicPr preferRelativeResize="0"/>
          <p:nvPr/>
        </p:nvPicPr>
        <p:blipFill>
          <a:blip r:embed="rId3">
            <a:alphaModFix/>
          </a:blip>
          <a:stretch>
            <a:fillRect/>
          </a:stretch>
        </p:blipFill>
        <p:spPr>
          <a:xfrm>
            <a:off x="1331775" y="2448600"/>
            <a:ext cx="6260225" cy="22395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a:off x="311700" y="0"/>
            <a:ext cx="8520600" cy="97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333333"/>
                </a:solidFill>
                <a:highlight>
                  <a:srgbClr val="FFFFFF"/>
                </a:highlight>
              </a:rPr>
              <a:t>Let's Analyze Language from a Key Scene.</a:t>
            </a:r>
            <a:endParaRPr sz="3000"/>
          </a:p>
        </p:txBody>
      </p:sp>
      <p:pic>
        <p:nvPicPr>
          <p:cNvPr id="238" name="Google Shape;238;p36"/>
          <p:cNvPicPr preferRelativeResize="0"/>
          <p:nvPr/>
        </p:nvPicPr>
        <p:blipFill>
          <a:blip r:embed="rId3">
            <a:alphaModFix/>
          </a:blip>
          <a:stretch>
            <a:fillRect/>
          </a:stretch>
        </p:blipFill>
        <p:spPr>
          <a:xfrm>
            <a:off x="8245918" y="3996443"/>
            <a:ext cx="772275" cy="772275"/>
          </a:xfrm>
          <a:prstGeom prst="rect">
            <a:avLst/>
          </a:prstGeom>
          <a:noFill/>
          <a:ln>
            <a:noFill/>
          </a:ln>
        </p:spPr>
      </p:pic>
      <p:graphicFrame>
        <p:nvGraphicFramePr>
          <p:cNvPr id="239" name="Google Shape;239;p36"/>
          <p:cNvGraphicFramePr/>
          <p:nvPr>
            <p:extLst>
              <p:ext uri="{D42A27DB-BD31-4B8C-83A1-F6EECF244321}">
                <p14:modId xmlns:p14="http://schemas.microsoft.com/office/powerpoint/2010/main" val="1495785952"/>
              </p:ext>
            </p:extLst>
          </p:nvPr>
        </p:nvGraphicFramePr>
        <p:xfrm>
          <a:off x="643105" y="917417"/>
          <a:ext cx="6851206" cy="3766819"/>
        </p:xfrm>
        <a:graphic>
          <a:graphicData uri="http://schemas.openxmlformats.org/drawingml/2006/table">
            <a:tbl>
              <a:tblPr>
                <a:noFill/>
                <a:tableStyleId>{682E9B0F-35FE-49FE-A9BB-425A2F243B8B}</a:tableStyleId>
              </a:tblPr>
              <a:tblGrid>
                <a:gridCol w="4239077">
                  <a:extLst>
                    <a:ext uri="{9D8B030D-6E8A-4147-A177-3AD203B41FA5}">
                      <a16:colId xmlns:a16="http://schemas.microsoft.com/office/drawing/2014/main" xmlns="" val="20000"/>
                    </a:ext>
                  </a:extLst>
                </a:gridCol>
                <a:gridCol w="2612129">
                  <a:extLst>
                    <a:ext uri="{9D8B030D-6E8A-4147-A177-3AD203B41FA5}">
                      <a16:colId xmlns:a16="http://schemas.microsoft.com/office/drawing/2014/main" xmlns="" val="20001"/>
                    </a:ext>
                  </a:extLst>
                </a:gridCol>
              </a:tblGrid>
              <a:tr h="460609">
                <a:tc>
                  <a:txBody>
                    <a:bodyPr/>
                    <a:lstStyle/>
                    <a:p>
                      <a:pPr marL="0" lvl="0" indent="0" algn="l" rtl="0">
                        <a:lnSpc>
                          <a:spcPct val="100000"/>
                        </a:lnSpc>
                        <a:spcBef>
                          <a:spcPts val="0"/>
                        </a:spcBef>
                        <a:spcAft>
                          <a:spcPts val="0"/>
                        </a:spcAft>
                        <a:buNone/>
                      </a:pPr>
                      <a:r>
                        <a:rPr lang="en" sz="1200" b="1">
                          <a:latin typeface="Century Gothic"/>
                          <a:ea typeface="Century Gothic"/>
                          <a:cs typeface="Century Gothic"/>
                          <a:sym typeface="Century Gothic"/>
                        </a:rPr>
                        <a:t>Text-Dependent Questions</a:t>
                      </a:r>
                      <a:endParaRPr sz="1200" b="1">
                        <a:latin typeface="Century Gothic"/>
                        <a:ea typeface="Century Gothic"/>
                        <a:cs typeface="Century Gothic"/>
                        <a:sym typeface="Century Gothic"/>
                      </a:endParaRPr>
                    </a:p>
                  </a:txBody>
                  <a:tcPr marL="73025" marR="73025" marT="73025" marB="73025">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D9D9D9"/>
                    </a:solidFill>
                  </a:tcPr>
                </a:tc>
                <a:tc>
                  <a:txBody>
                    <a:bodyPr/>
                    <a:lstStyle/>
                    <a:p>
                      <a:pPr marL="0" lvl="0" indent="0" algn="l" rtl="0">
                        <a:lnSpc>
                          <a:spcPct val="100000"/>
                        </a:lnSpc>
                        <a:spcBef>
                          <a:spcPts val="0"/>
                        </a:spcBef>
                        <a:spcAft>
                          <a:spcPts val="0"/>
                        </a:spcAft>
                        <a:buNone/>
                      </a:pPr>
                      <a:r>
                        <a:rPr lang="en" sz="1200" b="1">
                          <a:latin typeface="Century Gothic"/>
                          <a:ea typeface="Century Gothic"/>
                          <a:cs typeface="Century Gothic"/>
                          <a:sym typeface="Century Gothic"/>
                        </a:rPr>
                        <a:t>Response using the strongest evidence from the text</a:t>
                      </a:r>
                      <a:endParaRPr sz="1200" b="1">
                        <a:latin typeface="Century Gothic"/>
                        <a:ea typeface="Century Gothic"/>
                        <a:cs typeface="Century Gothic"/>
                        <a:sym typeface="Century Gothic"/>
                      </a:endParaRPr>
                    </a:p>
                  </a:txBody>
                  <a:tcPr marL="73025" marR="73025" marT="73025" marB="73025">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solidFill>
                      <a:srgbClr val="D9D9D9"/>
                    </a:solidFill>
                  </a:tcPr>
                </a:tc>
                <a:extLst>
                  <a:ext uri="{0D108BD9-81ED-4DB2-BD59-A6C34878D82A}">
                    <a16:rowId xmlns:a16="http://schemas.microsoft.com/office/drawing/2014/main" xmlns="" val="10000"/>
                  </a:ext>
                </a:extLst>
              </a:tr>
              <a:tr h="2764796">
                <a:tc>
                  <a:txBody>
                    <a:bodyPr/>
                    <a:lstStyle/>
                    <a:p>
                      <a:pPr marL="457200" lvl="0" indent="-304800" algn="l" rtl="0">
                        <a:lnSpc>
                          <a:spcPct val="100000"/>
                        </a:lnSpc>
                        <a:spcBef>
                          <a:spcPts val="0"/>
                        </a:spcBef>
                        <a:spcAft>
                          <a:spcPts val="0"/>
                        </a:spcAft>
                        <a:buClr>
                          <a:schemeClr val="dk1"/>
                        </a:buClr>
                        <a:buSzPts val="1200"/>
                        <a:buFont typeface="Century Gothic"/>
                        <a:buAutoNum type="arabicPeriod"/>
                      </a:pPr>
                      <a:r>
                        <a:rPr lang="en" sz="1200" dirty="0">
                          <a:solidFill>
                            <a:schemeClr val="dk1"/>
                          </a:solidFill>
                          <a:latin typeface="Century Gothic"/>
                          <a:ea typeface="Century Gothic"/>
                          <a:cs typeface="Century Gothic"/>
                          <a:sym typeface="Century Gothic"/>
                        </a:rPr>
                        <a:t>What does Atticus’s reaction to Bob Ewell’s threats and name-calling reveal about his character?</a:t>
                      </a:r>
                      <a:endParaRPr sz="1200"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AutoNum type="arabicPeriod"/>
                      </a:pPr>
                      <a:r>
                        <a:rPr lang="en" sz="1200" dirty="0">
                          <a:solidFill>
                            <a:schemeClr val="dk1"/>
                          </a:solidFill>
                          <a:latin typeface="Century Gothic"/>
                          <a:ea typeface="Century Gothic"/>
                          <a:cs typeface="Century Gothic"/>
                          <a:sym typeface="Century Gothic"/>
                        </a:rPr>
                        <a:t>How does Atticus’s explanation relate to the Golden Rule?</a:t>
                      </a:r>
                      <a:endParaRPr sz="1200"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AutoNum type="arabicPeriod"/>
                      </a:pPr>
                      <a:r>
                        <a:rPr lang="en" sz="1200" dirty="0">
                          <a:solidFill>
                            <a:schemeClr val="dk1"/>
                          </a:solidFill>
                          <a:latin typeface="Century Gothic"/>
                          <a:ea typeface="Century Gothic"/>
                          <a:cs typeface="Century Gothic"/>
                          <a:sym typeface="Century Gothic"/>
                        </a:rPr>
                        <a:t>What do you think Atticus means when he says “it’s all adding </a:t>
                      </a:r>
                      <a:r>
                        <a:rPr lang="en" sz="1200" dirty="0" smtClean="0">
                          <a:solidFill>
                            <a:schemeClr val="dk1"/>
                          </a:solidFill>
                          <a:latin typeface="Century Gothic"/>
                          <a:ea typeface="Century Gothic"/>
                          <a:cs typeface="Century Gothic"/>
                          <a:sym typeface="Century Gothic"/>
                        </a:rPr>
                        <a:t>up?</a:t>
                      </a:r>
                      <a:r>
                        <a:rPr lang="en-US" sz="1200" dirty="0" smtClean="0">
                          <a:solidFill>
                            <a:schemeClr val="dk1"/>
                          </a:solidFill>
                          <a:latin typeface="Century Gothic"/>
                          <a:ea typeface="Century Gothic"/>
                          <a:cs typeface="Century Gothic"/>
                          <a:sym typeface="Century Gothic"/>
                        </a:rPr>
                        <a:t>”</a:t>
                      </a:r>
                      <a:endParaRPr sz="1200"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Times New Roman"/>
                        <a:buAutoNum type="arabicPeriod"/>
                      </a:pPr>
                      <a:r>
                        <a:rPr lang="en" sz="1200" dirty="0">
                          <a:solidFill>
                            <a:schemeClr val="dk1"/>
                          </a:solidFill>
                          <a:latin typeface="Century Gothic"/>
                          <a:ea typeface="Century Gothic"/>
                          <a:cs typeface="Century Gothic"/>
                          <a:sym typeface="Century Gothic"/>
                        </a:rPr>
                        <a:t>Why is Atticus so vehement? What does Atticus mean by “shadow of a beginning”? Beginning of what? Explain.</a:t>
                      </a:r>
                      <a:endParaRPr sz="1200" dirty="0">
                        <a:solidFill>
                          <a:schemeClr val="dk1"/>
                        </a:solidFill>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AutoNum type="arabicPeriod"/>
                      </a:pPr>
                      <a:r>
                        <a:rPr lang="en" sz="1200" dirty="0">
                          <a:solidFill>
                            <a:schemeClr val="dk1"/>
                          </a:solidFill>
                          <a:latin typeface="Century Gothic"/>
                          <a:ea typeface="Century Gothic"/>
                          <a:cs typeface="Century Gothic"/>
                          <a:sym typeface="Century Gothic"/>
                        </a:rPr>
                        <a:t>What does he mean that there was little risk? What does this illustrate about Atticus’s belief in his fellow human beings?</a:t>
                      </a:r>
                      <a:endParaRPr sz="1200" dirty="0">
                        <a:solidFill>
                          <a:schemeClr val="dk1"/>
                        </a:solidFill>
                        <a:latin typeface="Century Gothic"/>
                        <a:ea typeface="Century Gothic"/>
                        <a:cs typeface="Century Gothic"/>
                        <a:sym typeface="Century Gothic"/>
                      </a:endParaRPr>
                    </a:p>
                  </a:txBody>
                  <a:tcPr marL="73025" marR="73025" marT="73025" marB="73025">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txBody>
                  <a:tcPr marL="73025" marR="73025" marT="73025" marB="73025">
                    <a:lnL w="12650" cap="flat" cmpd="sng">
                      <a:solidFill>
                        <a:srgbClr val="C0C0C0"/>
                      </a:solidFill>
                      <a:prstDash val="solid"/>
                      <a:round/>
                      <a:headEnd type="none" w="sm" len="sm"/>
                      <a:tailEnd type="none" w="sm" len="sm"/>
                    </a:lnL>
                    <a:lnR w="12650" cap="flat" cmpd="sng">
                      <a:solidFill>
                        <a:srgbClr val="C0C0C0"/>
                      </a:solidFill>
                      <a:prstDash val="solid"/>
                      <a:round/>
                      <a:headEnd type="none" w="sm" len="sm"/>
                      <a:tailEnd type="none" w="sm" len="sm"/>
                    </a:lnR>
                    <a:lnT w="12650" cap="flat" cmpd="sng">
                      <a:solidFill>
                        <a:srgbClr val="C0C0C0"/>
                      </a:solidFill>
                      <a:prstDash val="solid"/>
                      <a:round/>
                      <a:headEnd type="none" w="sm" len="sm"/>
                      <a:tailEnd type="none" w="sm" len="sm"/>
                    </a:lnT>
                    <a:lnB w="12650" cap="flat" cmpd="sng">
                      <a:solidFill>
                        <a:srgbClr val="C0C0C0"/>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9A01A7-AEFA-4475-B3B9-ED0BDC995FF6}"/>
</file>

<file path=customXml/itemProps2.xml><?xml version="1.0" encoding="utf-8"?>
<ds:datastoreItem xmlns:ds="http://schemas.openxmlformats.org/officeDocument/2006/customXml" ds:itemID="{99A7A249-008A-4160-9B11-C0A52A4A0987}"/>
</file>

<file path=customXml/itemProps3.xml><?xml version="1.0" encoding="utf-8"?>
<ds:datastoreItem xmlns:ds="http://schemas.openxmlformats.org/officeDocument/2006/customXml" ds:itemID="{2AF0DA04-A4A0-4F38-AA78-AC4AF9D79276}"/>
</file>

<file path=docProps/app.xml><?xml version="1.0" encoding="utf-8"?>
<Properties xmlns="http://schemas.openxmlformats.org/officeDocument/2006/extended-properties" xmlns:vt="http://schemas.openxmlformats.org/officeDocument/2006/docPropsVTypes">
  <TotalTime>15</TotalTime>
  <Words>3102</Words>
  <Application>Microsoft Office PowerPoint</Application>
  <PresentationFormat>On-screen Show (16:9)</PresentationFormat>
  <Paragraphs>295</Paragraphs>
  <Slides>12</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Overlock</vt:lpstr>
      <vt:lpstr>Calibri</vt:lpstr>
      <vt:lpstr>Century Gothic</vt:lpstr>
      <vt:lpstr>Times New Roman</vt:lpstr>
      <vt:lpstr>Office Theme</vt:lpstr>
      <vt:lpstr>Office Theme</vt:lpstr>
      <vt:lpstr>Grade 8: Module 2: Unit 2: Lesson 7  Teacher slide, before teaching.</vt:lpstr>
      <vt:lpstr>Grade 8: Module 2: Unit 2: Lesson 7  Teacher slide, before teaching.</vt:lpstr>
      <vt:lpstr>Grade 8: Module 2: Unit 2: Lesson 7  Teacher slide, before teaching.</vt:lpstr>
      <vt:lpstr>Grade 8: Module 2:  Unit 2: Lesson 7</vt:lpstr>
      <vt:lpstr>Hello, Students!</vt:lpstr>
      <vt:lpstr>Let’s review Key Vocabulary.</vt:lpstr>
      <vt:lpstr>Let’s review today’s Learning Targets.</vt:lpstr>
      <vt:lpstr>Let’s discuss how a character’s actions reveal character.</vt:lpstr>
      <vt:lpstr>Let's Analyze Language from a Key Scene.</vt:lpstr>
      <vt:lpstr>Let’s add examples!</vt:lpstr>
      <vt:lpstr>Homework</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7  Teacher slide, before teaching.</dc:title>
  <cp:lastModifiedBy>Nicole Bravo</cp:lastModifiedBy>
  <cp:revision>7</cp:revision>
  <dcterms:modified xsi:type="dcterms:W3CDTF">2018-09-25T12:10:06Z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