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0BA5176-4895-4A95-8618-D8D3CD425FEC}">
  <a:tblStyle styleId="{E0BA5176-4895-4A95-8618-D8D3CD425FE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840" autoAdjust="0"/>
  </p:normalViewPr>
  <p:slideViewPr>
    <p:cSldViewPr snapToGrid="0">
      <p:cViewPr varScale="1">
        <p:scale>
          <a:sx n="92" d="100"/>
          <a:sy n="92" d="100"/>
        </p:scale>
        <p:origin x="1186" y="77"/>
      </p:cViewPr>
      <p:guideLst>
        <p:guide orient="horz" pos="1620"/>
        <p:guide pos="2880"/>
      </p:guideLst>
    </p:cSldViewPr>
  </p:slideViewPr>
  <p:notesTextViewPr>
    <p:cViewPr>
      <p:scale>
        <a:sx n="1" d="1"/>
        <a:sy n="1" d="1"/>
      </p:scale>
      <p:origin x="0" y="-197"/>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031243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introduces a new instructional practice: Poem Launch. Model and support students as necessary as they familiarize themselves with this routine.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poem that will be used as a shared text in this cycle. The poem includes words that share the /ch/ sound spelled with “-ch” and “-tch.” Students identify words sharing the /ch/ sound as they read the poem, both aloud with the teacher and independently. Consider using this poem during differentiated small groups.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discover spelling patterns in words and apply their knowledge of vowel sounds to identify when each pattern is applied. This knowledge supports students’ ability to decode and encode words by generalizing familiar spelling patterns.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8026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helpers may assist with passing out materials.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 Examples: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pitch-We saw the baseball pitcher throw the first pitch of the game.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Mitch-Mitch is my friend’s name.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hunch-Sometimes I have a hunch about what is getting ready to happen.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lunch-The meal we eat in the middle of the day is called lunch.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each-Each of us is smart in our own way.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peach-I enjoy eating a ripe peach picked right from the tree.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catch-When player can catch the ball in the air, it means the batter is out.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match-The twins wear clothes that match.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marching-In the parade we saw several marching bands.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coach-The football coach is always telling players ways to improve their game.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pitcher-</a:t>
            </a:r>
            <a:r>
              <a:rPr lang="en" sz="1200" dirty="0">
                <a:solidFill>
                  <a:srgbClr val="303336"/>
                </a:solidFill>
                <a:latin typeface="Calibri"/>
                <a:ea typeface="Calibri"/>
                <a:cs typeface="Calibri"/>
                <a:sym typeface="Calibri"/>
              </a:rPr>
              <a:t>A pitcher is a container for holding and pouring liquids. </a:t>
            </a:r>
            <a:endParaRPr sz="1200" dirty="0">
              <a:solidFill>
                <a:srgbClr val="303336"/>
              </a:solidFill>
              <a:latin typeface="Calibri"/>
              <a:ea typeface="Calibri"/>
              <a:cs typeface="Calibri"/>
              <a:sym typeface="Calibri"/>
            </a:endParaRPr>
          </a:p>
          <a:p>
            <a:pPr marL="914400" lvl="1" indent="-304800" algn="l" rtl="0">
              <a:spcBef>
                <a:spcPts val="0"/>
              </a:spcBef>
              <a:spcAft>
                <a:spcPts val="0"/>
              </a:spcAft>
              <a:buClr>
                <a:srgbClr val="303336"/>
              </a:buClr>
              <a:buSzPts val="1200"/>
              <a:buFont typeface="Calibri"/>
              <a:buChar char="○"/>
            </a:pPr>
            <a:r>
              <a:rPr lang="en" sz="1200" dirty="0">
                <a:solidFill>
                  <a:srgbClr val="303336"/>
                </a:solidFill>
                <a:latin typeface="Calibri"/>
                <a:ea typeface="Calibri"/>
                <a:cs typeface="Calibri"/>
                <a:sym typeface="Calibri"/>
              </a:rPr>
              <a:t>pitcher-The baseball pitcher stood on the mound before he threw the first ball.</a:t>
            </a:r>
            <a:endParaRPr sz="1200" dirty="0">
              <a:solidFill>
                <a:srgbClr val="303336"/>
              </a:solidFill>
              <a:latin typeface="Calibri"/>
              <a:ea typeface="Calibri"/>
              <a:cs typeface="Calibri"/>
              <a:sym typeface="Calibri"/>
            </a:endParaRPr>
          </a:p>
          <a:p>
            <a:pPr marL="914400" lvl="0" indent="0" algn="l" rtl="0">
              <a:spcBef>
                <a:spcPts val="0"/>
              </a:spcBef>
              <a:spcAft>
                <a:spcPts val="0"/>
              </a:spcAft>
              <a:buNone/>
            </a:pPr>
            <a:endParaRPr sz="1200" dirty="0">
              <a:solidFill>
                <a:srgbClr val="303336"/>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Words Rule instructional practice: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and read aloud (/ch/ words spelled with “-ch” and “-tch”: “pitch,” “Mitch,” “hunch,” “lunch,” “each,” “peach,” “catch,” “match,” “marching,” “coach,”“pitcher”)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“Here are some of the words we read in the poem that share the /ch/ sound. Take a minute to notice the spelling patterns in these words, and how you would group them together. Then share your thinking with an elbow partner.”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 patterns, and decide how they would group words together. Students share their thinking with an elbow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 </a:t>
            </a:r>
            <a:r>
              <a:rPr lang="en" sz="1200" b="0" dirty="0">
                <a:solidFill>
                  <a:schemeClr val="dk1"/>
                </a:solidFill>
                <a:latin typeface="Calibri"/>
                <a:ea typeface="Calibri"/>
                <a:cs typeface="Calibri"/>
                <a:sym typeface="Calibri"/>
              </a:rPr>
              <a:t>(They all have /ch/ sound.)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“All our words have the /ch/ sound.”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group these words together?” </a:t>
            </a:r>
            <a:r>
              <a:rPr lang="en" sz="1200" b="0" i="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in two groups: “-ch” and “-tch” spellings) </a:t>
            </a:r>
            <a:r>
              <a:rPr lang="en" sz="1200" i="1" dirty="0">
                <a:solidFill>
                  <a:schemeClr val="dk1"/>
                </a:solidFill>
                <a:latin typeface="Calibri"/>
                <a:ea typeface="Calibri"/>
                <a:cs typeface="Calibri"/>
                <a:sym typeface="Calibri"/>
              </a:rPr>
              <a:t>“What do you notice about the vowel sounds in these words?” </a:t>
            </a:r>
            <a:r>
              <a:rPr lang="en" sz="1200" b="0" dirty="0">
                <a:solidFill>
                  <a:schemeClr val="dk1"/>
                </a:solidFill>
                <a:latin typeface="Calibri"/>
                <a:ea typeface="Calibri"/>
                <a:cs typeface="Calibri"/>
                <a:sym typeface="Calibri"/>
              </a:rPr>
              <a:t>(“-tch” words have short vowel sounds; “-ch” words have vowel teams or r-controlled vowels.) </a:t>
            </a:r>
            <a:r>
              <a:rPr lang="en" sz="1200" i="1" dirty="0">
                <a:solidFill>
                  <a:schemeClr val="dk1"/>
                </a:solidFill>
                <a:latin typeface="Calibri"/>
                <a:ea typeface="Calibri"/>
                <a:cs typeface="Calibri"/>
                <a:sym typeface="Calibri"/>
              </a:rPr>
              <a:t>“What do you notice about spelling the /ch/ sound when it comes after ‘l’ and ‘n’?” </a:t>
            </a:r>
            <a:r>
              <a:rPr lang="en" sz="1200" b="0" dirty="0">
                <a:solidFill>
                  <a:schemeClr val="dk1"/>
                </a:solidFill>
                <a:latin typeface="Calibri"/>
                <a:ea typeface="Calibri"/>
                <a:cs typeface="Calibri"/>
                <a:sym typeface="Calibri"/>
              </a:rPr>
              <a:t>(It is spelled with “-ch.”)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So we can say that /ch/ is spelled with ‘-tch’ after short vowel sounds, and with ‘-ch’ after vowel teams and r-controlled vowels. We also spell /ch/ with ‘-ch’ after the consonants ‘l’ and ‘n.’ Now you will practice these /ch/ spellings with a partner.”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Words Rule Word Cards and a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-chart to students as they partner together to practice sorting more /ch/ words. (words on next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/ch/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 A reads word.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 B identifies each word as “-ch” or “-tch” based on the vowel sound or preceding consonant “l” or “n.”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 B writes word in appropriate column.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Students switch roles.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Students take turns reading all words written.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 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group words?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creating an anchor chart for student reference when they are expected to spell words with the /ch/ ending sounds. The spelling generalizations for /ch/ are as follows: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“-tch” after a short vowel sound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“-ch” after a vowel team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“-ch” after an r-controlled vowel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“-ch” after the consonants “l” and “n”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“-tch” in the middle of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vowel sounds with sentence frames.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Example: “I notice the word ‘peach’ is spelled with ‘-ch’ because it follows a vowel team.”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8612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6edf20ab8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46edf20ab8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see slide 10</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to work together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/ch/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 A reads word.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 B identifies each word as “-ch” or “-tch” based on the vowel sound or preceding consonant “l” or “n.”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 B writes word in appropriate column.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Students switch roles.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Students take turns reading all words written.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 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group words?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creating an anchor chart for student reference when they are expected to spell words with the /ch/ ending sounds. The spelling generalizations for /ch/ are as follows: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“-tch” after a short vowel sound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“-ch” after a vowel team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“-ch” after an r-controlled vowel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“-ch” after the consonants “l” and “n”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“-tch” in the middle of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vowel sounds with sentence frames.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Example: “I notice the word ‘peach’ is spelled with ‘-ch’ because it follows a vowel team.”</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455729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6edf20ab8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46edf20ab8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10</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slide to show students correct grouping of words.</a:t>
            </a:r>
            <a:endParaRPr sz="1200" dirty="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 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group words?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creating an anchor chart for student reference when they are expected to spell words with the /ch/ ending sounds. The spelling generalizations for /ch/ are as follows: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“-tch” after a short vowel sound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“-ch” after a vowel team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“-ch” after an r-controlled vowel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“-ch” after the consonants “l” and “n”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“-tch” in the middle of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vowel sounds with sentence frames.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Example: “I notice the word ‘peach’ is spelled with ‘-ch’ because it follows a vowel team.”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6135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a99993a9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a99993a9b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“During Words Rule, I __________.”</a:t>
            </a:r>
            <a:endParaRPr sz="1200" dirty="0">
              <a:solidFill>
                <a:schemeClr val="dk1"/>
              </a:solidFill>
              <a:latin typeface="Calibri"/>
              <a:ea typeface="Calibri"/>
              <a:cs typeface="Calibri"/>
              <a:sym typeface="Calibri"/>
            </a:endParaRPr>
          </a:p>
        </p:txBody>
      </p:sp>
      <p:sp>
        <p:nvSpPr>
          <p:cNvPr id="220" name="Google Shape;220;g4a99993a9b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1" name="Google Shape;221;g4a99993a9b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9315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r>
              <a:rPr lang="en"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41458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6809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grouping varies.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Rule words </a:t>
            </a:r>
            <a:r>
              <a:rPr lang="en" sz="1200" dirty="0">
                <a:solidFill>
                  <a:schemeClr val="dk1"/>
                </a:solidFill>
                <a:latin typeface="Calibri"/>
                <a:ea typeface="Calibri"/>
                <a:cs typeface="Calibri"/>
                <a:sym typeface="Calibri"/>
              </a:rPr>
              <a:t>(projected or posted or copy provided); </a:t>
            </a:r>
            <a:r>
              <a:rPr lang="en" sz="1200" b="0" dirty="0">
                <a:solidFill>
                  <a:schemeClr val="dk1"/>
                </a:solidFill>
                <a:latin typeface="Calibri"/>
                <a:ea typeface="Calibri"/>
                <a:cs typeface="Calibri"/>
                <a:sym typeface="Calibri"/>
              </a:rPr>
              <a:t>whiteboards, whiteboard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0" dirty="0">
                <a:solidFill>
                  <a:schemeClr val="dk1"/>
                </a:solidFill>
                <a:latin typeface="Calibri"/>
                <a:ea typeface="Calibri"/>
                <a:cs typeface="Calibri"/>
                <a:sym typeface="Calibri"/>
              </a:rPr>
              <a:t>Sentence Builder sentences, word list </a:t>
            </a:r>
            <a:r>
              <a:rPr lang="en" sz="1200" dirty="0">
                <a:solidFill>
                  <a:schemeClr val="dk1"/>
                </a:solidFill>
                <a:latin typeface="Calibri"/>
                <a:ea typeface="Calibri"/>
                <a:cs typeface="Calibri"/>
                <a:sym typeface="Calibri"/>
              </a:rPr>
              <a:t>(projected or posted or copy provided); whiteboards, whiteboard markers, and erasers, or paper and pencils.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“Too Many Options!” decodable text </a:t>
            </a:r>
            <a:r>
              <a:rPr lang="en" sz="1200" dirty="0">
                <a:solidFill>
                  <a:schemeClr val="dk1"/>
                </a:solidFill>
                <a:latin typeface="Calibri"/>
                <a:ea typeface="Calibri"/>
                <a:cs typeface="Calibri"/>
                <a:sym typeface="Calibri"/>
              </a:rPr>
              <a:t>from Cycle 12; Rules of </a:t>
            </a:r>
            <a:r>
              <a:rPr lang="en" sz="1200" b="0" dirty="0">
                <a:solidFill>
                  <a:schemeClr val="dk1"/>
                </a:solidFill>
                <a:latin typeface="Calibri"/>
                <a:ea typeface="Calibri"/>
                <a:cs typeface="Calibri"/>
                <a:sym typeface="Calibri"/>
              </a:rPr>
              <a:t>Fluency cards</a:t>
            </a:r>
            <a:r>
              <a:rPr lang="en" sz="1200" dirty="0">
                <a:solidFill>
                  <a:schemeClr val="dk1"/>
                </a:solidFill>
                <a:latin typeface="Calibri"/>
                <a:ea typeface="Calibri"/>
                <a:cs typeface="Calibri"/>
                <a:sym typeface="Calibri"/>
              </a:rPr>
              <a:t>,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“Too Many Options!” is not available to copy or post/project for activity.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Prompt/Encourage students to refer to the Reader’s Toolbox as needed to read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7164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with the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05397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edf20ab8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edf20ab8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      </a:t>
            </a:r>
            <a:endParaRPr sz="14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7649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a7fcd98d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a7fcd98d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16</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667974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poem “Let’s Go Tt the Ball Game.”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T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17 Assessment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Materials for Independent Work Time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8335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3, Cycle 17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111-119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4767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students worked with five syllable types (i.e., written patterns representing a vowel sound). These include closed (CVC), open (CV), magic “e” (CVCe), r-controlled, and vowel teams (CVVC, CVV). In this lesson, students practice decoding two-syllable words using combinations of those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words that share the /ch/ sound in words from the poem: “Let’s Go to the Ball Game.”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spelling patterns when writing words.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similar, pattern (L)</a:t>
            </a:r>
            <a:endParaRPr sz="1200" dirty="0">
              <a:latin typeface="Calibri"/>
              <a:ea typeface="Calibri"/>
              <a:cs typeface="Calibri"/>
              <a:sym typeface="Calibri"/>
            </a:endParaRPr>
          </a:p>
        </p:txBody>
      </p:sp>
    </p:spTree>
    <p:extLst>
      <p:ext uri="{BB962C8B-B14F-4D97-AF65-F5344CB8AC3E}">
        <p14:creationId xmlns:p14="http://schemas.microsoft.com/office/powerpoint/2010/main" val="428508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“I’m a Little Teapot.”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 poem and listen to the rhymes.”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42692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3182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 new instructional practice: Poem Launch.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Introduce the Poem Launch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are going to read a poem together. First, you will follow along as I read. Then we will read it together and think about the words we read.” </a:t>
            </a:r>
            <a:r>
              <a:rPr lang="en" sz="1200" dirty="0">
                <a:solidFill>
                  <a:schemeClr val="dk1"/>
                </a:solidFill>
                <a:latin typeface="Calibri"/>
                <a:ea typeface="Calibri"/>
                <a:cs typeface="Calibri"/>
                <a:sym typeface="Calibri"/>
              </a:rPr>
              <a:t>Read aloud the enlarged poem: “Let’s Go to the Ball Game!”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“Now let’s read this poem aloud together. While we are reading, we can practice our rules of fluency so that we read smoothly, with expression, with meaning, and at just the right speed.”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aloud with teacher.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reading! Now take a minute to read the poem to yourself while you think about words that share the same sound. See if you can find some words that all share the same sound, and then you share your thoughts with an elbow partner.”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silently.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turn to an elbow partner and talk about the words you discovered that share the same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elbow partner. (</a:t>
            </a:r>
            <a:r>
              <a:rPr lang="en" sz="1200" b="0" dirty="0">
                <a:solidFill>
                  <a:schemeClr val="dk1"/>
                </a:solidFill>
                <a:latin typeface="Calibri"/>
                <a:ea typeface="Calibri"/>
                <a:cs typeface="Calibri"/>
                <a:sym typeface="Calibri"/>
              </a:rPr>
              <a:t>words containing the /ch/ sound)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sound did you hear in many of the words in this poem?” </a:t>
            </a:r>
            <a:r>
              <a:rPr lang="en" sz="1200" b="0" dirty="0">
                <a:solidFill>
                  <a:schemeClr val="dk1"/>
                </a:solidFill>
                <a:latin typeface="Calibri"/>
                <a:ea typeface="Calibri"/>
                <a:cs typeface="Calibri"/>
                <a:sym typeface="Calibri"/>
              </a:rPr>
              <a:t>(/ch/)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Those are the words we will learn more about today. Now let’s read the poem once more together.”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aloud with teacher.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“Great reading! Now we will take a closer look at those words you discovered.” You might begin a list. (pitch, Mitch, hunch, lunch, each, peach, catch, match, marching, coach, pitcher, cheering)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words spelled with /ch/.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4402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205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the spelling patterns “-ch” and “-tch.”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closer look to read, write and group words with the spelling patterns ‘-ch’ and ‘-tch.’”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31320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359228" y="358286"/>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17: Lesson 81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359228" y="1288473"/>
            <a:ext cx="8357721" cy="3033156"/>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2200" dirty="0"/>
              <a:t>This lesson introduces a new instructional practice: Poem Launch. The poem will be used as a shared text in this cycle. The poem includes words that share the /ch/ sound spelled with “-ch” and “-tch.” Students discover spelling patterns in words and apply their knowledge of vowel sounds to identify when each pattern is applied. </a:t>
            </a:r>
          </a:p>
          <a:p>
            <a:pPr marL="0" lvl="0" indent="0" algn="l" rtl="0">
              <a:lnSpc>
                <a:spcPct val="70000"/>
              </a:lnSpc>
              <a:spcBef>
                <a:spcPts val="800"/>
              </a:spcBef>
              <a:spcAft>
                <a:spcPts val="0"/>
              </a:spcAft>
              <a:buClr>
                <a:schemeClr val="dk1"/>
              </a:buClr>
              <a:buSzPts val="1100"/>
              <a:buFont typeface="Arial"/>
              <a:buNone/>
            </a:pPr>
            <a:endParaRPr sz="2200" dirty="0"/>
          </a:p>
          <a:p>
            <a:pPr marL="0" lvl="0" indent="0" algn="l" rtl="0">
              <a:lnSpc>
                <a:spcPct val="70000"/>
              </a:lnSpc>
              <a:spcBef>
                <a:spcPts val="800"/>
              </a:spcBef>
              <a:spcAft>
                <a:spcPts val="0"/>
              </a:spcAft>
              <a:buClr>
                <a:schemeClr val="dk1"/>
              </a:buClr>
              <a:buSzPts val="1100"/>
              <a:buFont typeface="Arial"/>
              <a:buNone/>
            </a:pPr>
            <a:r>
              <a:rPr lang="en" sz="2000" b="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Familiar spelling patterns and syllable types in words</a:t>
            </a:r>
            <a:endParaRPr sz="2000" dirty="0"/>
          </a:p>
          <a:p>
            <a:pPr marL="457200" lvl="0" indent="-355600" algn="l" rtl="0">
              <a:spcBef>
                <a:spcPts val="800"/>
              </a:spcBef>
              <a:spcAft>
                <a:spcPts val="0"/>
              </a:spcAft>
              <a:buClr>
                <a:schemeClr val="dk1"/>
              </a:buClr>
              <a:buSzPts val="2000"/>
              <a:buChar char="•"/>
            </a:pPr>
            <a:r>
              <a:rPr lang="en" sz="2000" dirty="0"/>
              <a:t>Words with the spelling patterns “-ch” and “-tch.”</a:t>
            </a:r>
            <a:endParaRPr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5"/>
          <p:cNvSpPr txBox="1">
            <a:spLocks noGrp="1"/>
          </p:cNvSpPr>
          <p:nvPr>
            <p:ph type="body" idx="1"/>
          </p:nvPr>
        </p:nvSpPr>
        <p:spPr>
          <a:xfrm>
            <a:off x="175825" y="677225"/>
            <a:ext cx="8039100" cy="40761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3000"/>
              <a:t>  pitch                               pitcher</a:t>
            </a:r>
            <a:endParaRPr sz="3000"/>
          </a:p>
          <a:p>
            <a:pPr marL="0" lvl="0" indent="0" algn="l" rtl="0">
              <a:lnSpc>
                <a:spcPct val="115000"/>
              </a:lnSpc>
              <a:spcBef>
                <a:spcPts val="0"/>
              </a:spcBef>
              <a:spcAft>
                <a:spcPts val="0"/>
              </a:spcAft>
              <a:buNone/>
            </a:pPr>
            <a:r>
              <a:rPr lang="en" sz="3000"/>
              <a:t>  Mitch                              coach</a:t>
            </a:r>
            <a:endParaRPr sz="3000"/>
          </a:p>
          <a:p>
            <a:pPr marL="0" lvl="0" indent="0" algn="l" rtl="0">
              <a:lnSpc>
                <a:spcPct val="115000"/>
              </a:lnSpc>
              <a:spcBef>
                <a:spcPts val="0"/>
              </a:spcBef>
              <a:spcAft>
                <a:spcPts val="0"/>
              </a:spcAft>
              <a:buNone/>
            </a:pPr>
            <a:r>
              <a:rPr lang="en" sz="3000"/>
              <a:t>  hunch                             match</a:t>
            </a:r>
            <a:endParaRPr sz="3000"/>
          </a:p>
          <a:p>
            <a:pPr marL="0" lvl="0" indent="0" algn="l" rtl="0">
              <a:lnSpc>
                <a:spcPct val="115000"/>
              </a:lnSpc>
              <a:spcBef>
                <a:spcPts val="0"/>
              </a:spcBef>
              <a:spcAft>
                <a:spcPts val="0"/>
              </a:spcAft>
              <a:buNone/>
            </a:pPr>
            <a:r>
              <a:rPr lang="en" sz="3000"/>
              <a:t>  lunch                              coach</a:t>
            </a:r>
            <a:endParaRPr sz="3000"/>
          </a:p>
          <a:p>
            <a:pPr marL="0" lvl="0" indent="0" algn="l" rtl="0">
              <a:lnSpc>
                <a:spcPct val="115000"/>
              </a:lnSpc>
              <a:spcBef>
                <a:spcPts val="0"/>
              </a:spcBef>
              <a:spcAft>
                <a:spcPts val="0"/>
              </a:spcAft>
              <a:buNone/>
            </a:pPr>
            <a:r>
              <a:rPr lang="en" sz="3000"/>
              <a:t>  each                               peach</a:t>
            </a:r>
            <a:endParaRPr sz="3000"/>
          </a:p>
          <a:p>
            <a:pPr marL="0" lvl="0" indent="0" algn="l" rtl="0">
              <a:lnSpc>
                <a:spcPct val="115000"/>
              </a:lnSpc>
              <a:spcBef>
                <a:spcPts val="0"/>
              </a:spcBef>
              <a:spcAft>
                <a:spcPts val="0"/>
              </a:spcAft>
              <a:buNone/>
            </a:pPr>
            <a:r>
              <a:rPr lang="en" sz="3000"/>
              <a:t>  catch                             marching </a:t>
            </a:r>
            <a:endParaRPr sz="3000"/>
          </a:p>
          <a:p>
            <a:pPr marL="0" lvl="0" indent="0" algn="l" rtl="0">
              <a:lnSpc>
                <a:spcPct val="100000"/>
              </a:lnSpc>
              <a:spcBef>
                <a:spcPts val="0"/>
              </a:spcBef>
              <a:spcAft>
                <a:spcPts val="0"/>
              </a:spcAft>
              <a:buNone/>
            </a:pPr>
            <a:endParaRPr sz="3000" b="1"/>
          </a:p>
          <a:p>
            <a:pPr marL="0" lvl="0" indent="0" algn="l" rtl="0">
              <a:lnSpc>
                <a:spcPct val="100000"/>
              </a:lnSpc>
              <a:spcBef>
                <a:spcPts val="0"/>
              </a:spcBef>
              <a:spcAft>
                <a:spcPts val="0"/>
              </a:spcAft>
              <a:buNone/>
            </a:pPr>
            <a:endParaRPr sz="3000" b="1"/>
          </a:p>
        </p:txBody>
      </p:sp>
      <p:sp>
        <p:nvSpPr>
          <p:cNvPr id="204" name="Google Shape;204;p35"/>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Word Rule Word Cards</a:t>
            </a:r>
            <a:endParaRPr/>
          </a:p>
        </p:txBody>
      </p:sp>
      <p:sp>
        <p:nvSpPr>
          <p:cNvPr id="210" name="Google Shape;210;p36"/>
          <p:cNvSpPr txBox="1">
            <a:spLocks noGrp="1"/>
          </p:cNvSpPr>
          <p:nvPr>
            <p:ph type="body" idx="1"/>
          </p:nvPr>
        </p:nvSpPr>
        <p:spPr>
          <a:xfrm>
            <a:off x="311700" y="906875"/>
            <a:ext cx="3965400" cy="3662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switch             flinch          scratch           beach           branch           hutch</a:t>
            </a:r>
            <a:endParaRPr sz="2400"/>
          </a:p>
          <a:p>
            <a:pPr marL="0" lvl="0" indent="0" algn="l" rtl="0">
              <a:spcBef>
                <a:spcPts val="800"/>
              </a:spcBef>
              <a:spcAft>
                <a:spcPts val="0"/>
              </a:spcAft>
              <a:buNone/>
            </a:pPr>
            <a:r>
              <a:rPr lang="en" sz="2400"/>
              <a:t>clutch             mulch         speech           roach            grouch            kitchen</a:t>
            </a:r>
            <a:endParaRPr sz="2400"/>
          </a:p>
          <a:p>
            <a:pPr marL="0" lvl="0" indent="0" algn="l" rtl="0">
              <a:spcBef>
                <a:spcPts val="800"/>
              </a:spcBef>
              <a:spcAft>
                <a:spcPts val="0"/>
              </a:spcAft>
              <a:buNone/>
            </a:pPr>
            <a:r>
              <a:rPr lang="en" sz="2400"/>
              <a:t>crutch             torch           stretch             glitch</a:t>
            </a:r>
            <a:endParaRPr sz="2400"/>
          </a:p>
          <a:p>
            <a:pPr marL="0" lvl="0" indent="0" algn="l" rtl="0">
              <a:spcBef>
                <a:spcPts val="800"/>
              </a:spcBef>
              <a:spcAft>
                <a:spcPts val="0"/>
              </a:spcAft>
              <a:buNone/>
            </a:pPr>
            <a:r>
              <a:rPr lang="en" sz="2400"/>
              <a:t>bleach            quench</a:t>
            </a:r>
            <a:endParaRPr sz="2400"/>
          </a:p>
        </p:txBody>
      </p:sp>
      <p:pic>
        <p:nvPicPr>
          <p:cNvPr id="211" name="Google Shape;211;p36"/>
          <p:cNvPicPr preferRelativeResize="0"/>
          <p:nvPr/>
        </p:nvPicPr>
        <p:blipFill>
          <a:blip r:embed="rId3">
            <a:alphaModFix/>
          </a:blip>
          <a:stretch>
            <a:fillRect/>
          </a:stretch>
        </p:blipFill>
        <p:spPr>
          <a:xfrm>
            <a:off x="5746650" y="605851"/>
            <a:ext cx="3085650" cy="422049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graphicFrame>
        <p:nvGraphicFramePr>
          <p:cNvPr id="216" name="Google Shape;216;p37"/>
          <p:cNvGraphicFramePr/>
          <p:nvPr/>
        </p:nvGraphicFramePr>
        <p:xfrm>
          <a:off x="732700" y="175850"/>
          <a:ext cx="7239000" cy="4876470"/>
        </p:xfrm>
        <a:graphic>
          <a:graphicData uri="http://schemas.openxmlformats.org/drawingml/2006/table">
            <a:tbl>
              <a:tblPr>
                <a:noFill/>
                <a:tableStyleId>{E0BA5176-4895-4A95-8618-D8D3CD425FEC}</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4431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“-ch”</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“-tch”</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787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flinch</a:t>
                      </a:r>
                      <a:endParaRPr sz="1700">
                        <a:latin typeface="Century Gothic"/>
                        <a:ea typeface="Century Gothic"/>
                        <a:cs typeface="Century Gothic"/>
                        <a:sym typeface="Century Gothic"/>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switch </a:t>
                      </a:r>
                      <a:endParaRPr sz="17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787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beach</a:t>
                      </a:r>
                      <a:endParaRPr sz="17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scratch</a:t>
                      </a:r>
                      <a:endParaRPr sz="17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tcPr>
                </a:tc>
                <a:extLst>
                  <a:ext uri="{0D108BD9-81ED-4DB2-BD59-A6C34878D82A}">
                    <a16:rowId xmlns:a16="http://schemas.microsoft.com/office/drawing/2014/main" val="10002"/>
                  </a:ext>
                </a:extLst>
              </a:tr>
              <a:tr h="3787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branch</a:t>
                      </a:r>
                      <a:endParaRPr sz="17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hutch</a:t>
                      </a:r>
                      <a:endParaRPr sz="17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tcPr>
                </a:tc>
                <a:extLst>
                  <a:ext uri="{0D108BD9-81ED-4DB2-BD59-A6C34878D82A}">
                    <a16:rowId xmlns:a16="http://schemas.microsoft.com/office/drawing/2014/main" val="10003"/>
                  </a:ext>
                </a:extLst>
              </a:tr>
              <a:tr h="378725">
                <a:tc>
                  <a:txBody>
                    <a:bodyPr/>
                    <a:lstStyle/>
                    <a:p>
                      <a:pPr marL="0" lvl="0" indent="0" algn="ctr" rtl="0">
                        <a:spcBef>
                          <a:spcPts val="0"/>
                        </a:spcBef>
                        <a:spcAft>
                          <a:spcPts val="0"/>
                        </a:spcAft>
                        <a:buClr>
                          <a:schemeClr val="dk1"/>
                        </a:buClr>
                        <a:buSzPts val="1100"/>
                        <a:buFont typeface="Arial"/>
                        <a:buNone/>
                      </a:pPr>
                      <a:r>
                        <a:rPr lang="en" sz="1700">
                          <a:solidFill>
                            <a:schemeClr val="dk1"/>
                          </a:solidFill>
                          <a:latin typeface="Century Gothic"/>
                          <a:ea typeface="Century Gothic"/>
                          <a:cs typeface="Century Gothic"/>
                          <a:sym typeface="Century Gothic"/>
                        </a:rPr>
                        <a:t>mulch</a:t>
                      </a:r>
                      <a:endParaRPr sz="1700">
                        <a:latin typeface="Century Gothic"/>
                        <a:ea typeface="Century Gothic"/>
                        <a:cs typeface="Century Gothic"/>
                        <a:sym typeface="Century Gothic"/>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clutch</a:t>
                      </a:r>
                      <a:endParaRPr sz="17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r h="3787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speech</a:t>
                      </a:r>
                      <a:endParaRPr sz="17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kitchen</a:t>
                      </a:r>
                      <a:endParaRPr sz="17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5"/>
                  </a:ext>
                </a:extLst>
              </a:tr>
              <a:tr h="3787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roach</a:t>
                      </a:r>
                      <a:endParaRPr sz="17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crutch</a:t>
                      </a:r>
                      <a:endParaRPr sz="17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6"/>
                  </a:ext>
                </a:extLst>
              </a:tr>
              <a:tr h="3787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grouch</a:t>
                      </a:r>
                      <a:endParaRPr sz="17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stretch</a:t>
                      </a:r>
                      <a:endParaRPr sz="17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7"/>
                  </a:ext>
                </a:extLst>
              </a:tr>
              <a:tr h="3787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torch</a:t>
                      </a:r>
                      <a:endParaRPr sz="17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glitch</a:t>
                      </a:r>
                      <a:endParaRPr sz="17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8"/>
                  </a:ext>
                </a:extLst>
              </a:tr>
              <a:tr h="3824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bleach</a:t>
                      </a:r>
                      <a:endParaRPr sz="17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7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9"/>
                  </a:ext>
                </a:extLst>
              </a:tr>
              <a:tr h="430850">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quench</a:t>
                      </a:r>
                      <a:endParaRPr sz="17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7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10"/>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225" name="Google Shape;225;p38"/>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31" name="Google Shape;231;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37" name="Google Shape;237;p40"/>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dirty="0">
                <a:solidFill>
                  <a:schemeClr val="dk1"/>
                </a:solidFill>
              </a:rPr>
              <a:t>I can use what I know </a:t>
            </a:r>
            <a:r>
              <a:rPr lang="en" sz="2400" dirty="0"/>
              <a:t>about vowel spelling patterns “-ch” and “-tch” to read, group, and spell words.</a:t>
            </a:r>
            <a:endParaRPr sz="2400" dirty="0"/>
          </a:p>
          <a:p>
            <a:pPr marL="457200" lvl="0" indent="-381000" algn="l" rtl="0">
              <a:lnSpc>
                <a:spcPct val="100000"/>
              </a:lnSpc>
              <a:spcBef>
                <a:spcPts val="1700"/>
              </a:spcBef>
              <a:spcAft>
                <a:spcPts val="0"/>
              </a:spcAft>
              <a:buSzPts val="2400"/>
              <a:buChar char="•"/>
            </a:pPr>
            <a:r>
              <a:rPr lang="en" sz="2400" dirty="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dirty="0"/>
              <a:t>I can read fluently (smoothly, with expression and meaning, and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38" name="Google Shape;238;p40"/>
          <p:cNvPicPr preferRelativeResize="0"/>
          <p:nvPr/>
        </p:nvPicPr>
        <p:blipFill>
          <a:blip r:embed="rId3">
            <a:alphaModFix/>
          </a:blip>
          <a:stretch>
            <a:fillRect/>
          </a:stretch>
        </p:blipFill>
        <p:spPr>
          <a:xfrm>
            <a:off x="8305800" y="4236223"/>
            <a:ext cx="785911" cy="66810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graphicFrame>
        <p:nvGraphicFramePr>
          <p:cNvPr id="243" name="Google Shape;243;p41"/>
          <p:cNvGraphicFramePr/>
          <p:nvPr>
            <p:extLst>
              <p:ext uri="{D42A27DB-BD31-4B8C-83A1-F6EECF244321}">
                <p14:modId xmlns:p14="http://schemas.microsoft.com/office/powerpoint/2010/main" val="1265463039"/>
              </p:ext>
            </p:extLst>
          </p:nvPr>
        </p:nvGraphicFramePr>
        <p:xfrm>
          <a:off x="0" y="26525"/>
          <a:ext cx="9144000" cy="5151700"/>
        </p:xfrm>
        <a:graphic>
          <a:graphicData uri="http://schemas.openxmlformats.org/drawingml/2006/table">
            <a:tbl>
              <a:tblPr>
                <a:noFill/>
                <a:tableStyleId>{E0BA5176-4895-4A95-8618-D8D3CD425FEC}</a:tableStyleId>
              </a:tblPr>
              <a:tblGrid>
                <a:gridCol w="2927750">
                  <a:extLst>
                    <a:ext uri="{9D8B030D-6E8A-4147-A177-3AD203B41FA5}">
                      <a16:colId xmlns:a16="http://schemas.microsoft.com/office/drawing/2014/main" val="20000"/>
                    </a:ext>
                  </a:extLst>
                </a:gridCol>
                <a:gridCol w="2994575">
                  <a:extLst>
                    <a:ext uri="{9D8B030D-6E8A-4147-A177-3AD203B41FA5}">
                      <a16:colId xmlns:a16="http://schemas.microsoft.com/office/drawing/2014/main" val="20001"/>
                    </a:ext>
                  </a:extLst>
                </a:gridCol>
                <a:gridCol w="3221675">
                  <a:extLst>
                    <a:ext uri="{9D8B030D-6E8A-4147-A177-3AD203B41FA5}">
                      <a16:colId xmlns:a16="http://schemas.microsoft.com/office/drawing/2014/main"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 </a:t>
                      </a:r>
                      <a:r>
                        <a:rPr lang="en" sz="1800" b="1" dirty="0">
                          <a:solidFill>
                            <a:schemeClr val="dk1"/>
                          </a:solidFill>
                          <a:latin typeface="Century Gothic"/>
                          <a:ea typeface="Century Gothic"/>
                          <a:cs typeface="Century Gothic"/>
                          <a:sym typeface="Century Gothic"/>
                        </a:rPr>
                        <a:t>Words Rule</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Sentence Builder</a:t>
                      </a:r>
                      <a:endParaRPr sz="18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        </a:t>
                      </a:r>
                      <a:r>
                        <a:rPr lang="en" sz="1800" b="1">
                          <a:solidFill>
                            <a:schemeClr val="dk1"/>
                          </a:solidFill>
                          <a:latin typeface="Century Gothic"/>
                          <a:ea typeface="Century Gothic"/>
                          <a:cs typeface="Century Gothic"/>
                          <a:sym typeface="Century Gothic"/>
                        </a:rPr>
                        <a:t>Partner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Write “-ch” and “-tch” across the top of your board or paper, long ways.</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Take turns reading words and grouping them under the /ch/ spelling patterns.</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all the words together, then take turns reading the words to each other.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Tell each other a sentence using any of the words.</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Read the sentences together with your partner, then take turns reading them to each other.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Use the Reader’s Toolbox if you have trouble reading a word.</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“Too Many Options!” together, using the same voice.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Then, take turns reading “Too Many Options!”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Follow the Rules of Fluency! Read </a:t>
                      </a:r>
                      <a:r>
                        <a:rPr lang="en" sz="1550" i="1" dirty="0">
                          <a:solidFill>
                            <a:schemeClr val="dk1"/>
                          </a:solidFill>
                          <a:latin typeface="Century Gothic"/>
                          <a:ea typeface="Century Gothic"/>
                          <a:cs typeface="Century Gothic"/>
                          <a:sym typeface="Century Gothic"/>
                        </a:rPr>
                        <a:t>smoothly</a:t>
                      </a:r>
                      <a:r>
                        <a:rPr lang="en" sz="1550" dirty="0">
                          <a:solidFill>
                            <a:schemeClr val="dk1"/>
                          </a:solidFill>
                          <a:latin typeface="Century Gothic"/>
                          <a:ea typeface="Century Gothic"/>
                          <a:cs typeface="Century Gothic"/>
                          <a:sym typeface="Century Gothic"/>
                        </a:rPr>
                        <a:t>, </a:t>
                      </a:r>
                      <a:r>
                        <a:rPr lang="en" sz="1550" i="1" dirty="0">
                          <a:solidFill>
                            <a:schemeClr val="dk1"/>
                          </a:solidFill>
                          <a:latin typeface="Century Gothic"/>
                          <a:ea typeface="Century Gothic"/>
                          <a:cs typeface="Century Gothic"/>
                          <a:sym typeface="Century Gothic"/>
                        </a:rPr>
                        <a:t>with expression </a:t>
                      </a:r>
                      <a:r>
                        <a:rPr lang="en-US" sz="1550" i="1" dirty="0">
                          <a:solidFill>
                            <a:schemeClr val="dk1"/>
                          </a:solidFill>
                          <a:latin typeface="Century Gothic"/>
                          <a:ea typeface="Century Gothic"/>
                          <a:cs typeface="Century Gothic"/>
                          <a:sym typeface="Century Gothic"/>
                        </a:rPr>
                        <a:t>and</a:t>
                      </a:r>
                      <a:r>
                        <a:rPr lang="en" sz="1550" i="1" dirty="0">
                          <a:solidFill>
                            <a:schemeClr val="dk1"/>
                          </a:solidFill>
                          <a:latin typeface="Century Gothic"/>
                          <a:ea typeface="Century Gothic"/>
                          <a:cs typeface="Century Gothic"/>
                          <a:sym typeface="Century Gothic"/>
                        </a:rPr>
                        <a:t> meaning</a:t>
                      </a:r>
                      <a:r>
                        <a:rPr lang="en" sz="1550" dirty="0">
                          <a:solidFill>
                            <a:schemeClr val="dk1"/>
                          </a:solidFill>
                          <a:latin typeface="Century Gothic"/>
                          <a:ea typeface="Century Gothic"/>
                          <a:cs typeface="Century Gothic"/>
                          <a:sym typeface="Century Gothic"/>
                        </a:rPr>
                        <a:t> and at </a:t>
                      </a:r>
                      <a:r>
                        <a:rPr lang="en" sz="1550" i="1" dirty="0">
                          <a:solidFill>
                            <a:schemeClr val="dk1"/>
                          </a:solidFill>
                          <a:latin typeface="Century Gothic"/>
                          <a:ea typeface="Century Gothic"/>
                          <a:cs typeface="Century Gothic"/>
                          <a:sym typeface="Century Gothic"/>
                        </a:rPr>
                        <a:t>just the right speed.</a:t>
                      </a:r>
                      <a:endParaRPr sz="15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244" name="Google Shape;244;p41"/>
          <p:cNvPicPr preferRelativeResize="0"/>
          <p:nvPr/>
        </p:nvPicPr>
        <p:blipFill>
          <a:blip r:embed="rId3">
            <a:alphaModFix/>
          </a:blip>
          <a:stretch>
            <a:fillRect/>
          </a:stretch>
        </p:blipFill>
        <p:spPr>
          <a:xfrm>
            <a:off x="0" y="0"/>
            <a:ext cx="618750" cy="499575"/>
          </a:xfrm>
          <a:prstGeom prst="rect">
            <a:avLst/>
          </a:prstGeom>
          <a:noFill/>
          <a:ln>
            <a:noFill/>
          </a:ln>
        </p:spPr>
      </p:pic>
      <p:pic>
        <p:nvPicPr>
          <p:cNvPr id="245" name="Google Shape;245;p41"/>
          <p:cNvPicPr preferRelativeResize="0"/>
          <p:nvPr/>
        </p:nvPicPr>
        <p:blipFill>
          <a:blip r:embed="rId4">
            <a:alphaModFix/>
          </a:blip>
          <a:stretch>
            <a:fillRect/>
          </a:stretch>
        </p:blipFill>
        <p:spPr>
          <a:xfrm rot="-871496">
            <a:off x="2760646" y="86751"/>
            <a:ext cx="539943" cy="468243"/>
          </a:xfrm>
          <a:prstGeom prst="rect">
            <a:avLst/>
          </a:prstGeom>
          <a:noFill/>
          <a:ln>
            <a:noFill/>
          </a:ln>
        </p:spPr>
      </p:pic>
      <p:pic>
        <p:nvPicPr>
          <p:cNvPr id="246" name="Google Shape;246;p41"/>
          <p:cNvPicPr preferRelativeResize="0"/>
          <p:nvPr/>
        </p:nvPicPr>
        <p:blipFill>
          <a:blip r:embed="rId5">
            <a:alphaModFix/>
          </a:blip>
          <a:stretch>
            <a:fillRect/>
          </a:stretch>
        </p:blipFill>
        <p:spPr>
          <a:xfrm>
            <a:off x="5765613" y="0"/>
            <a:ext cx="643392" cy="4995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2"/>
          <p:cNvSpPr txBox="1"/>
          <p:nvPr/>
        </p:nvSpPr>
        <p:spPr>
          <a:xfrm>
            <a:off x="347075" y="149450"/>
            <a:ext cx="3273300" cy="429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666666"/>
                </a:solidFill>
                <a:latin typeface="Century Gothic"/>
                <a:ea typeface="Century Gothic"/>
                <a:cs typeface="Century Gothic"/>
                <a:sym typeface="Century Gothic"/>
              </a:rPr>
              <a:t>   Words Rule!</a:t>
            </a:r>
            <a:endParaRPr sz="3000" b="1">
              <a:solidFill>
                <a:srgbClr val="666666"/>
              </a:solidFill>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beach           </a:t>
            </a:r>
            <a:r>
              <a:rPr lang="en" sz="2400" b="1">
                <a:solidFill>
                  <a:schemeClr val="dk1"/>
                </a:solidFill>
                <a:latin typeface="Century Gothic"/>
                <a:ea typeface="Century Gothic"/>
                <a:cs typeface="Century Gothic"/>
                <a:sym typeface="Century Gothic"/>
              </a:rPr>
              <a:t>scratch </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kitchen         </a:t>
            </a:r>
            <a:r>
              <a:rPr lang="en" sz="2400" b="1">
                <a:solidFill>
                  <a:schemeClr val="dk1"/>
                </a:solidFill>
                <a:latin typeface="Century Gothic"/>
                <a:ea typeface="Century Gothic"/>
                <a:cs typeface="Century Gothic"/>
                <a:sym typeface="Century Gothic"/>
              </a:rPr>
              <a:t>porch </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itch                </a:t>
            </a:r>
            <a:r>
              <a:rPr lang="en" sz="2400" b="1">
                <a:solidFill>
                  <a:schemeClr val="dk1"/>
                </a:solidFill>
                <a:latin typeface="Century Gothic"/>
                <a:ea typeface="Century Gothic"/>
                <a:cs typeface="Century Gothic"/>
                <a:sym typeface="Century Gothic"/>
              </a:rPr>
              <a:t>lunch</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fetch              </a:t>
            </a:r>
            <a:r>
              <a:rPr lang="en" sz="2400" b="1">
                <a:solidFill>
                  <a:schemeClr val="dk1"/>
                </a:solidFill>
                <a:latin typeface="Century Gothic"/>
                <a:ea typeface="Century Gothic"/>
                <a:cs typeface="Century Gothic"/>
                <a:sym typeface="Century Gothic"/>
              </a:rPr>
              <a:t>birch</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peach            </a:t>
            </a:r>
            <a:r>
              <a:rPr lang="en" sz="2400" b="1">
                <a:solidFill>
                  <a:schemeClr val="dk1"/>
                </a:solidFill>
                <a:latin typeface="Century Gothic"/>
                <a:ea typeface="Century Gothic"/>
                <a:cs typeface="Century Gothic"/>
                <a:sym typeface="Century Gothic"/>
              </a:rPr>
              <a:t>finch </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stitch             </a:t>
            </a:r>
            <a:r>
              <a:rPr lang="en" sz="2400" b="1">
                <a:solidFill>
                  <a:schemeClr val="dk1"/>
                </a:solidFill>
                <a:latin typeface="Century Gothic"/>
                <a:ea typeface="Century Gothic"/>
                <a:cs typeface="Century Gothic"/>
                <a:sym typeface="Century Gothic"/>
              </a:rPr>
              <a:t>stench </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each              </a:t>
            </a:r>
            <a:r>
              <a:rPr lang="en" sz="2400" b="1">
                <a:solidFill>
                  <a:schemeClr val="dk1"/>
                </a:solidFill>
                <a:latin typeface="Century Gothic"/>
                <a:ea typeface="Century Gothic"/>
                <a:cs typeface="Century Gothic"/>
                <a:sym typeface="Century Gothic"/>
              </a:rPr>
              <a:t>patch</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teaching       branch reach</a:t>
            </a:r>
            <a:endParaRPr sz="2400">
              <a:solidFill>
                <a:schemeClr val="dk1"/>
              </a:solidFill>
              <a:latin typeface="Century Gothic"/>
              <a:ea typeface="Century Gothic"/>
              <a:cs typeface="Century Gothic"/>
              <a:sym typeface="Century Gothic"/>
            </a:endParaRPr>
          </a:p>
        </p:txBody>
      </p:sp>
      <p:sp>
        <p:nvSpPr>
          <p:cNvPr id="252" name="Google Shape;252;p42"/>
          <p:cNvSpPr txBox="1"/>
          <p:nvPr/>
        </p:nvSpPr>
        <p:spPr>
          <a:xfrm>
            <a:off x="3745250" y="0"/>
            <a:ext cx="53988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chemeClr val="dk1"/>
                </a:solidFill>
              </a:rPr>
              <a:t>                 </a:t>
            </a:r>
            <a:r>
              <a:rPr lang="en" sz="2400" b="1" dirty="0">
                <a:solidFill>
                  <a:srgbClr val="666666"/>
                </a:solidFill>
                <a:latin typeface="Century Gothic"/>
                <a:ea typeface="Century Gothic"/>
                <a:cs typeface="Century Gothic"/>
                <a:sym typeface="Century Gothic"/>
              </a:rPr>
              <a:t>Sentence Builder</a:t>
            </a:r>
            <a:endParaRPr sz="2400" b="1"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endParaRPr sz="20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My dad is in the _____, _____ my sister how to make a _____ pie for after our _____. </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You shouldn’t _____ that _____ because it could turn into a rash. </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When we _____ the _____, we can play _____ with my dog. </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The little _____ sat on a _____ of the _____ tree.</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Can you _____ a _____ on _____ sleeve of my jacket? </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What is that _____ I smell outside on the _____?</a:t>
            </a:r>
            <a:endParaRPr sz="1700" dirty="0">
              <a:latin typeface="Century Gothic"/>
              <a:ea typeface="Century Gothic"/>
              <a:cs typeface="Century Gothic"/>
              <a:sym typeface="Century Gothic"/>
            </a:endParaRPr>
          </a:p>
        </p:txBody>
      </p:sp>
      <p:pic>
        <p:nvPicPr>
          <p:cNvPr id="253" name="Google Shape;253;p42"/>
          <p:cNvPicPr preferRelativeResize="0"/>
          <p:nvPr/>
        </p:nvPicPr>
        <p:blipFill>
          <a:blip r:embed="rId3">
            <a:alphaModFix/>
          </a:blip>
          <a:stretch>
            <a:fillRect/>
          </a:stretch>
        </p:blipFill>
        <p:spPr>
          <a:xfrm rot="-1698307">
            <a:off x="81450" y="266287"/>
            <a:ext cx="618750" cy="499575"/>
          </a:xfrm>
          <a:prstGeom prst="rect">
            <a:avLst/>
          </a:prstGeom>
          <a:noFill/>
          <a:ln>
            <a:noFill/>
          </a:ln>
        </p:spPr>
      </p:pic>
      <p:pic>
        <p:nvPicPr>
          <p:cNvPr id="254" name="Google Shape;254;p42"/>
          <p:cNvPicPr preferRelativeResize="0"/>
          <p:nvPr/>
        </p:nvPicPr>
        <p:blipFill>
          <a:blip r:embed="rId4">
            <a:alphaModFix/>
          </a:blip>
          <a:stretch>
            <a:fillRect/>
          </a:stretch>
        </p:blipFill>
        <p:spPr>
          <a:xfrm rot="-871531">
            <a:off x="4157357" y="59673"/>
            <a:ext cx="541537" cy="51565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3"/>
          <p:cNvSpPr txBox="1"/>
          <p:nvPr/>
        </p:nvSpPr>
        <p:spPr>
          <a:xfrm>
            <a:off x="191800" y="576450"/>
            <a:ext cx="3273300" cy="399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b="1">
              <a:solidFill>
                <a:srgbClr val="666666"/>
              </a:solidFill>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a:p>
            <a:pPr marL="0" lvl="0" indent="0" algn="l" rtl="0">
              <a:spcBef>
                <a:spcPts val="0"/>
              </a:spcBef>
              <a:spcAft>
                <a:spcPts val="0"/>
              </a:spcAft>
              <a:buNone/>
            </a:pPr>
            <a:endParaRPr sz="2800">
              <a:solidFill>
                <a:schemeClr val="dk1"/>
              </a:solidFill>
              <a:latin typeface="Century Gothic"/>
              <a:ea typeface="Century Gothic"/>
              <a:cs typeface="Century Gothic"/>
              <a:sym typeface="Century Gothic"/>
            </a:endParaRPr>
          </a:p>
        </p:txBody>
      </p:sp>
      <p:sp>
        <p:nvSpPr>
          <p:cNvPr id="260" name="Google Shape;260;p43"/>
          <p:cNvSpPr txBox="1"/>
          <p:nvPr/>
        </p:nvSpPr>
        <p:spPr>
          <a:xfrm>
            <a:off x="3465100" y="2"/>
            <a:ext cx="5612398"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chemeClr val="dk1"/>
                </a:solidFill>
              </a:rPr>
              <a:t>                 </a:t>
            </a:r>
            <a:r>
              <a:rPr lang="en" sz="2400" b="1" dirty="0">
                <a:solidFill>
                  <a:srgbClr val="666666"/>
                </a:solidFill>
                <a:latin typeface="Century Gothic"/>
                <a:ea typeface="Century Gothic"/>
                <a:cs typeface="Century Gothic"/>
                <a:sym typeface="Century Gothic"/>
              </a:rPr>
              <a:t>Sentence Builder</a:t>
            </a:r>
            <a:endParaRPr sz="2400" b="1"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endParaRPr sz="20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My dad is in the </a:t>
            </a:r>
            <a:r>
              <a:rPr lang="en" sz="1700" u="sng" dirty="0">
                <a:latin typeface="Century Gothic"/>
                <a:ea typeface="Century Gothic"/>
                <a:cs typeface="Century Gothic"/>
                <a:sym typeface="Century Gothic"/>
              </a:rPr>
              <a:t>kitchen</a:t>
            </a:r>
            <a:r>
              <a:rPr lang="en" sz="1700" dirty="0">
                <a:latin typeface="Century Gothic"/>
                <a:ea typeface="Century Gothic"/>
                <a:cs typeface="Century Gothic"/>
                <a:sym typeface="Century Gothic"/>
              </a:rPr>
              <a:t>, </a:t>
            </a:r>
            <a:r>
              <a:rPr lang="en" sz="1700" u="sng" dirty="0">
                <a:latin typeface="Century Gothic"/>
                <a:ea typeface="Century Gothic"/>
                <a:cs typeface="Century Gothic"/>
                <a:sym typeface="Century Gothic"/>
              </a:rPr>
              <a:t>teaching</a:t>
            </a:r>
            <a:r>
              <a:rPr lang="en" sz="1700" dirty="0">
                <a:latin typeface="Century Gothic"/>
                <a:ea typeface="Century Gothic"/>
                <a:cs typeface="Century Gothic"/>
                <a:sym typeface="Century Gothic"/>
              </a:rPr>
              <a:t> my sister how to make a </a:t>
            </a:r>
            <a:r>
              <a:rPr lang="en" sz="1700" u="sng" dirty="0">
                <a:latin typeface="Century Gothic"/>
                <a:ea typeface="Century Gothic"/>
                <a:cs typeface="Century Gothic"/>
                <a:sym typeface="Century Gothic"/>
              </a:rPr>
              <a:t>peach</a:t>
            </a:r>
            <a:r>
              <a:rPr lang="en" sz="1700" dirty="0">
                <a:latin typeface="Century Gothic"/>
                <a:ea typeface="Century Gothic"/>
                <a:cs typeface="Century Gothic"/>
                <a:sym typeface="Century Gothic"/>
              </a:rPr>
              <a:t> pie for after our </a:t>
            </a:r>
            <a:r>
              <a:rPr lang="en" sz="1700" u="sng" dirty="0">
                <a:latin typeface="Century Gothic"/>
                <a:ea typeface="Century Gothic"/>
                <a:cs typeface="Century Gothic"/>
                <a:sym typeface="Century Gothic"/>
              </a:rPr>
              <a:t>lunch</a:t>
            </a:r>
            <a:r>
              <a:rPr lang="en" sz="1700" dirty="0">
                <a:latin typeface="Century Gothic"/>
                <a:ea typeface="Century Gothic"/>
                <a:cs typeface="Century Gothic"/>
                <a:sym typeface="Century Gothic"/>
              </a:rPr>
              <a:t>. </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You shouldn’t </a:t>
            </a:r>
            <a:r>
              <a:rPr lang="en" sz="1700" u="sng" dirty="0">
                <a:latin typeface="Century Gothic"/>
                <a:ea typeface="Century Gothic"/>
                <a:cs typeface="Century Gothic"/>
                <a:sym typeface="Century Gothic"/>
              </a:rPr>
              <a:t>scratch</a:t>
            </a:r>
            <a:r>
              <a:rPr lang="en" sz="1700" dirty="0">
                <a:latin typeface="Century Gothic"/>
                <a:ea typeface="Century Gothic"/>
                <a:cs typeface="Century Gothic"/>
                <a:sym typeface="Century Gothic"/>
              </a:rPr>
              <a:t> that </a:t>
            </a:r>
            <a:r>
              <a:rPr lang="en" sz="1700" u="sng" dirty="0">
                <a:latin typeface="Century Gothic"/>
                <a:ea typeface="Century Gothic"/>
                <a:cs typeface="Century Gothic"/>
                <a:sym typeface="Century Gothic"/>
              </a:rPr>
              <a:t>itch</a:t>
            </a:r>
            <a:r>
              <a:rPr lang="en" sz="1700" dirty="0">
                <a:latin typeface="Century Gothic"/>
                <a:ea typeface="Century Gothic"/>
                <a:cs typeface="Century Gothic"/>
                <a:sym typeface="Century Gothic"/>
              </a:rPr>
              <a:t> because it could turn into a rash. </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When we </a:t>
            </a:r>
            <a:r>
              <a:rPr lang="en" sz="1700" u="sng" dirty="0">
                <a:latin typeface="Century Gothic"/>
                <a:ea typeface="Century Gothic"/>
                <a:cs typeface="Century Gothic"/>
                <a:sym typeface="Century Gothic"/>
              </a:rPr>
              <a:t>reach</a:t>
            </a:r>
            <a:r>
              <a:rPr lang="en" sz="1700" dirty="0">
                <a:latin typeface="Century Gothic"/>
                <a:ea typeface="Century Gothic"/>
                <a:cs typeface="Century Gothic"/>
                <a:sym typeface="Century Gothic"/>
              </a:rPr>
              <a:t> the </a:t>
            </a:r>
            <a:r>
              <a:rPr lang="en" sz="1700" u="sng" dirty="0">
                <a:latin typeface="Century Gothic"/>
                <a:ea typeface="Century Gothic"/>
                <a:cs typeface="Century Gothic"/>
                <a:sym typeface="Century Gothic"/>
              </a:rPr>
              <a:t>beach</a:t>
            </a:r>
            <a:r>
              <a:rPr lang="en" sz="1700" dirty="0">
                <a:latin typeface="Century Gothic"/>
                <a:ea typeface="Century Gothic"/>
                <a:cs typeface="Century Gothic"/>
                <a:sym typeface="Century Gothic"/>
              </a:rPr>
              <a:t>, we can play </a:t>
            </a:r>
            <a:r>
              <a:rPr lang="en" sz="1700" u="sng" dirty="0">
                <a:latin typeface="Century Gothic"/>
                <a:ea typeface="Century Gothic"/>
                <a:cs typeface="Century Gothic"/>
                <a:sym typeface="Century Gothic"/>
              </a:rPr>
              <a:t>fetch</a:t>
            </a:r>
            <a:r>
              <a:rPr lang="en" sz="1700" dirty="0">
                <a:latin typeface="Century Gothic"/>
                <a:ea typeface="Century Gothic"/>
                <a:cs typeface="Century Gothic"/>
                <a:sym typeface="Century Gothic"/>
              </a:rPr>
              <a:t> with my dog. </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The little </a:t>
            </a:r>
            <a:r>
              <a:rPr lang="en" sz="1700" u="sng" dirty="0">
                <a:latin typeface="Century Gothic"/>
                <a:ea typeface="Century Gothic"/>
                <a:cs typeface="Century Gothic"/>
                <a:sym typeface="Century Gothic"/>
              </a:rPr>
              <a:t>finch</a:t>
            </a:r>
            <a:r>
              <a:rPr lang="en" sz="1700" dirty="0">
                <a:latin typeface="Century Gothic"/>
                <a:ea typeface="Century Gothic"/>
                <a:cs typeface="Century Gothic"/>
                <a:sym typeface="Century Gothic"/>
              </a:rPr>
              <a:t> sat on a </a:t>
            </a:r>
            <a:r>
              <a:rPr lang="en" sz="1700" u="sng" dirty="0">
                <a:latin typeface="Century Gothic"/>
                <a:ea typeface="Century Gothic"/>
                <a:cs typeface="Century Gothic"/>
                <a:sym typeface="Century Gothic"/>
              </a:rPr>
              <a:t>branch</a:t>
            </a:r>
            <a:r>
              <a:rPr lang="en" sz="1700" dirty="0">
                <a:latin typeface="Century Gothic"/>
                <a:ea typeface="Century Gothic"/>
                <a:cs typeface="Century Gothic"/>
                <a:sym typeface="Century Gothic"/>
              </a:rPr>
              <a:t> of the</a:t>
            </a:r>
            <a:r>
              <a:rPr lang="en" sz="1700" u="sng" dirty="0">
                <a:latin typeface="Century Gothic"/>
                <a:ea typeface="Century Gothic"/>
                <a:cs typeface="Century Gothic"/>
                <a:sym typeface="Century Gothic"/>
              </a:rPr>
              <a:t> birch</a:t>
            </a:r>
            <a:r>
              <a:rPr lang="en" sz="1700" dirty="0">
                <a:latin typeface="Century Gothic"/>
                <a:ea typeface="Century Gothic"/>
                <a:cs typeface="Century Gothic"/>
                <a:sym typeface="Century Gothic"/>
              </a:rPr>
              <a:t> tree.</a:t>
            </a:r>
          </a:p>
          <a:p>
            <a:pPr marL="342900" lvl="0" indent="-342900" algn="l" rtl="0">
              <a:spcBef>
                <a:spcPts val="0"/>
              </a:spcBef>
              <a:spcAft>
                <a:spcPts val="0"/>
              </a:spcAft>
              <a:buFont typeface="+mj-lt"/>
              <a:buAutoNum type="arabicPeriod"/>
            </a:pPr>
            <a:endParaRPr lang="en"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 sz="1700" dirty="0">
                <a:latin typeface="Century Gothic"/>
                <a:ea typeface="Century Gothic"/>
                <a:cs typeface="Century Gothic"/>
                <a:sym typeface="Century Gothic"/>
              </a:rPr>
              <a:t>Can you </a:t>
            </a:r>
            <a:r>
              <a:rPr lang="en" sz="1700" u="sng" dirty="0">
                <a:latin typeface="Century Gothic"/>
                <a:ea typeface="Century Gothic"/>
                <a:cs typeface="Century Gothic"/>
                <a:sym typeface="Century Gothic"/>
              </a:rPr>
              <a:t>stitch</a:t>
            </a:r>
            <a:r>
              <a:rPr lang="en" sz="1700" dirty="0">
                <a:latin typeface="Century Gothic"/>
                <a:ea typeface="Century Gothic"/>
                <a:cs typeface="Century Gothic"/>
                <a:sym typeface="Century Gothic"/>
              </a:rPr>
              <a:t> a </a:t>
            </a:r>
            <a:r>
              <a:rPr lang="en" sz="1700" u="sng" dirty="0">
                <a:latin typeface="Century Gothic"/>
                <a:ea typeface="Century Gothic"/>
                <a:cs typeface="Century Gothic"/>
                <a:sym typeface="Century Gothic"/>
              </a:rPr>
              <a:t>patch</a:t>
            </a:r>
            <a:r>
              <a:rPr lang="en" sz="1700" dirty="0">
                <a:latin typeface="Century Gothic"/>
                <a:ea typeface="Century Gothic"/>
                <a:cs typeface="Century Gothic"/>
                <a:sym typeface="Century Gothic"/>
              </a:rPr>
              <a:t> on </a:t>
            </a:r>
            <a:r>
              <a:rPr lang="en" sz="1700" u="sng" dirty="0">
                <a:latin typeface="Century Gothic"/>
                <a:ea typeface="Century Gothic"/>
                <a:cs typeface="Century Gothic"/>
                <a:sym typeface="Century Gothic"/>
              </a:rPr>
              <a:t>each</a:t>
            </a:r>
            <a:r>
              <a:rPr lang="en" sz="1700" dirty="0">
                <a:latin typeface="Century Gothic"/>
                <a:ea typeface="Century Gothic"/>
                <a:cs typeface="Century Gothic"/>
                <a:sym typeface="Century Gothic"/>
              </a:rPr>
              <a:t> sleeve of my jacket? </a:t>
            </a:r>
            <a:endParaRPr lang="en-US"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endParaRPr lang="en-US" sz="17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US" sz="1700" dirty="0">
                <a:latin typeface="Century Gothic"/>
                <a:ea typeface="Century Gothic"/>
                <a:cs typeface="Century Gothic"/>
                <a:sym typeface="Century Gothic"/>
              </a:rPr>
              <a:t>What is that </a:t>
            </a:r>
            <a:r>
              <a:rPr lang="en-US" sz="1700" u="sng" dirty="0">
                <a:latin typeface="Century Gothic"/>
                <a:ea typeface="Century Gothic"/>
                <a:cs typeface="Century Gothic"/>
                <a:sym typeface="Century Gothic"/>
              </a:rPr>
              <a:t>stench</a:t>
            </a:r>
            <a:r>
              <a:rPr lang="en-US" sz="1700" dirty="0">
                <a:latin typeface="Century Gothic"/>
                <a:ea typeface="Century Gothic"/>
                <a:cs typeface="Century Gothic"/>
                <a:sym typeface="Century Gothic"/>
              </a:rPr>
              <a:t> I smell outside on the </a:t>
            </a:r>
            <a:r>
              <a:rPr lang="en-US" sz="1700" u="sng" dirty="0">
                <a:latin typeface="Century Gothic"/>
                <a:ea typeface="Century Gothic"/>
                <a:cs typeface="Century Gothic"/>
                <a:sym typeface="Century Gothic"/>
              </a:rPr>
              <a:t>porch</a:t>
            </a:r>
            <a:r>
              <a:rPr lang="en-US" sz="1700" dirty="0">
                <a:latin typeface="Century Gothic"/>
                <a:ea typeface="Century Gothic"/>
                <a:cs typeface="Century Gothic"/>
                <a:sym typeface="Century Gothic"/>
              </a:rPr>
              <a:t>?</a:t>
            </a:r>
          </a:p>
        </p:txBody>
      </p:sp>
      <p:pic>
        <p:nvPicPr>
          <p:cNvPr id="261" name="Google Shape;261;p43"/>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62" name="Google Shape;262;p43"/>
          <p:cNvPicPr preferRelativeResize="0"/>
          <p:nvPr/>
        </p:nvPicPr>
        <p:blipFill>
          <a:blip r:embed="rId4">
            <a:alphaModFix/>
          </a:blip>
          <a:stretch>
            <a:fillRect/>
          </a:stretch>
        </p:blipFill>
        <p:spPr>
          <a:xfrm rot="-871531">
            <a:off x="4157357" y="59673"/>
            <a:ext cx="541537" cy="515656"/>
          </a:xfrm>
          <a:prstGeom prst="rect">
            <a:avLst/>
          </a:prstGeom>
          <a:noFill/>
          <a:ln>
            <a:noFill/>
          </a:ln>
        </p:spPr>
      </p:pic>
      <p:graphicFrame>
        <p:nvGraphicFramePr>
          <p:cNvPr id="263" name="Google Shape;263;p43"/>
          <p:cNvGraphicFramePr/>
          <p:nvPr>
            <p:extLst>
              <p:ext uri="{D42A27DB-BD31-4B8C-83A1-F6EECF244321}">
                <p14:modId xmlns:p14="http://schemas.microsoft.com/office/powerpoint/2010/main" val="4102897589"/>
              </p:ext>
            </p:extLst>
          </p:nvPr>
        </p:nvGraphicFramePr>
        <p:xfrm>
          <a:off x="483800" y="1023450"/>
          <a:ext cx="2689300" cy="3690764"/>
        </p:xfrm>
        <a:graphic>
          <a:graphicData uri="http://schemas.openxmlformats.org/drawingml/2006/table">
            <a:tbl>
              <a:tblPr>
                <a:noFill/>
                <a:tableStyleId>{E0BA5176-4895-4A95-8618-D8D3CD425FEC}</a:tableStyleId>
              </a:tblPr>
              <a:tblGrid>
                <a:gridCol w="1344650">
                  <a:extLst>
                    <a:ext uri="{9D8B030D-6E8A-4147-A177-3AD203B41FA5}">
                      <a16:colId xmlns:a16="http://schemas.microsoft.com/office/drawing/2014/main" val="20000"/>
                    </a:ext>
                  </a:extLst>
                </a:gridCol>
                <a:gridCol w="1344650">
                  <a:extLst>
                    <a:ext uri="{9D8B030D-6E8A-4147-A177-3AD203B41FA5}">
                      <a16:colId xmlns:a16="http://schemas.microsoft.com/office/drawing/2014/main" val="20001"/>
                    </a:ext>
                  </a:extLst>
                </a:gridCol>
              </a:tblGrid>
              <a:tr h="271300">
                <a:tc>
                  <a:txBody>
                    <a:bodyPr/>
                    <a:lstStyle/>
                    <a:p>
                      <a:pPr marL="0" lvl="0" indent="0" algn="ctr" rtl="0">
                        <a:spcBef>
                          <a:spcPts val="0"/>
                        </a:spcBef>
                        <a:spcAft>
                          <a:spcPts val="0"/>
                        </a:spcAft>
                        <a:buNone/>
                      </a:pPr>
                      <a:r>
                        <a:rPr lang="en" sz="1800" b="1" dirty="0">
                          <a:latin typeface="Century Gothic" panose="020B0502020202020204" pitchFamily="34" charset="0"/>
                          <a:ea typeface="Calibri"/>
                          <a:cs typeface="Calibri"/>
                          <a:sym typeface="Calibri"/>
                        </a:rPr>
                        <a:t>  “-ch”</a:t>
                      </a:r>
                      <a:endParaRPr sz="1800" b="1" dirty="0">
                        <a:latin typeface="Century Gothic" panose="020B0502020202020204" pitchFamily="34" charset="0"/>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en" sz="1800" b="1" dirty="0">
                          <a:latin typeface="Century Gothic" panose="020B0502020202020204" pitchFamily="34" charset="0"/>
                          <a:ea typeface="Calibri"/>
                          <a:cs typeface="Calibri"/>
                          <a:sym typeface="Calibri"/>
                        </a:rPr>
                        <a:t>“-tch”</a:t>
                      </a:r>
                      <a:endParaRPr sz="1800" b="1" dirty="0">
                        <a:latin typeface="Century Gothic" panose="020B0502020202020204" pitchFamily="34" charset="0"/>
                        <a:ea typeface="Calibri"/>
                        <a:cs typeface="Calibri"/>
                        <a:sym typeface="Calibri"/>
                      </a:endParaRPr>
                    </a:p>
                  </a:txBody>
                  <a:tcPr marL="91425" marR="91425" marT="91425" marB="91425">
                    <a:solidFill>
                      <a:srgbClr val="EFEFEF"/>
                    </a:solidFill>
                  </a:tcPr>
                </a:tc>
                <a:extLst>
                  <a:ext uri="{0D108BD9-81ED-4DB2-BD59-A6C34878D82A}">
                    <a16:rowId xmlns:a16="http://schemas.microsoft.com/office/drawing/2014/main" val="10000"/>
                  </a:ext>
                </a:extLst>
              </a:tr>
              <a:tr h="277925">
                <a:tc rowSpan="11">
                  <a:txBody>
                    <a:bodyPr/>
                    <a:lstStyle/>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beach</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porch</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lunch</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birch</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peach</a:t>
                      </a:r>
                      <a:endParaRPr sz="18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stench</a:t>
                      </a:r>
                      <a:endParaRPr sz="18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each</a:t>
                      </a:r>
                      <a:endParaRPr sz="18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teaching</a:t>
                      </a:r>
                      <a:endParaRPr sz="18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branch</a:t>
                      </a:r>
                      <a:endParaRPr sz="18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reach</a:t>
                      </a:r>
                      <a:endParaRPr sz="18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finch</a:t>
                      </a:r>
                      <a:endParaRPr sz="1800" dirty="0">
                        <a:solidFill>
                          <a:schemeClr val="dk1"/>
                        </a:solidFill>
                        <a:latin typeface="Century Gothic"/>
                        <a:ea typeface="Century Gothic"/>
                        <a:cs typeface="Century Gothic"/>
                        <a:sym typeface="Century Gothic"/>
                      </a:endParaRPr>
                    </a:p>
                  </a:txBody>
                  <a:tcPr marL="91425" marR="91425" marT="91425" marB="91425"/>
                </a:tc>
                <a:tc rowSpan="11">
                  <a:txBody>
                    <a:bodyPr/>
                    <a:lstStyle/>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scratch</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kitchen</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itch</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solidFill>
                            <a:schemeClr val="dk1"/>
                          </a:solidFill>
                          <a:latin typeface="Century Gothic"/>
                          <a:ea typeface="Century Gothic"/>
                          <a:cs typeface="Century Gothic"/>
                          <a:sym typeface="Century Gothic"/>
                        </a:rPr>
                        <a:t>fetch</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stitch</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patch</a:t>
                      </a:r>
                      <a:endParaRPr sz="18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22242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27795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29642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r h="27795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27132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6"/>
                  </a:ext>
                </a:extLst>
              </a:tr>
              <a:tr h="36572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7"/>
                  </a:ext>
                </a:extLst>
              </a:tr>
              <a:tr h="36572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8"/>
                  </a:ext>
                </a:extLst>
              </a:tr>
              <a:tr h="42595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9"/>
                  </a:ext>
                </a:extLst>
              </a:tr>
              <a:tr h="27792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10"/>
                  </a:ext>
                </a:extLst>
              </a:tr>
              <a:tr h="174269">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11"/>
                  </a:ext>
                </a:extLst>
              </a:tr>
            </a:tbl>
          </a:graphicData>
        </a:graphic>
      </p:graphicFrame>
      <p:sp>
        <p:nvSpPr>
          <p:cNvPr id="264" name="Google Shape;264;p43"/>
          <p:cNvSpPr txBox="1"/>
          <p:nvPr/>
        </p:nvSpPr>
        <p:spPr>
          <a:xfrm>
            <a:off x="632573" y="392905"/>
            <a:ext cx="2616600" cy="44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4"/>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70" name="Google Shape;270;p44"/>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71" name="Google Shape;271;p44"/>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72" name="Google Shape;272;p44"/>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73" name="Google Shape;273;p44"/>
          <p:cNvGraphicFramePr/>
          <p:nvPr>
            <p:extLst>
              <p:ext uri="{D42A27DB-BD31-4B8C-83A1-F6EECF244321}">
                <p14:modId xmlns:p14="http://schemas.microsoft.com/office/powerpoint/2010/main" val="4212124562"/>
              </p:ext>
            </p:extLst>
          </p:nvPr>
        </p:nvGraphicFramePr>
        <p:xfrm>
          <a:off x="4572000" y="19125"/>
          <a:ext cx="4328900" cy="4941495"/>
        </p:xfrm>
        <a:graphic>
          <a:graphicData uri="http://schemas.openxmlformats.org/drawingml/2006/table">
            <a:tbl>
              <a:tblPr>
                <a:noFill/>
                <a:tableStyleId>{E0BA5176-4895-4A95-8618-D8D3CD425FEC}</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274" name="Google Shape;274;p44"/>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75" name="Google Shape;275;p44"/>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76" name="Google Shape;276;p44"/>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77" name="Google Shape;277;p44"/>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278" name="Google Shape;278;p44"/>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Enlarged poem “Let’s Go to the Ball Game” (or use slide)</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Word Cards or Word List, T-Chart</a:t>
            </a:r>
            <a:endParaRPr sz="2000" dirty="0"/>
          </a:p>
          <a:p>
            <a:pPr marL="914400" lvl="1" indent="-355600" algn="l" rtl="0">
              <a:lnSpc>
                <a:spcPct val="115000"/>
              </a:lnSpc>
              <a:spcBef>
                <a:spcPts val="0"/>
              </a:spcBef>
              <a:spcAft>
                <a:spcPts val="0"/>
              </a:spcAft>
              <a:buClr>
                <a:schemeClr val="dk1"/>
              </a:buClr>
              <a:buSzPts val="2000"/>
              <a:buChar char="•"/>
            </a:pPr>
            <a:r>
              <a:rPr lang="en" sz="2000" dirty="0"/>
              <a:t>Cycle 17 Assessment (Optional)</a:t>
            </a:r>
            <a:endParaRPr sz="2000" dirty="0"/>
          </a:p>
          <a:p>
            <a:pPr marL="914400" lvl="1" indent="-355600" algn="l" rtl="0">
              <a:lnSpc>
                <a:spcPct val="115000"/>
              </a:lnSpc>
              <a:spcBef>
                <a:spcPts val="0"/>
              </a:spcBef>
              <a:spcAft>
                <a:spcPts val="0"/>
              </a:spcAft>
              <a:buClr>
                <a:schemeClr val="dk1"/>
              </a:buClr>
              <a:buSzPts val="2000"/>
              <a:buChar char="•"/>
            </a:pPr>
            <a:r>
              <a:rPr lang="en" sz="2000" dirty="0"/>
              <a:t>Materials for Independent Work Time</a:t>
            </a:r>
            <a:endParaRPr sz="2000" dirty="0"/>
          </a:p>
          <a:p>
            <a:pPr marL="0" lvl="0" indent="0" algn="l" rtl="0">
              <a:lnSpc>
                <a:spcPct val="120000"/>
              </a:lnSpc>
              <a:spcBef>
                <a:spcPts val="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0"/>
              </a:spcBef>
              <a:spcAft>
                <a:spcPts val="0"/>
              </a:spcAft>
              <a:buClr>
                <a:schemeClr val="dk1"/>
              </a:buClr>
              <a:buSzPts val="2000"/>
              <a:buFont typeface="Century Gothic"/>
              <a:buChar char="•"/>
            </a:pPr>
            <a:r>
              <a:rPr lang="en" sz="2000" dirty="0"/>
              <a:t>Whiteboard, whiteboard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17: Lesson 81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81</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17 </a:t>
            </a:r>
            <a:r>
              <a:rPr lang="en">
                <a:solidFill>
                  <a:schemeClr val="dk1"/>
                </a:solidFill>
              </a:rPr>
              <a:t>Overview (pages </a:t>
            </a:r>
            <a:r>
              <a:rPr lang="en"/>
              <a:t>111- 119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17: Lesson 81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17: Lesson 81</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dirty="0">
                <a:solidFill>
                  <a:srgbClr val="FF0000"/>
                </a:solidFill>
              </a:rPr>
              <a:t>“Now let’s read the poem, line by line. </a:t>
            </a:r>
            <a:endParaRPr sz="2400" dirty="0">
              <a:solidFill>
                <a:srgbClr val="FF0000"/>
              </a:solidFill>
            </a:endParaRPr>
          </a:p>
          <a:p>
            <a:pPr marL="0" lvl="0" indent="0" algn="ctr" rtl="0">
              <a:lnSpc>
                <a:spcPct val="150000"/>
              </a:lnSpc>
              <a:spcBef>
                <a:spcPts val="800"/>
              </a:spcBef>
              <a:spcAft>
                <a:spcPts val="0"/>
              </a:spcAft>
              <a:buNone/>
            </a:pPr>
            <a:r>
              <a:rPr lang="en" sz="2400" dirty="0">
                <a:solidFill>
                  <a:srgbClr val="FF0000"/>
                </a:solidFill>
              </a:rPr>
              <a:t>Open up your ears to find the rhyme. </a:t>
            </a:r>
            <a:endParaRPr sz="2400" dirty="0">
              <a:solidFill>
                <a:srgbClr val="FF0000"/>
              </a:solidFill>
            </a:endParaRPr>
          </a:p>
          <a:p>
            <a:pPr marL="0" lvl="0" indent="0" algn="ctr" rtl="0">
              <a:lnSpc>
                <a:spcPct val="150000"/>
              </a:lnSpc>
              <a:spcBef>
                <a:spcPts val="800"/>
              </a:spcBef>
              <a:spcAft>
                <a:spcPts val="0"/>
              </a:spcAft>
              <a:buNone/>
            </a:pPr>
            <a:r>
              <a:rPr lang="en" sz="2400" dirty="0">
                <a:solidFill>
                  <a:srgbClr val="FF0000"/>
                </a:solidFill>
              </a:rPr>
              <a:t>When we read together, we sound great. </a:t>
            </a:r>
            <a:endParaRPr sz="2400" dirty="0">
              <a:solidFill>
                <a:srgbClr val="FF0000"/>
              </a:solidFill>
            </a:endParaRPr>
          </a:p>
          <a:p>
            <a:pPr marL="0" lvl="0" indent="0" algn="ctr" rtl="0">
              <a:lnSpc>
                <a:spcPct val="150000"/>
              </a:lnSpc>
              <a:spcBef>
                <a:spcPts val="800"/>
              </a:spcBef>
              <a:spcAft>
                <a:spcPts val="0"/>
              </a:spcAft>
              <a:buNone/>
            </a:pPr>
            <a:r>
              <a:rPr lang="en" sz="2400" dirty="0">
                <a:solidFill>
                  <a:srgbClr val="FF0000"/>
                </a:solidFill>
              </a:rPr>
              <a:t>Listen up to the rhymes we make.” </a:t>
            </a:r>
            <a:endParaRPr sz="24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121365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knowledge of vowel sounds to help me decode words with different spelling patterns. </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353450" y="4343700"/>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952935" y="45600"/>
            <a:ext cx="5333278" cy="994200"/>
          </a:xfrm>
          <a:prstGeom prst="rect">
            <a:avLst/>
          </a:prstGeom>
        </p:spPr>
        <p:txBody>
          <a:bodyPr spcFirstLastPara="1" wrap="square" lIns="68575" tIns="34275" rIns="68575" bIns="34275" anchor="ctr" anchorCtr="0">
            <a:noAutofit/>
          </a:bodyPr>
          <a:lstStyle/>
          <a:p>
            <a:pPr marL="0" lvl="0" indent="0" algn="ctr" rtl="0">
              <a:spcBef>
                <a:spcPts val="800"/>
              </a:spcBef>
              <a:spcAft>
                <a:spcPts val="0"/>
              </a:spcAft>
              <a:buClr>
                <a:schemeClr val="dk1"/>
              </a:buClr>
              <a:buSzPts val="1100"/>
              <a:buFont typeface="Arial"/>
              <a:buNone/>
            </a:pPr>
            <a:r>
              <a:rPr lang="en" sz="2400" b="1" dirty="0">
                <a:latin typeface="Century Gothic" panose="020B0502020202020204" pitchFamily="34" charset="0"/>
                <a:ea typeface="Calibri"/>
                <a:cs typeface="Calibri"/>
                <a:sym typeface="Calibri"/>
              </a:rPr>
              <a:t>Poem: “Let’s Go to the Ball Game”</a:t>
            </a:r>
            <a:endParaRPr sz="2400" b="1" dirty="0">
              <a:latin typeface="Century Gothic" panose="020B0502020202020204" pitchFamily="34" charset="0"/>
              <a:ea typeface="Calibri"/>
              <a:cs typeface="Calibri"/>
              <a:sym typeface="Calibri"/>
            </a:endParaRPr>
          </a:p>
          <a:p>
            <a:pPr marL="0" lvl="0" indent="0" algn="ctr" rtl="0">
              <a:spcBef>
                <a:spcPts val="0"/>
              </a:spcBef>
              <a:spcAft>
                <a:spcPts val="0"/>
              </a:spcAft>
              <a:buNone/>
            </a:pPr>
            <a:endParaRPr dirty="0"/>
          </a:p>
        </p:txBody>
      </p:sp>
      <p:sp>
        <p:nvSpPr>
          <p:cNvPr id="181" name="Google Shape;181;p32"/>
          <p:cNvSpPr txBox="1">
            <a:spLocks noGrp="1"/>
          </p:cNvSpPr>
          <p:nvPr>
            <p:ph type="body" idx="1"/>
          </p:nvPr>
        </p:nvSpPr>
        <p:spPr>
          <a:xfrm>
            <a:off x="816092" y="722275"/>
            <a:ext cx="7302000" cy="49785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t>Let’s go to the ball game, let’s see the first pitch! </a:t>
            </a:r>
            <a:endParaRPr sz="1800" dirty="0"/>
          </a:p>
          <a:p>
            <a:pPr marL="0" lvl="0" indent="0" algn="l" rtl="0">
              <a:lnSpc>
                <a:spcPct val="100000"/>
              </a:lnSpc>
              <a:spcBef>
                <a:spcPts val="0"/>
              </a:spcBef>
              <a:spcAft>
                <a:spcPts val="0"/>
              </a:spcAft>
              <a:buNone/>
            </a:pPr>
            <a:r>
              <a:rPr lang="en" sz="1800" dirty="0"/>
              <a:t>We’ll get the best tickets, and call our friend Mitch.</a:t>
            </a:r>
            <a:endParaRPr sz="1800" dirty="0"/>
          </a:p>
          <a:p>
            <a:pPr marL="0" lvl="0" indent="0" algn="l" rtl="0">
              <a:lnSpc>
                <a:spcPct val="100000"/>
              </a:lnSpc>
              <a:spcBef>
                <a:spcPts val="0"/>
              </a:spcBef>
              <a:spcAft>
                <a:spcPts val="0"/>
              </a:spcAft>
              <a:buNone/>
            </a:pPr>
            <a:r>
              <a:rPr lang="en" sz="1800" dirty="0"/>
              <a:t>If we get there in time, I have a hunch </a:t>
            </a:r>
            <a:endParaRPr sz="1800" dirty="0"/>
          </a:p>
          <a:p>
            <a:pPr marL="0" lvl="0" indent="0" algn="l" rtl="0">
              <a:lnSpc>
                <a:spcPct val="100000"/>
              </a:lnSpc>
              <a:spcBef>
                <a:spcPts val="0"/>
              </a:spcBef>
              <a:spcAft>
                <a:spcPts val="0"/>
              </a:spcAft>
              <a:buNone/>
            </a:pPr>
            <a:r>
              <a:rPr lang="en" sz="1800" dirty="0"/>
              <a:t>we can eat hotdogs and popcorn for lunch.</a:t>
            </a:r>
            <a:endParaRPr sz="1800" dirty="0"/>
          </a:p>
          <a:p>
            <a:pPr marL="0" lvl="0" indent="0" algn="l" rtl="0">
              <a:lnSpc>
                <a:spcPct val="100000"/>
              </a:lnSpc>
              <a:spcBef>
                <a:spcPts val="0"/>
              </a:spcBef>
              <a:spcAft>
                <a:spcPts val="0"/>
              </a:spcAft>
              <a:buNone/>
            </a:pPr>
            <a:r>
              <a:rPr lang="en" sz="1800" dirty="0"/>
              <a:t>And maybe the coldest ice cream for us each. </a:t>
            </a:r>
            <a:endParaRPr sz="1800" dirty="0"/>
          </a:p>
          <a:p>
            <a:pPr marL="0" lvl="0" indent="0" algn="l" rtl="0">
              <a:lnSpc>
                <a:spcPct val="100000"/>
              </a:lnSpc>
              <a:spcBef>
                <a:spcPts val="0"/>
              </a:spcBef>
              <a:spcAft>
                <a:spcPts val="0"/>
              </a:spcAft>
              <a:buNone/>
            </a:pPr>
            <a:r>
              <a:rPr lang="en" sz="1800" dirty="0"/>
              <a:t>You can get chocolate, and I will get peach! </a:t>
            </a:r>
            <a:endParaRPr sz="1800" dirty="0"/>
          </a:p>
          <a:p>
            <a:pPr marL="0" lvl="0" indent="0" algn="l" rtl="0">
              <a:lnSpc>
                <a:spcPct val="100000"/>
              </a:lnSpc>
              <a:spcBef>
                <a:spcPts val="0"/>
              </a:spcBef>
              <a:spcAft>
                <a:spcPts val="0"/>
              </a:spcAft>
              <a:buNone/>
            </a:pPr>
            <a:r>
              <a:rPr lang="en" sz="1800" dirty="0"/>
              <a:t>The players are ready to run, throw, and catch. </a:t>
            </a:r>
            <a:endParaRPr sz="1800" dirty="0"/>
          </a:p>
          <a:p>
            <a:pPr marL="0" lvl="0" indent="0" algn="l" rtl="0">
              <a:lnSpc>
                <a:spcPct val="100000"/>
              </a:lnSpc>
              <a:spcBef>
                <a:spcPts val="0"/>
              </a:spcBef>
              <a:spcAft>
                <a:spcPts val="0"/>
              </a:spcAft>
              <a:buNone/>
            </a:pPr>
            <a:r>
              <a:rPr lang="en" sz="1800" dirty="0"/>
              <a:t>Baseball with friends? What a wonderful match! </a:t>
            </a:r>
            <a:endParaRPr sz="1800" dirty="0"/>
          </a:p>
          <a:p>
            <a:pPr marL="0" lvl="0" indent="0" algn="l" rtl="0">
              <a:lnSpc>
                <a:spcPct val="100000"/>
              </a:lnSpc>
              <a:spcBef>
                <a:spcPts val="0"/>
              </a:spcBef>
              <a:spcAft>
                <a:spcPts val="0"/>
              </a:spcAft>
              <a:buNone/>
            </a:pPr>
            <a:r>
              <a:rPr lang="en" sz="1800" dirty="0"/>
              <a:t>Here comes the band, marching in one by one. </a:t>
            </a:r>
            <a:endParaRPr sz="1800" dirty="0"/>
          </a:p>
          <a:p>
            <a:pPr marL="0" lvl="0" indent="0" algn="l" rtl="0">
              <a:lnSpc>
                <a:spcPct val="100000"/>
              </a:lnSpc>
              <a:spcBef>
                <a:spcPts val="0"/>
              </a:spcBef>
              <a:spcAft>
                <a:spcPts val="0"/>
              </a:spcAft>
              <a:buNone/>
            </a:pPr>
            <a:r>
              <a:rPr lang="en" sz="1800" dirty="0"/>
              <a:t>And it’s getting warmer now, as out comes the sun. </a:t>
            </a:r>
            <a:endParaRPr sz="1800" dirty="0"/>
          </a:p>
          <a:p>
            <a:pPr marL="0" lvl="0" indent="0" algn="l" rtl="0">
              <a:lnSpc>
                <a:spcPct val="100000"/>
              </a:lnSpc>
              <a:spcBef>
                <a:spcPts val="0"/>
              </a:spcBef>
              <a:spcAft>
                <a:spcPts val="0"/>
              </a:spcAft>
              <a:buNone/>
            </a:pPr>
            <a:r>
              <a:rPr lang="en" sz="1800" dirty="0"/>
              <a:t>The coach is giving his players a talk. </a:t>
            </a:r>
            <a:endParaRPr sz="1800" dirty="0"/>
          </a:p>
          <a:p>
            <a:pPr marL="0" lvl="0" indent="0" algn="l" rtl="0">
              <a:lnSpc>
                <a:spcPct val="100000"/>
              </a:lnSpc>
              <a:spcBef>
                <a:spcPts val="0"/>
              </a:spcBef>
              <a:spcAft>
                <a:spcPts val="0"/>
              </a:spcAft>
              <a:buNone/>
            </a:pPr>
            <a:r>
              <a:rPr lang="en" sz="1800" dirty="0"/>
              <a:t>Let’s hurry to get in, let’s run and not walk! </a:t>
            </a:r>
            <a:endParaRPr sz="1800" dirty="0"/>
          </a:p>
          <a:p>
            <a:pPr marL="0" lvl="0" indent="0" algn="l" rtl="0">
              <a:lnSpc>
                <a:spcPct val="100000"/>
              </a:lnSpc>
              <a:spcBef>
                <a:spcPts val="0"/>
              </a:spcBef>
              <a:spcAft>
                <a:spcPts val="0"/>
              </a:spcAft>
              <a:buNone/>
            </a:pPr>
            <a:r>
              <a:rPr lang="en" sz="1800" dirty="0"/>
              <a:t>The pitcher is taking his place on the mound. </a:t>
            </a:r>
            <a:endParaRPr sz="1800" dirty="0"/>
          </a:p>
          <a:p>
            <a:pPr marL="0" lvl="0" indent="0" algn="l" rtl="0">
              <a:lnSpc>
                <a:spcPct val="100000"/>
              </a:lnSpc>
              <a:spcBef>
                <a:spcPts val="0"/>
              </a:spcBef>
              <a:spcAft>
                <a:spcPts val="0"/>
              </a:spcAft>
              <a:buNone/>
            </a:pPr>
            <a:r>
              <a:rPr lang="en" sz="1800" dirty="0"/>
              <a:t>The crowd is cheering! Oh, what a great sound!</a:t>
            </a:r>
            <a:endParaRPr sz="1800" dirty="0"/>
          </a:p>
        </p:txBody>
      </p:sp>
      <p:pic>
        <p:nvPicPr>
          <p:cNvPr id="182" name="Google Shape;182;p32"/>
          <p:cNvPicPr preferRelativeResize="0"/>
          <p:nvPr/>
        </p:nvPicPr>
        <p:blipFill>
          <a:blip r:embed="rId3">
            <a:alphaModFix/>
          </a:blip>
          <a:stretch>
            <a:fillRect/>
          </a:stretch>
        </p:blipFill>
        <p:spPr>
          <a:xfrm>
            <a:off x="6746575" y="3211525"/>
            <a:ext cx="2181225" cy="1533000"/>
          </a:xfrm>
          <a:prstGeom prst="rect">
            <a:avLst/>
          </a:prstGeom>
          <a:noFill/>
          <a:ln>
            <a:noFill/>
          </a:ln>
        </p:spPr>
      </p:pic>
      <p:pic>
        <p:nvPicPr>
          <p:cNvPr id="183" name="Google Shape;183;p32"/>
          <p:cNvPicPr preferRelativeResize="0"/>
          <p:nvPr/>
        </p:nvPicPr>
        <p:blipFill>
          <a:blip r:embed="rId4">
            <a:alphaModFix/>
          </a:blip>
          <a:stretch>
            <a:fillRect/>
          </a:stretch>
        </p:blipFill>
        <p:spPr>
          <a:xfrm>
            <a:off x="6978812" y="1495225"/>
            <a:ext cx="2122350" cy="1409700"/>
          </a:xfrm>
          <a:prstGeom prst="rect">
            <a:avLst/>
          </a:prstGeom>
          <a:noFill/>
          <a:ln>
            <a:noFill/>
          </a:ln>
        </p:spPr>
      </p:pic>
      <p:pic>
        <p:nvPicPr>
          <p:cNvPr id="184" name="Google Shape;184;p32"/>
          <p:cNvPicPr preferRelativeResize="0"/>
          <p:nvPr/>
        </p:nvPicPr>
        <p:blipFill>
          <a:blip r:embed="rId5">
            <a:alphaModFix/>
          </a:blip>
          <a:stretch>
            <a:fillRect/>
          </a:stretch>
        </p:blipFill>
        <p:spPr>
          <a:xfrm>
            <a:off x="7607300" y="143200"/>
            <a:ext cx="714375" cy="1045425"/>
          </a:xfrm>
          <a:prstGeom prst="rect">
            <a:avLst/>
          </a:prstGeom>
          <a:noFill/>
          <a:ln>
            <a:noFill/>
          </a:ln>
        </p:spPr>
      </p:pic>
      <p:pic>
        <p:nvPicPr>
          <p:cNvPr id="185" name="Google Shape;185;p32"/>
          <p:cNvPicPr preferRelativeResize="0"/>
          <p:nvPr/>
        </p:nvPicPr>
        <p:blipFill>
          <a:blip r:embed="rId6">
            <a:alphaModFix/>
          </a:blip>
          <a:stretch>
            <a:fillRect/>
          </a:stretch>
        </p:blipFill>
        <p:spPr>
          <a:xfrm rot="-1990209">
            <a:off x="6668951" y="744052"/>
            <a:ext cx="891649" cy="5225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3"/>
          <p:cNvSpPr txBox="1">
            <a:spLocks noGrp="1"/>
          </p:cNvSpPr>
          <p:nvPr>
            <p:ph type="title"/>
          </p:nvPr>
        </p:nvSpPr>
        <p:spPr>
          <a:xfrm>
            <a:off x="311700" y="21771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91" name="Google Shape;191;p33"/>
          <p:cNvSpPr txBox="1">
            <a:spLocks noGrp="1"/>
          </p:cNvSpPr>
          <p:nvPr>
            <p:ph type="body" idx="1"/>
          </p:nvPr>
        </p:nvSpPr>
        <p:spPr>
          <a:xfrm>
            <a:off x="311700" y="1015715"/>
            <a:ext cx="8520600" cy="3153514"/>
          </a:xfrm>
          <a:prstGeom prst="rect">
            <a:avLst/>
          </a:prstGeom>
        </p:spPr>
        <p:txBody>
          <a:bodyPr spcFirstLastPara="1" wrap="square" lIns="68575" tIns="34275" rIns="68575" bIns="34275" anchor="t" anchorCtr="0">
            <a:noAutofit/>
          </a:bodyPr>
          <a:lstStyle/>
          <a:p>
            <a:pPr marL="0" lvl="0" indent="0" rtl="0">
              <a:lnSpc>
                <a:spcPct val="115000"/>
              </a:lnSpc>
              <a:spcBef>
                <a:spcPts val="800"/>
              </a:spcBef>
              <a:spcAft>
                <a:spcPts val="0"/>
              </a:spcAft>
              <a:buNone/>
            </a:pPr>
            <a:r>
              <a:rPr lang="en" sz="2600" b="1" dirty="0">
                <a:solidFill>
                  <a:srgbClr val="FF0000"/>
                </a:solidFill>
              </a:rPr>
              <a:t>Teacher: </a:t>
            </a:r>
            <a:r>
              <a:rPr lang="en" sz="2600" dirty="0">
                <a:solidFill>
                  <a:srgbClr val="FF0000"/>
                </a:solidFill>
              </a:rPr>
              <a:t>“Can you take a closer look, a closer look, a closer look? Can you take a closer look at some words today?”</a:t>
            </a:r>
            <a:endParaRPr sz="2600" dirty="0">
              <a:solidFill>
                <a:srgbClr val="FF0000"/>
              </a:solidFill>
            </a:endParaRPr>
          </a:p>
          <a:p>
            <a:pPr marL="0" lvl="0" indent="0" rtl="0">
              <a:lnSpc>
                <a:spcPct val="115000"/>
              </a:lnSpc>
              <a:spcBef>
                <a:spcPts val="800"/>
              </a:spcBef>
              <a:spcAft>
                <a:spcPts val="0"/>
              </a:spcAft>
              <a:buNone/>
            </a:pPr>
            <a:r>
              <a:rPr lang="en" sz="2600" b="1" dirty="0">
                <a:solidFill>
                  <a:srgbClr val="FF0000"/>
                </a:solidFill>
              </a:rPr>
              <a:t>Students: </a:t>
            </a:r>
            <a:r>
              <a:rPr lang="en" sz="2600" dirty="0">
                <a:solidFill>
                  <a:srgbClr val="FF0000"/>
                </a:solidFill>
              </a:rPr>
              <a:t>“Yes, we’ll take a closer look, a closer look, </a:t>
            </a:r>
            <a:r>
              <a:rPr lang="en-US" sz="2600" dirty="0">
                <a:solidFill>
                  <a:srgbClr val="FF0000"/>
                </a:solidFill>
              </a:rPr>
              <a:t>a closer look</a:t>
            </a:r>
            <a:r>
              <a:rPr lang="en" sz="2600" dirty="0">
                <a:solidFill>
                  <a:srgbClr val="FF0000"/>
                </a:solidFill>
              </a:rPr>
              <a:t>.  Yes, we’ll take a closer look to group the words today.”</a:t>
            </a:r>
            <a:endParaRPr sz="26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97" name="Google Shape;197;p34"/>
          <p:cNvSpPr txBox="1">
            <a:spLocks noGrp="1"/>
          </p:cNvSpPr>
          <p:nvPr>
            <p:ph type="body" idx="1"/>
          </p:nvPr>
        </p:nvSpPr>
        <p:spPr>
          <a:xfrm>
            <a:off x="201325" y="6409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dirty="0"/>
          </a:p>
          <a:p>
            <a:pPr marL="457200" lvl="0" indent="-381000" algn="l" rtl="0">
              <a:lnSpc>
                <a:spcPct val="150000"/>
              </a:lnSpc>
              <a:spcBef>
                <a:spcPts val="1700"/>
              </a:spcBef>
              <a:spcAft>
                <a:spcPts val="0"/>
              </a:spcAft>
              <a:buSzPts val="2400"/>
              <a:buChar char="•"/>
            </a:pPr>
            <a:r>
              <a:rPr lang="en" sz="2400" dirty="0"/>
              <a:t>I can correctly read, write, and group words with the  spelling patterns “-ch” and “-tch.”</a:t>
            </a:r>
            <a:endParaRPr sz="2400" dirty="0"/>
          </a:p>
          <a:p>
            <a:pPr marL="177800" lvl="0" indent="0" algn="l" rtl="0">
              <a:lnSpc>
                <a:spcPct val="150000"/>
              </a:lnSpc>
              <a:spcBef>
                <a:spcPts val="1700"/>
              </a:spcBef>
              <a:spcAft>
                <a:spcPts val="0"/>
              </a:spcAft>
              <a:buNone/>
            </a:pPr>
            <a:endParaRPr sz="2400" dirty="0"/>
          </a:p>
        </p:txBody>
      </p:sp>
      <p:pic>
        <p:nvPicPr>
          <p:cNvPr id="198" name="Google Shape;198;p34"/>
          <p:cNvPicPr preferRelativeResize="0"/>
          <p:nvPr/>
        </p:nvPicPr>
        <p:blipFill>
          <a:blip r:embed="rId3">
            <a:alphaModFix/>
          </a:blip>
          <a:stretch>
            <a:fillRect/>
          </a:stretch>
        </p:blipFill>
        <p:spPr>
          <a:xfrm>
            <a:off x="8322296" y="4234543"/>
            <a:ext cx="799258" cy="667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783DBCE-7AE9-4154-8B0F-13EF6E5537EB}"/>
</file>

<file path=customXml/itemProps2.xml><?xml version="1.0" encoding="utf-8"?>
<ds:datastoreItem xmlns:ds="http://schemas.openxmlformats.org/officeDocument/2006/customXml" ds:itemID="{20BF9541-581C-4153-814E-108CC676D3DD}"/>
</file>

<file path=customXml/itemProps3.xml><?xml version="1.0" encoding="utf-8"?>
<ds:datastoreItem xmlns:ds="http://schemas.openxmlformats.org/officeDocument/2006/customXml" ds:itemID="{54BD2DAA-4497-42F5-AF5F-152D57A50C7F}"/>
</file>

<file path=docProps/app.xml><?xml version="1.0" encoding="utf-8"?>
<Properties xmlns="http://schemas.openxmlformats.org/officeDocument/2006/extended-properties" xmlns:vt="http://schemas.openxmlformats.org/officeDocument/2006/docPropsVTypes">
  <TotalTime>20</TotalTime>
  <Words>4937</Words>
  <Application>Microsoft Office PowerPoint</Application>
  <PresentationFormat>On-screen Show (16:9)</PresentationFormat>
  <Paragraphs>515</Paragraphs>
  <Slides>19</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Century Gothic</vt:lpstr>
      <vt:lpstr>Arial</vt:lpstr>
      <vt:lpstr>Calibri</vt:lpstr>
      <vt:lpstr>Times New Roman</vt:lpstr>
      <vt:lpstr>Office Theme</vt:lpstr>
      <vt:lpstr>Simple Light</vt:lpstr>
      <vt:lpstr>Grade 2: Module 3: Part 2: Cycle 17: Lesson 81 Teacher slide, before teaching.</vt:lpstr>
      <vt:lpstr>Grade 2: Module 3: Part 2: Cycle 17: Lesson 81 Teacher slide, before teaching.</vt:lpstr>
      <vt:lpstr>Grade 2: Module 3: Part 2: Cycle 17: Lesson 81 Teacher slide, before teaching.</vt:lpstr>
      <vt:lpstr>PowerPoint Presentation</vt:lpstr>
      <vt:lpstr>Transition Song</vt:lpstr>
      <vt:lpstr>Opening Learning Targets   </vt:lpstr>
      <vt:lpstr>Poem: “Let’s Go to the Ball Game” </vt:lpstr>
      <vt:lpstr>Transition Song</vt:lpstr>
      <vt:lpstr>Work Time Learning Targets   </vt:lpstr>
      <vt:lpstr>PowerPoint Presentation</vt:lpstr>
      <vt:lpstr>Word Rule Word Cards</vt:lpstr>
      <vt:lpstr>PowerPoint Presentation</vt:lpstr>
      <vt:lpstr>Reflection Time </vt:lpstr>
      <vt:lpstr>Transition Song</vt:lpstr>
      <vt:lpstr>Independent Work Learning Targets</vt:lpstr>
      <vt:lpstr>PowerPoint Presentation</vt:lpstr>
      <vt:lpstr>PowerPoint Presentation</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17: Lesson 81 Teacher slide, before teaching.</dc:title>
  <dc:creator>nbravo</dc:creator>
  <cp:lastModifiedBy>me@briannadasilva.com</cp:lastModifiedBy>
  <cp:revision>4</cp:revision>
  <dcterms:modified xsi:type="dcterms:W3CDTF">2019-01-05T17:32:39Z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