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8B71F00-4DC9-476A-BE0D-D106C95CABA8}">
  <a:tblStyle styleId="{98B71F00-4DC9-476A-BE0D-D106C95CABA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4923" autoAdjust="0"/>
  </p:normalViewPr>
  <p:slideViewPr>
    <p:cSldViewPr snapToGrid="0">
      <p:cViewPr varScale="1">
        <p:scale>
          <a:sx n="109" d="100"/>
          <a:sy n="109" d="100"/>
        </p:scale>
        <p:origin x="172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slide" Target="slides/slide15.xml"/><Relationship Id="rId21" Type="http://schemas.openxmlformats.org/officeDocument/2006/relationships/notesMaster" Target="notesMasters/notesMaster1.xml"/><Relationship Id="rId22" Type="http://schemas.openxmlformats.org/officeDocument/2006/relationships/commentAuthors" Target="commentAuthors.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270330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g4m2u1_all-block_0914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6"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11" TargetMode="External"/><Relationship Id="rId4" Type="http://schemas.openxmlformats.org/officeDocument/2006/relationships/hyperlink" Target="http://curriculum.eleducation.org/tools"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curriculum.eleducation.org/curriculum/ela/grade-4/module-2/unit-1/lesson-11"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eleducation.org/resources/general-protocols-and-strategies-from-management-in-the-active-classroom"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In this lesson, students prepare evidence and questions for a Science Talk. </a:t>
            </a:r>
            <a:r>
              <a:rPr lang="en" sz="1200" dirty="0">
                <a:latin typeface="Calibri"/>
                <a:ea typeface="Calibri"/>
                <a:cs typeface="Calibri"/>
                <a:sym typeface="Calibri"/>
              </a:rPr>
              <a:t>To be successful in these efforts, they will need to generalize the skills that they learned from previous lessons in this unit. Activate prior knowledge by recalling the learning targets from the previous lessons and how this work supports them as they prepare evidence and questions for the Science Talk.</a:t>
            </a:r>
            <a:endParaRPr sz="1200" dirty="0">
              <a:latin typeface="Calibri"/>
              <a:ea typeface="Calibri"/>
              <a:cs typeface="Calibri"/>
              <a:sym typeface="Calibri"/>
            </a:endParaRPr>
          </a:p>
        </p:txBody>
      </p:sp>
    </p:spTree>
    <p:extLst>
      <p:ext uri="{BB962C8B-B14F-4D97-AF65-F5344CB8AC3E}">
        <p14:creationId xmlns:p14="http://schemas.microsoft.com/office/powerpoint/2010/main" val="3557030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94b0693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d94b069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ask for volunteers to read them aloud:  </a:t>
            </a:r>
            <a:r>
              <a:rPr lang="en" sz="1200" b="1" i="0" dirty="0">
                <a:solidFill>
                  <a:schemeClr val="dk1"/>
                </a:solidFill>
                <a:latin typeface="Calibri"/>
                <a:ea typeface="Calibri"/>
                <a:cs typeface="Calibri"/>
                <a:sym typeface="Calibri"/>
              </a:rPr>
              <a:t>“I can prepare for a Science Talk about animal defense mechanisms by using evidence from my research.”</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Science Talk</a:t>
            </a:r>
            <a:r>
              <a:rPr lang="en" sz="1200" dirty="0">
                <a:solidFill>
                  <a:schemeClr val="dk1"/>
                </a:solidFill>
                <a:latin typeface="Calibri"/>
                <a:ea typeface="Calibri"/>
                <a:cs typeface="Calibri"/>
                <a:sym typeface="Calibri"/>
              </a:rPr>
              <a:t>. Inform students that a Science Talk is a discussion about big or important questions scientists have. Tell students that researchers frequently share information they learn with others and ask questions of other experts. This helps experts to build their understanding and expand their thinking.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evidence</a:t>
            </a:r>
            <a:r>
              <a:rPr lang="en" sz="1200" dirty="0">
                <a:solidFill>
                  <a:schemeClr val="dk1"/>
                </a:solidFill>
                <a:latin typeface="Calibri"/>
                <a:ea typeface="Calibri"/>
                <a:cs typeface="Calibri"/>
                <a:sym typeface="Calibri"/>
              </a:rPr>
              <a:t>. Ask students to discuss with an elbow partner, then select students to share out:</a:t>
            </a:r>
          </a:p>
          <a:p>
            <a:pPr marL="914400" lvl="1"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is evidence?” </a:t>
            </a:r>
            <a:r>
              <a:rPr lang="en" sz="1200" b="1" dirty="0">
                <a:solidFill>
                  <a:schemeClr val="dk1"/>
                </a:solidFill>
                <a:latin typeface="Calibri"/>
                <a:ea typeface="Calibri"/>
                <a:cs typeface="Calibri"/>
                <a:sym typeface="Calibri"/>
              </a:rPr>
              <a:t>(Evidence is proof that what you are suggesting is/might be correct.)</a:t>
            </a:r>
          </a:p>
          <a:p>
            <a:pPr marL="914400" lvl="1"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“Where can you find evidence?” </a:t>
            </a:r>
            <a:r>
              <a:rPr lang="en" sz="1200" b="1" dirty="0">
                <a:solidFill>
                  <a:schemeClr val="dk1"/>
                </a:solidFill>
                <a:latin typeface="Calibri"/>
                <a:ea typeface="Calibri"/>
                <a:cs typeface="Calibri"/>
                <a:sym typeface="Calibri"/>
              </a:rPr>
              <a:t>(In texts.)</a:t>
            </a:r>
          </a:p>
          <a:p>
            <a:pPr marL="914400" lvl="1"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“Why do you need evidence?” </a:t>
            </a:r>
            <a:r>
              <a:rPr lang="en" sz="1200" b="1" dirty="0">
                <a:solidFill>
                  <a:schemeClr val="dk1"/>
                </a:solidFill>
                <a:latin typeface="Calibri"/>
                <a:ea typeface="Calibri"/>
                <a:cs typeface="Calibri"/>
                <a:sym typeface="Calibri"/>
              </a:rPr>
              <a:t>(So that people take you seriously and to prove to those who may doubt that what you are suggesting is correct.)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listen carefully and seek to understand:</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“Who can tell us what your classmate said in your own words?”</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respond to the questions with answers similar to those in parenthesis under Teacher Actions.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423143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all the learning they have done so far about animals and their defense mechanisms. Tell them that they will have the opportunity to use what they’ve learned in a Science Talk.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while scientists discuss these big questions with one another, it is important for them to create a set of rules, or norms, that they will all follow so that everyone’s ideas can be heard and considered.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from Module 1. Ask them what it looks/sounds like to effectively participate with peers, listening for ideas such as: </a:t>
            </a:r>
            <a:r>
              <a:rPr lang="en" sz="1200" i="0" dirty="0">
                <a:solidFill>
                  <a:schemeClr val="dk1"/>
                </a:solidFill>
                <a:latin typeface="Calibri"/>
                <a:ea typeface="Calibri"/>
                <a:cs typeface="Calibri"/>
                <a:sym typeface="Calibri"/>
              </a:rPr>
              <a:t>Wait my turn to speak, so I am heard, or Don’t shout/speak too loudly, or Make sure everyone gets a turn to speak, or No one person does most/all of the speaking, or Use information from the text to support my ideas, etc. </a:t>
            </a:r>
            <a:endParaRPr sz="120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listen carefully and seek to understand:</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“Who can tell us what your classmate said in your own words?”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ideas to the anchor chart.</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listening attentively during review of the</a:t>
            </a:r>
            <a:r>
              <a:rPr lang="en" sz="1200" b="1" dirty="0">
                <a:solidFill>
                  <a:schemeClr val="dk1"/>
                </a:solidFill>
                <a:latin typeface="Calibri"/>
                <a:ea typeface="Calibri"/>
                <a:cs typeface="Calibri"/>
                <a:sym typeface="Calibri"/>
              </a:rPr>
              <a:t> Discussion Norms anchor chart.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For additional support with comprehension: Consider drawing visuals next to each norm, giving students another access point to understand the text. Providing visual models of academic vocabulary supports language development and comprehension.</a:t>
            </a:r>
            <a:endParaRPr sz="1200" dirty="0">
              <a:latin typeface="Calibri"/>
              <a:ea typeface="Calibri"/>
              <a:cs typeface="Calibri"/>
              <a:sym typeface="Calibri"/>
            </a:endParaRPr>
          </a:p>
        </p:txBody>
      </p:sp>
    </p:spTree>
    <p:extLst>
      <p:ext uri="{BB962C8B-B14F-4D97-AF65-F5344CB8AC3E}">
        <p14:creationId xmlns:p14="http://schemas.microsoft.com/office/powerpoint/2010/main" val="2606614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d94b0693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d94b0693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27-</a:t>
            </a:r>
            <a:r>
              <a:rPr lang="en" sz="1200" b="1" dirty="0">
                <a:solidFill>
                  <a:schemeClr val="dk1"/>
                </a:solidFill>
                <a:latin typeface="Calibri"/>
                <a:ea typeface="Calibri"/>
                <a:cs typeface="Calibri"/>
                <a:sym typeface="Calibri"/>
              </a:rPr>
              <a:t>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Group/Partners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the Science Talk question: </a:t>
            </a:r>
            <a:r>
              <a:rPr lang="en" sz="1200" i="1" dirty="0">
                <a:solidFill>
                  <a:schemeClr val="dk1"/>
                </a:solidFill>
                <a:latin typeface="Calibri"/>
                <a:ea typeface="Calibri"/>
                <a:cs typeface="Calibri"/>
                <a:sym typeface="Calibri"/>
              </a:rPr>
              <a:t>“How do animals’ bodies help them survive?”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Animal Defense Mechanisms: Preparing for a Science Talk note-catcher</a:t>
            </a:r>
            <a:r>
              <a:rPr lang="en" sz="1200" dirty="0">
                <a:solidFill>
                  <a:schemeClr val="dk1"/>
                </a:solidFill>
                <a:latin typeface="Calibri"/>
                <a:ea typeface="Calibri"/>
                <a:cs typeface="Calibri"/>
                <a:sym typeface="Calibri"/>
              </a:rPr>
              <a:t> and point out the different sections. Indicate to students that they will be taking notes only on the first section (T-chart) of the recording form, labeled “Preparation.” The last three sections will be saved for during and after the Science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model how to fill in the left column, titled </a:t>
            </a:r>
            <a:r>
              <a:rPr lang="en" sz="1200" i="1" dirty="0">
                <a:solidFill>
                  <a:schemeClr val="dk1"/>
                </a:solidFill>
                <a:latin typeface="Calibri"/>
                <a:ea typeface="Calibri"/>
                <a:cs typeface="Calibri"/>
                <a:sym typeface="Calibri"/>
              </a:rPr>
              <a:t>“When I read or see that (evidence) …”</a:t>
            </a:r>
            <a:r>
              <a:rPr lang="en" sz="1200" dirty="0">
                <a:solidFill>
                  <a:schemeClr val="dk1"/>
                </a:solidFill>
                <a:latin typeface="Calibri"/>
                <a:ea typeface="Calibri"/>
                <a:cs typeface="Calibri"/>
                <a:sym typeface="Calibri"/>
              </a:rPr>
              <a:t> and use evidence from texts used in learning about animal defense mechanisms.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skimming the note-catchers in the </a:t>
            </a: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for evidence that will answer the Science Talk question and record it in the first box of the displayed note-catcher with the text and page number: Example: </a:t>
            </a:r>
            <a:r>
              <a:rPr lang="en" sz="1200" i="1" dirty="0">
                <a:solidFill>
                  <a:schemeClr val="dk1"/>
                </a:solidFill>
                <a:latin typeface="Calibri"/>
                <a:ea typeface="Calibri"/>
                <a:cs typeface="Calibri"/>
                <a:sym typeface="Calibri"/>
              </a:rPr>
              <a:t>“Most spiders are venomous” (Page 8 of </a:t>
            </a:r>
            <a:r>
              <a:rPr lang="en" sz="1200" b="0" i="1" dirty="0">
                <a:solidFill>
                  <a:schemeClr val="dk1"/>
                </a:solidFill>
                <a:latin typeface="Calibri"/>
                <a:ea typeface="Calibri"/>
                <a:cs typeface="Calibri"/>
                <a:sym typeface="Calibri"/>
              </a:rPr>
              <a:t>Venom</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 right-hand column, labeled </a:t>
            </a:r>
            <a:r>
              <a:rPr lang="en" sz="1200" i="0" dirty="0">
                <a:solidFill>
                  <a:schemeClr val="dk1"/>
                </a:solidFill>
                <a:latin typeface="Calibri"/>
                <a:ea typeface="Calibri"/>
                <a:cs typeface="Calibri"/>
                <a:sym typeface="Calibri"/>
              </a:rPr>
              <a:t>“It makes me think that animals’ bodies help them survive by …,” </a:t>
            </a:r>
            <a:r>
              <a:rPr lang="en" sz="1200" dirty="0">
                <a:solidFill>
                  <a:schemeClr val="dk1"/>
                </a:solidFill>
                <a:latin typeface="Calibri"/>
                <a:ea typeface="Calibri"/>
                <a:cs typeface="Calibri"/>
                <a:sym typeface="Calibri"/>
              </a:rPr>
              <a:t>is a space for them to justify their facts from the left column. Again, briefly model how to record an example of what could be written in the right column. Say something like: “</a:t>
            </a:r>
            <a:r>
              <a:rPr lang="en" sz="1200" i="1" dirty="0">
                <a:solidFill>
                  <a:schemeClr val="dk1"/>
                </a:solidFill>
                <a:latin typeface="Calibri"/>
                <a:ea typeface="Calibri"/>
                <a:cs typeface="Calibri"/>
                <a:sym typeface="Calibri"/>
              </a:rPr>
              <a:t>So, how does the venom help spiders survive? I think that it paralyzes or kills the spider’s prey and its enemies. So I’ll write that in this box.”</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record only important facts about their animal’s body that help it survive and why they think the fact is accurate in the T-chart in the first section of the</a:t>
            </a:r>
            <a:r>
              <a:rPr lang="en" sz="1200" b="1" dirty="0">
                <a:solidFill>
                  <a:schemeClr val="dk1"/>
                </a:solidFill>
                <a:latin typeface="Calibri"/>
                <a:ea typeface="Calibri"/>
                <a:cs typeface="Calibri"/>
                <a:sym typeface="Calibri"/>
              </a:rPr>
              <a:t> Preparing for a Science Talk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up and invite them to complete the first section of the</a:t>
            </a:r>
            <a:r>
              <a:rPr lang="en" sz="1200" b="1" dirty="0">
                <a:solidFill>
                  <a:schemeClr val="dk1"/>
                </a:solidFill>
                <a:latin typeface="Calibri"/>
                <a:ea typeface="Calibri"/>
                <a:cs typeface="Calibri"/>
                <a:sym typeface="Calibri"/>
              </a:rPr>
              <a:t> Preparing for a Science Talk note-catcher</a:t>
            </a:r>
            <a:r>
              <a:rPr lang="en" sz="1200" dirty="0">
                <a:solidFill>
                  <a:schemeClr val="dk1"/>
                </a:solidFill>
                <a:latin typeface="Calibri"/>
                <a:ea typeface="Calibri"/>
                <a:cs typeface="Calibri"/>
                <a:sym typeface="Calibri"/>
              </a:rPr>
              <a:t>. Remind them to use specific evidence from the text to support their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check in on students’ independent reading journals.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paying attention while you model how to record in the note catcher.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use pictures and symbols as necessary on their recording forms.</a:t>
            </a:r>
            <a:endParaRPr sz="1200" dirty="0">
              <a:latin typeface="Calibri"/>
              <a:ea typeface="Calibri"/>
              <a:cs typeface="Calibri"/>
              <a:sym typeface="Calibri"/>
            </a:endParaRPr>
          </a:p>
        </p:txBody>
      </p:sp>
    </p:spTree>
    <p:extLst>
      <p:ext uri="{BB962C8B-B14F-4D97-AF65-F5344CB8AC3E}">
        <p14:creationId xmlns:p14="http://schemas.microsoft.com/office/powerpoint/2010/main" val="145790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d94b0693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3d94b0693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gather together with their </a:t>
            </a:r>
            <a:r>
              <a:rPr lang="en" sz="1200" b="1" dirty="0">
                <a:solidFill>
                  <a:schemeClr val="dk1"/>
                </a:solidFill>
                <a:latin typeface="Calibri"/>
                <a:ea typeface="Calibri"/>
                <a:cs typeface="Calibri"/>
                <a:sym typeface="Calibri"/>
              </a:rPr>
              <a:t>Animal Defense Mechanisms: Preparing for a Science Talk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 Read it aloud and use a checking for understanding protocol for students to reflect on their comfort level with or show how close they are to meeting it.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additional support with each of the learning targets moving forward.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411146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d834d5ecf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3d834d5ec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152744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d834d5ecf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g3d834d5ecf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endParaRPr sz="120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U1:</a:t>
            </a:r>
            <a:r>
              <a:rPr lang="en" sz="1200">
                <a:solidFill>
                  <a:schemeClr val="dk1"/>
                </a:solidFill>
                <a:uFill>
                  <a:noFill/>
                </a:uFill>
                <a:latin typeface="Calibri"/>
                <a:ea typeface="Calibri"/>
                <a:cs typeface="Calibri"/>
                <a:sym typeface="Calibri"/>
                <a:hlinkClick r:id="rId3"/>
              </a:rPr>
              <a:t> </a:t>
            </a:r>
            <a:r>
              <a:rPr lang="en" sz="1200" u="sng">
                <a:solidFill>
                  <a:srgbClr val="2200CC"/>
                </a:solidFill>
                <a:latin typeface="Calibri"/>
                <a:ea typeface="Calibri"/>
                <a:cs typeface="Calibri"/>
                <a:sym typeface="Calibri"/>
                <a:hlinkClick r:id="rId3"/>
              </a:rPr>
              <a:t>http://curriculum.eleducation.org/sites/default/files/g4m2u1_all-block_091417.pdf</a:t>
            </a: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222" name="Google Shape;222;g3d834d5ecf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6175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fd68a32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dfd68a32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Throughout Module 1 and this unit, students have worked in groups of varying size to discuss and share ideas with classmates. This is a more formal and organized discussion, but it builds on the speaking and listening foundations students have already built.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The research reading students complete for homework helps to build both their vocabulary and knowledge pertaining to animals and specifically animal defense mechanisms. By participating in this volume of reading over a span of time, students will develop a wide base of knowledge about the world and the words that help to describe and make sense of it.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Continue to use Goals 1 and 2 Conversation Cues to promote productive and equitable conversation.</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Science Talks are discussions about big questions or scientific ideas. They give students the opportunity to collectively theorize and build on each other’s ideas. These talks provide a window into students</a:t>
            </a:r>
            <a:r>
              <a:rPr lang="en-US" sz="1200" dirty="0">
                <a:latin typeface="Calibri"/>
                <a:ea typeface="Calibri"/>
                <a:cs typeface="Calibri"/>
                <a:sym typeface="Calibri"/>
              </a:rPr>
              <a:t>’</a:t>
            </a:r>
            <a:r>
              <a:rPr lang="en" sz="1200" dirty="0">
                <a:latin typeface="Calibri"/>
                <a:ea typeface="Calibri"/>
                <a:cs typeface="Calibri"/>
                <a:sym typeface="Calibri"/>
              </a:rPr>
              <a:t> thinking and help teachers see what students really know and what their misconceptions may be.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lnSpc>
                <a:spcPct val="120000"/>
              </a:lnSpc>
              <a:spcBef>
                <a:spcPts val="0"/>
              </a:spcBef>
              <a:spcAft>
                <a:spcPts val="0"/>
              </a:spcAft>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Supporting Materials Document for this lesson can be found here:</a:t>
            </a:r>
            <a:r>
              <a:rPr lang="en-US" sz="1200" baseline="0" dirty="0">
                <a:solidFill>
                  <a:schemeClr val="dk1"/>
                </a:solidFill>
                <a:latin typeface="Calibri"/>
                <a:ea typeface="Calibri"/>
                <a:cs typeface="Calibri"/>
                <a:sym typeface="Calibri"/>
              </a:rPr>
              <a:t> </a:t>
            </a:r>
            <a:r>
              <a:rPr lang="en" sz="1200" u="sng" dirty="0">
                <a:solidFill>
                  <a:srgbClr val="2200CC"/>
                </a:solidFill>
                <a:latin typeface="Calibri"/>
                <a:ea typeface="Calibri"/>
                <a:cs typeface="Calibri"/>
                <a:sym typeface="Calibri"/>
                <a:hlinkClick r:id="rId3"/>
              </a:rPr>
              <a:t>http://curriculum.eleducation.org/curriculum/ela/grade-4/module-2/unit-1/lesson-11</a:t>
            </a:r>
            <a:endParaRPr sz="1200" u="sng" dirty="0">
              <a:solidFill>
                <a:srgbClr val="2200CC"/>
              </a:solidFill>
              <a:latin typeface="Calibri"/>
              <a:ea typeface="Calibri"/>
              <a:cs typeface="Calibri"/>
              <a:sym typeface="Calibri"/>
              <a:hlinkClick r:id="rId3"/>
            </a:endParaRPr>
          </a:p>
          <a:p>
            <a:pPr marL="457200" lvl="0" indent="-304800" rtl="0">
              <a:lnSpc>
                <a:spcPct val="12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Protocols descriptions can be found here:</a:t>
            </a:r>
            <a:r>
              <a:rPr lang="en" sz="1200" dirty="0">
                <a:solidFill>
                  <a:schemeClr val="dk1"/>
                </a:solidFill>
                <a:uFill>
                  <a:noFill/>
                </a:uFill>
                <a:latin typeface="Calibri"/>
                <a:ea typeface="Calibri"/>
                <a:cs typeface="Calibri"/>
                <a:sym typeface="Calibri"/>
                <a:hlinkClick r:id="rId4"/>
              </a:rPr>
              <a:t> </a:t>
            </a:r>
            <a:r>
              <a:rPr lang="en" sz="1200" u="sng" dirty="0">
                <a:solidFill>
                  <a:srgbClr val="6611CC"/>
                </a:solidFill>
                <a:latin typeface="Calibri"/>
                <a:ea typeface="Calibri"/>
                <a:cs typeface="Calibri"/>
                <a:sym typeface="Calibri"/>
                <a:hlinkClick r:id="rId4"/>
              </a:rPr>
              <a:t>https://eleducation.org/resources/el-education-classroom-protocols</a:t>
            </a:r>
            <a:endParaRPr sz="1200" u="sng" dirty="0">
              <a:solidFill>
                <a:srgbClr val="6611CC"/>
              </a:solidFill>
              <a:latin typeface="Calibri"/>
              <a:ea typeface="Calibri"/>
              <a:cs typeface="Calibri"/>
              <a:sym typeface="Calibri"/>
              <a:hlinkClick r:id="rId4"/>
            </a:endParaRPr>
          </a:p>
          <a:p>
            <a:pPr marL="457200" lvl="0" indent="-304800"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a:t>
            </a:r>
            <a:r>
              <a:rPr lang="en" sz="1200" dirty="0">
                <a:solidFill>
                  <a:schemeClr val="dk1"/>
                </a:solidFill>
                <a:uFill>
                  <a:noFill/>
                </a:uFill>
                <a:latin typeface="Calibri"/>
                <a:ea typeface="Calibri"/>
                <a:cs typeface="Calibri"/>
                <a:sym typeface="Calibri"/>
                <a:hlinkClick r:id="rId5"/>
              </a:rPr>
              <a:t> </a:t>
            </a:r>
            <a:r>
              <a:rPr lang="en" sz="1200" u="sng" dirty="0">
                <a:solidFill>
                  <a:srgbClr val="24CBE5"/>
                </a:solidFill>
                <a:latin typeface="Calibri"/>
                <a:ea typeface="Calibri"/>
                <a:cs typeface="Calibri"/>
                <a:sym typeface="Calibri"/>
                <a:hlinkClick r:id="rId5"/>
              </a:rPr>
              <a:t>https://eleducation.org/resources/fifth-grade-writing-rubrics-and-checklists</a:t>
            </a:r>
            <a:endParaRPr sz="1200" u="sng" dirty="0">
              <a:solidFill>
                <a:srgbClr val="24CBE5"/>
              </a:solidFill>
              <a:latin typeface="Calibri"/>
              <a:ea typeface="Calibri"/>
              <a:cs typeface="Calibri"/>
              <a:sym typeface="Calibri"/>
              <a:hlinkClick r:id="rId5"/>
            </a:endParaRPr>
          </a:p>
          <a:p>
            <a:pPr marL="0" lvl="0" indent="0" rtl="0">
              <a:lnSpc>
                <a:spcPct val="115000"/>
              </a:lnSpc>
              <a:spcBef>
                <a:spcPts val="0"/>
              </a:spcBef>
              <a:spcAft>
                <a:spcPts val="0"/>
              </a:spcAft>
              <a:buNone/>
            </a:pPr>
            <a:endParaRPr sz="1200" u="sng" dirty="0">
              <a:solidFill>
                <a:srgbClr val="24CBE5"/>
              </a:solidFill>
              <a:latin typeface="Calibri"/>
              <a:ea typeface="Calibri"/>
              <a:cs typeface="Calibri"/>
              <a:sym typeface="Calibri"/>
              <a:hlinkClick r:id="rId5"/>
            </a:endParaRPr>
          </a:p>
          <a:p>
            <a:pPr marL="0" lvl="0" indent="0" rtl="0">
              <a:spcBef>
                <a:spcPts val="0"/>
              </a:spcBef>
              <a:spcAft>
                <a:spcPts val="0"/>
              </a:spcAft>
              <a:buNone/>
            </a:pPr>
            <a:endParaRPr sz="1200" u="sng" dirty="0">
              <a:solidFill>
                <a:srgbClr val="24CBE5"/>
              </a:solidFill>
              <a:latin typeface="Calibri"/>
              <a:ea typeface="Calibri"/>
              <a:cs typeface="Calibri"/>
              <a:sym typeface="Calibri"/>
              <a:hlinkClick r:id="rId5"/>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634350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http://curriculum.eleducation.org/curriculum/ela/grade-4/module-2/unit-1/lesson-11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 Mechanisms: Preparing for a Science Talk note-catcher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4"/>
              </a:rPr>
              <a:t>see the Tools page</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(from Lesson 1;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Time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research reading share using the </a:t>
            </a:r>
            <a:r>
              <a:rPr lang="en" sz="1200" b="1" dirty="0">
                <a:solidFill>
                  <a:schemeClr val="dk1"/>
                </a:solidFill>
                <a:latin typeface="Calibri"/>
                <a:ea typeface="Calibri"/>
                <a:cs typeface="Calibri"/>
                <a:sym typeface="Calibri"/>
              </a:rPr>
              <a:t>Independent Reading: Sample Plan document</a:t>
            </a:r>
            <a:r>
              <a:rPr lang="en" sz="1200" dirty="0">
                <a:solidFill>
                  <a:schemeClr val="dk1"/>
                </a:solidFill>
                <a:latin typeface="Calibri"/>
                <a:ea typeface="Calibri"/>
                <a:cs typeface="Calibri"/>
                <a:sym typeface="Calibri"/>
              </a:rPr>
              <a:t>, or using your own independent reading routine.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7569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d94b069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d94b06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and resources can be viewed and downloaded at </a:t>
            </a:r>
            <a:r>
              <a:rPr lang="en" sz="1200" u="sng">
                <a:solidFill>
                  <a:schemeClr val="hlink"/>
                </a:solidFill>
                <a:latin typeface="Calibri"/>
                <a:ea typeface="Calibri"/>
                <a:cs typeface="Calibri"/>
                <a:sym typeface="Calibri"/>
                <a:hlinkClick r:id="rId3"/>
              </a:rPr>
              <a:t>http://curriculum.eleducation.org/curriculum/ela/grade-4/module-2/unit-1/lesson-11</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8063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Science Talk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4960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dfe045c8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dfe045c8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Additional Support Considerations: </a:t>
            </a:r>
            <a:endParaRPr sz="1200">
              <a:latin typeface="Calibri"/>
              <a:ea typeface="Calibri"/>
              <a:cs typeface="Calibri"/>
              <a:sym typeface="Calibri"/>
            </a:endParaRPr>
          </a:p>
          <a:p>
            <a:pPr marL="457200" lvl="0" indent="-304800">
              <a:spcBef>
                <a:spcPts val="0"/>
              </a:spcBef>
              <a:spcAft>
                <a:spcPts val="0"/>
              </a:spcAft>
              <a:buSzPts val="1200"/>
              <a:buFont typeface="Calibri"/>
              <a:buChar char="●"/>
            </a:pPr>
            <a:r>
              <a:rPr lang="en" sz="1200">
                <a:latin typeface="Calibri"/>
                <a:ea typeface="Calibri"/>
                <a:cs typeface="Calibri"/>
                <a:sym typeface="Calibri"/>
              </a:rPr>
              <a:t>Students may require support when preparing questions for the Science Talk.</a:t>
            </a:r>
            <a:endParaRPr sz="1200">
              <a:latin typeface="Calibri"/>
              <a:ea typeface="Calibri"/>
              <a:cs typeface="Calibri"/>
              <a:sym typeface="Calibri"/>
            </a:endParaRPr>
          </a:p>
        </p:txBody>
      </p:sp>
    </p:spTree>
    <p:extLst>
      <p:ext uri="{BB962C8B-B14F-4D97-AF65-F5344CB8AC3E}">
        <p14:creationId xmlns:p14="http://schemas.microsoft.com/office/powerpoint/2010/main" val="3257892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080056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cs typeface="AngsanaUPC" panose="02020603050405020304" pitchFamily="18" charset="-34"/>
                <a:sym typeface="Calibri"/>
              </a:rPr>
              <a:t>Grouping: Whole Group </a:t>
            </a:r>
            <a:endParaRPr sz="1200" b="1"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cs typeface="AngsanaUPC" panose="02020603050405020304" pitchFamily="18" charset="-34"/>
                <a:sym typeface="Calibri"/>
              </a:rPr>
              <a:t>Teaching Notes: None.</a:t>
            </a:r>
            <a:endParaRPr sz="1200"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cs typeface="AngsanaUPC" panose="02020603050405020304" pitchFamily="18" charset="-34"/>
                <a:sym typeface="Calibri"/>
              </a:rPr>
              <a:t>Teacher Actions:</a:t>
            </a:r>
            <a:endParaRPr sz="1200" dirty="0">
              <a:latin typeface="Calibri" panose="020F0502020204030204" pitchFamily="34" charset="0"/>
              <a:cs typeface="AngsanaUPC" panose="02020603050405020304" pitchFamily="18" charset="-34"/>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cs typeface="AngsanaUPC" panose="02020603050405020304" pitchFamily="18" charset="-34"/>
                <a:sym typeface="Calibri"/>
              </a:rPr>
              <a:t>Review the slide with the students and build excitement.</a:t>
            </a:r>
            <a:endParaRPr sz="1200" dirty="0">
              <a:latin typeface="Calibri" panose="020F0502020204030204" pitchFamily="34" charset="0"/>
              <a:cs typeface="AngsanaUPC" panose="02020603050405020304" pitchFamily="18" charset="-34"/>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cs typeface="AngsanaUPC" panose="02020603050405020304" pitchFamily="18" charset="-34"/>
                <a:sym typeface="Calibri"/>
              </a:rPr>
              <a:t>Read aloud the agenda on the slide or have a fluent student read it aloud. </a:t>
            </a:r>
            <a:endParaRPr sz="1200"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cs typeface="AngsanaUPC" panose="02020603050405020304" pitchFamily="18" charset="-34"/>
                <a:sym typeface="Calibri"/>
              </a:rPr>
              <a:t>Student Look-fors/Listen-fors:</a:t>
            </a:r>
            <a:endParaRPr sz="1200" dirty="0">
              <a:latin typeface="Calibri" panose="020F0502020204030204" pitchFamily="34" charset="0"/>
              <a:cs typeface="AngsanaUPC" panose="02020603050405020304" pitchFamily="18" charset="-34"/>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cs typeface="AngsanaUPC" panose="02020603050405020304" pitchFamily="18" charset="-34"/>
                <a:sym typeface="Calibri"/>
              </a:rPr>
              <a:t>Students listen as the agenda is read aloud. </a:t>
            </a:r>
            <a:endParaRPr sz="1200"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cs typeface="AngsanaUPC" panose="02020603050405020304" pitchFamily="18" charset="-34"/>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cs typeface="AngsanaUPC" panose="02020603050405020304" pitchFamily="18" charset="-34"/>
                <a:sym typeface="Calibri"/>
              </a:rPr>
              <a:t>Supports for Students Who Need It:  None.</a:t>
            </a:r>
            <a:endParaRPr sz="1200" dirty="0">
              <a:latin typeface="Calibri" panose="020F0502020204030204" pitchFamily="34" charset="0"/>
              <a:cs typeface="AngsanaUPC" panose="02020603050405020304" pitchFamily="18" charset="-34"/>
              <a:sym typeface="Calibri"/>
            </a:endParaRPr>
          </a:p>
        </p:txBody>
      </p:sp>
    </p:spTree>
    <p:extLst>
      <p:ext uri="{BB962C8B-B14F-4D97-AF65-F5344CB8AC3E}">
        <p14:creationId xmlns:p14="http://schemas.microsoft.com/office/powerpoint/2010/main" val="743562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Remind students of</a:t>
            </a:r>
            <a:r>
              <a:rPr lang="en" sz="1200" b="0" i="0" dirty="0">
                <a:solidFill>
                  <a:schemeClr val="dk1"/>
                </a:solidFill>
                <a:latin typeface="Calibri"/>
                <a:ea typeface="Calibri"/>
                <a:cs typeface="Calibri"/>
                <a:sym typeface="Calibri"/>
              </a:rPr>
              <a:t>: I behave with integrity. This means I am honest and do the right thing, even when it’s difficult, because it is the right thing to do.</a:t>
            </a:r>
            <a:endParaRPr sz="1200" b="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slide as a Reading Rese</a:t>
            </a:r>
            <a:r>
              <a:rPr lang="en-US" sz="1200" dirty="0" err="1">
                <a:solidFill>
                  <a:schemeClr val="dk1"/>
                </a:solidFill>
                <a:latin typeface="Calibri"/>
                <a:ea typeface="Calibri"/>
                <a:cs typeface="Calibri"/>
                <a:sym typeface="Calibri"/>
              </a:rPr>
              <a:t>ar</a:t>
            </a:r>
            <a:r>
              <a:rPr lang="en" sz="1200" dirty="0" err="1">
                <a:solidFill>
                  <a:schemeClr val="dk1"/>
                </a:solidFill>
                <a:latin typeface="Calibri"/>
                <a:ea typeface="Calibri"/>
                <a:cs typeface="Calibri"/>
                <a:sym typeface="Calibri"/>
              </a:rPr>
              <a:t>ch</a:t>
            </a:r>
            <a:r>
              <a:rPr lang="en" sz="1200" dirty="0">
                <a:solidFill>
                  <a:schemeClr val="dk1"/>
                </a:solidFill>
                <a:latin typeface="Calibri"/>
                <a:ea typeface="Calibri"/>
                <a:cs typeface="Calibri"/>
                <a:sym typeface="Calibri"/>
              </a:rPr>
              <a:t> Share, Refer to the </a:t>
            </a: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to guide students through a research reading review, or use your own routine.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 the question, </a:t>
            </a:r>
            <a:r>
              <a:rPr lang="en" sz="1200" i="1" dirty="0">
                <a:solidFill>
                  <a:schemeClr val="dk1"/>
                </a:solidFill>
                <a:latin typeface="Calibri"/>
                <a:ea typeface="Calibri"/>
                <a:cs typeface="Calibri"/>
                <a:sym typeface="Calibri"/>
              </a:rPr>
              <a:t>“From which text did you learn it?” </a:t>
            </a:r>
            <a:r>
              <a:rPr lang="en" sz="1200" dirty="0">
                <a:solidFill>
                  <a:schemeClr val="dk1"/>
                </a:solidFill>
                <a:latin typeface="Calibri"/>
                <a:ea typeface="Calibri"/>
                <a:cs typeface="Calibri"/>
                <a:sym typeface="Calibri"/>
              </a:rPr>
              <a:t>Rephrase the question: </a:t>
            </a:r>
            <a:r>
              <a:rPr lang="en" sz="1200" i="1" dirty="0">
                <a:solidFill>
                  <a:schemeClr val="dk1"/>
                </a:solidFill>
                <a:latin typeface="Calibri"/>
                <a:ea typeface="Calibri"/>
                <a:cs typeface="Calibri"/>
                <a:sym typeface="Calibri"/>
              </a:rPr>
              <a:t>“Where did you read the information you learned?” </a:t>
            </a:r>
            <a:endParaRPr sz="1200" i="1" dirty="0">
              <a:latin typeface="Calibri"/>
              <a:ea typeface="Calibri"/>
              <a:cs typeface="Calibri"/>
              <a:sym typeface="Calibri"/>
            </a:endParaRPr>
          </a:p>
        </p:txBody>
      </p:sp>
    </p:spTree>
    <p:extLst>
      <p:ext uri="{BB962C8B-B14F-4D97-AF65-F5344CB8AC3E}">
        <p14:creationId xmlns:p14="http://schemas.microsoft.com/office/powerpoint/2010/main" val="3266477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 xmlns:a16="http://schemas.microsoft.com/office/drawing/2014/main" id="{7F49B9B5-41E8-4B3C-BA53-E7F3C0F187DA}"/>
              </a:ext>
            </a:extLst>
          </p:cNvPr>
          <p:cNvPicPr>
            <a:picLocks noChangeAspect="1"/>
          </p:cNvPicPr>
          <p:nvPr userDrawn="1"/>
        </p:nvPicPr>
        <p:blipFill>
          <a:blip r:embed="rId2"/>
          <a:stretch>
            <a:fillRect/>
          </a:stretch>
        </p:blipFill>
        <p:spPr>
          <a:xfrm>
            <a:off x="8365808" y="4953549"/>
            <a:ext cx="762000" cy="174706"/>
          </a:xfrm>
          <a:prstGeom prst="rect">
            <a:avLst/>
          </a:prstGeom>
        </p:spPr>
      </p:pic>
      <p:pic>
        <p:nvPicPr>
          <p:cNvPr id="6" name="Picture 5">
            <a:extLst>
              <a:ext uri="{FF2B5EF4-FFF2-40B4-BE49-F238E27FC236}">
                <a16:creationId xmlns="" xmlns:a16="http://schemas.microsoft.com/office/drawing/2014/main" id="{AC1C5932-33DF-4555-AEB4-F5B25874A1B7}"/>
              </a:ext>
            </a:extLst>
          </p:cNvPr>
          <p:cNvPicPr>
            <a:picLocks noChangeAspect="1"/>
          </p:cNvPicPr>
          <p:nvPr userDrawn="1"/>
        </p:nvPicPr>
        <p:blipFill>
          <a:blip r:embed="rId3"/>
          <a:stretch>
            <a:fillRect/>
          </a:stretch>
        </p:blipFill>
        <p:spPr>
          <a:xfrm>
            <a:off x="3942079" y="4568874"/>
            <a:ext cx="1083733" cy="574625"/>
          </a:xfrm>
          <a:prstGeom prst="rect">
            <a:avLst/>
          </a:prstGeom>
        </p:spPr>
      </p:pic>
      <p:pic>
        <p:nvPicPr>
          <p:cNvPr id="7" name="Picture 6">
            <a:extLst>
              <a:ext uri="{FF2B5EF4-FFF2-40B4-BE49-F238E27FC236}">
                <a16:creationId xmlns="" xmlns:a16="http://schemas.microsoft.com/office/drawing/2014/main" id="{EC3768C1-EE11-4C5A-8763-D2679C707948}"/>
              </a:ext>
            </a:extLst>
          </p:cNvPr>
          <p:cNvPicPr>
            <a:picLocks noChangeAspect="1"/>
          </p:cNvPicPr>
          <p:nvPr userDrawn="1"/>
        </p:nvPicPr>
        <p:blipFill>
          <a:blip r:embed="rId4"/>
          <a:stretch>
            <a:fillRect/>
          </a:stretch>
        </p:blipFill>
        <p:spPr>
          <a:xfrm>
            <a:off x="0" y="4568873"/>
            <a:ext cx="1207113" cy="5727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11" name="Picture 10">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12" name="Picture 11">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3" name="Picture 12">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11" TargetMode="External"/><Relationship Id="rId4" Type="http://schemas.openxmlformats.org/officeDocument/2006/relationships/hyperlink" Target="http://curriculum.eleducation.org/curriculum/ela/grade-4/module-2/unit-1/lesson-6" TargetMode="External"/><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1</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60 - 70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Have students prepare for a Science Talk to help them synthesize their learning about animal defenses from Unit 1. </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prepare for a Science Talk about animal defense mechanisms by using evidence from my research. </a:t>
            </a:r>
            <a:endParaRPr sz="1600" b="1">
              <a:solidFill>
                <a:schemeClr val="dk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Our Learning Targets</a:t>
            </a:r>
            <a:endParaRPr/>
          </a:p>
        </p:txBody>
      </p:sp>
      <p:sp>
        <p:nvSpPr>
          <p:cNvPr id="187" name="Google Shape;187;p34"/>
          <p:cNvSpPr txBox="1">
            <a:spLocks noGrp="1"/>
          </p:cNvSpPr>
          <p:nvPr>
            <p:ph type="body" idx="1"/>
          </p:nvPr>
        </p:nvSpPr>
        <p:spPr>
          <a:xfrm>
            <a:off x="453050" y="1152475"/>
            <a:ext cx="83793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endParaRPr sz="2400" b="1" u="sng">
              <a:solidFill>
                <a:schemeClr val="dk1"/>
              </a:solidFill>
            </a:endParaRPr>
          </a:p>
          <a:p>
            <a:pPr marL="457200" lvl="0" indent="-419100" rtl="0">
              <a:lnSpc>
                <a:spcPct val="90000"/>
              </a:lnSpc>
              <a:spcBef>
                <a:spcPts val="1000"/>
              </a:spcBef>
              <a:spcAft>
                <a:spcPts val="0"/>
              </a:spcAft>
              <a:buClr>
                <a:schemeClr val="dk1"/>
              </a:buClr>
              <a:buSzPts val="3000"/>
              <a:buChar char="●"/>
            </a:pPr>
            <a:r>
              <a:rPr lang="en" sz="3000">
                <a:solidFill>
                  <a:schemeClr val="dk1"/>
                </a:solidFill>
              </a:rPr>
              <a:t>I can prepare for a Science Talk about animal defense mechanisms by using evidence from my research. </a:t>
            </a:r>
            <a:endParaRPr sz="3000" b="1">
              <a:solidFill>
                <a:schemeClr val="dk1"/>
              </a:solidFill>
            </a:endParaRPr>
          </a:p>
          <a:p>
            <a:pPr marL="457200" lvl="0" indent="0" rtl="0">
              <a:lnSpc>
                <a:spcPct val="90000"/>
              </a:lnSpc>
              <a:spcBef>
                <a:spcPts val="1000"/>
              </a:spcBef>
              <a:spcAft>
                <a:spcPts val="0"/>
              </a:spcAft>
              <a:buNone/>
            </a:pPr>
            <a:endParaRPr sz="3000"/>
          </a:p>
        </p:txBody>
      </p:sp>
      <p:pic>
        <p:nvPicPr>
          <p:cNvPr id="188" name="Google Shape;188;p34"/>
          <p:cNvPicPr preferRelativeResize="0"/>
          <p:nvPr/>
        </p:nvPicPr>
        <p:blipFill>
          <a:blip r:embed="rId3">
            <a:alphaModFix/>
          </a:blip>
          <a:stretch>
            <a:fillRect/>
          </a:stretch>
        </p:blipFill>
        <p:spPr>
          <a:xfrm>
            <a:off x="8260257" y="4259271"/>
            <a:ext cx="674404" cy="555204"/>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330875" y="87991"/>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is a Science Talk?</a:t>
            </a:r>
            <a:endParaRPr dirty="0"/>
          </a:p>
        </p:txBody>
      </p:sp>
      <p:sp>
        <p:nvSpPr>
          <p:cNvPr id="195" name="Google Shape;195;p35"/>
          <p:cNvSpPr txBox="1"/>
          <p:nvPr/>
        </p:nvSpPr>
        <p:spPr>
          <a:xfrm>
            <a:off x="4591175" y="1346275"/>
            <a:ext cx="3666900" cy="1745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2400">
                <a:latin typeface="Century Gothic"/>
                <a:ea typeface="Century Gothic"/>
                <a:cs typeface="Century Gothic"/>
                <a:sym typeface="Century Gothic"/>
              </a:rPr>
              <a:t>Before we get ready for a Science Talk, we must remember our Discussion Norms. </a:t>
            </a:r>
            <a:endParaRPr sz="2400">
              <a:latin typeface="Century Gothic"/>
              <a:ea typeface="Century Gothic"/>
              <a:cs typeface="Century Gothic"/>
              <a:sym typeface="Century Gothic"/>
            </a:endParaRPr>
          </a:p>
        </p:txBody>
      </p:sp>
      <p:pic>
        <p:nvPicPr>
          <p:cNvPr id="3" name="Picture 2">
            <a:extLst>
              <a:ext uri="{FF2B5EF4-FFF2-40B4-BE49-F238E27FC236}">
                <a16:creationId xmlns="" xmlns:a16="http://schemas.microsoft.com/office/drawing/2014/main" id="{FF31D2F5-47BB-AE4A-9855-C1F0FC601FA7}"/>
              </a:ext>
            </a:extLst>
          </p:cNvPr>
          <p:cNvPicPr>
            <a:picLocks noChangeAspect="1"/>
          </p:cNvPicPr>
          <p:nvPr/>
        </p:nvPicPr>
        <p:blipFill>
          <a:blip r:embed="rId3"/>
          <a:stretch>
            <a:fillRect/>
          </a:stretch>
        </p:blipFill>
        <p:spPr>
          <a:xfrm>
            <a:off x="1219200" y="660692"/>
            <a:ext cx="3371975" cy="390395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6"/>
          <p:cNvSpPr txBox="1">
            <a:spLocks noGrp="1"/>
          </p:cNvSpPr>
          <p:nvPr>
            <p:ph type="title"/>
          </p:nvPr>
        </p:nvSpPr>
        <p:spPr>
          <a:xfrm>
            <a:off x="311700" y="111486"/>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Preparing Evidence &amp; Questions for the Science Talk</a:t>
            </a:r>
            <a:r>
              <a:rPr lang="en"/>
              <a:t> </a:t>
            </a:r>
            <a:endParaRPr dirty="0"/>
          </a:p>
        </p:txBody>
      </p:sp>
      <p:sp>
        <p:nvSpPr>
          <p:cNvPr id="201" name="Google Shape;201;p36"/>
          <p:cNvSpPr txBox="1">
            <a:spLocks noGrp="1"/>
          </p:cNvSpPr>
          <p:nvPr>
            <p:ph type="body" idx="1"/>
          </p:nvPr>
        </p:nvSpPr>
        <p:spPr>
          <a:xfrm>
            <a:off x="3257700" y="111962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457200" lvl="0" indent="0" rtl="0">
              <a:spcBef>
                <a:spcPts val="0"/>
              </a:spcBef>
              <a:spcAft>
                <a:spcPts val="0"/>
              </a:spcAft>
              <a:buNone/>
            </a:pPr>
            <a:endParaRPr>
              <a:solidFill>
                <a:schemeClr val="dk1"/>
              </a:solidFill>
            </a:endParaRPr>
          </a:p>
        </p:txBody>
      </p:sp>
      <p:pic>
        <p:nvPicPr>
          <p:cNvPr id="3" name="Picture 2">
            <a:extLst>
              <a:ext uri="{FF2B5EF4-FFF2-40B4-BE49-F238E27FC236}">
                <a16:creationId xmlns="" xmlns:a16="http://schemas.microsoft.com/office/drawing/2014/main" id="{60ED2741-7CE5-FC41-BD41-BDADA56C884E}"/>
              </a:ext>
            </a:extLst>
          </p:cNvPr>
          <p:cNvPicPr>
            <a:picLocks noChangeAspect="1"/>
          </p:cNvPicPr>
          <p:nvPr/>
        </p:nvPicPr>
        <p:blipFill>
          <a:blip r:embed="rId3"/>
          <a:stretch>
            <a:fillRect/>
          </a:stretch>
        </p:blipFill>
        <p:spPr>
          <a:xfrm>
            <a:off x="2603728" y="684186"/>
            <a:ext cx="3785349" cy="3882292"/>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Reflecting on Learning Targets</a:t>
            </a:r>
            <a:endParaRPr/>
          </a:p>
        </p:txBody>
      </p:sp>
      <p:sp>
        <p:nvSpPr>
          <p:cNvPr id="208" name="Google Shape;208;p37"/>
          <p:cNvSpPr txBox="1">
            <a:spLocks noGrp="1"/>
          </p:cNvSpPr>
          <p:nvPr>
            <p:ph type="body" idx="1"/>
          </p:nvPr>
        </p:nvSpPr>
        <p:spPr>
          <a:xfrm>
            <a:off x="477725" y="1152475"/>
            <a:ext cx="83547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457200" lvl="0" indent="-419100" rtl="0">
              <a:lnSpc>
                <a:spcPct val="90000"/>
              </a:lnSpc>
              <a:spcBef>
                <a:spcPts val="1000"/>
              </a:spcBef>
              <a:spcAft>
                <a:spcPts val="0"/>
              </a:spcAft>
              <a:buClr>
                <a:schemeClr val="dk1"/>
              </a:buClr>
              <a:buSzPts val="3000"/>
              <a:buAutoNum type="arabicPeriod"/>
            </a:pPr>
            <a:r>
              <a:rPr lang="en" sz="3000">
                <a:solidFill>
                  <a:schemeClr val="dk1"/>
                </a:solidFill>
              </a:rPr>
              <a:t>I can prepare for a Science Talk about animal defense mechanisms by using evidence from my research. </a:t>
            </a:r>
            <a:endParaRPr sz="3000" b="1">
              <a:solidFill>
                <a:schemeClr val="dk1"/>
              </a:solidFill>
            </a:endParaRPr>
          </a:p>
          <a:p>
            <a:pPr marL="457200" lvl="0" indent="0" rtl="0">
              <a:spcBef>
                <a:spcPts val="0"/>
              </a:spcBef>
              <a:spcAft>
                <a:spcPts val="0"/>
              </a:spcAft>
              <a:buNone/>
            </a:pPr>
            <a:endParaRPr sz="3000">
              <a:solidFill>
                <a:schemeClr val="dk1"/>
              </a:solidFill>
            </a:endParaRPr>
          </a:p>
        </p:txBody>
      </p:sp>
      <p:pic>
        <p:nvPicPr>
          <p:cNvPr id="209" name="Google Shape;209;p37"/>
          <p:cNvPicPr preferRelativeResize="0"/>
          <p:nvPr/>
        </p:nvPicPr>
        <p:blipFill>
          <a:blip r:embed="rId3">
            <a:alphaModFix/>
          </a:blip>
          <a:stretch>
            <a:fillRect/>
          </a:stretch>
        </p:blipFill>
        <p:spPr>
          <a:xfrm>
            <a:off x="7580566" y="4216636"/>
            <a:ext cx="577455" cy="555204"/>
          </a:xfrm>
          <a:prstGeom prst="rect">
            <a:avLst/>
          </a:prstGeom>
          <a:noFill/>
          <a:ln>
            <a:noFill/>
          </a:ln>
        </p:spPr>
      </p:pic>
      <p:pic>
        <p:nvPicPr>
          <p:cNvPr id="7" name="Google Shape;188;p34"/>
          <p:cNvPicPr preferRelativeResize="0"/>
          <p:nvPr/>
        </p:nvPicPr>
        <p:blipFill>
          <a:blip r:embed="rId4">
            <a:alphaModFix/>
          </a:blip>
          <a:stretch>
            <a:fillRect/>
          </a:stretch>
        </p:blipFill>
        <p:spPr>
          <a:xfrm>
            <a:off x="8295426" y="4115154"/>
            <a:ext cx="674404" cy="555204"/>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8"/>
          <p:cNvSpPr txBox="1">
            <a:spLocks noGrp="1"/>
          </p:cNvSpPr>
          <p:nvPr>
            <p:ph type="title"/>
          </p:nvPr>
        </p:nvSpPr>
        <p:spPr>
          <a:xfrm>
            <a:off x="311701" y="48025"/>
            <a:ext cx="8520600" cy="44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Homework:  </a:t>
            </a:r>
            <a:endParaRPr sz="2400" dirty="0"/>
          </a:p>
        </p:txBody>
      </p:sp>
      <p:sp>
        <p:nvSpPr>
          <p:cNvPr id="216" name="Google Shape;216;p38"/>
          <p:cNvSpPr txBox="1">
            <a:spLocks noGrp="1"/>
          </p:cNvSpPr>
          <p:nvPr>
            <p:ph type="body" idx="1"/>
          </p:nvPr>
        </p:nvSpPr>
        <p:spPr>
          <a:xfrm>
            <a:off x="311701" y="494125"/>
            <a:ext cx="3890186" cy="4199700"/>
          </a:xfrm>
          <a:prstGeom prst="rect">
            <a:avLst/>
          </a:prstGeom>
        </p:spPr>
        <p:txBody>
          <a:bodyPr spcFirstLastPara="1" wrap="square" lIns="91425" tIns="91425" rIns="91425" bIns="91425" anchor="t" anchorCtr="0">
            <a:noAutofit/>
          </a:bodyPr>
          <a:lstStyle/>
          <a:p>
            <a:pPr marL="342900" lvl="0">
              <a:spcAft>
                <a:spcPts val="0"/>
              </a:spcAft>
              <a:buClr>
                <a:srgbClr val="000000"/>
              </a:buClr>
              <a:buSzPct val="100000"/>
              <a:buFont typeface="+mj-lt"/>
              <a:buAutoNum type="alphaUcPeriod"/>
            </a:pPr>
            <a:r>
              <a:rPr lang="en" sz="1400" b="1" dirty="0">
                <a:solidFill>
                  <a:schemeClr val="dk1"/>
                </a:solidFill>
              </a:rPr>
              <a:t>Review notes for the Science Talk.</a:t>
            </a:r>
            <a:endParaRPr sz="1400" b="1" dirty="0">
              <a:solidFill>
                <a:schemeClr val="dk1"/>
              </a:solidFill>
            </a:endParaRPr>
          </a:p>
          <a:p>
            <a:pPr marL="0" lvl="0" indent="0">
              <a:spcAft>
                <a:spcPts val="0"/>
              </a:spcAft>
              <a:buClr>
                <a:srgbClr val="000000"/>
              </a:buClr>
              <a:buSzPts val="1100"/>
              <a:buFont typeface="Arial"/>
              <a:buNone/>
            </a:pPr>
            <a:endParaRPr sz="1000" b="1" dirty="0">
              <a:solidFill>
                <a:schemeClr val="dk1"/>
              </a:solidFill>
            </a:endParaRPr>
          </a:p>
          <a:p>
            <a:pPr marL="457200" lvl="0" indent="-304800" rtl="0">
              <a:spcAft>
                <a:spcPts val="0"/>
              </a:spcAft>
              <a:buClr>
                <a:schemeClr val="dk1"/>
              </a:buClr>
              <a:buSzPts val="1200"/>
              <a:buFont typeface="Century Gothic"/>
              <a:buAutoNum type="arabicPeriod"/>
            </a:pPr>
            <a:r>
              <a:rPr lang="en" sz="1200" dirty="0">
                <a:solidFill>
                  <a:schemeClr val="dk1"/>
                </a:solidFill>
              </a:rPr>
              <a:t>Take out Independent Reading Journal.</a:t>
            </a:r>
            <a:endParaRPr sz="1200" dirty="0">
              <a:solidFill>
                <a:schemeClr val="dk1"/>
              </a:solidFill>
            </a:endParaRPr>
          </a:p>
          <a:p>
            <a:pPr marL="457200" lvl="0" indent="-304800" rtl="0">
              <a:spcAft>
                <a:spcPts val="0"/>
              </a:spcAft>
              <a:buClr>
                <a:schemeClr val="dk1"/>
              </a:buClr>
              <a:buSzPts val="1200"/>
              <a:buFont typeface="Century Gothic"/>
              <a:buAutoNum type="arabicPeriod"/>
            </a:pPr>
            <a:r>
              <a:rPr lang="en" sz="1200" dirty="0">
                <a:solidFill>
                  <a:schemeClr val="dk1"/>
                </a:solidFill>
              </a:rPr>
              <a:t>Select a prompt.</a:t>
            </a:r>
            <a:endParaRPr sz="1200" dirty="0">
              <a:solidFill>
                <a:schemeClr val="dk1"/>
              </a:solidFill>
            </a:endParaRPr>
          </a:p>
          <a:p>
            <a:pPr marL="457200" lvl="0" indent="-304800" rtl="0">
              <a:spcAft>
                <a:spcPts val="0"/>
              </a:spcAft>
              <a:buClr>
                <a:schemeClr val="dk1"/>
              </a:buClr>
              <a:buSzPts val="1200"/>
              <a:buFont typeface="Century Gothic"/>
              <a:buAutoNum type="arabicPeriod"/>
            </a:pPr>
            <a:r>
              <a:rPr lang="en" sz="1200" dirty="0">
                <a:solidFill>
                  <a:schemeClr val="dk1"/>
                </a:solidFill>
              </a:rPr>
              <a:t>Copy prompt into front of independent </a:t>
            </a:r>
            <a:endParaRPr sz="1200" dirty="0">
              <a:solidFill>
                <a:schemeClr val="dk1"/>
              </a:solidFill>
            </a:endParaRPr>
          </a:p>
          <a:p>
            <a:pPr marL="457200" lvl="0" indent="0" rtl="0">
              <a:spcAft>
                <a:spcPts val="0"/>
              </a:spcAft>
              <a:buNone/>
            </a:pPr>
            <a:r>
              <a:rPr lang="en" sz="1200" dirty="0">
                <a:solidFill>
                  <a:schemeClr val="dk1"/>
                </a:solidFill>
              </a:rPr>
              <a:t>reading journal.</a:t>
            </a:r>
            <a:endParaRPr sz="1200" dirty="0">
              <a:solidFill>
                <a:schemeClr val="dk1"/>
              </a:solidFill>
            </a:endParaRPr>
          </a:p>
          <a:p>
            <a:pPr marL="457200" lvl="0" indent="-304800" rtl="0">
              <a:spcAft>
                <a:spcPts val="0"/>
              </a:spcAft>
              <a:buClr>
                <a:schemeClr val="dk1"/>
              </a:buClr>
              <a:buSzPts val="1200"/>
              <a:buFont typeface="+mj-lt"/>
              <a:buAutoNum type="arabicPeriod" startAt="4"/>
            </a:pPr>
            <a:r>
              <a:rPr lang="en" sz="1200" dirty="0">
                <a:solidFill>
                  <a:schemeClr val="dk1"/>
                </a:solidFill>
              </a:rPr>
              <a:t>Respond to prompt for HW.</a:t>
            </a:r>
          </a:p>
          <a:p>
            <a:pPr marL="457200" lvl="0" indent="-304800" rtl="0">
              <a:spcAft>
                <a:spcPts val="0"/>
              </a:spcAft>
              <a:buClr>
                <a:schemeClr val="dk1"/>
              </a:buClr>
              <a:buSzPts val="1200"/>
              <a:buFont typeface="+mj-lt"/>
              <a:buAutoNum type="arabicPeriod" startAt="4"/>
            </a:pPr>
            <a:endParaRPr lang="en" sz="1200" b="1" dirty="0">
              <a:solidFill>
                <a:schemeClr val="dk1"/>
              </a:solidFill>
            </a:endParaRPr>
          </a:p>
          <a:p>
            <a:pPr marL="0" lvl="0" indent="0" rtl="0">
              <a:spcAft>
                <a:spcPts val="0"/>
              </a:spcAft>
              <a:buClr>
                <a:schemeClr val="dk1"/>
              </a:buClr>
              <a:buSzPts val="1200"/>
              <a:buNone/>
            </a:pPr>
            <a:endParaRPr lang="en" sz="1200" b="1" dirty="0">
              <a:solidFill>
                <a:schemeClr val="dk1"/>
              </a:solidFill>
            </a:endParaRPr>
          </a:p>
          <a:p>
            <a:pPr marL="342900" lvl="0" rtl="0">
              <a:spcAft>
                <a:spcPts val="0"/>
              </a:spcAft>
              <a:buClr>
                <a:schemeClr val="dk1"/>
              </a:buClr>
              <a:buSzPct val="100000"/>
              <a:buFont typeface="+mj-lt"/>
              <a:buAutoNum type="alphaUcPeriod" startAt="2"/>
            </a:pPr>
            <a:r>
              <a:rPr lang="en" sz="1400" b="1" dirty="0">
                <a:solidFill>
                  <a:schemeClr val="dk1"/>
                </a:solidFill>
              </a:rPr>
              <a:t>Accountable Research Reading</a:t>
            </a:r>
            <a:r>
              <a:rPr lang="en-US" sz="1400" b="1" dirty="0">
                <a:solidFill>
                  <a:schemeClr val="dk1"/>
                </a:solidFill>
              </a:rPr>
              <a:t>:</a:t>
            </a:r>
            <a:r>
              <a:rPr lang="en" sz="1400" b="1" dirty="0">
                <a:solidFill>
                  <a:schemeClr val="dk1"/>
                </a:solidFill>
              </a:rPr>
              <a:t> Select a prompt to respond to in the front of your independent reading  notebook.</a:t>
            </a:r>
            <a:endParaRPr sz="1400" dirty="0">
              <a:solidFill>
                <a:schemeClr val="dk1"/>
              </a:solidFill>
            </a:endParaRPr>
          </a:p>
          <a:p>
            <a:pPr marL="0" lvl="0" indent="0" rtl="0">
              <a:spcAft>
                <a:spcPts val="0"/>
              </a:spcAft>
              <a:buClr>
                <a:srgbClr val="000000"/>
              </a:buClr>
              <a:buSzPts val="1100"/>
              <a:buFont typeface="Arial"/>
              <a:buNone/>
            </a:pPr>
            <a:endParaRPr lang="en" sz="1100" b="1" dirty="0">
              <a:solidFill>
                <a:schemeClr val="dk1"/>
              </a:solidFill>
            </a:endParaRPr>
          </a:p>
          <a:p>
            <a:pPr marL="0" lvl="0" indent="0" rtl="0">
              <a:spcAft>
                <a:spcPts val="0"/>
              </a:spcAft>
              <a:buClr>
                <a:srgbClr val="000000"/>
              </a:buClr>
              <a:buSzPts val="1100"/>
              <a:buFont typeface="Arial"/>
              <a:buNone/>
            </a:pPr>
            <a:r>
              <a:rPr lang="en" sz="1100" b="1" dirty="0">
                <a:solidFill>
                  <a:schemeClr val="dk1"/>
                </a:solidFill>
              </a:rPr>
              <a:t>Module 2: Journal Prompts</a:t>
            </a:r>
            <a:endParaRPr sz="1100" b="1" dirty="0">
              <a:solidFill>
                <a:schemeClr val="dk1"/>
              </a:solidFill>
            </a:endParaRPr>
          </a:p>
          <a:p>
            <a:pPr marL="457200" lvl="0" indent="-304800" rtl="0">
              <a:spcAft>
                <a:spcPts val="0"/>
              </a:spcAft>
              <a:buClr>
                <a:schemeClr val="dk1"/>
              </a:buClr>
              <a:buSzPts val="1200"/>
              <a:buFont typeface="Century Gothic"/>
              <a:buChar char="●"/>
            </a:pPr>
            <a:r>
              <a:rPr lang="en" sz="1200" dirty="0">
                <a:solidFill>
                  <a:schemeClr val="dk1"/>
                </a:solidFill>
              </a:rPr>
              <a:t>Record 2–3 facts in your own words about </a:t>
            </a:r>
            <a:endParaRPr sz="1200" dirty="0">
              <a:solidFill>
                <a:schemeClr val="dk1"/>
              </a:solidFill>
            </a:endParaRPr>
          </a:p>
          <a:p>
            <a:pPr marL="457200" lvl="0" indent="0" rtl="0">
              <a:spcAft>
                <a:spcPts val="0"/>
              </a:spcAft>
              <a:buNone/>
            </a:pPr>
            <a:r>
              <a:rPr lang="en" sz="1200" dirty="0">
                <a:solidFill>
                  <a:schemeClr val="dk1"/>
                </a:solidFill>
              </a:rPr>
              <a:t>animals or animal defenses that you found out in your research reading today.</a:t>
            </a:r>
            <a:endParaRPr sz="1200" dirty="0">
              <a:solidFill>
                <a:schemeClr val="dk1"/>
              </a:solidFill>
            </a:endParaRPr>
          </a:p>
          <a:p>
            <a:pPr marL="457200" lvl="0" indent="0" rtl="0">
              <a:spcAft>
                <a:spcPts val="0"/>
              </a:spcAft>
              <a:buNone/>
            </a:pPr>
            <a:endParaRPr sz="1200" dirty="0">
              <a:solidFill>
                <a:schemeClr val="dk1"/>
              </a:solidFill>
            </a:endParaRPr>
          </a:p>
          <a:p>
            <a:pPr marL="457200" lvl="0" indent="-304800" rtl="0">
              <a:spcAft>
                <a:spcPts val="0"/>
              </a:spcAft>
              <a:buClr>
                <a:schemeClr val="dk1"/>
              </a:buClr>
              <a:buSzPts val="1200"/>
              <a:buFont typeface="Century Gothic"/>
              <a:buChar char="●"/>
            </a:pPr>
            <a:r>
              <a:rPr lang="en" sz="1200" dirty="0">
                <a:solidFill>
                  <a:schemeClr val="dk1"/>
                </a:solidFill>
              </a:rPr>
              <a:t>What questions do you have about animals </a:t>
            </a:r>
            <a:endParaRPr sz="1200" dirty="0">
              <a:solidFill>
                <a:schemeClr val="dk1"/>
              </a:solidFill>
            </a:endParaRPr>
          </a:p>
          <a:p>
            <a:pPr marL="457200" lvl="0" indent="0" rtl="0">
              <a:spcAft>
                <a:spcPts val="0"/>
              </a:spcAft>
              <a:buNone/>
            </a:pPr>
            <a:r>
              <a:rPr lang="en" sz="1200" dirty="0">
                <a:solidFill>
                  <a:schemeClr val="dk1"/>
                </a:solidFill>
              </a:rPr>
              <a:t>or animal defenses after reading?</a:t>
            </a:r>
            <a:endParaRPr sz="1200" dirty="0">
              <a:solidFill>
                <a:schemeClr val="dk1"/>
              </a:solidFill>
            </a:endParaRPr>
          </a:p>
          <a:p>
            <a:pPr marL="0" lvl="0" indent="0">
              <a:spcBef>
                <a:spcPts val="0"/>
              </a:spcBef>
              <a:spcAft>
                <a:spcPts val="0"/>
              </a:spcAft>
              <a:buClr>
                <a:schemeClr val="dk1"/>
              </a:buClr>
              <a:buSzPts val="1100"/>
              <a:buFont typeface="Arial"/>
              <a:buNone/>
            </a:pPr>
            <a:endParaRPr sz="1100" dirty="0">
              <a:solidFill>
                <a:schemeClr val="dk1"/>
              </a:solidFill>
            </a:endParaRPr>
          </a:p>
          <a:p>
            <a:pPr marL="0" lvl="0" indent="0">
              <a:spcBef>
                <a:spcPts val="0"/>
              </a:spcBef>
              <a:spcAft>
                <a:spcPts val="0"/>
              </a:spcAft>
              <a:buClr>
                <a:schemeClr val="dk1"/>
              </a:buClr>
              <a:buSzPts val="1100"/>
              <a:buFont typeface="Arial"/>
              <a:buNone/>
            </a:pPr>
            <a:endParaRPr sz="1100" dirty="0">
              <a:solidFill>
                <a:schemeClr val="dk1"/>
              </a:solidFill>
            </a:endParaRPr>
          </a:p>
          <a:p>
            <a:pPr marL="0" lvl="0" indent="0" rtl="0">
              <a:spcBef>
                <a:spcPts val="0"/>
              </a:spcBef>
              <a:spcAft>
                <a:spcPts val="0"/>
              </a:spcAft>
              <a:buNone/>
            </a:pPr>
            <a:endParaRPr sz="2400" dirty="0"/>
          </a:p>
        </p:txBody>
      </p:sp>
      <p:sp>
        <p:nvSpPr>
          <p:cNvPr id="217" name="Google Shape;217;p38"/>
          <p:cNvSpPr txBox="1"/>
          <p:nvPr/>
        </p:nvSpPr>
        <p:spPr>
          <a:xfrm>
            <a:off x="3296300" y="2723025"/>
            <a:ext cx="7337700" cy="856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18" name="Google Shape;218;p38"/>
          <p:cNvSpPr txBox="1"/>
          <p:nvPr/>
        </p:nvSpPr>
        <p:spPr>
          <a:xfrm>
            <a:off x="4087094" y="386425"/>
            <a:ext cx="4860000" cy="4415100"/>
          </a:xfrm>
          <a:prstGeom prst="rect">
            <a:avLst/>
          </a:prstGeom>
          <a:noFill/>
          <a:ln>
            <a:noFill/>
          </a:ln>
        </p:spPr>
        <p:txBody>
          <a:bodyPr spcFirstLastPara="1" wrap="square" lIns="91425" tIns="91425" rIns="91425" bIns="91425" anchor="t" anchorCtr="0">
            <a:noAutofit/>
          </a:bodyPr>
          <a:lstStyle/>
          <a:p>
            <a:pPr marL="0" lvl="0" indent="0" rtl="0">
              <a:lnSpc>
                <a:spcPct val="138000"/>
              </a:lnSpc>
              <a:spcBef>
                <a:spcPts val="0"/>
              </a:spcBef>
              <a:spcAft>
                <a:spcPts val="0"/>
              </a:spcAft>
              <a:buNone/>
            </a:pPr>
            <a:r>
              <a:rPr lang="en" sz="1200" b="1" dirty="0">
                <a:solidFill>
                  <a:schemeClr val="dk1"/>
                </a:solidFill>
                <a:latin typeface="Century Gothic"/>
                <a:ea typeface="Century Gothic"/>
                <a:cs typeface="Century Gothic"/>
                <a:sym typeface="Century Gothic"/>
              </a:rPr>
              <a:t>Journal Prompts, continued</a:t>
            </a:r>
            <a:endParaRPr sz="1200" b="1"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What would you like to research further after reading? Why?</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Summarize your research reading today in no more than 4 sentences.</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How would you describe the setting of the particular part of the</a:t>
            </a:r>
            <a:br>
              <a:rPr lang="en" sz="1200" dirty="0">
                <a:solidFill>
                  <a:schemeClr val="dk1"/>
                </a:solidFill>
                <a:latin typeface="Century Gothic"/>
                <a:ea typeface="Century Gothic"/>
                <a:cs typeface="Century Gothic"/>
                <a:sym typeface="Century Gothic"/>
              </a:rPr>
            </a:br>
            <a:r>
              <a:rPr lang="en" sz="1200" dirty="0">
                <a:solidFill>
                  <a:schemeClr val="dk1"/>
                </a:solidFill>
                <a:latin typeface="Century Gothic"/>
                <a:ea typeface="Century Gothic"/>
                <a:cs typeface="Century Gothic"/>
                <a:sym typeface="Century Gothic"/>
              </a:rPr>
              <a:t>text you read?</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What do you think is going to happen next? Why?</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Summarize the pages you just read in no more than 4 sentences.</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What is the main idea of the part of the text you just read?</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Think about the title of your text. Why do you think the author chose this title?</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What are two new words you learned in this text? Tell about the words.</a:t>
            </a:r>
            <a:endParaRPr sz="1200" dirty="0">
              <a:solidFill>
                <a:schemeClr val="dk1"/>
              </a:solidFill>
              <a:latin typeface="Century Gothic"/>
              <a:ea typeface="Century Gothic"/>
              <a:cs typeface="Century Gothic"/>
              <a:sym typeface="Century Gothic"/>
            </a:endParaRPr>
          </a:p>
          <a:p>
            <a:pPr marL="457200" lvl="0" indent="-304800" rtl="0">
              <a:lnSpc>
                <a:spcPct val="115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Choose a picture, chart, graph, or diagram from your text. Explain why you chose it.</a:t>
            </a:r>
            <a:br>
              <a:rPr lang="en" sz="1200" dirty="0">
                <a:solidFill>
                  <a:schemeClr val="dk1"/>
                </a:solidFill>
                <a:latin typeface="Century Gothic"/>
                <a:ea typeface="Century Gothic"/>
                <a:cs typeface="Century Gothic"/>
                <a:sym typeface="Century Gothic"/>
              </a:rPr>
            </a:br>
            <a:endParaRPr sz="12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9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900" dirty="0">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5" name="Google Shape;225;p39"/>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26" name="Google Shape;226;p39"/>
          <p:cNvGraphicFramePr/>
          <p:nvPr>
            <p:extLst>
              <p:ext uri="{D42A27DB-BD31-4B8C-83A1-F6EECF244321}">
                <p14:modId xmlns:p14="http://schemas.microsoft.com/office/powerpoint/2010/main" val="1782678650"/>
              </p:ext>
            </p:extLst>
          </p:nvPr>
        </p:nvGraphicFramePr>
        <p:xfrm>
          <a:off x="808944" y="3135604"/>
          <a:ext cx="7239000" cy="1471550"/>
        </p:xfrm>
        <a:graphic>
          <a:graphicData uri="http://schemas.openxmlformats.org/drawingml/2006/table">
            <a:tbl>
              <a:tblPr>
                <a:noFill/>
                <a:tableStyleId>{98B71F00-4DC9-476A-BE0D-D106C95CABA8}</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432125">
                <a:tc>
                  <a:txBody>
                    <a:bodyPr/>
                    <a:lstStyle/>
                    <a:p>
                      <a:pPr marL="0" lvl="0" indent="0" rtl="0">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Group 4</a:t>
                      </a:r>
                      <a:endParaRPr>
                        <a:latin typeface="Century Gothic" panose="020B0502020202020204" pitchFamily="34" charset="0"/>
                      </a:endParaRPr>
                    </a:p>
                  </a:txBody>
                  <a:tcPr marL="91425" marR="91425" marT="91425" marB="91425"/>
                </a:tc>
                <a:extLst>
                  <a:ext uri="{0D108BD9-81ED-4DB2-BD59-A6C34878D82A}">
                    <a16:rowId xmlns="" xmlns:a16="http://schemas.microsoft.com/office/drawing/2014/main" val="10000"/>
                  </a:ext>
                </a:extLst>
              </a:tr>
              <a:tr h="1039425">
                <a:tc>
                  <a:txBody>
                    <a:bodyPr/>
                    <a:lstStyle/>
                    <a:p>
                      <a:pPr marL="0" lvl="0" indent="0" rtl="0">
                        <a:spcBef>
                          <a:spcPts val="0"/>
                        </a:spcBef>
                        <a:spcAft>
                          <a:spcPts val="0"/>
                        </a:spcAft>
                        <a:buNone/>
                      </a:pP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endParaRPr>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endParaRPr dirty="0">
                        <a:latin typeface="Century Gothic" panose="020B0502020202020204" pitchFamily="34" charset="0"/>
                      </a:endParaRPr>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11</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a:p>
            <a:pPr marL="0" lvl="0" indent="0">
              <a:spcBef>
                <a:spcPts val="0"/>
              </a:spcBef>
              <a:spcAft>
                <a:spcPts val="0"/>
              </a:spcAft>
              <a:buNone/>
            </a:pPr>
            <a:endParaRPr/>
          </a:p>
        </p:txBody>
      </p:sp>
      <p:sp>
        <p:nvSpPr>
          <p:cNvPr id="136" name="Google Shape;136;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8000"/>
              </a:lnSpc>
              <a:spcBef>
                <a:spcPts val="0"/>
              </a:spcBef>
              <a:spcAft>
                <a:spcPts val="0"/>
              </a:spcAft>
              <a:buClr>
                <a:schemeClr val="dk1"/>
              </a:buClr>
              <a:buSzPts val="1100"/>
              <a:buFont typeface="Arial"/>
              <a:buNone/>
            </a:pPr>
            <a:r>
              <a:rPr lang="en" sz="2000" b="1">
                <a:solidFill>
                  <a:schemeClr val="dk1"/>
                </a:solidFill>
              </a:rPr>
              <a:t>Preparing for Lesson 11: </a:t>
            </a:r>
            <a:r>
              <a:rPr lang="en" sz="2000">
                <a:solidFill>
                  <a:schemeClr val="dk1"/>
                </a:solidFill>
              </a:rPr>
              <a:t>Pre-Reading and Preparing</a:t>
            </a:r>
            <a:endParaRPr sz="2000">
              <a:solidFill>
                <a:schemeClr val="dk1"/>
              </a:solidFill>
            </a:endParaRPr>
          </a:p>
          <a:p>
            <a:pPr marL="0" lvl="0" indent="0" rtl="0">
              <a:lnSpc>
                <a:spcPct val="115000"/>
              </a:lnSpc>
              <a:spcBef>
                <a:spcPts val="0"/>
              </a:spcBef>
              <a:spcAft>
                <a:spcPts val="0"/>
              </a:spcAft>
              <a:buClr>
                <a:schemeClr val="dk1"/>
              </a:buClr>
              <a:buSzPts val="1100"/>
              <a:buFont typeface="Arial"/>
              <a:buNone/>
            </a:pPr>
            <a:endParaRPr sz="2000">
              <a:solidFill>
                <a:schemeClr val="dk1"/>
              </a:solidFill>
            </a:endParaRPr>
          </a:p>
          <a:p>
            <a:pPr marL="457200" lvl="0" indent="-355600" rtl="0">
              <a:lnSpc>
                <a:spcPct val="120000"/>
              </a:lnSpc>
              <a:spcBef>
                <a:spcPts val="0"/>
              </a:spcBef>
              <a:spcAft>
                <a:spcPts val="0"/>
              </a:spcAft>
              <a:buSzPts val="2000"/>
              <a:buFont typeface="Century Gothic"/>
              <a:buChar char="●"/>
            </a:pPr>
            <a:r>
              <a:rPr lang="en" sz="2000">
                <a:solidFill>
                  <a:schemeClr val="dk1"/>
                </a:solidFill>
              </a:rPr>
              <a:t>Read through Lesson 11 </a:t>
            </a:r>
            <a:r>
              <a:rPr lang="en" sz="2000" u="sng">
                <a:solidFill>
                  <a:schemeClr val="hlink"/>
                </a:solidFill>
                <a:hlinkClick r:id="rId3"/>
              </a:rPr>
              <a:t>here.</a:t>
            </a:r>
            <a:endParaRPr sz="2000"/>
          </a:p>
          <a:p>
            <a:pPr marL="457200" lvl="0" indent="-355600" rtl="0">
              <a:lnSpc>
                <a:spcPct val="120000"/>
              </a:lnSpc>
              <a:spcBef>
                <a:spcPts val="0"/>
              </a:spcBef>
              <a:spcAft>
                <a:spcPts val="0"/>
              </a:spcAft>
              <a:buSzPts val="2000"/>
              <a:buFont typeface="Arial"/>
              <a:buChar char="●"/>
            </a:pPr>
            <a:r>
              <a:rPr lang="en" sz="2000"/>
              <a:t>Review the Science Talks protocol (see Classroom Protocols).  Strategically pair students for Work Time B.</a:t>
            </a:r>
            <a:endParaRPr sz="2000"/>
          </a:p>
          <a:p>
            <a:pPr marL="457200" lvl="0" indent="-355600" rtl="0">
              <a:lnSpc>
                <a:spcPct val="120000"/>
              </a:lnSpc>
              <a:spcBef>
                <a:spcPts val="0"/>
              </a:spcBef>
              <a:spcAft>
                <a:spcPts val="0"/>
              </a:spcAft>
              <a:buSzPts val="2000"/>
              <a:buFont typeface="Arial"/>
              <a:buChar char="●"/>
            </a:pPr>
            <a:r>
              <a:rPr lang="en" sz="2000"/>
              <a:t>Prepare a research reading share using with the </a:t>
            </a:r>
            <a:r>
              <a:rPr lang="en" sz="2000" b="1"/>
              <a:t>Independent Reading: Sample Plan document</a:t>
            </a:r>
            <a:r>
              <a:rPr lang="en" sz="2000"/>
              <a:t>, or using your own independent reading routine.</a:t>
            </a:r>
            <a:endParaRPr sz="2000"/>
          </a:p>
          <a:p>
            <a:pPr marL="0" lvl="0" indent="0" rtl="0">
              <a:lnSpc>
                <a:spcPct val="120000"/>
              </a:lnSpc>
              <a:spcBef>
                <a:spcPts val="1000"/>
              </a:spcBef>
              <a:spcAft>
                <a:spcPts val="0"/>
              </a:spcAft>
              <a:buNone/>
            </a:pPr>
            <a:endParaRPr sz="2000">
              <a:uFill>
                <a:noFill/>
              </a:uFill>
              <a:hlinkClick r:id="rId4"/>
            </a:endParaRPr>
          </a:p>
          <a:p>
            <a:pPr marL="0" lvl="0" indent="0" rtl="0">
              <a:lnSpc>
                <a:spcPct val="115000"/>
              </a:lnSpc>
              <a:spcBef>
                <a:spcPts val="1000"/>
              </a:spcBef>
              <a:spcAft>
                <a:spcPts val="0"/>
              </a:spcAft>
              <a:buClr>
                <a:schemeClr val="dk1"/>
              </a:buClr>
              <a:buSzPts val="1100"/>
              <a:buFont typeface="Arial"/>
              <a:buNone/>
            </a:pPr>
            <a:endParaRPr sz="2000" u="sng">
              <a:solidFill>
                <a:srgbClr val="0097A7"/>
              </a:solidFill>
              <a:hlinkClick r:id="rId4"/>
            </a:endParaRPr>
          </a:p>
          <a:p>
            <a:pPr marL="0" lvl="0" indent="0">
              <a:spcBef>
                <a:spcPts val="0"/>
              </a:spcBef>
              <a:spcAft>
                <a:spcPts val="0"/>
              </a:spcAft>
              <a:buNone/>
            </a:pPr>
            <a:endParaRPr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11: </a:t>
            </a:r>
            <a:r>
              <a:rPr lang="en" i="1" dirty="0">
                <a:solidFill>
                  <a:schemeClr val="dk1"/>
                </a:solidFill>
              </a:rPr>
              <a:t>Materials and Student Pairings</a:t>
            </a:r>
            <a:endParaRPr i="1"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i="1"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Animal Defense Mechanisms: Preparing for a Science Talk note-catcher </a:t>
            </a:r>
            <a:r>
              <a:rPr lang="en" dirty="0">
                <a:solidFill>
                  <a:schemeClr val="dk1"/>
                </a:solidFill>
              </a:rPr>
              <a:t>(one per student and one to display)</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Working to Become Ethical People anchor chart </a:t>
            </a:r>
            <a:r>
              <a:rPr lang="en" dirty="0">
                <a:solidFill>
                  <a:schemeClr val="dk1"/>
                </a:solidFill>
              </a:rPr>
              <a:t>(from Module 1)</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Independent Reading: Sample Plan</a:t>
            </a:r>
            <a:endParaRPr b="1"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Discussion Norms anchor chart </a:t>
            </a:r>
            <a:r>
              <a:rPr lang="en" dirty="0">
                <a:solidFill>
                  <a:schemeClr val="dk1"/>
                </a:solidFill>
              </a:rPr>
              <a:t>(from Module 1)</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Animal Defenses research notebook </a:t>
            </a:r>
            <a:r>
              <a:rPr lang="en" dirty="0">
                <a:solidFill>
                  <a:schemeClr val="dk1"/>
                </a:solidFill>
              </a:rPr>
              <a:t>(from Lesson 1; one per student)</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457200" lvl="0" indent="0" rtl="0">
              <a:spcBef>
                <a:spcPts val="0"/>
              </a:spcBef>
              <a:spcAft>
                <a:spcPts val="0"/>
              </a:spcAft>
              <a:buNone/>
            </a:pPr>
            <a:endParaRPr dirty="0">
              <a:solidFill>
                <a:schemeClr val="dk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214764"/>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11: </a:t>
            </a:r>
            <a:r>
              <a:rPr lang="en" i="1" dirty="0">
                <a:solidFill>
                  <a:schemeClr val="dk1"/>
                </a:solidFill>
              </a:rPr>
              <a:t>Materials and Student Pairings</a:t>
            </a:r>
            <a:endParaRPr i="1"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pic>
        <p:nvPicPr>
          <p:cNvPr id="3" name="Picture 2">
            <a:extLst>
              <a:ext uri="{FF2B5EF4-FFF2-40B4-BE49-F238E27FC236}">
                <a16:creationId xmlns="" xmlns:a16="http://schemas.microsoft.com/office/drawing/2014/main" id="{DB1FBDE2-DF4A-5840-A6B6-AA03825B9D71}"/>
              </a:ext>
            </a:extLst>
          </p:cNvPr>
          <p:cNvPicPr>
            <a:picLocks noChangeAspect="1"/>
          </p:cNvPicPr>
          <p:nvPr/>
        </p:nvPicPr>
        <p:blipFill>
          <a:blip r:embed="rId3"/>
          <a:stretch>
            <a:fillRect/>
          </a:stretch>
        </p:blipFill>
        <p:spPr>
          <a:xfrm>
            <a:off x="1213207" y="1707374"/>
            <a:ext cx="3054248" cy="292379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5" name="Google Shape;155;p2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11: </a:t>
            </a:r>
            <a:r>
              <a:rPr lang="en" i="1">
                <a:solidFill>
                  <a:schemeClr val="dk1"/>
                </a:solidFill>
              </a:rPr>
              <a:t>Pre-reading and Protocols</a:t>
            </a:r>
            <a:endParaRPr i="1">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457200" lvl="0" indent="-342900" rtl="0">
              <a:spcBef>
                <a:spcPts val="0"/>
              </a:spcBef>
              <a:spcAft>
                <a:spcPts val="0"/>
              </a:spcAft>
              <a:buClr>
                <a:schemeClr val="dk1"/>
              </a:buClr>
              <a:buSzPts val="1800"/>
              <a:buFont typeface="Century Gothic"/>
              <a:buChar char="●"/>
            </a:pPr>
            <a:r>
              <a:rPr lang="en">
                <a:solidFill>
                  <a:schemeClr val="dk1"/>
                </a:solidFill>
              </a:rPr>
              <a:t>Review these protocols before teaching. They are all (introduced) (used) in this lesson:</a:t>
            </a:r>
            <a:endParaRPr>
              <a:solidFill>
                <a:schemeClr val="dk1"/>
              </a:solidFill>
            </a:endParaRPr>
          </a:p>
          <a:p>
            <a:pPr marL="914400" lvl="1" indent="-342900" rtl="0">
              <a:spcBef>
                <a:spcPts val="0"/>
              </a:spcBef>
              <a:spcAft>
                <a:spcPts val="0"/>
              </a:spcAft>
              <a:buClr>
                <a:schemeClr val="dk1"/>
              </a:buClr>
              <a:buSzPts val="1800"/>
              <a:buFont typeface="Century Gothic"/>
              <a:buChar char="○"/>
            </a:pPr>
            <a:r>
              <a:rPr lang="en" sz="1800">
                <a:solidFill>
                  <a:schemeClr val="dk1"/>
                </a:solidFill>
              </a:rPr>
              <a:t>Turn and Talk </a:t>
            </a:r>
            <a:endParaRPr sz="1800">
              <a:solidFill>
                <a:schemeClr val="dk1"/>
              </a:solidFill>
            </a:endParaRPr>
          </a:p>
          <a:p>
            <a:pPr marL="0" lvl="0" indent="0" rtl="0">
              <a:spcBef>
                <a:spcPts val="0"/>
              </a:spcBef>
              <a:spcAft>
                <a:spcPts val="0"/>
              </a:spcAft>
              <a:buNone/>
            </a:pPr>
            <a:endParaRPr sz="1800">
              <a:solidFill>
                <a:schemeClr val="dk1"/>
              </a:solidFill>
            </a:endParaRPr>
          </a:p>
          <a:p>
            <a:pPr marL="914400" lvl="1" indent="-342900" rtl="0">
              <a:spcBef>
                <a:spcPts val="0"/>
              </a:spcBef>
              <a:spcAft>
                <a:spcPts val="0"/>
              </a:spcAft>
              <a:buClr>
                <a:schemeClr val="dk1"/>
              </a:buClr>
              <a:buSzPts val="1800"/>
              <a:buFont typeface="Century Gothic"/>
              <a:buChar char="○"/>
            </a:pPr>
            <a:r>
              <a:rPr lang="en" sz="1800">
                <a:solidFill>
                  <a:schemeClr val="dk1"/>
                </a:solidFill>
              </a:rPr>
              <a:t>Thumb-O-Meter</a:t>
            </a:r>
            <a:endParaRPr sz="1800">
              <a:solidFill>
                <a:schemeClr val="dk1"/>
              </a:solidFill>
            </a:endParaRPr>
          </a:p>
          <a:p>
            <a:pPr marL="0" lvl="0" indent="0" rtl="0">
              <a:spcBef>
                <a:spcPts val="0"/>
              </a:spcBef>
              <a:spcAft>
                <a:spcPts val="0"/>
              </a:spcAft>
              <a:buNone/>
            </a:pPr>
            <a:endParaRPr sz="1800">
              <a:solidFill>
                <a:schemeClr val="dk1"/>
              </a:solidFill>
            </a:endParaRPr>
          </a:p>
          <a:p>
            <a:pPr marL="914400" lvl="1" indent="-342900" rtl="0">
              <a:spcBef>
                <a:spcPts val="0"/>
              </a:spcBef>
              <a:spcAft>
                <a:spcPts val="0"/>
              </a:spcAft>
              <a:buClr>
                <a:schemeClr val="dk1"/>
              </a:buClr>
              <a:buSzPts val="1800"/>
              <a:buFont typeface="Century Gothic"/>
              <a:buChar char="○"/>
            </a:pPr>
            <a:r>
              <a:rPr lang="en" sz="1800">
                <a:solidFill>
                  <a:schemeClr val="dk1"/>
                </a:solidFill>
              </a:rPr>
              <a:t>Science Talk </a:t>
            </a:r>
            <a:endParaRPr sz="1800">
              <a:solidFill>
                <a:schemeClr val="dk1"/>
              </a:solidFill>
            </a:endParaRPr>
          </a:p>
          <a:p>
            <a:pPr marL="0" lvl="0" indent="0" rtl="0">
              <a:spcBef>
                <a:spcPts val="0"/>
              </a:spcBef>
              <a:spcAft>
                <a:spcPts val="0"/>
              </a:spcAft>
              <a:buNone/>
            </a:pPr>
            <a:r>
              <a:rPr lang="en" sz="1800">
                <a:solidFill>
                  <a:schemeClr val="dk1"/>
                </a:solidFill>
              </a:rPr>
              <a:t> </a:t>
            </a:r>
            <a:endParaRPr sz="1800">
              <a:solidFill>
                <a:schemeClr val="dk1"/>
              </a:solidFill>
            </a:endParaRPr>
          </a:p>
          <a:p>
            <a:pPr marL="0" lvl="0" indent="0" rtl="0">
              <a:spcBef>
                <a:spcPts val="0"/>
              </a:spcBef>
              <a:spcAft>
                <a:spcPts val="0"/>
              </a:spcAft>
              <a:buNone/>
            </a:pPr>
            <a:endParaRPr sz="1800">
              <a:solidFill>
                <a:schemeClr val="dk1"/>
              </a:solidFill>
            </a:endParaRPr>
          </a:p>
        </p:txBody>
      </p:sp>
      <p:pic>
        <p:nvPicPr>
          <p:cNvPr id="156" name="Google Shape;156;p29"/>
          <p:cNvPicPr preferRelativeResize="0"/>
          <p:nvPr/>
        </p:nvPicPr>
        <p:blipFill>
          <a:blip r:embed="rId3">
            <a:alphaModFix/>
          </a:blip>
          <a:stretch>
            <a:fillRect/>
          </a:stretch>
        </p:blipFill>
        <p:spPr>
          <a:xfrm>
            <a:off x="3167742" y="2520800"/>
            <a:ext cx="605481" cy="572700"/>
          </a:xfrm>
          <a:prstGeom prst="rect">
            <a:avLst/>
          </a:prstGeom>
          <a:noFill/>
          <a:ln>
            <a:noFill/>
          </a:ln>
        </p:spPr>
      </p:pic>
      <p:pic>
        <p:nvPicPr>
          <p:cNvPr id="157" name="Google Shape;157;p29"/>
          <p:cNvPicPr preferRelativeResize="0"/>
          <p:nvPr/>
        </p:nvPicPr>
        <p:blipFill>
          <a:blip r:embed="rId4">
            <a:alphaModFix/>
          </a:blip>
          <a:stretch>
            <a:fillRect/>
          </a:stretch>
        </p:blipFill>
        <p:spPr>
          <a:xfrm>
            <a:off x="2847300" y="3673000"/>
            <a:ext cx="657199" cy="572700"/>
          </a:xfrm>
          <a:prstGeom prst="rect">
            <a:avLst/>
          </a:prstGeom>
          <a:noFill/>
          <a:ln>
            <a:noFill/>
          </a:ln>
        </p:spPr>
      </p:pic>
      <p:pic>
        <p:nvPicPr>
          <p:cNvPr id="158" name="Google Shape;158;p29"/>
          <p:cNvPicPr preferRelativeResize="0"/>
          <p:nvPr/>
        </p:nvPicPr>
        <p:blipFill>
          <a:blip r:embed="rId5">
            <a:alphaModFix/>
          </a:blip>
          <a:stretch>
            <a:fillRect/>
          </a:stretch>
        </p:blipFill>
        <p:spPr>
          <a:xfrm>
            <a:off x="3292925" y="3100300"/>
            <a:ext cx="572700" cy="572700"/>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311700" y="134883"/>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11</a:t>
            </a:r>
            <a:endParaRPr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a:p>
            <a:pPr marL="0" lvl="0" indent="0">
              <a:spcBef>
                <a:spcPts val="0"/>
              </a:spcBef>
              <a:spcAft>
                <a:spcPts val="0"/>
              </a:spcAft>
              <a:buNone/>
            </a:pPr>
            <a:endParaRPr dirty="0"/>
          </a:p>
        </p:txBody>
      </p:sp>
      <p:sp>
        <p:nvSpPr>
          <p:cNvPr id="164" name="Google Shape;164;p30"/>
          <p:cNvSpPr txBox="1">
            <a:spLocks noGrp="1"/>
          </p:cNvSpPr>
          <p:nvPr>
            <p:ph type="body" idx="1"/>
          </p:nvPr>
        </p:nvSpPr>
        <p:spPr>
          <a:xfrm>
            <a:off x="311700" y="929737"/>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b="1" dirty="0">
                <a:solidFill>
                  <a:schemeClr val="dk1"/>
                </a:solidFill>
              </a:rPr>
              <a:t>Preparing for Lesson 11:  </a:t>
            </a:r>
            <a:r>
              <a:rPr lang="en" dirty="0">
                <a:solidFill>
                  <a:schemeClr val="dk1"/>
                </a:solidFill>
              </a:rPr>
              <a:t>Support for Students Who Need It</a:t>
            </a:r>
            <a:endParaRPr dirty="0">
              <a:solidFill>
                <a:schemeClr val="dk1"/>
              </a:solidFill>
            </a:endParaRPr>
          </a:p>
          <a:p>
            <a:pPr marL="0" lvl="0" indent="0" rtl="0">
              <a:spcBef>
                <a:spcPts val="0"/>
              </a:spcBef>
              <a:spcAft>
                <a:spcPts val="0"/>
              </a:spcAft>
              <a:buNone/>
            </a:pPr>
            <a:endParaRPr dirty="0"/>
          </a:p>
          <a:p>
            <a:pPr marL="0" lvl="0" indent="0" rtl="0">
              <a:spcBef>
                <a:spcPts val="0"/>
              </a:spcBef>
              <a:spcAft>
                <a:spcPts val="0"/>
              </a:spcAft>
              <a:buNone/>
            </a:pPr>
            <a:endParaRPr sz="1100" dirty="0">
              <a:solidFill>
                <a:schemeClr val="dk1"/>
              </a:solidFill>
            </a:endParaRPr>
          </a:p>
          <a:p>
            <a:pPr marL="457200" lvl="0" indent="-317500" rtl="0">
              <a:spcBef>
                <a:spcPts val="0"/>
              </a:spcBef>
              <a:spcAft>
                <a:spcPts val="0"/>
              </a:spcAft>
              <a:buSzPts val="1400"/>
              <a:buChar char="●"/>
            </a:pPr>
            <a:r>
              <a:rPr lang="en" sz="1400" dirty="0">
                <a:solidFill>
                  <a:schemeClr val="dk1"/>
                </a:solidFill>
              </a:rPr>
              <a:t>Consider providing a partially completed note-catcher for students who may struggle to organize their ideas in writing. For instance, providing the citation of where to find the evidence will guide them toward truly useful evidence to think about. Providing the actual evidence will save them an entire step, giving them more time to think about what that evidence tells them about how their animal survives. If there are students who need more practice searching a text to find evidence, consider providing the right-hand column and asking them to go back to the text and find the evidence that matches the provided statement.</a:t>
            </a:r>
            <a:endParaRPr sz="1400" dirty="0">
              <a:solidFill>
                <a:schemeClr val="dk1"/>
              </a:solidFill>
            </a:endParaRPr>
          </a:p>
          <a:p>
            <a:pPr marL="0" lvl="0" indent="0" rtl="0">
              <a:spcBef>
                <a:spcPts val="0"/>
              </a:spcBef>
              <a:spcAft>
                <a:spcPts val="0"/>
              </a:spcAft>
              <a:buNone/>
            </a:pPr>
            <a:endParaRPr sz="1400" dirty="0">
              <a:solidFill>
                <a:schemeClr val="dk1"/>
              </a:solidFill>
            </a:endParaRPr>
          </a:p>
          <a:p>
            <a:pPr marL="457200" lvl="0" indent="-317500" rtl="0">
              <a:spcBef>
                <a:spcPts val="0"/>
              </a:spcBef>
              <a:spcAft>
                <a:spcPts val="0"/>
              </a:spcAft>
              <a:buSzPts val="1400"/>
              <a:buChar char="●"/>
            </a:pPr>
            <a:r>
              <a:rPr lang="en" sz="1400" dirty="0">
                <a:solidFill>
                  <a:schemeClr val="dk1"/>
                </a:solidFill>
              </a:rPr>
              <a:t>Since some students may have completed some of the prompts in their independent reading journal orally with a family member or friend, it will be important that these students have some notes to use for this sharing time. Consider meeting with them in advance to prep them for the research reading share.</a:t>
            </a:r>
            <a:endParaRPr sz="1400" dirty="0">
              <a:solidFill>
                <a:schemeClr val="dk1"/>
              </a:solidFill>
            </a:endParaRPr>
          </a:p>
          <a:p>
            <a:pPr marL="0" lvl="0" indent="0">
              <a:spcBef>
                <a:spcPts val="0"/>
              </a:spcBef>
              <a:spcAft>
                <a:spcPts val="0"/>
              </a:spcAft>
              <a:buNone/>
            </a:pPr>
            <a:endParaRPr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11</a:t>
            </a:r>
            <a:endParaRPr sz="4000" b="1">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9577" y="144986"/>
            <a:ext cx="3604846" cy="166041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75" name="Google Shape;175;p32"/>
          <p:cNvSpPr txBox="1">
            <a:spLocks noGrp="1"/>
          </p:cNvSpPr>
          <p:nvPr>
            <p:ph type="body" idx="1"/>
          </p:nvPr>
        </p:nvSpPr>
        <p:spPr>
          <a:xfrm>
            <a:off x="311675"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Clr>
                <a:srgbClr val="000000"/>
              </a:buClr>
              <a:buSzPts val="1100"/>
              <a:buFont typeface="Arial"/>
              <a:buNone/>
            </a:pPr>
            <a:r>
              <a:rPr lang="en" sz="2400">
                <a:solidFill>
                  <a:schemeClr val="dk1"/>
                </a:solidFill>
              </a:rPr>
              <a:t>What are we learning and doing today?</a:t>
            </a:r>
            <a:endParaRPr sz="2400">
              <a:solidFill>
                <a:schemeClr val="dk1"/>
              </a:solidFill>
            </a:endParaRPr>
          </a:p>
          <a:p>
            <a:pPr marL="0" lvl="0" indent="0" rtl="0">
              <a:spcBef>
                <a:spcPts val="0"/>
              </a:spcBef>
              <a:spcAft>
                <a:spcPts val="0"/>
              </a:spcAft>
              <a:buClr>
                <a:srgbClr val="000000"/>
              </a:buClr>
              <a:buSzPts val="1100"/>
              <a:buFont typeface="Arial"/>
              <a:buNone/>
            </a:pP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Completing a Research Reading Share,</a:t>
            </a: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Reviewing our Learning Targets,</a:t>
            </a: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Preparing for a Science Talk, and</a:t>
            </a: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Reflecting on our Learning.</a:t>
            </a:r>
            <a:endParaRPr sz="2400">
              <a:solidFill>
                <a:schemeClr val="dk1"/>
              </a:solidFill>
            </a:endParaRPr>
          </a:p>
          <a:p>
            <a:pPr marL="0" lvl="0" indent="0">
              <a:lnSpc>
                <a:spcPct val="100000"/>
              </a:lnSpc>
              <a:spcBef>
                <a:spcPts val="0"/>
              </a:spcBef>
              <a:spcAft>
                <a:spcPts val="0"/>
              </a:spcAft>
              <a:buNone/>
            </a:pPr>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0" y="33417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t>Research Reading Share: Something Interesting </a:t>
            </a:r>
            <a:endParaRPr sz="2800" dirty="0"/>
          </a:p>
        </p:txBody>
      </p:sp>
      <p:sp>
        <p:nvSpPr>
          <p:cNvPr id="6" name="Text Placeholder 5">
            <a:extLst>
              <a:ext uri="{FF2B5EF4-FFF2-40B4-BE49-F238E27FC236}">
                <a16:creationId xmlns="" xmlns:a16="http://schemas.microsoft.com/office/drawing/2014/main" id="{2748D6F4-5E5F-F441-ADA9-2F72754CAD14}"/>
              </a:ext>
            </a:extLst>
          </p:cNvPr>
          <p:cNvSpPr>
            <a:spLocks noGrp="1"/>
          </p:cNvSpPr>
          <p:nvPr>
            <p:ph type="body" idx="1"/>
          </p:nvPr>
        </p:nvSpPr>
        <p:spPr>
          <a:xfrm>
            <a:off x="311700" y="2153775"/>
            <a:ext cx="8520600" cy="2561171"/>
          </a:xfrm>
        </p:spPr>
        <p:txBody>
          <a:bodyPr/>
          <a:lstStyle/>
          <a:p>
            <a:pPr fontAlgn="base"/>
            <a:r>
              <a:rPr lang="en-US" dirty="0"/>
              <a:t>Identify one of the following in your texts that they found particularly interesting:</a:t>
            </a:r>
          </a:p>
          <a:p>
            <a:pPr lvl="1" fontAlgn="base"/>
            <a:r>
              <a:rPr lang="en-US" dirty="0"/>
              <a:t>Fact</a:t>
            </a:r>
          </a:p>
          <a:p>
            <a:pPr lvl="1" fontAlgn="base"/>
            <a:r>
              <a:rPr lang="en-US" dirty="0"/>
              <a:t>Paragraph, or</a:t>
            </a:r>
          </a:p>
          <a:p>
            <a:pPr lvl="1" fontAlgn="base"/>
            <a:r>
              <a:rPr lang="en-US" dirty="0"/>
              <a:t>Image/illustration</a:t>
            </a:r>
          </a:p>
          <a:p>
            <a:pPr marL="596900" lvl="1" indent="0" fontAlgn="base">
              <a:buNone/>
            </a:pPr>
            <a:endParaRPr lang="en-US" dirty="0"/>
          </a:p>
          <a:p>
            <a:pPr fontAlgn="base"/>
            <a:r>
              <a:rPr lang="en-US" dirty="0"/>
              <a:t>Get in a triad and label each partner A, B or C.</a:t>
            </a:r>
          </a:p>
          <a:p>
            <a:pPr fontAlgn="base"/>
            <a:r>
              <a:rPr lang="en-US" dirty="0"/>
              <a:t>Share this item of interest with your group ( 1 minute each)</a:t>
            </a:r>
          </a:p>
          <a:p>
            <a:endParaRPr lang="en-US" dirty="0"/>
          </a:p>
        </p:txBody>
      </p:sp>
      <p:sp>
        <p:nvSpPr>
          <p:cNvPr id="3" name="Rectangle 2">
            <a:extLst>
              <a:ext uri="{FF2B5EF4-FFF2-40B4-BE49-F238E27FC236}">
                <a16:creationId xmlns="" xmlns:a16="http://schemas.microsoft.com/office/drawing/2014/main" id="{CF2AEB9B-913E-524D-B01C-54633EFC909E}"/>
              </a:ext>
            </a:extLst>
          </p:cNvPr>
          <p:cNvSpPr/>
          <p:nvPr/>
        </p:nvSpPr>
        <p:spPr>
          <a:xfrm>
            <a:off x="4454820" y="2417862"/>
            <a:ext cx="234360" cy="307777"/>
          </a:xfrm>
          <a:prstGeom prst="rect">
            <a:avLst/>
          </a:prstGeom>
        </p:spPr>
        <p:txBody>
          <a:bodyPr wrap="none">
            <a:spAutoFit/>
          </a:bodyPr>
          <a:lstStyle/>
          <a:p>
            <a:r>
              <a:rPr lang="en-US" dirty="0"/>
              <a:t> </a:t>
            </a:r>
          </a:p>
        </p:txBody>
      </p:sp>
      <p:sp>
        <p:nvSpPr>
          <p:cNvPr id="7" name="Rectangle 6">
            <a:extLst>
              <a:ext uri="{FF2B5EF4-FFF2-40B4-BE49-F238E27FC236}">
                <a16:creationId xmlns="" xmlns:a16="http://schemas.microsoft.com/office/drawing/2014/main" id="{988F0D54-CAA5-B948-A3BB-874039DA56D1}"/>
              </a:ext>
            </a:extLst>
          </p:cNvPr>
          <p:cNvSpPr/>
          <p:nvPr/>
        </p:nvSpPr>
        <p:spPr>
          <a:xfrm>
            <a:off x="1600201" y="1063959"/>
            <a:ext cx="6867938" cy="923330"/>
          </a:xfrm>
          <a:prstGeom prst="rect">
            <a:avLst/>
          </a:prstGeom>
        </p:spPr>
        <p:txBody>
          <a:bodyPr wrap="square">
            <a:spAutoFit/>
          </a:bodyPr>
          <a:lstStyle/>
          <a:p>
            <a:r>
              <a:rPr lang="en-US" sz="1800" b="1" dirty="0">
                <a:latin typeface="Century Gothic" panose="020B0502020202020204" pitchFamily="34" charset="0"/>
              </a:rPr>
              <a:t>Learning Target: </a:t>
            </a:r>
            <a:r>
              <a:rPr lang="en-US" sz="1800" dirty="0">
                <a:latin typeface="Century Gothic" panose="020B0502020202020204" pitchFamily="34" charset="0"/>
              </a:rPr>
              <a:t> I can evaluate my independent reading book and share one interesting fact, paragraph or image/illustration with my peers.</a:t>
            </a:r>
            <a:endParaRPr lang="en-US" sz="1800" dirty="0"/>
          </a:p>
        </p:txBody>
      </p:sp>
      <p:pic>
        <p:nvPicPr>
          <p:cNvPr id="1026" name="Picture 2" descr="https://lh4.googleusercontent.com/QbMpzO-j2ORxKZ3WRls4CrDtwvmbgy4n16HqByRe8mvOhr-Vgc2A7lUO4CskTtHBI6YctXsS-mjaojg06ddH7D19Kw6nGgdQiKfkPZmUbuprY2xLbe_L48ohltwimj0LmPA4C9JyB08">
            <a:extLst>
              <a:ext uri="{FF2B5EF4-FFF2-40B4-BE49-F238E27FC236}">
                <a16:creationId xmlns="" xmlns:a16="http://schemas.microsoft.com/office/drawing/2014/main" id="{BFE2AD7F-BA75-E741-B92E-DC0967E2B2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601" y="914718"/>
            <a:ext cx="863600" cy="698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6.googleusercontent.com/W5C5XwP7Nwr7dR7ZSmYhAtlsorNZi0AD6E_xAOYNu6SFwu9UDsY_VSJ29Fi7luaJln7M_el9NIMJxkd_IWzFsxw48Ig-J8O9osFemL2Bm8hEqQ1HFIk4cSfpwaeza3g6Cy1B_3Px5m4">
            <a:extLst>
              <a:ext uri="{FF2B5EF4-FFF2-40B4-BE49-F238E27FC236}">
                <a16:creationId xmlns="" xmlns:a16="http://schemas.microsoft.com/office/drawing/2014/main" id="{529F9014-86EE-8D4E-BE88-1C9657E738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7528" y="4157532"/>
            <a:ext cx="723900" cy="723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84FF5B-9333-44E2-B60D-35C3EAF68522}">
  <ds:schemaRefs>
    <ds:schemaRef ds:uri="http://schemas.microsoft.com/sharepoint/v3/contenttype/forms"/>
  </ds:schemaRefs>
</ds:datastoreItem>
</file>

<file path=customXml/itemProps2.xml><?xml version="1.0" encoding="utf-8"?>
<ds:datastoreItem xmlns:ds="http://schemas.openxmlformats.org/officeDocument/2006/customXml" ds:itemID="{E097DDC6-CDC4-47B5-9CF9-E0D758DD257F}">
  <ds:schemaRefs>
    <ds:schemaRef ds:uri="http://purl.org/dc/dcmitype/"/>
    <ds:schemaRef ds:uri="http://schemas.openxmlformats.org/package/2006/metadata/core-properties"/>
    <ds:schemaRef ds:uri="a1502afc-75e6-4a80-976c-76583f90c737"/>
    <ds:schemaRef ds:uri="http://schemas.microsoft.com/office/2006/documentManagement/types"/>
    <ds:schemaRef ds:uri="http://purl.org/dc/terms/"/>
    <ds:schemaRef ds:uri="http://purl.org/dc/elements/1.1/"/>
    <ds:schemaRef ds:uri="http://schemas.microsoft.com/office/infopath/2007/PartnerControls"/>
    <ds:schemaRef ds:uri="02a6a75b-8925-4bc7-8b21-b87d4a90d0a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553A87B-EA86-4872-B9CE-052A5DA652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97</TotalTime>
  <Words>2880</Words>
  <Application>Microsoft Macintosh PowerPoint</Application>
  <PresentationFormat>On-screen Show (16:9)</PresentationFormat>
  <Paragraphs>274</Paragraphs>
  <Slides>15</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Calibri</vt:lpstr>
      <vt:lpstr>Century Gothic</vt:lpstr>
      <vt:lpstr>Arial</vt:lpstr>
      <vt:lpstr>AngsanaUPC</vt:lpstr>
      <vt:lpstr>Overlock</vt:lpstr>
      <vt:lpstr>Simple Light</vt:lpstr>
      <vt:lpstr>Office Theme</vt:lpstr>
      <vt:lpstr>Grade 4: Module 2: Unit 1: Lesson 11 Teacher slide, before teaching.</vt:lpstr>
      <vt:lpstr>Grade 4: Module 2: Unit 1: Lesson 11 Teacher slide, before teaching. </vt:lpstr>
      <vt:lpstr>Grade 4: Module 2: Unit 1: Lesson 11 Teacher slide, before teaching.</vt:lpstr>
      <vt:lpstr>Grade 4: Module 2: Unit 1: Lesson 11 Teacher slide, before teaching.</vt:lpstr>
      <vt:lpstr>Grade 4: Module 2: Unit 1: Lesson 11 Teacher slide, before teaching.</vt:lpstr>
      <vt:lpstr>Grade 4: Module 2: Unit 1: Lesson 11 Teacher slide, before teaching. </vt:lpstr>
      <vt:lpstr>PowerPoint Presentation</vt:lpstr>
      <vt:lpstr>Hello, Students!</vt:lpstr>
      <vt:lpstr>Research Reading Share: Something Interesting </vt:lpstr>
      <vt:lpstr>Reviewing Our Learning Targets</vt:lpstr>
      <vt:lpstr>What is a Science Talk?</vt:lpstr>
      <vt:lpstr>Preparing Evidence &amp; Questions for the Science Talk </vt:lpstr>
      <vt:lpstr>Reflecting on Learning Targets</vt:lpstr>
      <vt:lpstr>Homework:  </vt:lpstr>
      <vt:lpstr>Small Group Block /All Block </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11 Teacher slide, before teaching.</dc:title>
  <dc:creator>nbravo</dc:creator>
  <cp:lastModifiedBy>Deniescha Malone</cp:lastModifiedBy>
  <cp:revision>12</cp:revision>
  <dcterms:modified xsi:type="dcterms:W3CDTF">2018-09-25T01:43:41Z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