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1.xml" ContentType="application/vnd.openxmlformats-officedocument.presentationml.slideLayout+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AE7AB6C-C49E-48D8-ABCE-F0F8C3501E56}">
  <a:tblStyle styleId="{3AE7AB6C-C49E-48D8-ABCE-F0F8C3501E5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043" autoAdjust="0"/>
  </p:normalViewPr>
  <p:slideViewPr>
    <p:cSldViewPr snapToGrid="0">
      <p:cViewPr varScale="1">
        <p:scale>
          <a:sx n="77" d="100"/>
          <a:sy n="77" d="100"/>
        </p:scale>
        <p:origin x="-10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interSettings" Target="printerSettings/printerSettings1.bin"/><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0197568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50-60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(5-8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Close Reading: War with Japan: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Pages 40-51 (28-30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Read-aloud: “Fourteen-Part Message”(12-15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 (2-3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(1-2 minutes): Reread the “Fourteen-Part Message.” Record the gist in the spaces provided in the left-hand column and add vocabulary words of your choice to the </a:t>
            </a:r>
            <a:r>
              <a:rPr lang="en" sz="1200" b="1" dirty="0">
                <a:solidFill>
                  <a:schemeClr val="dk1"/>
                </a:solidFill>
                <a:latin typeface="Calibri"/>
                <a:ea typeface="Calibri"/>
                <a:cs typeface="Calibri"/>
                <a:sym typeface="Calibri"/>
              </a:rPr>
              <a:t>vocabulary chart</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615076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21017d8d9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g421017d8d9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3) </a:t>
            </a:r>
            <a:r>
              <a:rPr lang="en" sz="1200" b="1" dirty="0">
                <a:solidFill>
                  <a:schemeClr val="dk1"/>
                </a:solidFill>
                <a:latin typeface="Calibri"/>
                <a:ea typeface="Calibri"/>
                <a:cs typeface="Calibri"/>
                <a:sym typeface="Calibri"/>
              </a:rPr>
              <a:t>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7. On this slide, students will use the Think-Write-Pair-Share to answer Text-Dependent Question 3.</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identity mean in this case?”</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“Where did the Japanese believe this right came from?”</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word divine mean?”</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did the Japanese see other Asians?”</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it mean to be inferior?”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If necessary, explain that a mandate is a command or an order.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startAt="3"/>
            </a:pPr>
            <a:r>
              <a:rPr lang="en" sz="1200" dirty="0">
                <a:solidFill>
                  <a:schemeClr val="dk1"/>
                </a:solidFill>
                <a:latin typeface="Calibri"/>
                <a:ea typeface="Calibri"/>
                <a:cs typeface="Calibri"/>
                <a:sym typeface="Calibri"/>
              </a:rPr>
              <a:t>If necessary, invite students to turn and talk to paraphrase this sentence for better understanding.</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Central to the Japanese identity was the belief that it was Japan’s divinely mandated right to rule its fellow Asians, whom it saw as inherently inferior.</a:t>
            </a:r>
            <a:r>
              <a:rPr lang="en" sz="1200" dirty="0">
                <a:solidFill>
                  <a:schemeClr val="dk1"/>
                </a:solidFill>
                <a:latin typeface="Calibri"/>
                <a:ea typeface="Calibri"/>
                <a:cs typeface="Calibri"/>
                <a:sym typeface="Calibri"/>
              </a:rPr>
              <a:t> (pg. 45).</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pre-assigned mixed-ability pairings for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527457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21017d8d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g421017d8d9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4) </a:t>
            </a:r>
            <a:r>
              <a:rPr lang="en" sz="1200" b="1" dirty="0">
                <a:solidFill>
                  <a:schemeClr val="dk1"/>
                </a:solidFill>
                <a:latin typeface="Calibri"/>
                <a:ea typeface="Calibri"/>
                <a:cs typeface="Calibri"/>
                <a:sym typeface="Calibri"/>
              </a:rPr>
              <a:t>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7. On this slide, students will use the Think-Write-Pair-Share to answer Text-Dependent Question 4.</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r>
              <a:rPr lang="en" sz="1200" i="1" dirty="0">
                <a:solidFill>
                  <a:schemeClr val="dk1"/>
                </a:solidFill>
                <a:latin typeface="Calibri"/>
                <a:ea typeface="Calibri"/>
                <a:cs typeface="Calibri"/>
                <a:sym typeface="Calibri"/>
              </a:rPr>
              <a:t>What does the word superior mean?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How might this belief affect Japan’s identity?”</a:t>
            </a:r>
            <a:endParaRPr sz="1200" i="1"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There </a:t>
            </a:r>
            <a:r>
              <a:rPr lang="en" sz="1200" b="0" dirty="0">
                <a:solidFill>
                  <a:schemeClr val="dk1"/>
                </a:solidFill>
                <a:latin typeface="Calibri"/>
                <a:ea typeface="Calibri"/>
                <a:cs typeface="Calibri"/>
                <a:sym typeface="Calibri"/>
              </a:rPr>
              <a:t>are superior and inferior races in the world,’ said the Japanese politician Nakajima Chikuhei in 1940, ‘and it is the sacred duty of the leading race to lead and enlighten the inferior ones</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and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The Japanese,’ he continued, ‘are the sole superior race of the world</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(pg. 45).</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pre-assigned mixed-ability pairings for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3598378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21017d8d9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9" name="Google Shape;329;g421017d8d9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a:t>
            </a:r>
            <a:r>
              <a:rPr lang="en" sz="1200" b="1" dirty="0">
                <a:solidFill>
                  <a:schemeClr val="dk1"/>
                </a:solidFill>
                <a:latin typeface="Calibri"/>
                <a:ea typeface="Calibri"/>
                <a:cs typeface="Calibri"/>
                <a:sym typeface="Calibri"/>
              </a:rPr>
              <a:t>ide 5) 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7. On this slide, students will use the Think-Write-Pair-Share to answer Text-Dependent Question 5.</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r>
              <a:rPr lang="en" sz="1200" i="1" dirty="0">
                <a:solidFill>
                  <a:schemeClr val="dk1"/>
                </a:solidFill>
                <a:latin typeface="Calibri"/>
                <a:ea typeface="Calibri"/>
                <a:cs typeface="Calibri"/>
                <a:sym typeface="Calibri"/>
              </a:rPr>
              <a:t>How might these practices affect children and civilians as well as soldiers?”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a closer look at the term </a:t>
            </a:r>
            <a:r>
              <a:rPr lang="en" sz="1200" i="1" dirty="0">
                <a:solidFill>
                  <a:schemeClr val="dk1"/>
                </a:solidFill>
                <a:latin typeface="Calibri"/>
                <a:ea typeface="Calibri"/>
                <a:cs typeface="Calibri"/>
                <a:sym typeface="Calibri"/>
              </a:rPr>
              <a:t>imperial destiny</a:t>
            </a:r>
            <a:r>
              <a:rPr lang="en" sz="1200" dirty="0">
                <a:solidFill>
                  <a:schemeClr val="dk1"/>
                </a:solidFill>
                <a:latin typeface="Calibri"/>
                <a:ea typeface="Calibri"/>
                <a:cs typeface="Calibri"/>
                <a:sym typeface="Calibri"/>
              </a:rPr>
              <a:t>. Ask them to define the word </a:t>
            </a:r>
            <a:r>
              <a:rPr lang="en" sz="1200" i="1" dirty="0">
                <a:solidFill>
                  <a:schemeClr val="dk1"/>
                </a:solidFill>
                <a:latin typeface="Calibri"/>
                <a:ea typeface="Calibri"/>
                <a:cs typeface="Calibri"/>
                <a:sym typeface="Calibri"/>
              </a:rPr>
              <a:t>destiny</a:t>
            </a:r>
            <a:r>
              <a:rPr lang="en" sz="1200" dirty="0">
                <a:solidFill>
                  <a:schemeClr val="dk1"/>
                </a:solidFill>
                <a:latin typeface="Calibri"/>
                <a:ea typeface="Calibri"/>
                <a:cs typeface="Calibri"/>
                <a:sym typeface="Calibri"/>
              </a:rPr>
              <a:t> and listen for them to recognize destiny as “fate” or “future.” Invite students to share their understanding of the word </a:t>
            </a:r>
            <a:r>
              <a:rPr lang="en" sz="1200" i="1" dirty="0">
                <a:solidFill>
                  <a:schemeClr val="dk1"/>
                </a:solidFill>
                <a:latin typeface="Calibri"/>
                <a:ea typeface="Calibri"/>
                <a:cs typeface="Calibri"/>
                <a:sym typeface="Calibri"/>
              </a:rPr>
              <a:t>imperial</a:t>
            </a:r>
            <a:r>
              <a:rPr lang="en" sz="1200" dirty="0">
                <a:solidFill>
                  <a:schemeClr val="dk1"/>
                </a:solidFill>
                <a:latin typeface="Calibri"/>
                <a:ea typeface="Calibri"/>
                <a:cs typeface="Calibri"/>
                <a:sym typeface="Calibri"/>
              </a:rPr>
              <a:t>; be sure they understand it relates to the idea of imperialism and the desire to take over other countries.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draw students’ attention to the word </a:t>
            </a:r>
            <a:r>
              <a:rPr lang="en" sz="1200" i="1" dirty="0">
                <a:solidFill>
                  <a:schemeClr val="dk1"/>
                </a:solidFill>
                <a:latin typeface="Calibri"/>
                <a:ea typeface="Calibri"/>
                <a:cs typeface="Calibri"/>
                <a:sym typeface="Calibri"/>
              </a:rPr>
              <a:t>indoctrination</a:t>
            </a:r>
            <a:r>
              <a:rPr lang="en" sz="1200" dirty="0">
                <a:solidFill>
                  <a:schemeClr val="dk1"/>
                </a:solidFill>
                <a:latin typeface="Calibri"/>
                <a:ea typeface="Calibri"/>
                <a:cs typeface="Calibri"/>
                <a:sym typeface="Calibri"/>
              </a:rPr>
              <a:t>. Explain that this means “brainwashing.”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draw students’ attention to the word </a:t>
            </a:r>
            <a:r>
              <a:rPr lang="en" sz="1200" i="1" dirty="0">
                <a:solidFill>
                  <a:schemeClr val="dk1"/>
                </a:solidFill>
                <a:latin typeface="Calibri"/>
                <a:ea typeface="Calibri"/>
                <a:cs typeface="Calibri"/>
                <a:sym typeface="Calibri"/>
              </a:rPr>
              <a:t>desensitization</a:t>
            </a:r>
            <a:r>
              <a:rPr lang="en" sz="1200" dirty="0">
                <a:solidFill>
                  <a:schemeClr val="dk1"/>
                </a:solidFill>
                <a:latin typeface="Calibri"/>
                <a:ea typeface="Calibri"/>
                <a:cs typeface="Calibri"/>
                <a:sym typeface="Calibri"/>
              </a:rPr>
              <a:t>. Ask whether they recognize a familiar word embedded in this word. Students may recognize the word sensitive. Explain that with the prefix de-, this word means “to make someone less sensitive.”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paraphrase each piece of evidence to enhance comprehension.</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“crafted a muscular, technologically sophisticated army and navy” and “military-run school system that relentlessly and violently drilled children on the nation’s imperial destiny” and “through intense indoctrination, beatings, and desensitization, its army cultivated and celebrated extreme brutality in its soldiers” </a:t>
            </a:r>
            <a:r>
              <a:rPr lang="en" sz="1200" dirty="0">
                <a:solidFill>
                  <a:schemeClr val="dk1"/>
                </a:solidFill>
                <a:latin typeface="Calibri"/>
                <a:ea typeface="Calibri"/>
                <a:cs typeface="Calibri"/>
                <a:sym typeface="Calibri"/>
              </a:rPr>
              <a:t>(pg. 46)</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pre-assigned mixed-ability pairings for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2139664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21017d8d9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g421017d8d9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6) </a:t>
            </a:r>
            <a:r>
              <a:rPr lang="en" sz="1200" b="1" dirty="0">
                <a:solidFill>
                  <a:schemeClr val="dk1"/>
                </a:solidFill>
                <a:latin typeface="Calibri"/>
                <a:ea typeface="Calibri"/>
                <a:cs typeface="Calibri"/>
                <a:sym typeface="Calibri"/>
              </a:rPr>
              <a:t>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7. On this slide, students will use the Think-Write-Pair-Share to answer Text-Dependent Question 6.</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r>
              <a:rPr lang="en" sz="1200" i="1" dirty="0">
                <a:solidFill>
                  <a:schemeClr val="dk1"/>
                </a:solidFill>
                <a:latin typeface="Calibri"/>
                <a:ea typeface="Calibri"/>
                <a:cs typeface="Calibri"/>
                <a:sym typeface="Calibri"/>
              </a:rPr>
              <a:t>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unmoored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explain that this is a nautical term that refers to a ship being released from its anchor or mooring.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probing questions: “</a:t>
            </a:r>
            <a:r>
              <a:rPr lang="en" sz="1200" i="1" dirty="0">
                <a:solidFill>
                  <a:schemeClr val="dk1"/>
                </a:solidFill>
                <a:latin typeface="Calibri"/>
                <a:ea typeface="Calibri"/>
                <a:cs typeface="Calibri"/>
                <a:sym typeface="Calibri"/>
              </a:rPr>
              <a:t>What was Louie’s anchor? What did he use to ground and focus him? Where did his energy and goals lie?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Louie became unmoored (46) and ill; he didn’t finish his degree; he mourned the Olympics and joined the Army Air Corps; he couldn’t tolerate the Air Corps, so he left and signed papers he didn’t read; he ended up becoming a bombardier (48) in the Army Air Corps after all, since those papers he signed said he agreed to join the corps in the future (48).</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pre-assigned mixed-ability pairings for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766734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21017d8d9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5" name="Google Shape;345;g421017d8d9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7) </a:t>
            </a:r>
            <a:r>
              <a:rPr lang="en" sz="1200" b="1" dirty="0">
                <a:solidFill>
                  <a:schemeClr val="dk1"/>
                </a:solidFill>
                <a:latin typeface="Calibri"/>
                <a:ea typeface="Calibri"/>
                <a:cs typeface="Calibri"/>
                <a:sym typeface="Calibri"/>
              </a:rPr>
              <a:t>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7 of 7. On this slide, students will use the Think-Write-Pair-Share to answer Text-Dependent Question 7.</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r>
              <a:rPr lang="en" sz="1200" i="1" dirty="0">
                <a:solidFill>
                  <a:schemeClr val="dk1"/>
                </a:solidFill>
                <a:latin typeface="Calibri"/>
                <a:ea typeface="Calibri"/>
                <a:cs typeface="Calibri"/>
                <a:sym typeface="Calibri"/>
              </a:rPr>
              <a:t>“What do these details convey to the reader?”</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How do the details in the last paragraph affect the reader?”</a:t>
            </a:r>
            <a:endParaRPr sz="1200" i="1"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description begins from the perspective of the pilot of one of the Japanese planes.</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Hillenbrand describes the time of day as sunrise. The pilot is flying into the sunrise while the unsuspecting people on the island of Oahu are doing normal, routine things (getting dressed for Mass, leaving a poker game, having a pillow fight, taking a picture, sleeping, getting ready for a baseball game, preparing to raise the flag for the national anthem).</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One of the men in the pillow fight suddenly falls dead from being shot in the neck.</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pre-assigned mixed-ability pairings for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64610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12-15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a:t>
            </a:r>
            <a:r>
              <a:rPr lang="en" sz="1200" b="1" dirty="0">
                <a:solidFill>
                  <a:schemeClr val="dk1"/>
                </a:solidFill>
                <a:latin typeface="Calibri"/>
                <a:ea typeface="Calibri"/>
                <a:cs typeface="Calibri"/>
                <a:sym typeface="Calibri"/>
              </a:rPr>
              <a:t>Read-aloud: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Because you are only reading for gist in this lesson, use the screenshot of just the first section to orient students to the structure of the handout. It is not necessary to display all sections of the text because they will have the text in front of them to follow along as you read.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governments of Japan and the United States had different perspectives on the Pearl Harbor attack. They have already studied the perspective of the U.S. government by reading and answering questions about FDR’s “Day of Infamy” speech. Today, they will read a text from a different perspective.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0" dirty="0">
                <a:solidFill>
                  <a:schemeClr val="dk1"/>
                </a:solidFill>
                <a:latin typeface="Calibri"/>
                <a:ea typeface="Calibri"/>
                <a:cs typeface="Calibri"/>
                <a:sym typeface="Calibri"/>
              </a:rPr>
              <a:t>Japan’s “Fourteen-Part Message” to each student and display one copy of the first section using a docum</a:t>
            </a:r>
            <a:r>
              <a:rPr lang="en" sz="1200" dirty="0">
                <a:solidFill>
                  <a:schemeClr val="dk1"/>
                </a:solidFill>
                <a:latin typeface="Calibri"/>
                <a:ea typeface="Calibri"/>
                <a:cs typeface="Calibri"/>
                <a:sym typeface="Calibri"/>
              </a:rPr>
              <a:t>ent camera or on this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over the handout as you explain it using the displayed copy.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by pointing out that, like the </a:t>
            </a:r>
            <a:r>
              <a:rPr lang="en" sz="1200" b="1" dirty="0">
                <a:solidFill>
                  <a:schemeClr val="dk1"/>
                </a:solidFill>
                <a:latin typeface="Calibri"/>
                <a:ea typeface="Calibri"/>
                <a:cs typeface="Calibri"/>
                <a:sym typeface="Calibri"/>
              </a:rPr>
              <a:t>“Day of Infamy” speech handout</a:t>
            </a:r>
            <a:r>
              <a:rPr lang="en" sz="1200" dirty="0">
                <a:solidFill>
                  <a:schemeClr val="dk1"/>
                </a:solidFill>
                <a:latin typeface="Calibri"/>
                <a:ea typeface="Calibri"/>
                <a:cs typeface="Calibri"/>
                <a:sym typeface="Calibri"/>
              </a:rPr>
              <a:t>, this handout contains sections of </a:t>
            </a:r>
            <a:r>
              <a:rPr lang="en" sz="1200" b="0" dirty="0">
                <a:solidFill>
                  <a:schemeClr val="dk1"/>
                </a:solidFill>
                <a:latin typeface="Calibri"/>
                <a:ea typeface="Calibri"/>
                <a:cs typeface="Calibri"/>
                <a:sym typeface="Calibri"/>
              </a:rPr>
              <a:t>the “Fourteen-Part Message” speech, pulled-out </a:t>
            </a:r>
            <a:r>
              <a:rPr lang="en" sz="1200" dirty="0">
                <a:solidFill>
                  <a:schemeClr val="dk1"/>
                </a:solidFill>
                <a:latin typeface="Calibri"/>
                <a:ea typeface="Calibri"/>
                <a:cs typeface="Calibri"/>
                <a:sym typeface="Calibri"/>
              </a:rPr>
              <a:t>vocabulary, and spaces for them to record the gist and answers to the text-dependent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Eventually, they will complete the entire handout. For today, they will read along in their heads as you read the text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aloud to the class with fluency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about the gist with their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 pairs to share their gist with the class. </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be sure they understand that Japan believed the attack on Pearl Harbor was justified and that the United States did several things to provoke Japan’s attack.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allowing students who may have trouble tracking during a read aloud to use a straight edge (paper, card, etc.) to maintain the line they are following on.</a:t>
            </a:r>
            <a:endParaRPr sz="1200" dirty="0">
              <a:latin typeface="Calibri"/>
              <a:ea typeface="Calibri"/>
              <a:cs typeface="Calibri"/>
              <a:sym typeface="Calibri"/>
            </a:endParaRPr>
          </a:p>
        </p:txBody>
      </p:sp>
    </p:spTree>
    <p:extLst>
      <p:ext uri="{BB962C8B-B14F-4D97-AF65-F5344CB8AC3E}">
        <p14:creationId xmlns:p14="http://schemas.microsoft.com/office/powerpoint/2010/main" val="2973443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2" name="Google Shape;3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a:t>
            </a:r>
            <a:r>
              <a:rPr lang="en" sz="1200" b="1" dirty="0">
                <a:solidFill>
                  <a:schemeClr val="dk1"/>
                </a:solidFill>
                <a:latin typeface="Calibri"/>
                <a:ea typeface="Calibri"/>
                <a:cs typeface="Calibri"/>
                <a:sym typeface="Calibri"/>
              </a:rPr>
              <a:t>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a:t>
            </a:r>
            <a:r>
              <a:rPr lang="en" sz="1200" b="1" i="0" u="none" strike="noStrike" cap="none" dirty="0">
                <a:solidFill>
                  <a:schemeClr val="dk1"/>
                </a:solidFill>
                <a:latin typeface="Calibri"/>
                <a:ea typeface="Calibri"/>
                <a:cs typeface="Calibri"/>
                <a:sym typeface="Calibri"/>
              </a:rPr>
              <a:t>. Debrief Lea</a:t>
            </a:r>
            <a:r>
              <a:rPr lang="en" sz="1200" b="1" dirty="0">
                <a:solidFill>
                  <a:schemeClr val="dk1"/>
                </a:solidFill>
                <a:latin typeface="Calibri"/>
                <a:ea typeface="Calibri"/>
                <a:cs typeface="Calibri"/>
                <a:sym typeface="Calibri"/>
              </a:rPr>
              <a:t>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back to the posted learning target.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it aloud to the class as they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Fist to Five, ask students to rate their ability to use evidence from the text to enhance their understanding of the attack on Pearl Harbor.</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771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to preview the homework.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07310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43a7c1669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g43a7c1669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Text</a:t>
            </a:r>
            <a:r>
              <a:rPr lang="en-US" sz="1200" smtClean="0">
                <a:solidFill>
                  <a:schemeClr val="dk1"/>
                </a:solidFill>
                <a:latin typeface="Calibri"/>
                <a:ea typeface="Calibri"/>
                <a:cs typeface="Calibri"/>
                <a:sym typeface="Calibri"/>
              </a:rPr>
              <a:t>-</a:t>
            </a:r>
            <a:r>
              <a:rPr lang="en" sz="1200" smtClean="0">
                <a:solidFill>
                  <a:schemeClr val="dk1"/>
                </a:solidFill>
                <a:latin typeface="Calibri"/>
                <a:ea typeface="Calibri"/>
                <a:cs typeface="Calibri"/>
                <a:sym typeface="Calibri"/>
              </a:rPr>
              <a:t>based </a:t>
            </a:r>
            <a:r>
              <a:rPr lang="en" sz="1200" dirty="0">
                <a:solidFill>
                  <a:schemeClr val="dk1"/>
                </a:solidFill>
                <a:latin typeface="Calibri"/>
                <a:ea typeface="Calibri"/>
                <a:cs typeface="Calibri"/>
                <a:sym typeface="Calibri"/>
              </a:rPr>
              <a:t>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78" name="Google Shape;378;g43a7c1669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7669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“Fourteen-Part Message”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chart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 A World War II Story of Survival, Resilience, and Redemption</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9233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a:t>
            </a:r>
            <a:r>
              <a:rPr lang="en" sz="1200" dirty="0">
                <a:solidFill>
                  <a:schemeClr val="dk1"/>
                </a:solidFill>
                <a:latin typeface="Calibri"/>
                <a:ea typeface="Calibri"/>
                <a:cs typeface="Calibri"/>
                <a:sym typeface="Calibri"/>
              </a:rPr>
              <a:t>this</a:t>
            </a:r>
            <a:r>
              <a:rPr lang="en" sz="1200" i="0" u="none" strike="noStrike" cap="none" dirty="0">
                <a:solidFill>
                  <a:schemeClr val="dk1"/>
                </a:solidFill>
                <a:latin typeface="Calibri"/>
                <a:ea typeface="Calibri"/>
                <a:cs typeface="Calibri"/>
                <a:sym typeface="Calibri"/>
              </a:rPr>
              <a:t> protocol before teaching. </a:t>
            </a:r>
            <a:r>
              <a:rPr lang="en" sz="1200" dirty="0">
                <a:solidFill>
                  <a:schemeClr val="dk1"/>
                </a:solidFill>
                <a:latin typeface="Calibri"/>
                <a:ea typeface="Calibri"/>
                <a:cs typeface="Calibri"/>
                <a:sym typeface="Calibri"/>
              </a:rPr>
              <a:t>It is</a:t>
            </a:r>
            <a:r>
              <a:rPr lang="en" sz="1200" i="0" u="none" strike="noStrike" cap="none" dirty="0">
                <a:solidFill>
                  <a:schemeClr val="dk1"/>
                </a:solidFill>
                <a:latin typeface="Calibri"/>
                <a:ea typeface="Calibri"/>
                <a:cs typeface="Calibri"/>
                <a:sym typeface="Calibri"/>
              </a:rPr>
              <a:t> 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Read-Write-Pair-Share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1751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f5e15ca3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g3f5e15ca3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0621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7913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latin typeface="Calibri"/>
                <a:ea typeface="Calibri"/>
                <a:cs typeface="Calibri"/>
                <a:sym typeface="Calibri"/>
              </a:rPr>
              <a:t>Suggested slide pacing:  5-</a:t>
            </a:r>
            <a:r>
              <a:rPr lang="en" sz="1200" b="1" dirty="0">
                <a:latin typeface="Calibri"/>
                <a:ea typeface="Calibri"/>
                <a:cs typeface="Calibri"/>
                <a:sym typeface="Calibri"/>
              </a:rPr>
              <a:t>8 </a:t>
            </a:r>
            <a:r>
              <a:rPr lang="en" sz="1200" b="1" i="0" u="none" strike="noStrike" cap="none" dirty="0">
                <a:latin typeface="Calibri"/>
                <a:ea typeface="Calibri"/>
                <a:cs typeface="Calibri"/>
                <a:sym typeface="Calibri"/>
              </a:rPr>
              <a:t>minutes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latin typeface="Calibri"/>
                <a:ea typeface="Calibri"/>
                <a:cs typeface="Calibri"/>
                <a:sym typeface="Calibri"/>
              </a:rPr>
              <a:t>Grouping: Student Pa</a:t>
            </a:r>
            <a:r>
              <a:rPr lang="en" sz="1200" b="1" dirty="0">
                <a:latin typeface="Calibri"/>
                <a:ea typeface="Calibri"/>
                <a:cs typeface="Calibri"/>
                <a:sym typeface="Calibri"/>
              </a:rPr>
              <a:t>irings (Discussion Appointment Partners)</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latin typeface="Calibri"/>
                <a:ea typeface="Calibri"/>
                <a:cs typeface="Calibri"/>
                <a:sym typeface="Calibri"/>
              </a:rPr>
              <a:t>Opening A. Engaging the Reader</a:t>
            </a: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Teaching Notes: </a:t>
            </a:r>
            <a:r>
              <a:rPr lang="en" sz="1200" i="0" u="none" strike="noStrike" cap="none" dirty="0" smtClean="0">
                <a:latin typeface="Calibri"/>
                <a:ea typeface="Calibri"/>
                <a:cs typeface="Calibri"/>
                <a:sym typeface="Calibri"/>
              </a:rPr>
              <a:t>None</a:t>
            </a:r>
            <a:r>
              <a:rPr lang="en-US" sz="1200" i="0" u="none" strike="noStrike" cap="none" dirty="0" smtClean="0">
                <a:latin typeface="Calibri"/>
                <a:ea typeface="Calibri"/>
                <a:cs typeface="Calibri"/>
                <a:sym typeface="Calibri"/>
              </a:rPr>
              <a:t>.</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Teacher Actions:</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take </a:t>
            </a:r>
            <a:r>
              <a:rPr lang="en" sz="1200" i="1" dirty="0">
                <a:latin typeface="Calibri"/>
                <a:ea typeface="Calibri"/>
                <a:cs typeface="Calibri"/>
                <a:sym typeface="Calibri"/>
              </a:rPr>
              <a:t>Unbroken</a:t>
            </a:r>
            <a:r>
              <a:rPr lang="en" sz="1200" dirty="0">
                <a:latin typeface="Calibri"/>
                <a:ea typeface="Calibri"/>
                <a:cs typeface="Calibri"/>
                <a:sym typeface="Calibri"/>
              </a:rPr>
              <a:t> and their </a:t>
            </a:r>
            <a:r>
              <a:rPr lang="en" sz="1200" b="1" i="1" dirty="0">
                <a:latin typeface="Calibri"/>
                <a:ea typeface="Calibri"/>
                <a:cs typeface="Calibri"/>
                <a:sym typeface="Calibri"/>
              </a:rPr>
              <a:t>Unbroken</a:t>
            </a:r>
            <a:r>
              <a:rPr lang="en" sz="1200" b="1" dirty="0">
                <a:latin typeface="Calibri"/>
                <a:ea typeface="Calibri"/>
                <a:cs typeface="Calibri"/>
                <a:sym typeface="Calibri"/>
              </a:rPr>
              <a:t> structured notes, pages 40-51</a:t>
            </a:r>
            <a:r>
              <a:rPr lang="en" sz="1200" dirty="0">
                <a:latin typeface="Calibri"/>
                <a:ea typeface="Calibri"/>
                <a:cs typeface="Calibri"/>
                <a:sym typeface="Calibri"/>
              </a:rPr>
              <a:t> and sit with their Pearl Harbor Discussion Appointment partner.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them to reread the focus question and their response silently, then discuss their response with their partner.</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Cold call two or three pairs to share the highlights of their discussion.</a:t>
            </a:r>
            <a:endParaRPr sz="1200" dirty="0">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Student Look-fors/Listen-fors:</a:t>
            </a:r>
            <a:endParaRPr sz="1200" i="0" u="none" strike="noStrike" cap="none"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Listen for them to recognize that important events that were happening in the world were going to directly affect Louie. Hillenbrand provides the information about Japan and Germany so the reader has the background knowledge needed to better understand how Louie’s life might change. </a:t>
            </a: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2032790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21017d8d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Google Shape;290;g421017d8d9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a:t>
            </a:r>
            <a:r>
              <a:rPr lang="en" sz="1200" b="1" dirty="0">
                <a:solidFill>
                  <a:schemeClr val="dk1"/>
                </a:solidFill>
                <a:latin typeface="Calibri"/>
                <a:ea typeface="Calibri"/>
                <a:cs typeface="Calibri"/>
                <a:sym typeface="Calibri"/>
              </a:rPr>
              <a:t>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target aloud as students follow along in their </a:t>
            </a:r>
            <a:r>
              <a:rPr lang="en" sz="1200" dirty="0" smtClean="0">
                <a:solidFill>
                  <a:schemeClr val="dk1"/>
                </a:solidFill>
                <a:latin typeface="Calibri"/>
                <a:ea typeface="Calibri"/>
                <a:cs typeface="Calibri"/>
                <a:sym typeface="Calibri"/>
              </a:rPr>
              <a:t>head</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take another look at the background Hillenbrand provides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about the attack on Pearl Harbor and how the attack affected Louie.</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318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1) </a:t>
            </a:r>
            <a:r>
              <a:rPr lang="en" sz="1200" b="1" dirty="0">
                <a:solidFill>
                  <a:schemeClr val="dk1"/>
                </a:solidFill>
                <a:latin typeface="Calibri"/>
                <a:ea typeface="Calibri"/>
                <a:cs typeface="Calibri"/>
                <a:sym typeface="Calibri"/>
              </a:rPr>
              <a:t>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7. On this slide, students will use the Think-Write-Pair-Share to answer Text-Dependent Question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the Think-Write-Pair-Share protocol to read and answer text-dependent questions about how Hillenbrand builds background knowledge about the looming war with Japan and how this might affect Louie.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may be collected as a formative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time to talk through ideas supports comprehension and builds class culture.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continue to work with their Pearl Harbor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1" dirty="0">
                <a:solidFill>
                  <a:schemeClr val="dk1"/>
                </a:solidFill>
                <a:latin typeface="Calibri"/>
                <a:ea typeface="Calibri"/>
                <a:cs typeface="Calibri"/>
                <a:sym typeface="Calibri"/>
              </a:rPr>
              <a:t>Close Reading Guide: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r>
              <a:rPr lang="en" sz="1200" dirty="0">
                <a:solidFill>
                  <a:schemeClr val="dk1"/>
                </a:solidFill>
                <a:latin typeface="Calibri"/>
                <a:ea typeface="Calibri"/>
                <a:cs typeface="Calibri"/>
                <a:sym typeface="Calibri"/>
              </a:rPr>
              <a:t> to each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r>
              <a:rPr lang="en" sz="1200" i="1" dirty="0">
                <a:solidFill>
                  <a:schemeClr val="dk1"/>
                </a:solidFill>
                <a:latin typeface="Calibri"/>
                <a:ea typeface="Calibri"/>
                <a:cs typeface="Calibri"/>
                <a:sym typeface="Calibri"/>
              </a:rPr>
              <a:t>“By including both sets of details, what does the reader expect will happen to Louie’s running goals</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might the author be foreshadowing?”</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foreshadowing is when the author provides hints to set the stage for the story to unfold.</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Question 1, listen for students to answer: </a:t>
            </a:r>
            <a:r>
              <a:rPr lang="en" sz="1200" b="0" dirty="0">
                <a:solidFill>
                  <a:schemeClr val="dk1"/>
                </a:solidFill>
                <a:latin typeface="Calibri"/>
                <a:ea typeface="Calibri"/>
                <a:cs typeface="Calibri"/>
                <a:sym typeface="Calibri"/>
              </a:rPr>
              <a:t>the author contrasts the successful and positive experiences that Louie is having with the terrible things happening around the world as a way for the reader to expect these two to eventually collide. These details are also included side by side in the text as the author foreshadows that the events of World War II are about to affect Louie.</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pre-assigned mixed-ability pairings for students who need additional support.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992929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21017d8d9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g421017d8d9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2) </a:t>
            </a:r>
            <a:r>
              <a:rPr lang="en" sz="1200" b="1" dirty="0">
                <a:solidFill>
                  <a:schemeClr val="dk1"/>
                </a:solidFill>
                <a:latin typeface="Calibri"/>
                <a:ea typeface="Calibri"/>
                <a:cs typeface="Calibri"/>
                <a:sym typeface="Calibri"/>
              </a:rPr>
              <a:t>Close Reading: War with Japan: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40-51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7. On this slide, students will use the Think-Write-Pair-Share to answer Text-Dependent Question 2.</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after posing the text-dependent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ask scaffolding/probing questions, for example: “</a:t>
            </a:r>
            <a:r>
              <a:rPr lang="en" sz="1200" i="1" dirty="0">
                <a:solidFill>
                  <a:schemeClr val="dk1"/>
                </a:solidFill>
                <a:latin typeface="Calibri"/>
                <a:ea typeface="Calibri"/>
                <a:cs typeface="Calibri"/>
                <a:sym typeface="Calibri"/>
              </a:rPr>
              <a:t>What are tariffs?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explain that a tariff is a tax on goods that are being imported or exported.</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a:t>
            </a:r>
            <a:r>
              <a:rPr lang="en" sz="1200" b="0" i="0" u="none" strike="noStrike" cap="none" dirty="0">
                <a:solidFill>
                  <a:schemeClr val="dk1"/>
                </a:solidFill>
                <a:latin typeface="Calibri"/>
                <a:ea typeface="Calibri"/>
                <a:cs typeface="Calibri"/>
                <a:sym typeface="Calibri"/>
              </a:rPr>
              <a:t>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Poor natural resources, high tariffs and low demand, a growing population, economic independence through the resources of other countries, the right to rule other Asians (pg. 45).</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pre-assigned mixed-ability pairings for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pairs who need additional support.</a:t>
            </a:r>
            <a:endParaRPr sz="1200" dirty="0">
              <a:latin typeface="Calibri"/>
              <a:ea typeface="Calibri"/>
              <a:cs typeface="Calibri"/>
              <a:sym typeface="Calibri"/>
            </a:endParaRPr>
          </a:p>
        </p:txBody>
      </p:sp>
    </p:spTree>
    <p:extLst>
      <p:ext uri="{BB962C8B-B14F-4D97-AF65-F5344CB8AC3E}">
        <p14:creationId xmlns:p14="http://schemas.microsoft.com/office/powerpoint/2010/main" val="4177718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195943"/>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7</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068003"/>
            <a:ext cx="8520600" cy="38655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i="0" u="none" strike="noStrike" cap="none" dirty="0">
                <a:solidFill>
                  <a:schemeClr val="dk1"/>
                </a:solidFill>
              </a:rPr>
              <a:t>T</a:t>
            </a:r>
            <a:r>
              <a:rPr lang="en" sz="1600" i="0" u="none" strike="noStrike" cap="none" dirty="0">
                <a:solidFill>
                  <a:schemeClr val="dk1"/>
                </a:solidFill>
              </a:rPr>
              <a:t>his lesson will take 50-60 minutes to complete. </a:t>
            </a: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2400"/>
              <a:buFont typeface="Arial"/>
              <a:buNone/>
            </a:pP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3200"/>
              <a:buFont typeface="Arial"/>
              <a:buNone/>
            </a:pPr>
            <a:r>
              <a:rPr lang="en" sz="1600" i="0" u="none" strike="noStrike" cap="none" dirty="0">
                <a:solidFill>
                  <a:schemeClr val="dk1"/>
                </a:solidFill>
              </a:rPr>
              <a:t>The purpose of today’s lesson is to:</a:t>
            </a:r>
            <a:endParaRPr sz="1600" i="0" u="none" strike="noStrike" cap="none"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study how author Laura Hillenbrand presents the attack on Pearl Harbor in </a:t>
            </a:r>
            <a:r>
              <a:rPr lang="en" sz="1600" i="1" dirty="0">
                <a:solidFill>
                  <a:schemeClr val="dk1"/>
                </a:solidFill>
              </a:rPr>
              <a:t>Unbroken</a:t>
            </a:r>
            <a:r>
              <a:rPr lang="en" sz="1600" dirty="0">
                <a:solidFill>
                  <a:schemeClr val="dk1"/>
                </a:solidFill>
              </a:rPr>
              <a:t>.</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provide a strong connection between the supplemental, informational texts students have been analyzing and the central text.</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Have students read a primary source text from the Japanese perspective on the attack. </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US" sz="1600" dirty="0">
                <a:solidFill>
                  <a:schemeClr val="dk1"/>
                </a:solidFill>
              </a:rPr>
              <a:t>r</a:t>
            </a:r>
            <a:r>
              <a:rPr lang="en" sz="1600" dirty="0" smtClean="0">
                <a:solidFill>
                  <a:schemeClr val="dk1"/>
                </a:solidFill>
              </a:rPr>
              <a:t>ead </a:t>
            </a:r>
            <a:r>
              <a:rPr lang="en" sz="1600" dirty="0">
                <a:solidFill>
                  <a:schemeClr val="dk1"/>
                </a:solidFill>
              </a:rPr>
              <a:t>aloud an excerpted and abridged version of the Japanese “Fourteen-Part </a:t>
            </a:r>
            <a:r>
              <a:rPr lang="en" sz="1600" dirty="0" smtClean="0">
                <a:solidFill>
                  <a:schemeClr val="dk1"/>
                </a:solidFill>
              </a:rPr>
              <a:t>Message</a:t>
            </a:r>
            <a:r>
              <a:rPr lang="en-US" sz="1600" dirty="0" smtClean="0">
                <a:solidFill>
                  <a:schemeClr val="dk1"/>
                </a:solidFill>
              </a:rPr>
              <a:t>.</a:t>
            </a:r>
            <a:r>
              <a:rPr lang="en" sz="1600" dirty="0" smtClean="0">
                <a:solidFill>
                  <a:schemeClr val="dk1"/>
                </a:solidFill>
              </a:rPr>
              <a:t>”</a:t>
            </a:r>
            <a:endParaRPr sz="1600" dirty="0">
              <a:solidFill>
                <a:schemeClr val="dk1"/>
              </a:solidFill>
            </a:endParaRPr>
          </a:p>
          <a:p>
            <a:pPr marL="457200" marR="0" lvl="0" indent="0" algn="l" rtl="0">
              <a:lnSpc>
                <a:spcPct val="90000"/>
              </a:lnSpc>
              <a:spcBef>
                <a:spcPts val="0"/>
              </a:spcBef>
              <a:spcAft>
                <a:spcPts val="0"/>
              </a:spcAft>
              <a:buNone/>
            </a:pPr>
            <a:endParaRPr sz="1600" dirty="0">
              <a:solidFill>
                <a:schemeClr val="dk1"/>
              </a:solidFill>
            </a:endParaRPr>
          </a:p>
          <a:p>
            <a:pPr marL="0" marR="0" lvl="0" indent="0" algn="l" rtl="0">
              <a:lnSpc>
                <a:spcPct val="90000"/>
              </a:lnSpc>
              <a:spcBef>
                <a:spcPts val="0"/>
              </a:spcBef>
              <a:spcAft>
                <a:spcPts val="0"/>
              </a:spcAft>
              <a:buClr>
                <a:schemeClr val="dk1"/>
              </a:buClr>
              <a:buSzPts val="3200"/>
              <a:buFont typeface="Arial"/>
              <a:buNone/>
            </a:pPr>
            <a:r>
              <a:rPr lang="en" sz="1600" i="0" u="none" strike="noStrike" cap="none" dirty="0">
                <a:solidFill>
                  <a:schemeClr val="dk1"/>
                </a:solidFill>
              </a:rPr>
              <a:t>The Learning Targets for students today are:</a:t>
            </a:r>
            <a:endParaRPr sz="1600" i="0" u="none" strike="noStrike" cap="none"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use evidence from </a:t>
            </a:r>
            <a:r>
              <a:rPr lang="en" sz="1600" i="1" dirty="0">
                <a:solidFill>
                  <a:schemeClr val="dk1"/>
                </a:solidFill>
              </a:rPr>
              <a:t>Unbroken</a:t>
            </a:r>
            <a:r>
              <a:rPr lang="en" sz="1600" dirty="0">
                <a:solidFill>
                  <a:schemeClr val="dk1"/>
                </a:solidFill>
              </a:rPr>
              <a:t> that supports my understanding of the Pearl Harbor attack.</a:t>
            </a:r>
            <a:endParaRPr sz="1600" dirty="0">
              <a:solidFill>
                <a:schemeClr val="dk1"/>
              </a:solidFill>
            </a:endParaRPr>
          </a:p>
          <a:p>
            <a:pPr marL="457200" marR="0" lvl="0" indent="-228600" algn="l" rtl="0">
              <a:lnSpc>
                <a:spcPct val="90000"/>
              </a:lnSpc>
              <a:spcBef>
                <a:spcPts val="1000"/>
              </a:spcBef>
              <a:spcAft>
                <a:spcPts val="0"/>
              </a:spcAft>
              <a:buClr>
                <a:schemeClr val="dk1"/>
              </a:buClr>
              <a:buSzPts val="1600"/>
              <a:buFont typeface="Century Gothic"/>
              <a:buNone/>
            </a:pPr>
            <a:endParaRPr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7"/>
          <p:cNvSpPr txBox="1">
            <a:spLocks noGrp="1"/>
          </p:cNvSpPr>
          <p:nvPr>
            <p:ph type="title"/>
          </p:nvPr>
        </p:nvSpPr>
        <p:spPr>
          <a:xfrm>
            <a:off x="85500" y="0"/>
            <a:ext cx="8973000" cy="118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16" name="Google Shape;316;p47"/>
          <p:cNvSpPr txBox="1">
            <a:spLocks noGrp="1"/>
          </p:cNvSpPr>
          <p:nvPr>
            <p:ph type="body" idx="1"/>
          </p:nvPr>
        </p:nvSpPr>
        <p:spPr>
          <a:xfrm>
            <a:off x="255475" y="1662875"/>
            <a:ext cx="8441100" cy="12429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3"/>
            </a:pPr>
            <a:r>
              <a:rPr lang="en" sz="2400" dirty="0" smtClean="0">
                <a:solidFill>
                  <a:schemeClr val="dk1"/>
                </a:solidFill>
              </a:rPr>
              <a:t>According </a:t>
            </a:r>
            <a:r>
              <a:rPr lang="en" sz="2400" dirty="0">
                <a:solidFill>
                  <a:schemeClr val="dk1"/>
                </a:solidFill>
              </a:rPr>
              <a:t>to Hillenbrand, what belief was central to the Japanese identity? </a:t>
            </a:r>
            <a:endParaRPr sz="2400" i="0" u="none" strike="noStrike" cap="none" dirty="0">
              <a:solidFill>
                <a:schemeClr val="dk1"/>
              </a:solidFill>
            </a:endParaRPr>
          </a:p>
        </p:txBody>
      </p:sp>
      <p:pic>
        <p:nvPicPr>
          <p:cNvPr id="6"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7"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8"/>
          <p:cNvSpPr txBox="1">
            <a:spLocks noGrp="1"/>
          </p:cNvSpPr>
          <p:nvPr>
            <p:ph type="title"/>
          </p:nvPr>
        </p:nvSpPr>
        <p:spPr>
          <a:xfrm>
            <a:off x="85500" y="0"/>
            <a:ext cx="8973000" cy="118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24" name="Google Shape;324;p48"/>
          <p:cNvSpPr txBox="1">
            <a:spLocks noGrp="1"/>
          </p:cNvSpPr>
          <p:nvPr>
            <p:ph type="body" idx="1"/>
          </p:nvPr>
        </p:nvSpPr>
        <p:spPr>
          <a:xfrm>
            <a:off x="255475" y="1529700"/>
            <a:ext cx="8441100" cy="3613800"/>
          </a:xfrm>
          <a:prstGeom prst="rect">
            <a:avLst/>
          </a:prstGeom>
          <a:noFill/>
          <a:ln>
            <a:noFill/>
          </a:ln>
        </p:spPr>
        <p:txBody>
          <a:bodyPr spcFirstLastPara="1" wrap="square" lIns="91425" tIns="91425" rIns="91425" bIns="91425" anchor="t" anchorCtr="0">
            <a:noAutofit/>
          </a:bodyPr>
          <a:lstStyle/>
          <a:p>
            <a:pPr marL="673100" lvl="0" indent="-457200" algn="l" rtl="0">
              <a:lnSpc>
                <a:spcPct val="115000"/>
              </a:lnSpc>
              <a:spcBef>
                <a:spcPts val="0"/>
              </a:spcBef>
              <a:spcAft>
                <a:spcPts val="0"/>
              </a:spcAft>
              <a:buClr>
                <a:schemeClr val="dk1"/>
              </a:buClr>
              <a:buSzPct val="100000"/>
              <a:buFont typeface="+mj-lt"/>
              <a:buAutoNum type="arabicPeriod" startAt="4"/>
            </a:pPr>
            <a:r>
              <a:rPr lang="en" sz="2400" dirty="0" smtClean="0">
                <a:solidFill>
                  <a:schemeClr val="dk1"/>
                </a:solidFill>
              </a:rPr>
              <a:t>Hitler </a:t>
            </a:r>
            <a:r>
              <a:rPr lang="en" sz="2400" dirty="0">
                <a:solidFill>
                  <a:schemeClr val="dk1"/>
                </a:solidFill>
              </a:rPr>
              <a:t>believed in the superiority of the Aryan (blond haired, blue eyed, German) race. How does this relate to the central Japanese belief described by Hillenbrand?</a:t>
            </a: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sz="2400" dirty="0">
              <a:solidFill>
                <a:schemeClr val="dk1"/>
              </a:solidFill>
            </a:endParaRPr>
          </a:p>
        </p:txBody>
      </p:sp>
      <p:pic>
        <p:nvPicPr>
          <p:cNvPr id="6"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7"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9"/>
          <p:cNvSpPr txBox="1">
            <a:spLocks noGrp="1"/>
          </p:cNvSpPr>
          <p:nvPr>
            <p:ph type="title"/>
          </p:nvPr>
        </p:nvSpPr>
        <p:spPr>
          <a:xfrm>
            <a:off x="85500" y="0"/>
            <a:ext cx="8973000" cy="118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32" name="Google Shape;332;p49"/>
          <p:cNvSpPr txBox="1">
            <a:spLocks noGrp="1"/>
          </p:cNvSpPr>
          <p:nvPr>
            <p:ph type="body" idx="1"/>
          </p:nvPr>
        </p:nvSpPr>
        <p:spPr>
          <a:xfrm>
            <a:off x="351450" y="1973668"/>
            <a:ext cx="8441100" cy="11883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5"/>
            </a:pPr>
            <a:r>
              <a:rPr lang="en" sz="2400" dirty="0" smtClean="0">
                <a:solidFill>
                  <a:schemeClr val="dk1"/>
                </a:solidFill>
              </a:rPr>
              <a:t>What </a:t>
            </a:r>
            <a:r>
              <a:rPr lang="en" sz="2400" dirty="0">
                <a:solidFill>
                  <a:schemeClr val="dk1"/>
                </a:solidFill>
              </a:rPr>
              <a:t>role does violence and brutality play in the Japanese identity, according to Hillenbrand? </a:t>
            </a:r>
            <a:endParaRPr sz="2400" i="0" u="none" strike="noStrike" cap="none" dirty="0">
              <a:solidFill>
                <a:schemeClr val="dk1"/>
              </a:solidFill>
            </a:endParaRPr>
          </a:p>
        </p:txBody>
      </p:sp>
      <p:pic>
        <p:nvPicPr>
          <p:cNvPr id="6"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7"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5500" y="0"/>
            <a:ext cx="8973000" cy="118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40" name="Google Shape;340;p50"/>
          <p:cNvSpPr txBox="1">
            <a:spLocks noGrp="1"/>
          </p:cNvSpPr>
          <p:nvPr>
            <p:ph type="body" idx="1"/>
          </p:nvPr>
        </p:nvSpPr>
        <p:spPr>
          <a:xfrm>
            <a:off x="258050" y="2111488"/>
            <a:ext cx="8441100" cy="9423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6"/>
            </a:pPr>
            <a:r>
              <a:rPr lang="en" sz="2400" dirty="0" smtClean="0">
                <a:solidFill>
                  <a:schemeClr val="dk1"/>
                </a:solidFill>
              </a:rPr>
              <a:t>How </a:t>
            </a:r>
            <a:r>
              <a:rPr lang="en" sz="2400" dirty="0">
                <a:solidFill>
                  <a:schemeClr val="dk1"/>
                </a:solidFill>
              </a:rPr>
              <a:t>did the situation with Germany affect Louie directly? </a:t>
            </a:r>
            <a:endParaRPr sz="2400" i="0" u="none" strike="noStrike" cap="none" dirty="0">
              <a:solidFill>
                <a:schemeClr val="dk1"/>
              </a:solidFill>
            </a:endParaRPr>
          </a:p>
        </p:txBody>
      </p:sp>
      <p:pic>
        <p:nvPicPr>
          <p:cNvPr id="6"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7"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85500" y="0"/>
            <a:ext cx="8973000" cy="118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48" name="Google Shape;348;p51"/>
          <p:cNvSpPr txBox="1">
            <a:spLocks noGrp="1"/>
          </p:cNvSpPr>
          <p:nvPr>
            <p:ph type="body" idx="1"/>
          </p:nvPr>
        </p:nvSpPr>
        <p:spPr>
          <a:xfrm>
            <a:off x="255475" y="1295475"/>
            <a:ext cx="8441100" cy="2681400"/>
          </a:xfrm>
          <a:prstGeom prst="rect">
            <a:avLst/>
          </a:prstGeom>
          <a:noFill/>
          <a:ln>
            <a:noFill/>
          </a:ln>
        </p:spPr>
        <p:txBody>
          <a:bodyPr spcFirstLastPara="1" wrap="square" lIns="91425" tIns="91425" rIns="91425" bIns="91425" anchor="t" anchorCtr="0">
            <a:noAutofit/>
          </a:bodyPr>
          <a:lstStyle/>
          <a:p>
            <a:pPr lvl="0" indent="-457200" algn="l" rtl="0">
              <a:lnSpc>
                <a:spcPct val="115000"/>
              </a:lnSpc>
              <a:spcBef>
                <a:spcPts val="0"/>
              </a:spcBef>
              <a:spcAft>
                <a:spcPts val="0"/>
              </a:spcAft>
              <a:buClr>
                <a:schemeClr val="dk1"/>
              </a:buClr>
              <a:buSzPct val="100000"/>
              <a:buFont typeface="+mj-lt"/>
              <a:buAutoNum type="arabicPeriod" startAt="7"/>
            </a:pPr>
            <a:r>
              <a:rPr lang="en" sz="2200" dirty="0" smtClean="0">
                <a:solidFill>
                  <a:schemeClr val="dk1"/>
                </a:solidFill>
              </a:rPr>
              <a:t>Reread </a:t>
            </a:r>
            <a:r>
              <a:rPr lang="en" sz="2200" dirty="0">
                <a:solidFill>
                  <a:schemeClr val="dk1"/>
                </a:solidFill>
              </a:rPr>
              <a:t>page 49 from “Not long after sunrise on a Sunday in December …” to the end of that section, ending with “There were red circles on its wings” on page 50.</a:t>
            </a:r>
            <a:endParaRPr sz="2200" dirty="0">
              <a:solidFill>
                <a:schemeClr val="dk1"/>
              </a:solidFill>
            </a:endParaRPr>
          </a:p>
          <a:p>
            <a:pPr marL="215900" lvl="0" indent="0" algn="l" rtl="0">
              <a:lnSpc>
                <a:spcPct val="115000"/>
              </a:lnSpc>
              <a:spcBef>
                <a:spcPts val="0"/>
              </a:spcBef>
              <a:spcAft>
                <a:spcPts val="0"/>
              </a:spcAft>
              <a:buClr>
                <a:schemeClr val="dk1"/>
              </a:buClr>
              <a:buSzPts val="1100"/>
              <a:buFont typeface="Arial"/>
              <a:buNone/>
            </a:pPr>
            <a:r>
              <a:rPr lang="en" sz="2200" dirty="0">
                <a:solidFill>
                  <a:schemeClr val="dk1"/>
                </a:solidFill>
              </a:rPr>
              <a:t> </a:t>
            </a:r>
            <a:endParaRPr sz="22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sz="2200" dirty="0">
                <a:solidFill>
                  <a:schemeClr val="dk1"/>
                </a:solidFill>
              </a:rPr>
              <a:t>List the strong descriptive details from this passage that Hillenbrand uses to describe the Pearl Harbor attack. Why does the author provide so much detail?</a:t>
            </a:r>
            <a:endParaRPr sz="2200" dirty="0">
              <a:solidFill>
                <a:schemeClr val="dk1"/>
              </a:solidFill>
            </a:endParaRPr>
          </a:p>
        </p:txBody>
      </p:sp>
      <p:pic>
        <p:nvPicPr>
          <p:cNvPr id="6"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7"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2"/>
          <p:cNvSpPr txBox="1">
            <a:spLocks noGrp="1"/>
          </p:cNvSpPr>
          <p:nvPr>
            <p:ph type="title"/>
          </p:nvPr>
        </p:nvSpPr>
        <p:spPr>
          <a:xfrm>
            <a:off x="111300" y="239486"/>
            <a:ext cx="8520600" cy="1143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000" dirty="0"/>
              <a:t>Let’s Read and Summarize Understanding</a:t>
            </a:r>
            <a:endParaRPr sz="3000" b="0" i="0" u="none" strike="noStrike" cap="none" dirty="0">
              <a:solidFill>
                <a:schemeClr val="dk1"/>
              </a:solidFill>
              <a:latin typeface="Century Gothic"/>
              <a:ea typeface="Century Gothic"/>
              <a:cs typeface="Century Gothic"/>
              <a:sym typeface="Century Gothic"/>
            </a:endParaRPr>
          </a:p>
        </p:txBody>
      </p:sp>
      <p:pic>
        <p:nvPicPr>
          <p:cNvPr id="356" name="Google Shape;356;p52"/>
          <p:cNvPicPr preferRelativeResize="0"/>
          <p:nvPr/>
        </p:nvPicPr>
        <p:blipFill>
          <a:blip r:embed="rId3">
            <a:alphaModFix/>
          </a:blip>
          <a:stretch>
            <a:fillRect/>
          </a:stretch>
        </p:blipFill>
        <p:spPr>
          <a:xfrm>
            <a:off x="3374571" y="1143000"/>
            <a:ext cx="4217800" cy="3484708"/>
          </a:xfrm>
          <a:prstGeom prst="rect">
            <a:avLst/>
          </a:prstGeom>
          <a:noFill/>
          <a:ln w="28575" cap="flat" cmpd="sng">
            <a:solidFill>
              <a:schemeClr val="dk2"/>
            </a:solidFill>
            <a:prstDash val="solid"/>
            <a:round/>
            <a:headEnd type="none" w="sm" len="sm"/>
            <a:tailEnd type="none" w="sm" len="sm"/>
          </a:ln>
        </p:spPr>
      </p:pic>
      <p:pic>
        <p:nvPicPr>
          <p:cNvPr id="357" name="Google Shape;357;p52"/>
          <p:cNvPicPr preferRelativeResize="0"/>
          <p:nvPr/>
        </p:nvPicPr>
        <p:blipFill>
          <a:blip r:embed="rId4">
            <a:alphaModFix/>
          </a:blip>
          <a:stretch>
            <a:fillRect/>
          </a:stretch>
        </p:blipFill>
        <p:spPr>
          <a:xfrm>
            <a:off x="8372411" y="4318426"/>
            <a:ext cx="540457" cy="576262"/>
          </a:xfrm>
          <a:prstGeom prst="rect">
            <a:avLst/>
          </a:prstGeom>
          <a:noFill/>
          <a:ln>
            <a:noFill/>
          </a:ln>
        </p:spPr>
      </p:pic>
      <p:sp>
        <p:nvSpPr>
          <p:cNvPr id="358" name="Google Shape;358;p52"/>
          <p:cNvSpPr txBox="1"/>
          <p:nvPr/>
        </p:nvSpPr>
        <p:spPr>
          <a:xfrm>
            <a:off x="287275" y="1654051"/>
            <a:ext cx="2895000" cy="1835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400" dirty="0">
                <a:solidFill>
                  <a:srgbClr val="333333"/>
                </a:solidFill>
                <a:highlight>
                  <a:srgbClr val="FFFFFF"/>
                </a:highlight>
                <a:latin typeface="Century Gothic"/>
                <a:ea typeface="Century Gothic"/>
                <a:cs typeface="Century Gothic"/>
                <a:sym typeface="Century Gothic"/>
              </a:rPr>
              <a:t>Now, you're going to read the "Fourteen-Part Message" speech to get the gist.</a:t>
            </a:r>
            <a:endParaRPr sz="2400" dirty="0">
              <a:latin typeface="Century Gothic"/>
              <a:ea typeface="Century Gothic"/>
              <a:cs typeface="Century Gothic"/>
              <a:sym typeface="Century Gothic"/>
            </a:endParaRPr>
          </a:p>
        </p:txBody>
      </p:sp>
      <p:pic>
        <p:nvPicPr>
          <p:cNvPr id="359" name="Google Shape;359;p52"/>
          <p:cNvPicPr preferRelativeResize="0"/>
          <p:nvPr/>
        </p:nvPicPr>
        <p:blipFill>
          <a:blip r:embed="rId5">
            <a:alphaModFix/>
          </a:blip>
          <a:stretch>
            <a:fillRect/>
          </a:stretch>
        </p:blipFill>
        <p:spPr>
          <a:xfrm>
            <a:off x="7862171" y="4244607"/>
            <a:ext cx="523875" cy="7239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3"/>
          <p:cNvSpPr txBox="1">
            <a:spLocks noGrp="1"/>
          </p:cNvSpPr>
          <p:nvPr>
            <p:ph type="title"/>
          </p:nvPr>
        </p:nvSpPr>
        <p:spPr>
          <a:xfrm>
            <a:off x="311700" y="188700"/>
            <a:ext cx="8520600" cy="749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review today’s Learning Targets.</a:t>
            </a:r>
            <a:endParaRPr sz="3400" b="0" i="0" u="none" strike="noStrike" cap="none">
              <a:solidFill>
                <a:schemeClr val="dk1"/>
              </a:solidFill>
              <a:latin typeface="Century Gothic"/>
              <a:ea typeface="Century Gothic"/>
              <a:cs typeface="Century Gothic"/>
              <a:sym typeface="Century Gothic"/>
            </a:endParaRPr>
          </a:p>
        </p:txBody>
      </p:sp>
      <p:pic>
        <p:nvPicPr>
          <p:cNvPr id="365" name="Google Shape;365;p53"/>
          <p:cNvPicPr preferRelativeResize="0"/>
          <p:nvPr/>
        </p:nvPicPr>
        <p:blipFill>
          <a:blip r:embed="rId3">
            <a:alphaModFix/>
          </a:blip>
          <a:stretch>
            <a:fillRect/>
          </a:stretch>
        </p:blipFill>
        <p:spPr>
          <a:xfrm>
            <a:off x="8549693" y="4299857"/>
            <a:ext cx="565214" cy="601921"/>
          </a:xfrm>
          <a:prstGeom prst="rect">
            <a:avLst/>
          </a:prstGeom>
          <a:noFill/>
          <a:ln>
            <a:noFill/>
          </a:ln>
        </p:spPr>
      </p:pic>
      <p:sp>
        <p:nvSpPr>
          <p:cNvPr id="366" name="Google Shape;366;p53"/>
          <p:cNvSpPr txBox="1"/>
          <p:nvPr/>
        </p:nvSpPr>
        <p:spPr>
          <a:xfrm>
            <a:off x="311700" y="1345800"/>
            <a:ext cx="8389800" cy="1842900"/>
          </a:xfrm>
          <a:prstGeom prst="rect">
            <a:avLst/>
          </a:prstGeom>
          <a:noFill/>
          <a:ln>
            <a:noFill/>
          </a:ln>
        </p:spPr>
        <p:txBody>
          <a:bodyPr spcFirstLastPara="1" wrap="square" lIns="91425" tIns="91425" rIns="91425" bIns="91425" anchor="ctr" anchorCtr="0">
            <a:noAutofit/>
          </a:bodyPr>
          <a:lstStyle/>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use evidence from </a:t>
            </a:r>
            <a:r>
              <a:rPr lang="en" sz="2400" i="1" dirty="0">
                <a:solidFill>
                  <a:schemeClr val="dk1"/>
                </a:solidFill>
                <a:latin typeface="Century Gothic"/>
                <a:ea typeface="Century Gothic"/>
                <a:cs typeface="Century Gothic"/>
                <a:sym typeface="Century Gothic"/>
              </a:rPr>
              <a:t>Unbroken</a:t>
            </a:r>
            <a:r>
              <a:rPr lang="en" sz="2400" dirty="0">
                <a:solidFill>
                  <a:schemeClr val="dk1"/>
                </a:solidFill>
                <a:latin typeface="Century Gothic"/>
                <a:ea typeface="Century Gothic"/>
                <a:cs typeface="Century Gothic"/>
                <a:sym typeface="Century Gothic"/>
              </a:rPr>
              <a:t> that supports my understanding of the Pearl Harbor attack.</a:t>
            </a:r>
            <a:endParaRPr sz="2400" dirty="0">
              <a:solidFill>
                <a:schemeClr val="dk1"/>
              </a:solidFill>
              <a:latin typeface="Century Gothic"/>
              <a:ea typeface="Century Gothic"/>
              <a:cs typeface="Century Gothic"/>
              <a:sym typeface="Century Gothic"/>
            </a:endParaRPr>
          </a:p>
        </p:txBody>
      </p:sp>
      <p:pic>
        <p:nvPicPr>
          <p:cNvPr id="367" name="Google Shape;367;p53"/>
          <p:cNvPicPr preferRelativeResize="0"/>
          <p:nvPr/>
        </p:nvPicPr>
        <p:blipFill>
          <a:blip r:embed="rId4">
            <a:alphaModFix/>
          </a:blip>
          <a:stretch>
            <a:fillRect/>
          </a:stretch>
        </p:blipFill>
        <p:spPr>
          <a:xfrm>
            <a:off x="7786822" y="4278085"/>
            <a:ext cx="762871" cy="62369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4"/>
          <p:cNvSpPr txBox="1">
            <a:spLocks noGrp="1"/>
          </p:cNvSpPr>
          <p:nvPr>
            <p:ph type="title"/>
          </p:nvPr>
        </p:nvSpPr>
        <p:spPr>
          <a:xfrm>
            <a:off x="426550" y="334175"/>
            <a:ext cx="840575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Homework</a:t>
            </a:r>
            <a:endParaRPr sz="3400" b="0" i="0" u="none" strike="noStrike" cap="none" dirty="0">
              <a:solidFill>
                <a:schemeClr val="dk1"/>
              </a:solidFill>
              <a:latin typeface="Century Gothic"/>
              <a:ea typeface="Century Gothic"/>
              <a:cs typeface="Century Gothic"/>
              <a:sym typeface="Century Gothic"/>
            </a:endParaRPr>
          </a:p>
        </p:txBody>
      </p:sp>
      <p:sp>
        <p:nvSpPr>
          <p:cNvPr id="373" name="Google Shape;373;p5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p:txBody>
      </p:sp>
      <p:sp>
        <p:nvSpPr>
          <p:cNvPr id="374" name="Google Shape;374;p54"/>
          <p:cNvSpPr txBox="1"/>
          <p:nvPr/>
        </p:nvSpPr>
        <p:spPr>
          <a:xfrm>
            <a:off x="426550" y="115247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Reread the “Fourteen-Part Message.”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Record the gist in the spaces provided in the left-hand column.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Add vocabulary words of your choice to the </a:t>
            </a:r>
            <a:r>
              <a:rPr lang="en" sz="2400" b="1" dirty="0">
                <a:solidFill>
                  <a:schemeClr val="dk1"/>
                </a:solidFill>
                <a:latin typeface="Century Gothic"/>
                <a:ea typeface="Century Gothic"/>
                <a:cs typeface="Century Gothic"/>
                <a:sym typeface="Century Gothic"/>
              </a:rPr>
              <a:t>vocabulary chart</a:t>
            </a:r>
            <a:r>
              <a:rPr lang="en" sz="2400" dirty="0">
                <a:solidFill>
                  <a:schemeClr val="dk1"/>
                </a:solidFill>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81" name="Google Shape;381;p5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82" name="Google Shape;382;p55"/>
          <p:cNvGraphicFramePr/>
          <p:nvPr/>
        </p:nvGraphicFramePr>
        <p:xfrm>
          <a:off x="577216" y="1385887"/>
          <a:ext cx="7989600" cy="3230175"/>
        </p:xfrm>
        <a:graphic>
          <a:graphicData uri="http://schemas.openxmlformats.org/drawingml/2006/table">
            <a:tbl>
              <a:tblPr firstRow="1" bandRow="1">
                <a:noFill/>
                <a:tableStyleId>{3AE7AB6C-C49E-48D8-ABCE-F0F8C3501E56}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210643"/>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7</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11700" y="1180203"/>
            <a:ext cx="8520600" cy="2967254"/>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7</a:t>
            </a:r>
            <a:r>
              <a:rPr lang="en" sz="1800" b="1" i="0" u="none" strike="noStrike" cap="none" dirty="0">
                <a:solidFill>
                  <a:schemeClr val="dk1"/>
                </a:solidFill>
                <a:latin typeface="Century Gothic"/>
                <a:ea typeface="Century Gothic"/>
                <a:cs typeface="Century Gothic"/>
                <a:sym typeface="Century Gothic"/>
              </a:rPr>
              <a:t>:</a:t>
            </a:r>
            <a:r>
              <a:rPr lang="en" sz="1800" b="0" i="1"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Post the Learning Targets</a:t>
            </a:r>
            <a:endParaRPr dirty="0">
              <a:solidFill>
                <a:schemeClr val="dk1"/>
              </a:solidFill>
            </a:endParaRPr>
          </a:p>
          <a:p>
            <a:pPr marL="457200" marR="0" lvl="0" indent="0" algn="l" rtl="0">
              <a:lnSpc>
                <a:spcPct val="90000"/>
              </a:lnSpc>
              <a:spcBef>
                <a:spcPts val="0"/>
              </a:spcBef>
              <a:spcAft>
                <a:spcPts val="0"/>
              </a:spcAft>
              <a:buNone/>
            </a:pP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Prepare one per student of the following:</a:t>
            </a:r>
            <a:endParaRPr dirty="0">
              <a:solidFill>
                <a:schemeClr val="dk1"/>
              </a:solidFill>
            </a:endParaRPr>
          </a:p>
          <a:p>
            <a:pPr marL="914400" lvl="1" indent="-342900" algn="l" rtl="0">
              <a:spcBef>
                <a:spcPts val="0"/>
              </a:spcBef>
              <a:spcAft>
                <a:spcPts val="0"/>
              </a:spcAft>
              <a:buClr>
                <a:schemeClr val="dk1"/>
              </a:buClr>
              <a:buSzPts val="1800"/>
              <a:buChar char="○"/>
            </a:pPr>
            <a:r>
              <a:rPr lang="en" sz="1800" b="1" dirty="0">
                <a:solidFill>
                  <a:schemeClr val="dk1"/>
                </a:solidFill>
              </a:rPr>
              <a:t>Close Reading Guide: War with Japan: </a:t>
            </a:r>
            <a:r>
              <a:rPr lang="en" sz="1800" b="1" i="1" dirty="0">
                <a:solidFill>
                  <a:schemeClr val="dk1"/>
                </a:solidFill>
              </a:rPr>
              <a:t>Unbroken</a:t>
            </a:r>
            <a:r>
              <a:rPr lang="en" sz="1800" b="1" dirty="0">
                <a:solidFill>
                  <a:schemeClr val="dk1"/>
                </a:solidFill>
              </a:rPr>
              <a:t>, pages 40-51</a:t>
            </a:r>
            <a:endParaRPr sz="1800" b="1" dirty="0">
              <a:solidFill>
                <a:schemeClr val="dk1"/>
              </a:solidFill>
            </a:endParaRPr>
          </a:p>
          <a:p>
            <a:pPr marL="914400" lvl="1" indent="-342900" algn="l" rtl="0">
              <a:spcBef>
                <a:spcPts val="0"/>
              </a:spcBef>
              <a:spcAft>
                <a:spcPts val="0"/>
              </a:spcAft>
              <a:buClr>
                <a:schemeClr val="dk1"/>
              </a:buClr>
              <a:buSzPts val="1800"/>
              <a:buChar char="○"/>
            </a:pPr>
            <a:r>
              <a:rPr lang="en" sz="1800" dirty="0">
                <a:solidFill>
                  <a:schemeClr val="dk1"/>
                </a:solidFill>
              </a:rPr>
              <a:t>“Fourteen-Part Message”</a:t>
            </a:r>
            <a:endParaRPr sz="1800" dirty="0">
              <a:solidFill>
                <a:schemeClr val="dk1"/>
              </a:solidFill>
            </a:endParaRPr>
          </a:p>
          <a:p>
            <a:pPr marL="914400" lvl="1" indent="-342900" algn="l" rtl="0">
              <a:spcBef>
                <a:spcPts val="0"/>
              </a:spcBef>
              <a:spcAft>
                <a:spcPts val="0"/>
              </a:spcAft>
              <a:buClr>
                <a:schemeClr val="dk1"/>
              </a:buClr>
              <a:buSzPts val="1800"/>
              <a:buChar char="○"/>
            </a:pPr>
            <a:r>
              <a:rPr lang="en" sz="1800" b="1" dirty="0">
                <a:solidFill>
                  <a:schemeClr val="dk1"/>
                </a:solidFill>
              </a:rPr>
              <a:t>Vocabulary chart</a:t>
            </a:r>
            <a:endParaRPr sz="1800" b="1"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9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3: Unit 1: Lesson </a:t>
            </a:r>
            <a:r>
              <a:rPr lang="en"/>
              <a:t>7</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7</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Reading and protocols to read in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In preparation for Work Time A, preview the </a:t>
            </a:r>
            <a:r>
              <a:rPr lang="en" b="1" dirty="0">
                <a:solidFill>
                  <a:schemeClr val="dk1"/>
                </a:solidFill>
              </a:rPr>
              <a:t>Close Reading Guide: War with Japan: </a:t>
            </a:r>
            <a:r>
              <a:rPr lang="en" b="1" i="1" dirty="0">
                <a:solidFill>
                  <a:schemeClr val="dk1"/>
                </a:solidFill>
              </a:rPr>
              <a:t>Unbroken</a:t>
            </a:r>
            <a:r>
              <a:rPr lang="en" b="1" dirty="0">
                <a:solidFill>
                  <a:schemeClr val="dk1"/>
                </a:solidFill>
              </a:rPr>
              <a:t> Pages 40-51 (for teacher reference).</a:t>
            </a:r>
            <a:endParaRPr b="1"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i="0" u="none" strike="noStrike" cap="none"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dirty="0"/>
              <a:t>This lesson will focus on </a:t>
            </a:r>
            <a:r>
              <a:rPr lang="en" dirty="0">
                <a:solidFill>
                  <a:schemeClr val="dk1"/>
                </a:solidFill>
              </a:rPr>
              <a:t>how author Laura Hillenbrand presents </a:t>
            </a:r>
            <a:endParaRPr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dirty="0">
                <a:solidFill>
                  <a:schemeClr val="dk1"/>
                </a:solidFill>
              </a:rPr>
              <a:t>the attack on Pearl Harbor in </a:t>
            </a:r>
            <a:r>
              <a:rPr lang="en" i="1" dirty="0">
                <a:solidFill>
                  <a:schemeClr val="dk1"/>
                </a:solidFill>
              </a:rPr>
              <a:t>Unbroken</a:t>
            </a:r>
            <a:r>
              <a:rPr lang="en" dirty="0">
                <a:solidFill>
                  <a:schemeClr val="dk1"/>
                </a:solidFill>
              </a:rPr>
              <a:t> and will give a </a:t>
            </a:r>
            <a:endParaRPr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dirty="0">
                <a:solidFill>
                  <a:schemeClr val="dk1"/>
                </a:solidFill>
              </a:rPr>
              <a:t>connection between the other informational texts you have</a:t>
            </a:r>
            <a:endParaRPr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dirty="0">
                <a:solidFill>
                  <a:schemeClr val="dk1"/>
                </a:solidFill>
              </a:rPr>
              <a:t> been analyzing and the central text.</a:t>
            </a:r>
            <a:endParaRPr dirty="0"/>
          </a:p>
          <a:p>
            <a:pPr marL="0" marR="0" lvl="0" indent="0" algn="l" rtl="0">
              <a:lnSpc>
                <a:spcPct val="100000"/>
              </a:lnSpc>
              <a:spcBef>
                <a:spcPts val="0"/>
              </a:spcBef>
              <a:spcAft>
                <a:spcPts val="0"/>
              </a:spcAft>
              <a:buClr>
                <a:srgbClr val="000000"/>
              </a:buClr>
              <a:buSzPts val="1800"/>
              <a:buFont typeface="Century Gothic"/>
              <a:buNone/>
            </a:pPr>
            <a:endParaRPr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b="0" i="0" u="none" strike="noStrike" cap="none" dirty="0">
                <a:solidFill>
                  <a:srgbClr val="000000"/>
                </a:solidFill>
                <a:latin typeface="Century Gothic"/>
                <a:ea typeface="Century Gothic"/>
                <a:cs typeface="Century Gothic"/>
                <a:sym typeface="Century Gothic"/>
              </a:rPr>
              <a:t>Here’s what you’ll be learning and doing today:</a:t>
            </a:r>
            <a:endParaRPr dirty="0"/>
          </a:p>
          <a:p>
            <a:pPr marL="457200" marR="0" lvl="0" indent="-342900" algn="l" rtl="0">
              <a:lnSpc>
                <a:spcPct val="100000"/>
              </a:lnSpc>
              <a:spcBef>
                <a:spcPts val="0"/>
              </a:spcBef>
              <a:spcAft>
                <a:spcPts val="0"/>
              </a:spcAft>
              <a:buClr>
                <a:srgbClr val="000000"/>
              </a:buClr>
              <a:buSzPts val="1800"/>
              <a:buFont typeface="Century Gothic"/>
              <a:buChar char="●"/>
            </a:pPr>
            <a:r>
              <a:rPr lang="en" dirty="0"/>
              <a:t>Closely read and answer text-dependent questions about </a:t>
            </a:r>
            <a:r>
              <a:rPr lang="en" dirty="0">
                <a:solidFill>
                  <a:schemeClr val="dk1"/>
                </a:solidFill>
              </a:rPr>
              <a:t>War with Japan: </a:t>
            </a:r>
            <a:r>
              <a:rPr lang="en" i="1" dirty="0">
                <a:solidFill>
                  <a:schemeClr val="dk1"/>
                </a:solidFill>
              </a:rPr>
              <a:t>Unbroken</a:t>
            </a:r>
            <a:r>
              <a:rPr lang="en" dirty="0">
                <a:solidFill>
                  <a:schemeClr val="dk1"/>
                </a:solidFill>
              </a:rPr>
              <a:t>, pages 40-5.</a:t>
            </a:r>
            <a:endParaRPr dirty="0">
              <a:solidFill>
                <a:schemeClr val="dk1"/>
              </a:solidFill>
            </a:endParaRPr>
          </a:p>
          <a:p>
            <a:pPr marL="457200" marR="0" lvl="0" indent="-342900" algn="l" rtl="0">
              <a:lnSpc>
                <a:spcPct val="100000"/>
              </a:lnSpc>
              <a:spcBef>
                <a:spcPts val="0"/>
              </a:spcBef>
              <a:spcAft>
                <a:spcPts val="0"/>
              </a:spcAft>
              <a:buClr>
                <a:schemeClr val="dk1"/>
              </a:buClr>
              <a:buSzPts val="1800"/>
              <a:buChar char="●"/>
            </a:pPr>
            <a:r>
              <a:rPr lang="en" dirty="0">
                <a:solidFill>
                  <a:schemeClr val="dk1"/>
                </a:solidFill>
              </a:rPr>
              <a:t>Follow along with a read aloud of “Fourteen-Part </a:t>
            </a:r>
            <a:r>
              <a:rPr lang="en" dirty="0" smtClean="0">
                <a:solidFill>
                  <a:schemeClr val="dk1"/>
                </a:solidFill>
              </a:rPr>
              <a:t>Message</a:t>
            </a:r>
            <a:r>
              <a:rPr lang="en-US" dirty="0" smtClean="0">
                <a:solidFill>
                  <a:schemeClr val="dk1"/>
                </a:solidFill>
              </a:rPr>
              <a:t>.</a:t>
            </a:r>
            <a:r>
              <a:rPr lang="en" dirty="0" smtClean="0">
                <a:solidFill>
                  <a:schemeClr val="dk1"/>
                </a:solidFill>
              </a:rPr>
              <a:t>”</a:t>
            </a:r>
            <a:endParaRPr dirty="0">
              <a:solidFill>
                <a:schemeClr val="dk1"/>
              </a:solidFill>
            </a:endParaRPr>
          </a:p>
        </p:txBody>
      </p:sp>
      <p:pic>
        <p:nvPicPr>
          <p:cNvPr id="279" name="Google Shape;279;p42"/>
          <p:cNvPicPr preferRelativeResize="0"/>
          <p:nvPr/>
        </p:nvPicPr>
        <p:blipFill>
          <a:blip r:embed="rId3">
            <a:alphaModFix/>
          </a:blip>
          <a:stretch>
            <a:fillRect/>
          </a:stretch>
        </p:blipFill>
        <p:spPr>
          <a:xfrm>
            <a:off x="7521225" y="191300"/>
            <a:ext cx="1311075" cy="20026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3"/>
          <p:cNvSpPr txBox="1">
            <a:spLocks noGrp="1"/>
          </p:cNvSpPr>
          <p:nvPr>
            <p:ph type="title"/>
          </p:nvPr>
        </p:nvSpPr>
        <p:spPr>
          <a:xfrm>
            <a:off x="311700" y="115300"/>
            <a:ext cx="8520600" cy="1151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share our responses to the Focus Question.</a:t>
            </a:r>
            <a:endParaRPr sz="3400" b="0" i="0" u="none" strike="noStrike" cap="none">
              <a:solidFill>
                <a:schemeClr val="dk1"/>
              </a:solidFill>
              <a:latin typeface="Century Gothic"/>
              <a:ea typeface="Century Gothic"/>
              <a:cs typeface="Century Gothic"/>
              <a:sym typeface="Century Gothic"/>
            </a:endParaRPr>
          </a:p>
        </p:txBody>
      </p:sp>
      <p:sp>
        <p:nvSpPr>
          <p:cNvPr id="285" name="Google Shape;285;p43"/>
          <p:cNvSpPr txBox="1">
            <a:spLocks noGrp="1"/>
          </p:cNvSpPr>
          <p:nvPr>
            <p:ph type="body" idx="1"/>
          </p:nvPr>
        </p:nvSpPr>
        <p:spPr>
          <a:xfrm>
            <a:off x="403875" y="1505875"/>
            <a:ext cx="8520600" cy="2425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200"/>
              <a:buFont typeface="Arial"/>
              <a:buNone/>
            </a:pPr>
            <a:r>
              <a:rPr lang="en" b="1">
                <a:solidFill>
                  <a:schemeClr val="dk1"/>
                </a:solidFill>
              </a:rPr>
              <a:t>Focus question:</a:t>
            </a:r>
            <a:r>
              <a:rPr lang="en">
                <a:solidFill>
                  <a:schemeClr val="dk1"/>
                </a:solidFill>
              </a:rPr>
              <a:t> </a:t>
            </a:r>
            <a:endParaRPr>
              <a:solidFill>
                <a:schemeClr val="dk1"/>
              </a:solidFill>
            </a:endParaRPr>
          </a:p>
          <a:p>
            <a:pPr marL="0" marR="0" lvl="0" indent="0" algn="l" rtl="0">
              <a:lnSpc>
                <a:spcPct val="90000"/>
              </a:lnSpc>
              <a:spcBef>
                <a:spcPts val="0"/>
              </a:spcBef>
              <a:spcAft>
                <a:spcPts val="0"/>
              </a:spcAft>
              <a:buClr>
                <a:schemeClr val="dk1"/>
              </a:buClr>
              <a:buSzPts val="3200"/>
              <a:buFont typeface="Arial"/>
              <a:buNone/>
            </a:pPr>
            <a:endParaRPr>
              <a:solidFill>
                <a:schemeClr val="dk1"/>
              </a:solidFill>
            </a:endParaRPr>
          </a:p>
          <a:p>
            <a:pPr marL="0" marR="0" lvl="0" indent="0" algn="l" rtl="0">
              <a:lnSpc>
                <a:spcPct val="90000"/>
              </a:lnSpc>
              <a:spcBef>
                <a:spcPts val="0"/>
              </a:spcBef>
              <a:spcAft>
                <a:spcPts val="0"/>
              </a:spcAft>
              <a:buClr>
                <a:schemeClr val="dk1"/>
              </a:buClr>
              <a:buSzPts val="3200"/>
              <a:buFont typeface="Arial"/>
              <a:buNone/>
            </a:pPr>
            <a:r>
              <a:rPr lang="en">
                <a:solidFill>
                  <a:schemeClr val="dk1"/>
                </a:solidFill>
              </a:rPr>
              <a:t>Hillenbrand writes, “As Louie blazed through college, far away, history was turning”(45). Why does the author interrupt Louie’s narrative with information about Japan and Germany? Use the strongest evidence from the book to support your answer.</a:t>
            </a:r>
            <a:endParaRPr i="0" u="none" strike="noStrike" cap="none">
              <a:solidFill>
                <a:srgbClr val="000000"/>
              </a:solidFill>
            </a:endParaRPr>
          </a:p>
        </p:txBody>
      </p:sp>
      <p:pic>
        <p:nvPicPr>
          <p:cNvPr id="286" name="Google Shape;286;p43"/>
          <p:cNvPicPr preferRelativeResize="0"/>
          <p:nvPr/>
        </p:nvPicPr>
        <p:blipFill>
          <a:blip r:embed="rId3">
            <a:alphaModFix/>
          </a:blip>
          <a:stretch>
            <a:fillRect/>
          </a:stretch>
        </p:blipFill>
        <p:spPr>
          <a:xfrm>
            <a:off x="8436429" y="4382020"/>
            <a:ext cx="520704" cy="561975"/>
          </a:xfrm>
          <a:prstGeom prst="rect">
            <a:avLst/>
          </a:prstGeom>
          <a:noFill/>
          <a:ln>
            <a:noFill/>
          </a:ln>
        </p:spPr>
      </p:pic>
      <p:pic>
        <p:nvPicPr>
          <p:cNvPr id="287" name="Google Shape;287;p43"/>
          <p:cNvPicPr preferRelativeResize="0"/>
          <p:nvPr/>
        </p:nvPicPr>
        <p:blipFill>
          <a:blip r:embed="rId4">
            <a:alphaModFix/>
          </a:blip>
          <a:stretch>
            <a:fillRect/>
          </a:stretch>
        </p:blipFill>
        <p:spPr>
          <a:xfrm>
            <a:off x="7814139" y="4433107"/>
            <a:ext cx="589632" cy="45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4"/>
          <p:cNvSpPr txBox="1">
            <a:spLocks noGrp="1"/>
          </p:cNvSpPr>
          <p:nvPr>
            <p:ph type="title"/>
          </p:nvPr>
        </p:nvSpPr>
        <p:spPr>
          <a:xfrm>
            <a:off x="311700" y="146550"/>
            <a:ext cx="8520600" cy="113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Review Today’s Learning Targets</a:t>
            </a:r>
            <a:endParaRPr sz="3400" b="0" i="0" u="none" strike="noStrike" cap="none">
              <a:solidFill>
                <a:schemeClr val="dk1"/>
              </a:solidFill>
              <a:latin typeface="Century Gothic"/>
              <a:ea typeface="Century Gothic"/>
              <a:cs typeface="Century Gothic"/>
              <a:sym typeface="Century Gothic"/>
            </a:endParaRPr>
          </a:p>
        </p:txBody>
      </p:sp>
      <p:sp>
        <p:nvSpPr>
          <p:cNvPr id="293" name="Google Shape;293;p44"/>
          <p:cNvSpPr txBox="1">
            <a:spLocks noGrp="1"/>
          </p:cNvSpPr>
          <p:nvPr>
            <p:ph type="body" idx="1"/>
          </p:nvPr>
        </p:nvSpPr>
        <p:spPr>
          <a:xfrm>
            <a:off x="311700" y="1727100"/>
            <a:ext cx="8520600" cy="2425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3200"/>
              <a:buFont typeface="Arial"/>
              <a:buNone/>
            </a:pPr>
            <a:r>
              <a:rPr lang="en" sz="2400">
                <a:solidFill>
                  <a:schemeClr val="dk1"/>
                </a:solidFill>
              </a:rPr>
              <a:t>The Learning Target for today is:</a:t>
            </a:r>
            <a:endParaRPr sz="2400">
              <a:solidFill>
                <a:schemeClr val="dk1"/>
              </a:solidFill>
            </a:endParaRPr>
          </a:p>
          <a:p>
            <a:pPr marL="0" lvl="0" indent="0" algn="l" rtl="0">
              <a:lnSpc>
                <a:spcPct val="90000"/>
              </a:lnSpc>
              <a:spcBef>
                <a:spcPts val="0"/>
              </a:spcBef>
              <a:spcAft>
                <a:spcPts val="0"/>
              </a:spcAft>
              <a:buClr>
                <a:schemeClr val="dk1"/>
              </a:buClr>
              <a:buSzPts val="3200"/>
              <a:buFont typeface="Arial"/>
              <a:buNone/>
            </a:pPr>
            <a:endParaRPr sz="2400">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a:solidFill>
                  <a:schemeClr val="dk1"/>
                </a:solidFill>
              </a:rPr>
              <a:t>I can use evidence from </a:t>
            </a:r>
            <a:r>
              <a:rPr lang="en" sz="2400" i="1">
                <a:solidFill>
                  <a:schemeClr val="dk1"/>
                </a:solidFill>
              </a:rPr>
              <a:t>Unbroken</a:t>
            </a:r>
            <a:r>
              <a:rPr lang="en" sz="2400">
                <a:solidFill>
                  <a:schemeClr val="dk1"/>
                </a:solidFill>
              </a:rPr>
              <a:t> that supports my understanding of the Pearl Harbor attack.</a:t>
            </a:r>
            <a:endParaRPr sz="2400"/>
          </a:p>
        </p:txBody>
      </p:sp>
      <p:pic>
        <p:nvPicPr>
          <p:cNvPr id="294" name="Google Shape;294;p44"/>
          <p:cNvPicPr preferRelativeResize="0"/>
          <p:nvPr/>
        </p:nvPicPr>
        <p:blipFill>
          <a:blip r:embed="rId3">
            <a:alphaModFix/>
          </a:blip>
          <a:stretch>
            <a:fillRect/>
          </a:stretch>
        </p:blipFill>
        <p:spPr>
          <a:xfrm>
            <a:off x="8327571" y="4386780"/>
            <a:ext cx="678900" cy="530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5"/>
          <p:cNvSpPr txBox="1">
            <a:spLocks noGrp="1"/>
          </p:cNvSpPr>
          <p:nvPr>
            <p:ph type="title"/>
          </p:nvPr>
        </p:nvSpPr>
        <p:spPr>
          <a:xfrm>
            <a:off x="85500" y="228225"/>
            <a:ext cx="8973000" cy="1188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sz="3400" b="0" i="0" u="none" strike="noStrike" cap="none">
              <a:solidFill>
                <a:schemeClr val="dk1"/>
              </a:solidFill>
              <a:latin typeface="Century Gothic"/>
              <a:ea typeface="Century Gothic"/>
              <a:cs typeface="Century Gothic"/>
              <a:sym typeface="Century Gothic"/>
            </a:endParaRPr>
          </a:p>
        </p:txBody>
      </p:sp>
      <p:sp>
        <p:nvSpPr>
          <p:cNvPr id="300" name="Google Shape;300;p45"/>
          <p:cNvSpPr txBox="1">
            <a:spLocks noGrp="1"/>
          </p:cNvSpPr>
          <p:nvPr>
            <p:ph type="body" idx="1"/>
          </p:nvPr>
        </p:nvSpPr>
        <p:spPr>
          <a:xfrm>
            <a:off x="351450" y="2024600"/>
            <a:ext cx="8441100" cy="13443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chemeClr val="dk1"/>
              </a:buClr>
              <a:buSzPts val="2400"/>
              <a:buAutoNum type="arabicPeriod"/>
            </a:pPr>
            <a:r>
              <a:rPr lang="en" sz="2400">
                <a:solidFill>
                  <a:schemeClr val="dk1"/>
                </a:solidFill>
              </a:rPr>
              <a:t>Why does Hillenbrand include both the triumphs of Louie and the ominous background on Japan in the same chapter? </a:t>
            </a:r>
            <a:endParaRPr sz="2400" i="0" u="none" strike="noStrike" cap="none">
              <a:solidFill>
                <a:schemeClr val="dk1"/>
              </a:solidFill>
            </a:endParaRPr>
          </a:p>
        </p:txBody>
      </p:sp>
      <p:pic>
        <p:nvPicPr>
          <p:cNvPr id="301"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302"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title"/>
          </p:nvPr>
        </p:nvSpPr>
        <p:spPr>
          <a:xfrm>
            <a:off x="85500" y="0"/>
            <a:ext cx="8973000" cy="118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 </a:t>
            </a:r>
            <a:r>
              <a:rPr lang="en" i="1"/>
              <a:t>Unbroken</a:t>
            </a:r>
            <a:r>
              <a:rPr lang="en"/>
              <a:t> to Support Understanding</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08" name="Google Shape;308;p46"/>
          <p:cNvSpPr txBox="1">
            <a:spLocks noGrp="1"/>
          </p:cNvSpPr>
          <p:nvPr>
            <p:ph type="body" idx="1"/>
          </p:nvPr>
        </p:nvSpPr>
        <p:spPr>
          <a:xfrm>
            <a:off x="255475" y="1712950"/>
            <a:ext cx="8441100" cy="1188300"/>
          </a:xfrm>
          <a:prstGeom prst="rect">
            <a:avLst/>
          </a:prstGeom>
          <a:noFill/>
          <a:ln>
            <a:noFill/>
          </a:ln>
        </p:spPr>
        <p:txBody>
          <a:bodyPr spcFirstLastPara="1" wrap="square" lIns="91425" tIns="91425" rIns="91425" bIns="91425" anchor="t" anchorCtr="0">
            <a:noAutofit/>
          </a:bodyPr>
          <a:lstStyle/>
          <a:p>
            <a:pPr marL="673100" lvl="0" indent="-457200" algn="l" rtl="0">
              <a:lnSpc>
                <a:spcPct val="115000"/>
              </a:lnSpc>
              <a:spcBef>
                <a:spcPts val="0"/>
              </a:spcBef>
              <a:spcAft>
                <a:spcPts val="0"/>
              </a:spcAft>
              <a:buClr>
                <a:srgbClr val="000000"/>
              </a:buClr>
              <a:buSzPct val="100000"/>
              <a:buFont typeface="+mj-lt"/>
              <a:buAutoNum type="arabicPeriod" startAt="2"/>
            </a:pPr>
            <a:r>
              <a:rPr lang="en" sz="2400" dirty="0" smtClean="0">
                <a:solidFill>
                  <a:schemeClr val="dk1"/>
                </a:solidFill>
              </a:rPr>
              <a:t>What </a:t>
            </a:r>
            <a:r>
              <a:rPr lang="en" sz="2400" dirty="0">
                <a:solidFill>
                  <a:schemeClr val="dk1"/>
                </a:solidFill>
              </a:rPr>
              <a:t>reasons does Hillenbrand give for Japan’s plans to conquer new land?</a:t>
            </a: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sz="2400" dirty="0">
              <a:solidFill>
                <a:schemeClr val="dk1"/>
              </a:solidFill>
            </a:endParaRPr>
          </a:p>
        </p:txBody>
      </p:sp>
      <p:pic>
        <p:nvPicPr>
          <p:cNvPr id="6" name="Google Shape;301;p45"/>
          <p:cNvPicPr preferRelativeResize="0"/>
          <p:nvPr/>
        </p:nvPicPr>
        <p:blipFill>
          <a:blip r:embed="rId3">
            <a:alphaModFix/>
          </a:blip>
          <a:stretch>
            <a:fillRect/>
          </a:stretch>
        </p:blipFill>
        <p:spPr>
          <a:xfrm>
            <a:off x="8457310" y="4321629"/>
            <a:ext cx="590304" cy="609764"/>
          </a:xfrm>
          <a:prstGeom prst="rect">
            <a:avLst/>
          </a:prstGeom>
          <a:noFill/>
          <a:ln>
            <a:noFill/>
          </a:ln>
        </p:spPr>
      </p:pic>
      <p:pic>
        <p:nvPicPr>
          <p:cNvPr id="7" name="Google Shape;302;p45"/>
          <p:cNvPicPr preferRelativeResize="0"/>
          <p:nvPr/>
        </p:nvPicPr>
        <p:blipFill>
          <a:blip r:embed="rId4">
            <a:alphaModFix/>
          </a:blip>
          <a:stretch>
            <a:fillRect/>
          </a:stretch>
        </p:blipFill>
        <p:spPr>
          <a:xfrm>
            <a:off x="7885253" y="4299857"/>
            <a:ext cx="572057" cy="59587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CC8AC4-63B1-4FA4-9807-A4A2B5A62FCD}"/>
</file>

<file path=customXml/itemProps2.xml><?xml version="1.0" encoding="utf-8"?>
<ds:datastoreItem xmlns:ds="http://schemas.openxmlformats.org/officeDocument/2006/customXml" ds:itemID="{006CE701-0BDD-49A5-B03B-AAFF8FF4C15D}"/>
</file>

<file path=customXml/itemProps3.xml><?xml version="1.0" encoding="utf-8"?>
<ds:datastoreItem xmlns:ds="http://schemas.openxmlformats.org/officeDocument/2006/customXml" ds:itemID="{8EEA4AD6-00DC-4EC6-A054-5237533AD237}"/>
</file>

<file path=docProps/app.xml><?xml version="1.0" encoding="utf-8"?>
<Properties xmlns="http://schemas.openxmlformats.org/officeDocument/2006/extended-properties" xmlns:vt="http://schemas.openxmlformats.org/officeDocument/2006/docPropsVTypes">
  <TotalTime>12</TotalTime>
  <Words>3817</Words>
  <Application>Microsoft Macintosh PowerPoint</Application>
  <PresentationFormat>On-screen Show (16:9)</PresentationFormat>
  <Paragraphs>376</Paragraphs>
  <Slides>18</Slides>
  <Notes>18</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18</vt:i4>
      </vt:variant>
    </vt:vector>
  </HeadingPairs>
  <TitlesOfParts>
    <vt:vector size="24" baseType="lpstr">
      <vt:lpstr>Calibri</vt:lpstr>
      <vt:lpstr>Century Gothic</vt:lpstr>
      <vt:lpstr>Overlock</vt:lpstr>
      <vt:lpstr>Office Theme</vt:lpstr>
      <vt:lpstr>Office Theme</vt:lpstr>
      <vt:lpstr>Office Theme</vt:lpstr>
      <vt:lpstr>Grade 8: Module 3: Unit 1: Lesson 7  Teacher slide, before teaching.</vt:lpstr>
      <vt:lpstr>Grade 8: Module 3: Unit 1: Lesson 7  Teacher slide, before teaching.</vt:lpstr>
      <vt:lpstr>Grade 8: Module 3: Unit 1: Lesson 7  Teacher slide, before teaching.</vt:lpstr>
      <vt:lpstr>Grade 8: Module 3:  Unit 1: Lesson 7</vt:lpstr>
      <vt:lpstr>Hello, Students!</vt:lpstr>
      <vt:lpstr>Let’s share our responses to the Focus Question.</vt:lpstr>
      <vt:lpstr>Let’s Review Today’s Learning Targets</vt:lpstr>
      <vt:lpstr>Let’s Analyze Unbroken to Support Understanding</vt:lpstr>
      <vt:lpstr>Let’s Analyze Unbroken to Support Understanding </vt:lpstr>
      <vt:lpstr>Let’s Analyze Unbroken to Support Understanding </vt:lpstr>
      <vt:lpstr>Let’s Analyze Unbroken to Support Understanding </vt:lpstr>
      <vt:lpstr>Let’s Analyze Unbroken to Support Understanding </vt:lpstr>
      <vt:lpstr>Let’s Analyze Unbroken to Support Understanding </vt:lpstr>
      <vt:lpstr>Let’s Analyze Unbroken to Support Understanding </vt:lpstr>
      <vt:lpstr>Let’s Read and Summarize Understanding</vt:lpstr>
      <vt:lpstr>Let’s review today’s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7  Teacher slide, before teaching.</dc:title>
  <dc:creator>nbravo</dc:creator>
  <cp:lastModifiedBy>Alexander Specht</cp:lastModifiedBy>
  <cp:revision>5</cp:revision>
  <dcterms:modified xsi:type="dcterms:W3CDTF">2018-10-15T12:31:01Z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