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x="9144000" cy="5143500" type="screen16x9"/>
  <p:notesSz cx="6858000" cy="1495425"/>
  <p:embeddedFontLst>
    <p:embeddedFont>
      <p:font typeface="Calibri" panose="020F0502020204030204" pitchFamily="34" charset="0"/>
      <p:regular r:id="rId28"/>
      <p:bold r:id="rId29"/>
      <p:italic r:id="rId30"/>
      <p:boldItalic r:id="rId31"/>
    </p:embeddedFont>
    <p:embeddedFont>
      <p:font typeface="Century Gothic" panose="020B0502020202020204" pitchFamily="34" charset="0"/>
      <p:regular r:id="rId32"/>
      <p:bold r:id="rId33"/>
      <p:italic r:id="rId34"/>
      <p:boldItalic r:id="rId35"/>
    </p:embeddedFont>
    <p:embeddedFont>
      <p:font typeface="Overlock" panose="020B060402020202020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C2BD2D-A5A8-4EBE-8D7E-8F640DAB843D}" v="29" dt="2018-09-02T13:54:48.4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5" autoAdjust="0"/>
    <p:restoredTop sz="86715" autoAdjust="0"/>
  </p:normalViewPr>
  <p:slideViewPr>
    <p:cSldViewPr snapToGrid="0">
      <p:cViewPr varScale="1">
        <p:scale>
          <a:sx n="87" d="100"/>
          <a:sy n="87" d="100"/>
        </p:scale>
        <p:origin x="630"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2.fntdata"/><Relationship Id="rId21" Type="http://schemas.openxmlformats.org/officeDocument/2006/relationships/slide" Target="slides/slide17.xml"/><Relationship Id="rId34" Type="http://schemas.openxmlformats.org/officeDocument/2006/relationships/font" Target="fonts/font7.fntdata"/><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font" Target="fonts/font11.fntdata"/><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9CC2BD2D-A5A8-4EBE-8D7E-8F640DAB843D}"/>
    <pc:docChg chg="modSld modMainMaster">
      <pc:chgData name="Natalie Ivey" userId="2c81a4b0-7596-4a42-b4da-e7aac4dfeff9" providerId="ADAL" clId="{9CC2BD2D-A5A8-4EBE-8D7E-8F640DAB843D}" dt="2018-09-02T13:54:48.424" v="28" actId="14100"/>
      <pc:docMkLst>
        <pc:docMk/>
      </pc:docMkLst>
      <pc:sldChg chg="addSp modSp">
        <pc:chgData name="Natalie Ivey" userId="2c81a4b0-7596-4a42-b4da-e7aac4dfeff9" providerId="ADAL" clId="{9CC2BD2D-A5A8-4EBE-8D7E-8F640DAB843D}" dt="2018-09-02T13:54:06.353" v="15" actId="1076"/>
        <pc:sldMkLst>
          <pc:docMk/>
          <pc:sldMk cId="0" sldId="259"/>
        </pc:sldMkLst>
        <pc:picChg chg="add mod">
          <ac:chgData name="Natalie Ivey" userId="2c81a4b0-7596-4a42-b4da-e7aac4dfeff9" providerId="ADAL" clId="{9CC2BD2D-A5A8-4EBE-8D7E-8F640DAB843D}" dt="2018-09-02T13:54:06.353" v="15" actId="1076"/>
          <ac:picMkLst>
            <pc:docMk/>
            <pc:sldMk cId="0" sldId="259"/>
            <ac:picMk id="3" creationId="{F2418032-FF9F-4786-A0A9-C466CE3BCA21}"/>
          </ac:picMkLst>
        </pc:picChg>
      </pc:sldChg>
      <pc:sldChg chg="addSp modSp">
        <pc:chgData name="Natalie Ivey" userId="2c81a4b0-7596-4a42-b4da-e7aac4dfeff9" providerId="ADAL" clId="{9CC2BD2D-A5A8-4EBE-8D7E-8F640DAB843D}" dt="2018-09-02T13:54:48.424" v="28" actId="14100"/>
        <pc:sldMkLst>
          <pc:docMk/>
          <pc:sldMk cId="242190410" sldId="271"/>
        </pc:sldMkLst>
        <pc:spChg chg="mod">
          <ac:chgData name="Natalie Ivey" userId="2c81a4b0-7596-4a42-b4da-e7aac4dfeff9" providerId="ADAL" clId="{9CC2BD2D-A5A8-4EBE-8D7E-8F640DAB843D}" dt="2018-09-02T13:54:48.424" v="28" actId="14100"/>
          <ac:spMkLst>
            <pc:docMk/>
            <pc:sldMk cId="242190410" sldId="271"/>
            <ac:spMk id="130" creationId="{00000000-0000-0000-0000-000000000000}"/>
          </ac:spMkLst>
        </pc:spChg>
        <pc:spChg chg="mod">
          <ac:chgData name="Natalie Ivey" userId="2c81a4b0-7596-4a42-b4da-e7aac4dfeff9" providerId="ADAL" clId="{9CC2BD2D-A5A8-4EBE-8D7E-8F640DAB843D}" dt="2018-09-02T13:54:19.819" v="18" actId="14100"/>
          <ac:spMkLst>
            <pc:docMk/>
            <pc:sldMk cId="242190410" sldId="271"/>
            <ac:spMk id="131" creationId="{00000000-0000-0000-0000-000000000000}"/>
          </ac:spMkLst>
        </pc:spChg>
        <pc:picChg chg="add mod">
          <ac:chgData name="Natalie Ivey" userId="2c81a4b0-7596-4a42-b4da-e7aac4dfeff9" providerId="ADAL" clId="{9CC2BD2D-A5A8-4EBE-8D7E-8F640DAB843D}" dt="2018-09-02T13:54:41.432" v="25" actId="1076"/>
          <ac:picMkLst>
            <pc:docMk/>
            <pc:sldMk cId="242190410" sldId="271"/>
            <ac:picMk id="3" creationId="{B5A9C859-3F54-4712-A41E-80C4D794B4D4}"/>
          </ac:picMkLst>
        </pc:picChg>
      </pc:sldChg>
      <pc:sldMasterChg chg="addSp modSp">
        <pc:chgData name="Natalie Ivey" userId="2c81a4b0-7596-4a42-b4da-e7aac4dfeff9" providerId="ADAL" clId="{9CC2BD2D-A5A8-4EBE-8D7E-8F640DAB843D}" dt="2018-09-02T13:53:41.743" v="8" actId="1076"/>
        <pc:sldMasterMkLst>
          <pc:docMk/>
          <pc:sldMasterMk cId="0" sldId="2147483670"/>
        </pc:sldMasterMkLst>
        <pc:picChg chg="add mod">
          <ac:chgData name="Natalie Ivey" userId="2c81a4b0-7596-4a42-b4da-e7aac4dfeff9" providerId="ADAL" clId="{9CC2BD2D-A5A8-4EBE-8D7E-8F640DAB843D}" dt="2018-09-02T13:53:37.029" v="7" actId="1076"/>
          <ac:picMkLst>
            <pc:docMk/>
            <pc:sldMasterMk cId="0" sldId="2147483670"/>
            <ac:picMk id="3" creationId="{703DC78B-4144-408D-8991-A3A233F1071C}"/>
          </ac:picMkLst>
        </pc:picChg>
        <pc:picChg chg="add mod">
          <ac:chgData name="Natalie Ivey" userId="2c81a4b0-7596-4a42-b4da-e7aac4dfeff9" providerId="ADAL" clId="{9CC2BD2D-A5A8-4EBE-8D7E-8F640DAB843D}" dt="2018-09-02T13:53:41.743" v="8" actId="1076"/>
          <ac:picMkLst>
            <pc:docMk/>
            <pc:sldMasterMk cId="0" sldId="2147483670"/>
            <ac:picMk id="5" creationId="{78DFE0E5-38BD-4856-ADD2-E4CEB0B37FD3}"/>
          </ac:picMkLst>
        </pc:picChg>
        <pc:picChg chg="add mod">
          <ac:chgData name="Natalie Ivey" userId="2c81a4b0-7596-4a42-b4da-e7aac4dfeff9" providerId="ADAL" clId="{9CC2BD2D-A5A8-4EBE-8D7E-8F640DAB843D}" dt="2018-09-02T13:53:31.574" v="6" actId="1076"/>
          <ac:picMkLst>
            <pc:docMk/>
            <pc:sldMasterMk cId="0" sldId="2147483670"/>
            <ac:picMk id="10" creationId="{443FAF3A-6380-4514-A50E-92EF931537DA}"/>
          </ac:picMkLst>
        </pc:picChg>
      </pc:sldMasterChg>
    </pc:docChg>
  </pc:docChgLst>
  <pc:docChgLst>
    <pc:chgData clId="Web-{1D058A71-F3E0-4C9A-A8A5-BE507FE4835C}"/>
    <pc:docChg chg="modSld">
      <pc:chgData name="" userId="" providerId="" clId="Web-{1D058A71-F3E0-4C9A-A8A5-BE507FE4835C}" dt="2018-08-08T23:06:23.534" v="10" actId="14100"/>
      <pc:docMkLst>
        <pc:docMk/>
      </pc:docMkLst>
      <pc:sldChg chg="addSp modSp">
        <pc:chgData name="" userId="" providerId="" clId="Web-{1D058A71-F3E0-4C9A-A8A5-BE507FE4835C}" dt="2018-08-08T23:03:13.503" v="2" actId="14100"/>
        <pc:sldMkLst>
          <pc:docMk/>
          <pc:sldMk cId="0" sldId="261"/>
        </pc:sldMkLst>
        <pc:picChg chg="add mod">
          <ac:chgData name="" userId="" providerId="" clId="Web-{1D058A71-F3E0-4C9A-A8A5-BE507FE4835C}" dt="2018-08-08T23:03:13.503" v="2" actId="14100"/>
          <ac:picMkLst>
            <pc:docMk/>
            <pc:sldMk cId="0" sldId="261"/>
            <ac:picMk id="2" creationId="{E66D7F9F-942E-4D2F-B533-D4333A355298}"/>
          </ac:picMkLst>
        </pc:picChg>
      </pc:sldChg>
      <pc:sldChg chg="addSp modSp">
        <pc:chgData name="" userId="" providerId="" clId="Web-{1D058A71-F3E0-4C9A-A8A5-BE507FE4835C}" dt="2018-08-08T23:04:21.846" v="7" actId="14100"/>
        <pc:sldMkLst>
          <pc:docMk/>
          <pc:sldMk cId="0" sldId="263"/>
        </pc:sldMkLst>
        <pc:spChg chg="mod">
          <ac:chgData name="" userId="" providerId="" clId="Web-{1D058A71-F3E0-4C9A-A8A5-BE507FE4835C}" dt="2018-08-08T23:03:50.659" v="4" actId="1076"/>
          <ac:spMkLst>
            <pc:docMk/>
            <pc:sldMk cId="0" sldId="263"/>
            <ac:spMk id="178" creationId="{00000000-0000-0000-0000-000000000000}"/>
          </ac:spMkLst>
        </pc:spChg>
        <pc:picChg chg="add mod">
          <ac:chgData name="" userId="" providerId="" clId="Web-{1D058A71-F3E0-4C9A-A8A5-BE507FE4835C}" dt="2018-08-08T23:04:21.846" v="7" actId="14100"/>
          <ac:picMkLst>
            <pc:docMk/>
            <pc:sldMk cId="0" sldId="263"/>
            <ac:picMk id="2" creationId="{2912F226-EB9D-4746-BBC4-F874A717D70B}"/>
          </ac:picMkLst>
        </pc:picChg>
        <pc:picChg chg="mod">
          <ac:chgData name="" userId="" providerId="" clId="Web-{1D058A71-F3E0-4C9A-A8A5-BE507FE4835C}" dt="2018-08-08T23:03:44.253" v="3" actId="14100"/>
          <ac:picMkLst>
            <pc:docMk/>
            <pc:sldMk cId="0" sldId="263"/>
            <ac:picMk id="176" creationId="{00000000-0000-0000-0000-000000000000}"/>
          </ac:picMkLst>
        </pc:picChg>
      </pc:sldChg>
      <pc:sldChg chg="addSp modSp">
        <pc:chgData name="" userId="" providerId="" clId="Web-{1D058A71-F3E0-4C9A-A8A5-BE507FE4835C}" dt="2018-08-08T23:06:23.534" v="10" actId="14100"/>
        <pc:sldMkLst>
          <pc:docMk/>
          <pc:sldMk cId="3384878519" sldId="274"/>
        </pc:sldMkLst>
        <pc:picChg chg="add mod">
          <ac:chgData name="" userId="" providerId="" clId="Web-{1D058A71-F3E0-4C9A-A8A5-BE507FE4835C}" dt="2018-08-08T23:06:23.534" v="10" actId="14100"/>
          <ac:picMkLst>
            <pc:docMk/>
            <pc:sldMk cId="3384878519" sldId="274"/>
            <ac:picMk id="2" creationId="{65EB67FE-3214-4054-B70E-389493A6EFC7}"/>
          </ac:picMkLst>
        </pc:picChg>
      </pc:sldChg>
    </pc:docChg>
  </pc:docChgLst>
  <pc:docChgLst>
    <pc:chgData name="April Imperio" userId="S::april.imperio@detroitk12.org::016b43d7-eba5-4d9b-8296-c2a9482fb2a0" providerId="AD" clId="Web-{9E1474D9-2678-182E-2EED-E83CF90E68D8}"/>
    <pc:docChg chg="addSld">
      <pc:chgData name="April Imperio" userId="S::april.imperio@detroitk12.org::016b43d7-eba5-4d9b-8296-c2a9482fb2a0" providerId="AD" clId="Web-{9E1474D9-2678-182E-2EED-E83CF90E68D8}" dt="2019-03-26T00:33:09.197" v="0"/>
      <pc:docMkLst>
        <pc:docMk/>
      </pc:docMkLst>
      <pc:sldChg chg="add">
        <pc:chgData name="April Imperio" userId="S::april.imperio@detroitk12.org::016b43d7-eba5-4d9b-8296-c2a9482fb2a0" providerId="AD" clId="Web-{9E1474D9-2678-182E-2EED-E83CF90E68D8}" dt="2019-03-26T00:33:09.197" v="0"/>
        <pc:sldMkLst>
          <pc:docMk/>
          <pc:sldMk cId="562908423" sldId="27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67025788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Shape 12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71545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7" name="Shape 18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Suggested slide pacing: 0 minutes (time included in previous slide)</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Grouping: Pairs</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Teaching Notes: </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panose="020F0502020204030204" pitchFamily="34" charset="0"/>
                <a:ea typeface="Calibri"/>
                <a:cs typeface="Calibri"/>
                <a:sym typeface="Calibri"/>
              </a:rPr>
              <a:t>This is an optional slide to capture student thinking about strong and weak examples of </a:t>
            </a:r>
            <a:r>
              <a:rPr lang="en-US" sz="1200" b="0" i="0" u="none" strike="noStrike" cap="none" dirty="0">
                <a:solidFill>
                  <a:srgbClr val="000000"/>
                </a:solidFill>
                <a:latin typeface="Calibri" panose="020F0502020204030204" pitchFamily="34" charset="0"/>
                <a:ea typeface="Arial"/>
                <a:cs typeface="Arial"/>
                <a:sym typeface="Arial"/>
              </a:rPr>
              <a:t>Details/Evidence and Inference/Reasoning. Other options are Microsoft Word, Chart Paper, a Chalkboard/White Board, etc.</a:t>
            </a:r>
            <a:endParaRPr sz="1200" b="0" i="0" u="none" strike="noStrike" cap="none" dirty="0">
              <a:solidFill>
                <a:srgbClr val="000000"/>
              </a:solidFill>
              <a:latin typeface="Calibri" panose="020F0502020204030204" pitchFamily="34" charset="0"/>
              <a:ea typeface="Arial"/>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rPr>
              <a:t>You’ll need to exit out of presentation mode to be able to type in the text boxes.</a:t>
            </a:r>
            <a:endParaRPr sz="1200" dirty="0">
              <a:latin typeface="Calibri" panose="020F0502020204030204" pitchFamily="34" charset="0"/>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Teacher Actions:</a:t>
            </a:r>
            <a:r>
              <a:rPr lang="en-US" sz="1200" b="0" i="0" u="none" strike="noStrike" cap="none" baseline="0" dirty="0">
                <a:solidFill>
                  <a:schemeClr val="dk1"/>
                </a:solidFill>
                <a:latin typeface="Calibri" panose="020F0502020204030204" pitchFamily="34" charset="0"/>
                <a:ea typeface="Calibri"/>
                <a:cs typeface="Calibri"/>
                <a:sym typeface="Calibri"/>
              </a:rPr>
              <a:t> </a:t>
            </a:r>
            <a:r>
              <a:rPr lang="en-US" sz="1200" b="0" i="0" u="none" strike="noStrike" cap="none" dirty="0">
                <a:solidFill>
                  <a:schemeClr val="dk1"/>
                </a:solidFill>
                <a:latin typeface="Calibri" panose="020F0502020204030204" pitchFamily="34" charset="0"/>
                <a:ea typeface="Calibri"/>
                <a:cs typeface="Calibri"/>
                <a:sym typeface="Calibri"/>
              </a:rPr>
              <a:t>None</a:t>
            </a:r>
            <a:endParaRPr sz="1200" b="0" i="0" u="none" strike="noStrike" cap="none" dirty="0">
              <a:solidFill>
                <a:schemeClr val="dk1"/>
              </a:solidFill>
              <a:latin typeface="Calibri" panose="020F0502020204030204" pitchFamily="34" charset="0"/>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Student Look-</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/Listen-</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a:t>
            </a:r>
            <a:r>
              <a:rPr lang="en-US" sz="1200" b="0" i="0" u="none" strike="noStrike" cap="none" baseline="0" dirty="0">
                <a:solidFill>
                  <a:schemeClr val="dk1"/>
                </a:solidFill>
                <a:latin typeface="Calibri" panose="020F0502020204030204" pitchFamily="34" charset="0"/>
                <a:ea typeface="Calibri"/>
                <a:cs typeface="Calibri"/>
                <a:sym typeface="Calibri"/>
              </a:rPr>
              <a:t> </a:t>
            </a:r>
            <a:r>
              <a:rPr lang="en-US" sz="1200" b="0" i="0" u="none" strike="noStrike" cap="none" dirty="0">
                <a:solidFill>
                  <a:schemeClr val="dk1"/>
                </a:solidFill>
                <a:latin typeface="Calibri" panose="020F0502020204030204" pitchFamily="34" charset="0"/>
                <a:ea typeface="Calibri"/>
                <a:cs typeface="Calibri"/>
                <a:sym typeface="Calibri"/>
              </a:rPr>
              <a:t>None</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Support for Any Students Who Need It:</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panose="020F0502020204030204" pitchFamily="34" charset="0"/>
                <a:ea typeface="Calibri"/>
                <a:cs typeface="Calibri"/>
                <a:sym typeface="Calibri"/>
              </a:rPr>
              <a:t>If feasible, snap a photo of the students’ ideas about strong and weak examples.  You can share this photo with students who were absent and/or to work with individual students who are struggling to understand what constitutes a strong inference.</a:t>
            </a:r>
            <a:endParaRPr sz="1200" b="0" i="0" u="none" strike="noStrike" cap="none" dirty="0">
              <a:solidFill>
                <a:srgbClr val="000000"/>
              </a:solidFill>
              <a:latin typeface="Calibri" panose="020F0502020204030204" pitchFamily="34" charset="0"/>
              <a:ea typeface="Arial"/>
              <a:cs typeface="Arial"/>
              <a:sym typeface="Arial"/>
            </a:endParaRPr>
          </a:p>
        </p:txBody>
      </p:sp>
    </p:spTree>
    <p:extLst>
      <p:ext uri="{BB962C8B-B14F-4D97-AF65-F5344CB8AC3E}">
        <p14:creationId xmlns:p14="http://schemas.microsoft.com/office/powerpoint/2010/main" val="1524405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Shape 19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10-12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Whole Class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The Guiding Question (“How do culture, time, and place influence the development of identity?”) should ground students’ thinking as they re-explore Chapter 3 in this lesson.</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lang="en-US"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Distribute the Gathering Evidence graphic organizer to each student and project it on a document camera (or make a chart of it on chart paper or on your board).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Invite students to read the instructions silently, and check for understanding of these instructions. You may want to cold call a few students to en</a:t>
            </a:r>
            <a:r>
              <a:rPr lang="en-US" sz="1200" dirty="0">
                <a:latin typeface="Calibri"/>
                <a:ea typeface="Calibri"/>
                <a:cs typeface="Calibri"/>
                <a:sym typeface="Calibri"/>
              </a:rPr>
              <a:t>sure understanding.</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dirty="0">
                <a:latin typeface="Calibri"/>
                <a:ea typeface="Calibri"/>
                <a:cs typeface="Calibri"/>
                <a:sym typeface="Calibri"/>
              </a:rPr>
              <a:t>Now invite students to </a:t>
            </a:r>
            <a:r>
              <a:rPr lang="en-US" sz="1200" i="0" u="none" strike="noStrike" cap="none" dirty="0">
                <a:solidFill>
                  <a:srgbClr val="000000"/>
                </a:solidFill>
                <a:latin typeface="Calibri"/>
                <a:ea typeface="Calibri"/>
                <a:cs typeface="Calibri"/>
                <a:sym typeface="Calibri"/>
              </a:rPr>
              <a:t>complete the tasks</a:t>
            </a:r>
            <a:r>
              <a:rPr lang="en-US" sz="1200" dirty="0">
                <a:latin typeface="Calibri"/>
                <a:ea typeface="Calibri"/>
                <a:cs typeface="Calibri"/>
                <a:sym typeface="Calibri"/>
              </a:rPr>
              <a:t> silently.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Ask students to open </a:t>
            </a:r>
            <a:r>
              <a:rPr lang="en-US" sz="1200" i="1" u="none" strike="noStrike" cap="none" dirty="0">
                <a:solidFill>
                  <a:srgbClr val="000000"/>
                </a:solidFill>
                <a:latin typeface="Calibri"/>
                <a:ea typeface="Calibri"/>
                <a:cs typeface="Calibri"/>
                <a:sym typeface="Calibri"/>
              </a:rPr>
              <a:t>A Long Walk to Water</a:t>
            </a:r>
            <a:r>
              <a:rPr lang="en-US" sz="1200" i="0" u="none" strike="noStrike" cap="none" dirty="0">
                <a:solidFill>
                  <a:srgbClr val="000000"/>
                </a:solidFill>
                <a:latin typeface="Calibri"/>
                <a:ea typeface="Calibri"/>
                <a:cs typeface="Calibri"/>
                <a:sym typeface="Calibri"/>
              </a:rPr>
              <a:t> to page 14, the beginning of Chapter 3. Read aloud the section about Nya ending with the line, “But she might reach home by noon, if all went well.” Show students where this text is written as an example on the Gathering Evidence graphic organizer.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Ask students to think about how the text evidence supports the inference, then cold call a student or two to share their thinking.</a:t>
            </a:r>
          </a:p>
          <a:p>
            <a:pPr marL="914400" marR="0" lvl="1" indent="-304800" algn="l" rtl="0">
              <a:lnSpc>
                <a:spcPct val="100000"/>
              </a:lnSpc>
              <a:spcBef>
                <a:spcPts val="0"/>
              </a:spcBef>
              <a:spcAft>
                <a:spcPts val="0"/>
              </a:spcAft>
              <a:buClr>
                <a:srgbClr val="000000"/>
              </a:buClr>
              <a:buSzPts val="1200"/>
            </a:pPr>
            <a:r>
              <a:rPr lang="en-US" sz="1200" i="0" u="none" strike="noStrike" cap="none" dirty="0">
                <a:solidFill>
                  <a:srgbClr val="000000"/>
                </a:solidFill>
                <a:latin typeface="Calibri"/>
                <a:ea typeface="Calibri"/>
                <a:cs typeface="Calibri"/>
                <a:sym typeface="Calibri"/>
              </a:rPr>
              <a:t>If a student says, "I don't know" or chooses not to respond, say, </a:t>
            </a:r>
            <a:r>
              <a:rPr lang="en-US" sz="1200" i="1" u="none" strike="noStrike" cap="none" dirty="0">
                <a:solidFill>
                  <a:srgbClr val="000000"/>
                </a:solidFill>
                <a:latin typeface="Calibri"/>
                <a:ea typeface="Calibri"/>
                <a:cs typeface="Calibri"/>
                <a:sym typeface="Calibri"/>
              </a:rPr>
              <a:t>"I'm going to ask you to echo what another student shares in a moment." </a:t>
            </a:r>
            <a:r>
              <a:rPr lang="en-US" sz="1200" i="0" u="none" strike="noStrike" cap="none" dirty="0">
                <a:solidFill>
                  <a:srgbClr val="000000"/>
                </a:solidFill>
                <a:latin typeface="Calibri"/>
                <a:ea typeface="Calibri"/>
                <a:cs typeface="Calibri"/>
                <a:sym typeface="Calibri"/>
              </a:rPr>
              <a:t>Once a student shares an idea that has value, ask the first student to repeat it. You may need to model </a:t>
            </a:r>
            <a:r>
              <a:rPr lang="en-US" sz="1200" dirty="0">
                <a:latin typeface="Calibri"/>
                <a:ea typeface="Calibri"/>
                <a:cs typeface="Calibri"/>
                <a:sym typeface="Calibri"/>
              </a:rPr>
              <a:t>a thoughtful response. </a:t>
            </a:r>
            <a:r>
              <a:rPr lang="en-US" sz="1200" i="0" u="none" strike="noStrike" cap="none" dirty="0">
                <a:solidFill>
                  <a:srgbClr val="000000"/>
                </a:solidFill>
                <a:latin typeface="Calibri"/>
                <a:ea typeface="Calibri"/>
                <a:cs typeface="Calibri"/>
                <a:sym typeface="Calibri"/>
              </a:rPr>
              <a:t>Then say, </a:t>
            </a:r>
            <a:r>
              <a:rPr lang="en-US" sz="1200" i="1" u="none" strike="noStrike" cap="none" dirty="0">
                <a:solidFill>
                  <a:srgbClr val="000000"/>
                </a:solidFill>
                <a:latin typeface="Calibri"/>
                <a:ea typeface="Calibri"/>
                <a:cs typeface="Calibri"/>
                <a:sym typeface="Calibri"/>
              </a:rPr>
              <a:t>"Now you've shared a worthy idea with the class. I'm looking forward to hearing your own ideas as our study of this novel continues."</a:t>
            </a:r>
            <a:br>
              <a:rPr lang="en-US" sz="1200" i="1" u="none" strike="noStrike" cap="none" dirty="0">
                <a:solidFill>
                  <a:srgbClr val="000000"/>
                </a:solidFill>
                <a:latin typeface="Calibri"/>
                <a:ea typeface="Calibri"/>
                <a:cs typeface="Calibri"/>
                <a:sym typeface="Calibri"/>
              </a:rPr>
            </a:b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You sho</a:t>
            </a:r>
            <a:r>
              <a:rPr lang="en-US" sz="1200" b="0" i="0" u="none" strike="noStrike" cap="none" dirty="0">
                <a:solidFill>
                  <a:schemeClr val="dk1"/>
                </a:solidFill>
                <a:latin typeface="Calibri"/>
                <a:ea typeface="Calibri"/>
                <a:cs typeface="Calibri"/>
                <a:sym typeface="Calibri"/>
              </a:rPr>
              <a:t>uld see students underlining the focus question, discussing the questions at the bottom of page 1, and indicating which questions they’ve discussed.</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Possible student response to the connection between the text evidence and inference: “When I read, ‘But she might reach home by noon, if all went well ,’ I reasoned that she still had a number of challenges to face in her day … This made me think that her walk to and from the pond is very difficult. I’m now wondering what other difficulties she might face.”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If many students seem to be struggling, you may want to model the thinking involved here for the whole class.</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850957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Shape 20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15-17</a:t>
            </a:r>
            <a:r>
              <a:rPr lang="en-US"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298450" marR="0" lvl="0" indent="-2286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Tell students that now you will read aloud from the remainder of Chapter 3 (which students have already read at least once). Pause along the way for students to use the Gathering Evidence graphic organizer. </a:t>
            </a:r>
          </a:p>
          <a:p>
            <a:pPr marL="298450" marR="0" lvl="0" indent="-2286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Begin at the start of Chapter 3. After each of the chunks indicated below, prompt students to share their evidence and inferences with partners or have them share with whole class using cold call. </a:t>
            </a:r>
          </a:p>
          <a:p>
            <a:pPr marL="914400" marR="0" lvl="1" indent="-304800" algn="l" rtl="0">
              <a:lnSpc>
                <a:spcPct val="100000"/>
              </a:lnSpc>
              <a:spcBef>
                <a:spcPts val="0"/>
              </a:spcBef>
              <a:spcAft>
                <a:spcPts val="0"/>
              </a:spcAft>
              <a:buClr>
                <a:srgbClr val="000000"/>
              </a:buClr>
              <a:buSzPts val="1200"/>
            </a:pPr>
            <a:r>
              <a:rPr lang="en-US" sz="1200" i="0" u="none" strike="noStrike" cap="none" dirty="0">
                <a:solidFill>
                  <a:srgbClr val="000000"/>
                </a:solidFill>
                <a:latin typeface="Calibri"/>
                <a:ea typeface="Calibri"/>
                <a:cs typeface="Calibri"/>
                <a:sym typeface="Calibri"/>
              </a:rPr>
              <a:t>Chunk 1: Nya’s story (pages 14–15)</a:t>
            </a:r>
            <a:endParaRPr lang="en-US"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pPr>
            <a:r>
              <a:rPr lang="en-US" sz="1200" i="0" u="none" strike="noStrike" cap="none" dirty="0">
                <a:solidFill>
                  <a:srgbClr val="000000"/>
                </a:solidFill>
                <a:latin typeface="Calibri"/>
                <a:ea typeface="Calibri"/>
                <a:cs typeface="Calibri"/>
                <a:sym typeface="Calibri"/>
              </a:rPr>
              <a:t>Chunk 2: </a:t>
            </a:r>
            <a:r>
              <a:rPr lang="en-US" sz="1200" i="0" u="none" strike="noStrike" cap="none" dirty="0" err="1">
                <a:solidFill>
                  <a:srgbClr val="000000"/>
                </a:solidFill>
                <a:latin typeface="Calibri"/>
                <a:ea typeface="Calibri"/>
                <a:cs typeface="Calibri"/>
                <a:sym typeface="Calibri"/>
              </a:rPr>
              <a:t>Salva’s</a:t>
            </a:r>
            <a:r>
              <a:rPr lang="en-US" sz="1200" i="0" u="none" strike="noStrike" cap="none" dirty="0">
                <a:solidFill>
                  <a:srgbClr val="000000"/>
                </a:solidFill>
                <a:latin typeface="Calibri"/>
                <a:ea typeface="Calibri"/>
                <a:cs typeface="Calibri"/>
                <a:sym typeface="Calibri"/>
              </a:rPr>
              <a:t> story (page 15 “Southern Sudan 1985” through page 17 “Everything was upside down”)</a:t>
            </a:r>
            <a:endParaRPr lang="en-US"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pPr>
            <a:r>
              <a:rPr lang="en-US" sz="1200" i="0" u="none" strike="noStrike" cap="none" dirty="0">
                <a:solidFill>
                  <a:srgbClr val="000000"/>
                </a:solidFill>
                <a:latin typeface="Calibri"/>
                <a:ea typeface="Calibri"/>
                <a:cs typeface="Calibri"/>
                <a:sym typeface="Calibri"/>
              </a:rPr>
              <a:t>Chunk 3: </a:t>
            </a:r>
            <a:r>
              <a:rPr lang="en-US" sz="1200" i="0" u="none" strike="noStrike" cap="none" dirty="0" err="1">
                <a:solidFill>
                  <a:srgbClr val="000000"/>
                </a:solidFill>
                <a:latin typeface="Calibri"/>
                <a:ea typeface="Calibri"/>
                <a:cs typeface="Calibri"/>
                <a:sym typeface="Calibri"/>
              </a:rPr>
              <a:t>Salva’s</a:t>
            </a:r>
            <a:r>
              <a:rPr lang="en-US" sz="1200" i="0" u="none" strike="noStrike" cap="none" dirty="0">
                <a:solidFill>
                  <a:srgbClr val="000000"/>
                </a:solidFill>
                <a:latin typeface="Calibri"/>
                <a:ea typeface="Calibri"/>
                <a:cs typeface="Calibri"/>
                <a:sym typeface="Calibri"/>
              </a:rPr>
              <a:t> story, cont. (page 17 “</a:t>
            </a:r>
            <a:r>
              <a:rPr lang="en-US" sz="1200" i="0" u="none" strike="noStrike" cap="none" dirty="0" err="1">
                <a:solidFill>
                  <a:srgbClr val="000000"/>
                </a:solidFill>
                <a:latin typeface="Calibri"/>
                <a:ea typeface="Calibri"/>
                <a:cs typeface="Calibri"/>
                <a:sym typeface="Calibri"/>
              </a:rPr>
              <a:t>Salva</a:t>
            </a:r>
            <a:r>
              <a:rPr lang="en-US" sz="1200" i="0" u="none" strike="noStrike" cap="none" dirty="0">
                <a:solidFill>
                  <a:srgbClr val="000000"/>
                </a:solidFill>
                <a:latin typeface="Calibri"/>
                <a:ea typeface="Calibri"/>
                <a:cs typeface="Calibri"/>
                <a:sym typeface="Calibri"/>
              </a:rPr>
              <a:t> stayed in the woman’s barn again…” through end of chapter “Could his family be among them?”)</a:t>
            </a:r>
          </a:p>
          <a:p>
            <a:pPr marL="298450" marR="0" lvl="0" indent="-228600" algn="l" rtl="0">
              <a:lnSpc>
                <a:spcPct val="100000"/>
              </a:lnSpc>
              <a:spcBef>
                <a:spcPts val="0"/>
              </a:spcBef>
              <a:spcAft>
                <a:spcPts val="0"/>
              </a:spcAft>
              <a:buClr>
                <a:srgbClr val="000000"/>
              </a:buClr>
              <a:buSzPts val="1200"/>
              <a:buFont typeface="+mj-lt"/>
              <a:buAutoNum type="arabicPeriod"/>
            </a:pPr>
            <a:r>
              <a:rPr lang="en-US" sz="1200" dirty="0">
                <a:latin typeface="Calibri"/>
                <a:ea typeface="Calibri"/>
                <a:cs typeface="Calibri"/>
                <a:sym typeface="Calibri"/>
              </a:rPr>
              <a:t>If necessary, clarify this example by thinking aloud for students. For example, you might say something like the following: </a:t>
            </a:r>
            <a:r>
              <a:rPr lang="en-US" sz="1200" i="1" dirty="0">
                <a:latin typeface="Calibri"/>
                <a:ea typeface="Calibri"/>
                <a:cs typeface="Calibri"/>
                <a:sym typeface="Calibri"/>
              </a:rPr>
              <a:t>“When I read, ‘</a:t>
            </a:r>
            <a:r>
              <a:rPr lang="en-US" sz="1200" i="1" dirty="0" err="1">
                <a:latin typeface="Calibri"/>
                <a:ea typeface="Calibri"/>
                <a:cs typeface="Calibri"/>
                <a:sym typeface="Calibri"/>
              </a:rPr>
              <a:t>Nya</a:t>
            </a:r>
            <a:r>
              <a:rPr lang="en-US" sz="1200" i="1" dirty="0">
                <a:latin typeface="Calibri"/>
                <a:ea typeface="Calibri"/>
                <a:cs typeface="Calibri"/>
                <a:sym typeface="Calibri"/>
              </a:rPr>
              <a:t> knew that going home would take longer than coming had,’ I reasoned that she still had a number of challenges to face in her day … This made me think that her walk to and from the pond is very difficult. I’m now wondering what other difficulties she might face.”</a:t>
            </a:r>
          </a:p>
          <a:p>
            <a:pPr marL="298450" marR="0" lvl="0" indent="-228600" algn="l" rtl="0">
              <a:lnSpc>
                <a:spcPct val="100000"/>
              </a:lnSpc>
              <a:spcBef>
                <a:spcPts val="0"/>
              </a:spcBef>
              <a:spcAft>
                <a:spcPts val="0"/>
              </a:spcAft>
              <a:buClr>
                <a:srgbClr val="000000"/>
              </a:buClr>
              <a:buSzPts val="1200"/>
              <a:buFont typeface="+mj-lt"/>
              <a:buAutoNum type="arabicPeriod"/>
            </a:pPr>
            <a:r>
              <a:rPr lang="en-US" sz="1200" dirty="0">
                <a:latin typeface="Calibri"/>
                <a:ea typeface="Calibri"/>
                <a:cs typeface="Calibri"/>
                <a:sym typeface="Calibri"/>
              </a:rPr>
              <a:t>Tell students to not put any mark in the final (right-hand) column of the graphic.</a:t>
            </a:r>
          </a:p>
          <a:p>
            <a:pPr marL="298450" marR="0" lvl="0" indent="-2286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Ask students to complete at least one row of the graphic organizer independently, silently rereading a section of Chapter 3 as needed.</a:t>
            </a:r>
          </a:p>
          <a:p>
            <a:pPr marL="298450" marR="0" lvl="0" indent="-2286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During this time, circulate among students to monitor progress and offer support.</a:t>
            </a:r>
          </a:p>
          <a:p>
            <a:pPr marL="247650" marR="0" lvl="0" indent="-177800" algn="l" rtl="0">
              <a:lnSpc>
                <a:spcPct val="100000"/>
              </a:lnSpc>
              <a:spcBef>
                <a:spcPts val="0"/>
              </a:spcBef>
              <a:spcAft>
                <a:spcPts val="0"/>
              </a:spcAft>
              <a:buClr>
                <a:srgbClr val="000000"/>
              </a:buClr>
              <a:buSzPts val="1200"/>
              <a:buFont typeface="Calibri"/>
              <a:buChar char="●"/>
            </a:pPr>
            <a:endParaRPr lang="en-US" sz="1200" b="0" i="0" u="none" strike="noStrike" cap="none" dirty="0">
              <a:solidFill>
                <a:srgbClr val="000000"/>
              </a:solidFill>
              <a:latin typeface="Calibri"/>
              <a:ea typeface="Calibri"/>
              <a:cs typeface="Arial"/>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/Listen-</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demonstrate gathering evidence and making inferences in their graphic organizers.</a:t>
            </a:r>
            <a:endParaRPr sz="1200" b="0" i="0" u="none" strike="noStrike" cap="none" dirty="0">
              <a:solidFill>
                <a:schemeClr val="dk1"/>
              </a:solidFill>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As needed, provide additional modeling through this guided practice time. Gauge whether to continue whole group or to gradually release students to more independent work.</a:t>
            </a:r>
            <a:endParaRPr sz="1100" b="0" i="0" u="none" strike="noStrike" cap="none" dirty="0">
              <a:solidFill>
                <a:srgbClr val="000000"/>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031110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Shape 21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3-6 minutes </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 </a:t>
            </a: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If students are confused about the numbers in parentheses, inform them that they refer to the page numbers in </a:t>
            </a:r>
            <a:r>
              <a:rPr lang="en-US" sz="1200" i="1" dirty="0">
                <a:solidFill>
                  <a:schemeClr val="dk1"/>
                </a:solidFill>
                <a:latin typeface="Calibri"/>
                <a:ea typeface="Calibri"/>
                <a:cs typeface="Calibri"/>
                <a:sym typeface="Calibri"/>
              </a:rPr>
              <a:t>A Long Walk to Water</a:t>
            </a:r>
            <a:r>
              <a:rPr lang="en-US" sz="1200" dirty="0">
                <a:solidFill>
                  <a:schemeClr val="dk1"/>
                </a:solidFill>
                <a:latin typeface="Calibri"/>
                <a:ea typeface="Calibri"/>
                <a:cs typeface="Calibri"/>
                <a:sym typeface="Calibri"/>
              </a:rPr>
              <a:t> where they are used in context.</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301752" marR="0" lvl="0" indent="-228600" algn="l" rtl="0">
              <a:lnSpc>
                <a:spcPct val="100000"/>
              </a:lnSpc>
              <a:spcBef>
                <a:spcPts val="0"/>
              </a:spcBef>
              <a:spcAft>
                <a:spcPts val="0"/>
              </a:spcAft>
              <a:buFont typeface="+mj-lt"/>
              <a:buAutoNum type="arabicPeriod"/>
            </a:pPr>
            <a:r>
              <a:rPr lang="en-US" sz="1200" dirty="0">
                <a:solidFill>
                  <a:schemeClr val="dk1"/>
                </a:solidFill>
                <a:latin typeface="Calibri"/>
                <a:ea typeface="Calibri"/>
                <a:cs typeface="Calibri"/>
                <a:sym typeface="Calibri"/>
              </a:rPr>
              <a:t>Briefly revisit the vocabulary words to which you alerted students at the start of the lesson. Help students notice how focusing on specific words aids their understanding of key aspects of the novel:</a:t>
            </a:r>
          </a:p>
          <a:p>
            <a:pPr marL="758952" marR="0" lvl="1" indent="-228600" algn="l" rtl="0">
              <a:lnSpc>
                <a:spcPct val="100000"/>
              </a:lnSpc>
              <a:spcBef>
                <a:spcPts val="0"/>
              </a:spcBef>
              <a:spcAft>
                <a:spcPts val="0"/>
              </a:spcAft>
            </a:pPr>
            <a:r>
              <a:rPr lang="en-US" sz="1200" i="1" dirty="0">
                <a:solidFill>
                  <a:schemeClr val="dk1"/>
                </a:solidFill>
                <a:latin typeface="Calibri"/>
                <a:ea typeface="Calibri"/>
                <a:cs typeface="Calibri"/>
                <a:sym typeface="Calibri"/>
              </a:rPr>
              <a:t>“Both Nya and </a:t>
            </a:r>
            <a:r>
              <a:rPr lang="en-US" sz="1200" i="1" dirty="0" err="1">
                <a:solidFill>
                  <a:schemeClr val="dk1"/>
                </a:solidFill>
                <a:latin typeface="Calibri"/>
                <a:ea typeface="Calibri"/>
                <a:cs typeface="Calibri"/>
                <a:sym typeface="Calibri"/>
              </a:rPr>
              <a:t>Salva</a:t>
            </a:r>
            <a:r>
              <a:rPr lang="en-US" sz="1200" i="1" dirty="0">
                <a:solidFill>
                  <a:schemeClr val="dk1"/>
                </a:solidFill>
                <a:latin typeface="Calibri"/>
                <a:ea typeface="Calibri"/>
                <a:cs typeface="Calibri"/>
                <a:sym typeface="Calibri"/>
              </a:rPr>
              <a:t> look across the _____</a:t>
            </a:r>
            <a:r>
              <a:rPr lang="en-US" sz="1200" i="1" baseline="0" dirty="0">
                <a:solidFill>
                  <a:schemeClr val="dk1"/>
                </a:solidFill>
                <a:latin typeface="Calibri"/>
                <a:ea typeface="Calibri"/>
                <a:cs typeface="Calibri"/>
                <a:sym typeface="Calibri"/>
              </a:rPr>
              <a:t> </a:t>
            </a:r>
            <a:r>
              <a:rPr lang="en-US" sz="1200" i="1" dirty="0">
                <a:solidFill>
                  <a:schemeClr val="dk1"/>
                </a:solidFill>
                <a:latin typeface="Calibri"/>
                <a:ea typeface="Calibri"/>
                <a:cs typeface="Calibri"/>
                <a:sym typeface="Calibri"/>
              </a:rPr>
              <a:t>and use a ______ to hold water. What do these words mean, and what do they help us understand about how place influences </a:t>
            </a:r>
            <a:r>
              <a:rPr lang="en-US" sz="1200" i="1" dirty="0" err="1">
                <a:solidFill>
                  <a:schemeClr val="dk1"/>
                </a:solidFill>
                <a:latin typeface="Calibri"/>
                <a:ea typeface="Calibri"/>
                <a:cs typeface="Calibri"/>
                <a:sym typeface="Calibri"/>
              </a:rPr>
              <a:t>Nya’s</a:t>
            </a:r>
            <a:r>
              <a:rPr lang="en-US" sz="1200" i="1" dirty="0">
                <a:solidFill>
                  <a:schemeClr val="dk1"/>
                </a:solidFill>
                <a:latin typeface="Calibri"/>
                <a:ea typeface="Calibri"/>
                <a:cs typeface="Calibri"/>
                <a:sym typeface="Calibri"/>
              </a:rPr>
              <a:t> and </a:t>
            </a:r>
            <a:r>
              <a:rPr lang="en-US" sz="1200" i="1" dirty="0" err="1">
                <a:solidFill>
                  <a:schemeClr val="dk1"/>
                </a:solidFill>
                <a:latin typeface="Calibri"/>
                <a:ea typeface="Calibri"/>
                <a:cs typeface="Calibri"/>
                <a:sym typeface="Calibri"/>
              </a:rPr>
              <a:t>Salva’s</a:t>
            </a:r>
            <a:r>
              <a:rPr lang="en-US" sz="1200" i="1" dirty="0">
                <a:solidFill>
                  <a:schemeClr val="dk1"/>
                </a:solidFill>
                <a:latin typeface="Calibri"/>
                <a:ea typeface="Calibri"/>
                <a:cs typeface="Calibri"/>
                <a:sym typeface="Calibri"/>
              </a:rPr>
              <a:t> identity?” </a:t>
            </a:r>
          </a:p>
          <a:p>
            <a:pPr marL="301752" marR="0" lvl="0" indent="-228600" algn="l" rtl="0">
              <a:lnSpc>
                <a:spcPct val="100000"/>
              </a:lnSpc>
              <a:spcBef>
                <a:spcPts val="0"/>
              </a:spcBef>
              <a:spcAft>
                <a:spcPts val="0"/>
              </a:spcAft>
              <a:buFont typeface="+mj-lt"/>
              <a:buAutoNum type="arabicPeriod"/>
            </a:pPr>
            <a:r>
              <a:rPr lang="en-US" sz="1200" dirty="0">
                <a:solidFill>
                  <a:schemeClr val="dk1"/>
                </a:solidFill>
                <a:latin typeface="Calibri"/>
                <a:ea typeface="Calibri"/>
                <a:cs typeface="Calibri"/>
                <a:sym typeface="Calibri"/>
              </a:rPr>
              <a:t>Invite students to turn and talk with a partner. Then cold call a student to share out.</a:t>
            </a:r>
          </a:p>
          <a:p>
            <a:pPr marL="758952" marR="0" lvl="1" indent="-228600" algn="l" rtl="0">
              <a:lnSpc>
                <a:spcPct val="100000"/>
              </a:lnSpc>
              <a:spcBef>
                <a:spcPts val="0"/>
              </a:spcBef>
              <a:spcAft>
                <a:spcPts val="0"/>
              </a:spcAft>
            </a:pPr>
            <a:r>
              <a:rPr lang="en-US" sz="1200" i="1" dirty="0">
                <a:solidFill>
                  <a:schemeClr val="dk1"/>
                </a:solidFill>
                <a:latin typeface="Calibri"/>
                <a:ea typeface="Calibri"/>
                <a:cs typeface="Calibri"/>
                <a:sym typeface="Calibri"/>
              </a:rPr>
              <a:t>“What are the scar patterns on the woman’s face, and why are they important to help us understand how culture shapes his identity?”</a:t>
            </a:r>
          </a:p>
          <a:p>
            <a:pPr marL="301752" marR="0" lvl="0" indent="-228600" algn="l" rtl="0">
              <a:lnSpc>
                <a:spcPct val="100000"/>
              </a:lnSpc>
              <a:spcBef>
                <a:spcPts val="0"/>
              </a:spcBef>
              <a:spcAft>
                <a:spcPts val="0"/>
              </a:spcAft>
              <a:buFont typeface="+mj-lt"/>
              <a:buAutoNum type="arabicPeriod"/>
            </a:pPr>
            <a:r>
              <a:rPr lang="en-US" sz="1200" dirty="0">
                <a:solidFill>
                  <a:schemeClr val="dk1"/>
                </a:solidFill>
                <a:latin typeface="Calibri"/>
                <a:ea typeface="Calibri"/>
                <a:cs typeface="Calibri"/>
                <a:sym typeface="Calibri"/>
              </a:rPr>
              <a:t>Again have students turn and talk, then share out. </a:t>
            </a:r>
          </a:p>
          <a:p>
            <a:pPr marL="758952" marR="0" lvl="1" indent="-228600" algn="l" rtl="0">
              <a:lnSpc>
                <a:spcPct val="100000"/>
              </a:lnSpc>
              <a:spcBef>
                <a:spcPts val="0"/>
              </a:spcBef>
              <a:spcAft>
                <a:spcPts val="0"/>
              </a:spcAft>
            </a:pPr>
            <a:r>
              <a:rPr lang="en-US" sz="1200" i="1" dirty="0">
                <a:solidFill>
                  <a:schemeClr val="dk1"/>
                </a:solidFill>
                <a:latin typeface="Calibri"/>
                <a:ea typeface="Calibri"/>
                <a:cs typeface="Calibri"/>
                <a:sym typeface="Calibri"/>
              </a:rPr>
              <a:t>“On page 18, the author writes ‘</a:t>
            </a:r>
            <a:r>
              <a:rPr lang="en-US" sz="1200" i="1" dirty="0" err="1">
                <a:solidFill>
                  <a:schemeClr val="dk1"/>
                </a:solidFill>
                <a:latin typeface="Calibri"/>
                <a:ea typeface="Calibri"/>
                <a:cs typeface="Calibri"/>
                <a:sym typeface="Calibri"/>
              </a:rPr>
              <a:t>Salva</a:t>
            </a:r>
            <a:r>
              <a:rPr lang="en-US" sz="1200" i="1" dirty="0">
                <a:solidFill>
                  <a:schemeClr val="dk1"/>
                </a:solidFill>
                <a:latin typeface="Calibri"/>
                <a:ea typeface="Calibri"/>
                <a:cs typeface="Calibri"/>
                <a:sym typeface="Calibri"/>
              </a:rPr>
              <a:t> stared at her as a panic  inside him.’ What does the word mean in this context? How does this help us understand something important about </a:t>
            </a:r>
            <a:r>
              <a:rPr lang="en-US" sz="1200" i="1" dirty="0" err="1">
                <a:solidFill>
                  <a:schemeClr val="dk1"/>
                </a:solidFill>
                <a:latin typeface="Calibri"/>
                <a:ea typeface="Calibri"/>
                <a:cs typeface="Calibri"/>
                <a:sym typeface="Calibri"/>
              </a:rPr>
              <a:t>Salva</a:t>
            </a:r>
            <a:r>
              <a:rPr lang="en-US" sz="1200" i="1" dirty="0">
                <a:solidFill>
                  <a:schemeClr val="dk1"/>
                </a:solidFill>
                <a:latin typeface="Calibri"/>
                <a:ea typeface="Calibri"/>
                <a:cs typeface="Calibri"/>
                <a:sym typeface="Calibri"/>
              </a:rPr>
              <a:t>?”</a:t>
            </a:r>
            <a:br>
              <a:rPr lang="en-US" sz="1200" i="1" dirty="0">
                <a:solidFill>
                  <a:schemeClr val="dk1"/>
                </a:solidFill>
                <a:latin typeface="Calibri"/>
                <a:ea typeface="Calibri"/>
                <a:cs typeface="Calibri"/>
                <a:sym typeface="Calibri"/>
              </a:rPr>
            </a:br>
            <a:endParaRPr lang="en-US" sz="1200" i="1" dirty="0">
              <a:solidFill>
                <a:schemeClr val="dk1"/>
              </a:solidFill>
              <a:latin typeface="Arial"/>
              <a:ea typeface="Calibri"/>
              <a:cs typeface="Arial"/>
              <a:sym typeface="Arial"/>
            </a:endParaRPr>
          </a:p>
          <a:p>
            <a:pPr marL="0" marR="0" lvl="1"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Listen for students to recognize that the land both characters live on is vast, harsh, and dry.</a:t>
            </a: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Listen for students to realize that it was important for </a:t>
            </a:r>
            <a:r>
              <a:rPr lang="en-US" sz="1200" dirty="0" err="1">
                <a:solidFill>
                  <a:schemeClr val="dk1"/>
                </a:solidFill>
                <a:latin typeface="Calibri"/>
                <a:ea typeface="Calibri"/>
                <a:cs typeface="Calibri"/>
                <a:sym typeface="Calibri"/>
              </a:rPr>
              <a:t>Salva</a:t>
            </a:r>
            <a:r>
              <a:rPr lang="en-US" sz="1200" dirty="0">
                <a:solidFill>
                  <a:schemeClr val="dk1"/>
                </a:solidFill>
                <a:latin typeface="Calibri"/>
                <a:ea typeface="Calibri"/>
                <a:cs typeface="Calibri"/>
                <a:sym typeface="Calibri"/>
              </a:rPr>
              <a:t> to know that this woman was a member of the Dinka tribe, as he is.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Support for Any Students Who Need It:</a:t>
            </a: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Consider partnering an ELL with a student who speaks the same L1 when discussion of complex content is required. This can allow students to have more meaningful discussions and clarify points in their native language.</a:t>
            </a:r>
            <a:endParaRPr dirty="0">
              <a:solidFill>
                <a:schemeClr val="dk1"/>
              </a:solidFill>
            </a:endParaRPr>
          </a:p>
          <a:p>
            <a:pPr marL="0" lvl="0" indent="0">
              <a:spcBef>
                <a:spcPts val="0"/>
              </a:spcBef>
              <a:spcAft>
                <a:spcPts val="0"/>
              </a:spcAft>
              <a:buNone/>
            </a:pPr>
            <a:endParaRPr dirty="0"/>
          </a:p>
        </p:txBody>
      </p:sp>
    </p:spTree>
    <p:extLst>
      <p:ext uri="{BB962C8B-B14F-4D97-AF65-F5344CB8AC3E}">
        <p14:creationId xmlns:p14="http://schemas.microsoft.com/office/powerpoint/2010/main" val="2593340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Shape 21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Suggested slide pacing: 3-4 minutes </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Grouping: Whole Class</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Teaching Notes: </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panose="020F0502020204030204" pitchFamily="34" charset="0"/>
                <a:ea typeface="Calibri"/>
                <a:cs typeface="Calibri"/>
                <a:sym typeface="Calibri"/>
              </a:rPr>
              <a:t>Provide individual but quick feedback to each student regarding their progress on the Gathering Evidence graphic organizer.  If you notice a theme or trend in which several students are off-track, consider beginning Lesson 6 by addressing this whole-class.	</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Teacher Actions:</a:t>
            </a:r>
            <a:endParaRPr sz="1200" dirty="0">
              <a:latin typeface="Calibri" panose="020F0502020204030204" pitchFamily="34" charset="0"/>
            </a:endParaRPr>
          </a:p>
          <a:p>
            <a:pPr marL="457200" marR="0" lvl="0" indent="-298450" algn="l" rtl="0">
              <a:lnSpc>
                <a:spcPct val="100000"/>
              </a:lnSpc>
              <a:spcBef>
                <a:spcPts val="0"/>
              </a:spcBef>
              <a:spcAft>
                <a:spcPts val="0"/>
              </a:spcAft>
              <a:buClr>
                <a:srgbClr val="000000"/>
              </a:buClr>
              <a:buSzPts val="1100"/>
              <a:buFont typeface="+mj-lt"/>
              <a:buAutoNum type="arabicPeriod"/>
            </a:pPr>
            <a:r>
              <a:rPr lang="en-US" sz="1200" b="0" i="0" u="none" strike="noStrike" cap="none" dirty="0">
                <a:solidFill>
                  <a:srgbClr val="000000"/>
                </a:solidFill>
                <a:latin typeface="Calibri" panose="020F0502020204030204" pitchFamily="34" charset="0"/>
                <a:ea typeface="Arial"/>
                <a:cs typeface="Arial"/>
                <a:sym typeface="Arial"/>
              </a:rPr>
              <a:t>For today’s exit ticket, prompt students to circle one row on their Gathering Evidence graphic organizers that they think best exemplifies their ability to analyze how Linda Sue Park develops and contrasts Nya’s and </a:t>
            </a:r>
            <a:r>
              <a:rPr lang="en-US" sz="1200" b="0" i="0" u="none" strike="noStrike" cap="none" dirty="0" err="1">
                <a:solidFill>
                  <a:srgbClr val="000000"/>
                </a:solidFill>
                <a:latin typeface="Calibri" panose="020F0502020204030204" pitchFamily="34" charset="0"/>
                <a:ea typeface="Arial"/>
                <a:cs typeface="Arial"/>
                <a:sym typeface="Arial"/>
              </a:rPr>
              <a:t>Salva’s</a:t>
            </a:r>
            <a:r>
              <a:rPr lang="en-US" sz="1200" b="0" i="0" u="none" strike="noStrike" cap="none" dirty="0">
                <a:solidFill>
                  <a:srgbClr val="000000"/>
                </a:solidFill>
                <a:latin typeface="Calibri" panose="020F0502020204030204" pitchFamily="34" charset="0"/>
                <a:ea typeface="Arial"/>
                <a:cs typeface="Arial"/>
                <a:sym typeface="Arial"/>
              </a:rPr>
              <a:t> points of view. </a:t>
            </a:r>
            <a:endParaRPr sz="1200" dirty="0">
              <a:latin typeface="Calibri" panose="020F0502020204030204" pitchFamily="34" charset="0"/>
            </a:endParaRPr>
          </a:p>
          <a:p>
            <a:pPr marL="457200" marR="0" lvl="0" indent="-298450" algn="l" rtl="0">
              <a:lnSpc>
                <a:spcPct val="100000"/>
              </a:lnSpc>
              <a:spcBef>
                <a:spcPts val="0"/>
              </a:spcBef>
              <a:spcAft>
                <a:spcPts val="0"/>
              </a:spcAft>
              <a:buClr>
                <a:srgbClr val="000000"/>
              </a:buClr>
              <a:buSzPts val="1100"/>
              <a:buFont typeface="+mj-lt"/>
              <a:buAutoNum type="arabicPeriod"/>
            </a:pPr>
            <a:r>
              <a:rPr lang="en-US" sz="1200" b="0" i="0" u="none" strike="noStrike" cap="none" dirty="0">
                <a:solidFill>
                  <a:srgbClr val="000000"/>
                </a:solidFill>
                <a:latin typeface="Calibri" panose="020F0502020204030204" pitchFamily="34" charset="0"/>
                <a:ea typeface="Arial"/>
                <a:cs typeface="Arial"/>
                <a:sym typeface="Arial"/>
              </a:rPr>
              <a:t>Ask students to then write on the graphic organizer an explanation of why they selected this evidence. </a:t>
            </a:r>
            <a:endParaRPr sz="1200" dirty="0">
              <a:latin typeface="Calibri" panose="020F0502020204030204" pitchFamily="34" charset="0"/>
            </a:endParaRPr>
          </a:p>
          <a:p>
            <a:pPr marL="457200" marR="0" lvl="0" indent="-298450" algn="l" rtl="0">
              <a:lnSpc>
                <a:spcPct val="100000"/>
              </a:lnSpc>
              <a:spcBef>
                <a:spcPts val="0"/>
              </a:spcBef>
              <a:spcAft>
                <a:spcPts val="0"/>
              </a:spcAft>
              <a:buClr>
                <a:srgbClr val="000000"/>
              </a:buClr>
              <a:buSzPts val="1100"/>
              <a:buFont typeface="+mj-lt"/>
              <a:buAutoNum type="arabicPeriod"/>
            </a:pPr>
            <a:r>
              <a:rPr lang="en-US" sz="1200" b="0" i="0" u="none" strike="noStrike" cap="none" dirty="0">
                <a:solidFill>
                  <a:srgbClr val="000000"/>
                </a:solidFill>
                <a:latin typeface="Calibri" panose="020F0502020204030204" pitchFamily="34" charset="0"/>
                <a:ea typeface="Arial"/>
                <a:cs typeface="Arial"/>
                <a:sym typeface="Arial"/>
              </a:rPr>
              <a:t>Collect all Gathering Evidence graphic organizers for review. </a:t>
            </a:r>
            <a:br>
              <a:rPr lang="en-US" sz="1200" b="0" i="0" u="none" strike="noStrike" cap="none" dirty="0">
                <a:solidFill>
                  <a:srgbClr val="000000"/>
                </a:solidFill>
                <a:latin typeface="Calibri" panose="020F0502020204030204" pitchFamily="34" charset="0"/>
                <a:ea typeface="Arial"/>
                <a:cs typeface="Arial"/>
                <a:sym typeface="Arial"/>
              </a:rPr>
            </a:b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Student Look-</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/Listen-</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a:t>
            </a:r>
            <a:r>
              <a:rPr lang="en-US" sz="1200" b="0" i="0" u="none" strike="noStrike" cap="none" baseline="0" dirty="0">
                <a:solidFill>
                  <a:srgbClr val="000000"/>
                </a:solidFill>
                <a:latin typeface="Calibri" panose="020F0502020204030204" pitchFamily="34" charset="0"/>
                <a:ea typeface="Calibri"/>
                <a:cs typeface="Arial"/>
                <a:sym typeface="Arial"/>
              </a:rPr>
              <a:t> </a:t>
            </a:r>
            <a:r>
              <a:rPr lang="en-US" sz="1200" b="0" i="0" u="none" strike="noStrike" cap="none" dirty="0">
                <a:solidFill>
                  <a:schemeClr val="dk1"/>
                </a:solidFill>
                <a:latin typeface="Calibri" panose="020F0502020204030204" pitchFamily="34" charset="0"/>
                <a:ea typeface="Calibri"/>
                <a:cs typeface="Calibri"/>
                <a:sym typeface="Calibri"/>
              </a:rPr>
              <a:t>None</a:t>
            </a:r>
            <a:endParaRPr sz="1200" dirty="0">
              <a:latin typeface="Calibri" panose="020F0502020204030204" pitchFamily="34" charset="0"/>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Support for Any Students Who Need It:</a:t>
            </a:r>
            <a:r>
              <a:rPr lang="en-US" sz="1200" b="0" i="0" u="none" strike="noStrike" cap="none" baseline="0" dirty="0">
                <a:solidFill>
                  <a:srgbClr val="000000"/>
                </a:solidFill>
                <a:latin typeface="Calibri" panose="020F0502020204030204" pitchFamily="34" charset="0"/>
                <a:ea typeface="Calibri"/>
                <a:cs typeface="Arial"/>
                <a:sym typeface="Arial"/>
              </a:rPr>
              <a:t> </a:t>
            </a:r>
            <a:r>
              <a:rPr lang="en-US" sz="1200" b="0" i="0" u="none" strike="noStrike" cap="none" dirty="0">
                <a:solidFill>
                  <a:schemeClr val="dk1"/>
                </a:solidFill>
                <a:latin typeface="Calibri" panose="020F0502020204030204" pitchFamily="34" charset="0"/>
                <a:ea typeface="Calibri"/>
                <a:cs typeface="Calibri"/>
                <a:sym typeface="Calibri"/>
              </a:rPr>
              <a:t>None</a:t>
            </a:r>
            <a:endParaRPr sz="1200" b="0" i="0" u="none" strike="noStrike" cap="none" dirty="0">
              <a:solidFill>
                <a:srgbClr val="000000"/>
              </a:solidFill>
              <a:latin typeface="Calibri" panose="020F0502020204030204" pitchFamily="34" charset="0"/>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panose="020F0502020204030204" pitchFamily="34" charset="0"/>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panose="020F0502020204030204" pitchFamily="34" charset="0"/>
              <a:ea typeface="Arial"/>
              <a:cs typeface="Arial"/>
              <a:sym typeface="Arial"/>
            </a:endParaRPr>
          </a:p>
        </p:txBody>
      </p:sp>
    </p:spTree>
    <p:extLst>
      <p:ext uri="{BB962C8B-B14F-4D97-AF65-F5344CB8AC3E}">
        <p14:creationId xmlns:p14="http://schemas.microsoft.com/office/powerpoint/2010/main" val="613565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3" name="Shape 22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rgbClr val="000000"/>
                </a:solidFill>
                <a:latin typeface="Calibri"/>
                <a:ea typeface="Calibri"/>
                <a:cs typeface="Calibri"/>
                <a:sym typeface="Calibri"/>
              </a:rPr>
              <a:t>Teaching Notes: None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87288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8236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7762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50692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0485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Shape 13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New Materials to Prepare in Advance: </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panose="020F0502020204030204" pitchFamily="34" charset="0"/>
                <a:ea typeface="Calibri"/>
                <a:cs typeface="Calibri"/>
                <a:sym typeface="Calibri"/>
              </a:rPr>
              <a:t>Academic Vocabulary and Contextual Vocabulary to emphasize: </a:t>
            </a:r>
            <a:r>
              <a:rPr lang="en-US" sz="1200" b="0" i="0" u="none" strike="noStrike" cap="none" dirty="0">
                <a:solidFill>
                  <a:srgbClr val="000000"/>
                </a:solidFill>
                <a:latin typeface="Calibri" panose="020F0502020204030204" pitchFamily="34" charset="0"/>
                <a:ea typeface="Arial"/>
                <a:cs typeface="Arial"/>
                <a:sym typeface="Arial"/>
              </a:rPr>
              <a:t>cite, text-based evidence, analysis, culture, time, place, identity, detail/evidence, inference/reasoning; horizon (14), gourd (14), ritual (15), flinched, uncertainty (16), artillery, rose (v) (18)</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Materials to Gather from Previous Lessons:</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42900" algn="l" rtl="0">
              <a:lnSpc>
                <a:spcPct val="100000"/>
              </a:lnSpc>
              <a:spcBef>
                <a:spcPts val="0"/>
              </a:spcBef>
              <a:spcAft>
                <a:spcPts val="0"/>
              </a:spcAft>
              <a:buClr>
                <a:srgbClr val="000000"/>
              </a:buClr>
              <a:buSzPct val="100000"/>
              <a:buFont typeface="Arial"/>
              <a:buChar char="●"/>
            </a:pPr>
            <a:r>
              <a:rPr lang="en-US" sz="1200" b="0" i="1" u="none" strike="noStrike" cap="none" dirty="0">
                <a:solidFill>
                  <a:srgbClr val="000000"/>
                </a:solidFill>
                <a:latin typeface="Calibri" panose="020F0502020204030204" pitchFamily="34" charset="0"/>
                <a:ea typeface="Arial"/>
                <a:cs typeface="Arial"/>
                <a:sym typeface="Arial"/>
              </a:rPr>
              <a:t>A Long Walk to Water</a:t>
            </a:r>
            <a:endParaRPr lang="en-US" sz="1200" b="0" i="0" u="none" strike="noStrike" cap="none" dirty="0">
              <a:solidFill>
                <a:srgbClr val="000000"/>
              </a:solidFill>
              <a:latin typeface="Calibri" panose="020F0502020204030204" pitchFamily="34" charset="0"/>
              <a:ea typeface="Arial"/>
              <a:cs typeface="Arial"/>
              <a:sym typeface="Arial"/>
            </a:endParaRPr>
          </a:p>
          <a:p>
            <a:pPr marL="457200" marR="0" lvl="0" indent="-342900" algn="l" rtl="0">
              <a:lnSpc>
                <a:spcPct val="100000"/>
              </a:lnSpc>
              <a:spcBef>
                <a:spcPts val="0"/>
              </a:spcBef>
              <a:spcAft>
                <a:spcPts val="0"/>
              </a:spcAft>
              <a:buClr>
                <a:srgbClr val="000000"/>
              </a:buClr>
              <a:buSzPct val="100000"/>
              <a:buFont typeface="Arial"/>
              <a:buChar char="●"/>
            </a:pPr>
            <a:r>
              <a:rPr lang="en-US" sz="1200" b="1" i="0" u="none" strike="noStrike" cap="none" dirty="0">
                <a:solidFill>
                  <a:srgbClr val="000000"/>
                </a:solidFill>
                <a:latin typeface="Calibri" panose="020F0502020204030204" pitchFamily="34" charset="0"/>
                <a:ea typeface="Arial"/>
                <a:cs typeface="Arial"/>
                <a:sym typeface="Arial"/>
              </a:rPr>
              <a:t>Reader’s Notes</a:t>
            </a:r>
          </a:p>
          <a:p>
            <a:pPr marL="457200" marR="0" lvl="0" indent="-342900" algn="l" rtl="0">
              <a:lnSpc>
                <a:spcPct val="100000"/>
              </a:lnSpc>
              <a:spcBef>
                <a:spcPts val="0"/>
              </a:spcBef>
              <a:spcAft>
                <a:spcPts val="0"/>
              </a:spcAft>
              <a:buClr>
                <a:srgbClr val="000000"/>
              </a:buClr>
              <a:buSzPct val="100000"/>
              <a:buFont typeface="Arial"/>
              <a:buChar char="●"/>
            </a:pPr>
            <a:r>
              <a:rPr lang="en-US" sz="1200" b="0" i="0" u="none" strike="noStrike" cap="none" dirty="0">
                <a:solidFill>
                  <a:srgbClr val="000000"/>
                </a:solidFill>
                <a:latin typeface="Calibri" panose="020F0502020204030204" pitchFamily="34" charset="0"/>
                <a:ea typeface="Arial"/>
                <a:cs typeface="Arial"/>
                <a:sym typeface="Arial"/>
              </a:rPr>
              <a:t>Gist Statements</a:t>
            </a:r>
          </a:p>
          <a:p>
            <a:pPr marL="457200" marR="0" lvl="0" indent="-342900" algn="l" rtl="0">
              <a:lnSpc>
                <a:spcPct val="100000"/>
              </a:lnSpc>
              <a:spcBef>
                <a:spcPts val="0"/>
              </a:spcBef>
              <a:spcAft>
                <a:spcPts val="0"/>
              </a:spcAft>
              <a:buClr>
                <a:srgbClr val="000000"/>
              </a:buClr>
              <a:buSzPct val="100000"/>
              <a:buFont typeface="Arial"/>
              <a:buChar char="●"/>
            </a:pPr>
            <a:r>
              <a:rPr lang="en-US" sz="1200" b="0" i="0" u="none" strike="noStrike" cap="none" dirty="0">
                <a:solidFill>
                  <a:schemeClr val="dk1"/>
                </a:solidFill>
                <a:latin typeface="Calibri" panose="020F0502020204030204" pitchFamily="34" charset="0"/>
                <a:ea typeface="Calibri"/>
                <a:cs typeface="Calibri"/>
                <a:sym typeface="Calibri"/>
              </a:rPr>
              <a:t>Gathering Evidence Graphic Organizer from Lesson 4</a:t>
            </a:r>
          </a:p>
          <a:p>
            <a:pPr marL="914400" marR="0" lvl="1" indent="-342900" algn="l" rtl="0">
              <a:lnSpc>
                <a:spcPct val="100000"/>
              </a:lnSpc>
              <a:spcBef>
                <a:spcPts val="0"/>
              </a:spcBef>
              <a:spcAft>
                <a:spcPts val="0"/>
              </a:spcAft>
              <a:buClr>
                <a:srgbClr val="000000"/>
              </a:buClr>
              <a:buSzPct val="100000"/>
              <a:buFont typeface="Courier New" panose="02070309020205020404" pitchFamily="49" charset="0"/>
              <a:buChar char="o"/>
            </a:pPr>
            <a:r>
              <a:rPr lang="en-US" sz="1200" dirty="0">
                <a:solidFill>
                  <a:schemeClr val="dk1"/>
                </a:solidFill>
                <a:latin typeface="Calibri" panose="020F0502020204030204" pitchFamily="34" charset="0"/>
                <a:ea typeface="Calibri"/>
                <a:cs typeface="Calibri"/>
                <a:sym typeface="Calibri"/>
              </a:rPr>
              <a:t>Identify some strong examples of students’ work from Lesson 4. Strong examples should show good citations of evidence (clear details/evidence in the form of quotes) that support rich analysis (relevant and clear inferences/reasoning. Also prepare your own (fictional) weak example. This should show poor citations of evidence (unclear details/evidence that may not be in the form of quotes) that does not support analysis (unclear or unrelated inferences/reasoning).</a:t>
            </a:r>
            <a:endParaRPr sz="1200"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Prepare classroom systems for active learning:</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panose="020F0502020204030204" pitchFamily="34" charset="0"/>
                <a:ea typeface="Calibri"/>
                <a:cs typeface="Calibri"/>
                <a:sym typeface="Calibri"/>
              </a:rPr>
              <a:t>“B-Day” partners will be engaging in this lesson. </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8629856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4900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622717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Shape 13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Materials to read and review in preparation:</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cap="none" dirty="0">
                <a:solidFill>
                  <a:schemeClr val="dk1"/>
                </a:solidFill>
                <a:latin typeface="Calibri" panose="020F0502020204030204" pitchFamily="34" charset="0"/>
                <a:ea typeface="Calibri"/>
                <a:cs typeface="Calibri"/>
                <a:sym typeface="Calibri"/>
              </a:rPr>
              <a:t>Identify one or two </a:t>
            </a:r>
            <a:r>
              <a:rPr lang="en-US" sz="1200" b="0" i="0" u="none" strike="noStrike" cap="none" dirty="0">
                <a:solidFill>
                  <a:srgbClr val="000000"/>
                </a:solidFill>
                <a:latin typeface="Calibri" panose="020F0502020204030204" pitchFamily="34" charset="0"/>
                <a:ea typeface="Arial"/>
                <a:cs typeface="Arial"/>
                <a:sym typeface="Arial"/>
              </a:rPr>
              <a:t>strong examples of Details/Evidence and Inference/Reasoning from Lesson 4 exit tickets (their selected work on the Gathering Evidence graphic organizers) </a:t>
            </a:r>
            <a:r>
              <a:rPr lang="en-US" sz="1200" b="0" i="0" u="none" strike="noStrike" cap="none" dirty="0">
                <a:solidFill>
                  <a:srgbClr val="FF0000"/>
                </a:solidFill>
                <a:latin typeface="Calibri" panose="020F0502020204030204" pitchFamily="34" charset="0"/>
                <a:ea typeface="Arial"/>
                <a:cs typeface="Arial"/>
                <a:sym typeface="Arial"/>
              </a:rPr>
              <a:t>and your own written-up weak example</a:t>
            </a:r>
            <a:r>
              <a:rPr lang="en-US" sz="1200" b="0" i="0" u="none" strike="noStrike" cap="none" dirty="0">
                <a:solidFill>
                  <a:srgbClr val="000000"/>
                </a:solidFill>
                <a:latin typeface="Calibri" panose="020F0502020204030204" pitchFamily="34" charset="0"/>
                <a:ea typeface="Arial"/>
                <a:cs typeface="Arial"/>
                <a:sym typeface="Arial"/>
              </a:rPr>
              <a:t>. </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Review these protocols before teaching. They are all used in this lesson:</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panose="020F0502020204030204" pitchFamily="34" charset="0"/>
                <a:ea typeface="Calibri"/>
                <a:cs typeface="Calibri"/>
                <a:sym typeface="Calibri"/>
              </a:rPr>
              <a:t>Think-Pair-Share</a:t>
            </a:r>
            <a:endParaRPr sz="1200" b="0" i="0" u="none" strike="noStrike" cap="none" dirty="0">
              <a:solidFill>
                <a:schemeClr val="dk1"/>
              </a:solidFill>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475913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Shape 14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rgbClr val="000000"/>
                </a:solidFill>
                <a:latin typeface="Calibri" panose="020F0502020204030204" pitchFamily="34" charset="0"/>
                <a:ea typeface="Arial"/>
                <a:cs typeface="Arial"/>
                <a:sym typeface="Arial"/>
              </a:rPr>
              <a:t>First Student Facing Slide</a:t>
            </a:r>
            <a:br>
              <a:rPr lang="en-US" sz="1200" b="0" i="0" u="none" strike="noStrike" cap="none" dirty="0">
                <a:solidFill>
                  <a:srgbClr val="000000"/>
                </a:solidFill>
                <a:latin typeface="Calibri" panose="020F0502020204030204" pitchFamily="34" charset="0"/>
                <a:ea typeface="Arial"/>
                <a:cs typeface="Arial"/>
                <a:sym typeface="Arial"/>
              </a:rPr>
            </a:br>
            <a:endParaRPr sz="1200" b="0" i="0" u="none" strike="noStrike" cap="none" dirty="0">
              <a:solidFill>
                <a:srgbClr val="000000"/>
              </a:solidFill>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2490606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 name="Shape 15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Grouping: Whole Class</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Teaching Notes: </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cap="none" dirty="0">
                <a:solidFill>
                  <a:srgbClr val="000000"/>
                </a:solidFill>
                <a:latin typeface="Calibri" panose="020F0502020204030204" pitchFamily="34" charset="0"/>
                <a:ea typeface="Arial"/>
                <a:cs typeface="Arial"/>
                <a:sym typeface="Arial"/>
              </a:rPr>
              <a:t>You may have some students who did not read Chapter 3 and/nor complete the </a:t>
            </a:r>
            <a:r>
              <a:rPr lang="en-US" sz="1200" b="1" i="0" u="none" strike="noStrike" cap="none" dirty="0">
                <a:solidFill>
                  <a:srgbClr val="000000"/>
                </a:solidFill>
                <a:latin typeface="Calibri" panose="020F0502020204030204" pitchFamily="34" charset="0"/>
                <a:ea typeface="Arial"/>
                <a:cs typeface="Arial"/>
                <a:sym typeface="Arial"/>
              </a:rPr>
              <a:t>Reader’s Notes </a:t>
            </a:r>
            <a:r>
              <a:rPr lang="en-US" sz="1200" b="0" i="0" u="none" strike="noStrike" cap="none" dirty="0">
                <a:solidFill>
                  <a:srgbClr val="000000"/>
                </a:solidFill>
                <a:latin typeface="Calibri" panose="020F0502020204030204" pitchFamily="34" charset="0"/>
                <a:ea typeface="Arial"/>
                <a:cs typeface="Arial"/>
                <a:sym typeface="Arial"/>
              </a:rPr>
              <a:t>or gist summary.  Reiterate your expectations regarding homework. </a:t>
            </a:r>
            <a:r>
              <a:rPr lang="en-US" sz="1200" dirty="0">
                <a:latin typeface="Calibri" panose="020F0502020204030204" pitchFamily="34" charset="0"/>
              </a:rPr>
              <a:t>Remind them that the Small Block at the end of the lesson is designed for both homework and fluency help.</a:t>
            </a:r>
            <a:endParaRPr sz="1200" dirty="0">
              <a:latin typeface="Calibri" panose="020F0502020204030204" pitchFamily="34" charset="0"/>
            </a:endParaRPr>
          </a:p>
          <a:p>
            <a:pPr marL="0" marR="0" lvl="0" indent="0" algn="l" rtl="0">
              <a:lnSpc>
                <a:spcPct val="100000"/>
              </a:lnSpc>
              <a:spcBef>
                <a:spcPts val="0"/>
              </a:spcBef>
              <a:spcAft>
                <a:spcPts val="0"/>
              </a:spcAft>
              <a:buNone/>
            </a:pPr>
            <a:endParaRPr sz="1200" dirty="0">
              <a:latin typeface="Calibri" panose="020F0502020204030204" pitchFamily="34" charset="0"/>
            </a:endParaRPr>
          </a:p>
          <a:p>
            <a:pPr marL="0" marR="0" lvl="0" indent="0" algn="l" rtl="0">
              <a:lnSpc>
                <a:spcPct val="100000"/>
              </a:lnSpc>
              <a:spcBef>
                <a:spcPts val="0"/>
              </a:spcBef>
              <a:spcAft>
                <a:spcPts val="0"/>
              </a:spcAft>
              <a:buNone/>
            </a:pPr>
            <a:r>
              <a:rPr lang="en-US" sz="1200" b="0" i="0" u="none" strike="noStrike" cap="none" dirty="0">
                <a:solidFill>
                  <a:srgbClr val="000000"/>
                </a:solidFill>
                <a:latin typeface="Calibri" panose="020F0502020204030204" pitchFamily="34" charset="0"/>
                <a:ea typeface="Arial"/>
                <a:cs typeface="Arial"/>
                <a:sym typeface="Arial"/>
              </a:rPr>
              <a:t>Teacher Actions: </a:t>
            </a:r>
          </a:p>
          <a:p>
            <a:pPr marL="457200" marR="0" lvl="0" indent="-298450" algn="l" rtl="0">
              <a:lnSpc>
                <a:spcPct val="100000"/>
              </a:lnSpc>
              <a:spcBef>
                <a:spcPts val="0"/>
              </a:spcBef>
              <a:spcAft>
                <a:spcPts val="0"/>
              </a:spcAft>
              <a:buClr>
                <a:srgbClr val="000000"/>
              </a:buClr>
              <a:buSzPct val="100000"/>
              <a:buFont typeface="+mj-lt"/>
              <a:buAutoNum type="arabicPeriod"/>
            </a:pPr>
            <a:r>
              <a:rPr lang="en-US" sz="1200" b="0" i="0" u="none" strike="noStrike" cap="none" dirty="0">
                <a:solidFill>
                  <a:srgbClr val="000000"/>
                </a:solidFill>
                <a:latin typeface="Calibri" panose="020F0502020204030204" pitchFamily="34" charset="0"/>
                <a:ea typeface="Arial"/>
                <a:cs typeface="Arial"/>
                <a:sym typeface="Arial"/>
              </a:rPr>
              <a:t>Invite students to read in their </a:t>
            </a:r>
            <a:r>
              <a:rPr lang="en-US" sz="1200" dirty="0">
                <a:latin typeface="Calibri" panose="020F0502020204030204" pitchFamily="34" charset="0"/>
              </a:rPr>
              <a:t>head</a:t>
            </a:r>
            <a:r>
              <a:rPr lang="en-US" sz="1200" b="0" i="0" u="none" strike="noStrike" cap="none" dirty="0">
                <a:solidFill>
                  <a:srgbClr val="000000"/>
                </a:solidFill>
                <a:latin typeface="Calibri" panose="020F0502020204030204" pitchFamily="34" charset="0"/>
                <a:ea typeface="Arial"/>
                <a:cs typeface="Arial"/>
                <a:sym typeface="Arial"/>
              </a:rPr>
              <a:t> as you read this slide aloud.</a:t>
            </a:r>
            <a:endParaRPr sz="1200"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rgbClr val="000000"/>
              </a:solidFill>
              <a:latin typeface="Calibri" panose="020F0502020204030204" pitchFamily="34" charset="0"/>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en-US" sz="1200" b="0" i="0" u="none" strike="noStrike" cap="none" dirty="0">
                <a:solidFill>
                  <a:srgbClr val="000000"/>
                </a:solidFill>
                <a:latin typeface="Calibri" panose="020F0502020204030204" pitchFamily="34" charset="0"/>
                <a:ea typeface="Arial"/>
                <a:cs typeface="Arial"/>
                <a:sym typeface="Arial"/>
              </a:rPr>
              <a:t>Student Look-</a:t>
            </a:r>
            <a:r>
              <a:rPr lang="en-US" sz="1200" b="0" i="0" u="none" strike="noStrike" cap="none" dirty="0" err="1">
                <a:solidFill>
                  <a:srgbClr val="000000"/>
                </a:solidFill>
                <a:latin typeface="Calibri" panose="020F0502020204030204" pitchFamily="34" charset="0"/>
                <a:ea typeface="Arial"/>
                <a:cs typeface="Arial"/>
                <a:sym typeface="Arial"/>
              </a:rPr>
              <a:t>fors</a:t>
            </a:r>
            <a:r>
              <a:rPr lang="en-US" sz="1200" b="0" i="0" u="none" strike="noStrike" cap="none" dirty="0">
                <a:solidFill>
                  <a:srgbClr val="000000"/>
                </a:solidFill>
                <a:latin typeface="Calibri" panose="020F0502020204030204" pitchFamily="34" charset="0"/>
                <a:ea typeface="Arial"/>
                <a:cs typeface="Arial"/>
                <a:sym typeface="Arial"/>
              </a:rPr>
              <a:t>/Listen-</a:t>
            </a:r>
            <a:r>
              <a:rPr lang="en-US" sz="1200" b="0" i="0" u="none" strike="noStrike" cap="none" dirty="0" err="1">
                <a:solidFill>
                  <a:srgbClr val="000000"/>
                </a:solidFill>
                <a:latin typeface="Calibri" panose="020F0502020204030204" pitchFamily="34" charset="0"/>
                <a:ea typeface="Arial"/>
                <a:cs typeface="Arial"/>
                <a:sym typeface="Arial"/>
              </a:rPr>
              <a:t>fors</a:t>
            </a:r>
            <a:r>
              <a:rPr lang="en-US" sz="1200" b="0" i="0" u="none" strike="noStrike" cap="none" dirty="0">
                <a:solidFill>
                  <a:srgbClr val="000000"/>
                </a:solidFill>
                <a:latin typeface="Calibri" panose="020F0502020204030204" pitchFamily="34" charset="0"/>
                <a:ea typeface="Arial"/>
                <a:cs typeface="Arial"/>
                <a:sym typeface="Arial"/>
              </a:rPr>
              <a:t>: None</a:t>
            </a:r>
            <a:endParaRPr sz="1200" b="0" i="0" u="none" strike="noStrike" cap="none" dirty="0">
              <a:solidFill>
                <a:srgbClr val="000000"/>
              </a:solidFill>
              <a:latin typeface="Calibri" panose="020F0502020204030204" pitchFamily="34" charset="0"/>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rgbClr val="000000"/>
              </a:solidFill>
              <a:latin typeface="Calibri" panose="020F0502020204030204" pitchFamily="34" charset="0"/>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en-US" sz="1200" b="0" i="0" u="none" strike="noStrike" cap="none" dirty="0">
                <a:solidFill>
                  <a:srgbClr val="000000"/>
                </a:solidFill>
                <a:latin typeface="Calibri" panose="020F0502020204030204" pitchFamily="34" charset="0"/>
                <a:ea typeface="Arial"/>
                <a:cs typeface="Arial"/>
                <a:sym typeface="Arial"/>
              </a:rPr>
              <a:t>Support for Any Students Who Need It: None</a:t>
            </a:r>
            <a:br>
              <a:rPr lang="en-US" sz="1200" b="0" i="0" u="none" strike="noStrike" cap="none" dirty="0">
                <a:solidFill>
                  <a:srgbClr val="000000"/>
                </a:solidFill>
                <a:latin typeface="Calibri" panose="020F0502020204030204" pitchFamily="34" charset="0"/>
                <a:ea typeface="Arial"/>
                <a:cs typeface="Arial"/>
                <a:sym typeface="Arial"/>
              </a:rPr>
            </a:br>
            <a:br>
              <a:rPr lang="en-US" sz="1200" b="0" i="0" u="none" strike="noStrike" cap="none" dirty="0">
                <a:solidFill>
                  <a:srgbClr val="000000"/>
                </a:solidFill>
                <a:latin typeface="Calibri" panose="020F0502020204030204" pitchFamily="34" charset="0"/>
                <a:ea typeface="Arial"/>
                <a:cs typeface="Arial"/>
                <a:sym typeface="Arial"/>
              </a:rPr>
            </a:br>
            <a:endParaRPr sz="1200" b="0" i="0" u="none" strike="noStrike" cap="none" dirty="0">
              <a:solidFill>
                <a:srgbClr val="000000"/>
              </a:solidFill>
              <a:latin typeface="Calibri" panose="020F0502020204030204" pitchFamily="34" charset="0"/>
              <a:ea typeface="Arial"/>
              <a:cs typeface="Arial"/>
              <a:sym typeface="Arial"/>
            </a:endParaRPr>
          </a:p>
        </p:txBody>
      </p:sp>
    </p:spTree>
    <p:extLst>
      <p:ext uri="{BB962C8B-B14F-4D97-AF65-F5344CB8AC3E}">
        <p14:creationId xmlns:p14="http://schemas.microsoft.com/office/powerpoint/2010/main" val="2031967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Shape 15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panose="020F0502020204030204" pitchFamily="34" charset="0"/>
                <a:ea typeface="Arial"/>
                <a:cs typeface="Arial"/>
                <a:sym typeface="Arial"/>
              </a:rPr>
              <a:t>Suggested slide pacing: 2-3 minutes </a:t>
            </a:r>
            <a:endParaRPr sz="1200" b="0" i="0" u="none" strike="noStrike" cap="none" dirty="0">
              <a:solidFill>
                <a:srgbClr val="000000"/>
              </a:solidFill>
              <a:latin typeface="Calibri" panose="020F0502020204030204" pitchFamily="34" charset="0"/>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panose="020F0502020204030204" pitchFamily="34" charset="0"/>
                <a:ea typeface="Arial"/>
                <a:cs typeface="Arial"/>
                <a:sym typeface="Arial"/>
              </a:rPr>
              <a:t>Grouping: Whole Class</a:t>
            </a:r>
            <a:br>
              <a:rPr lang="en-US" sz="1200" b="0" i="0" u="none" strike="noStrike" cap="none" dirty="0">
                <a:solidFill>
                  <a:srgbClr val="000000"/>
                </a:solidFill>
                <a:latin typeface="Calibri" panose="020F0502020204030204" pitchFamily="34" charset="0"/>
                <a:ea typeface="Arial"/>
                <a:cs typeface="Arial"/>
                <a:sym typeface="Arial"/>
              </a:rPr>
            </a:br>
            <a:endParaRPr lang="en-US" sz="1200" b="0" i="0" u="none" strike="noStrike" cap="none" dirty="0">
              <a:solidFill>
                <a:srgbClr val="000000"/>
              </a:solidFill>
              <a:latin typeface="Calibri" panose="020F0502020204030204" pitchFamily="34" charset="0"/>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rgbClr val="000000"/>
                </a:solidFill>
                <a:latin typeface="Calibri" panose="020F0502020204030204" pitchFamily="34" charset="0"/>
                <a:ea typeface="Arial"/>
                <a:cs typeface="Arial"/>
                <a:sym typeface="Arial"/>
              </a:rPr>
              <a:t>Teaching Notes: None</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rgbClr val="000000"/>
                </a:solidFill>
                <a:latin typeface="Calibri" panose="020F0502020204030204" pitchFamily="34" charset="0"/>
                <a:ea typeface="Arial"/>
                <a:cs typeface="Arial"/>
                <a:sym typeface="Arial"/>
              </a:rPr>
              <a:t>Teacher Actions:</a:t>
            </a:r>
            <a:endParaRPr sz="1200" b="0" i="0" u="none" strike="noStrike" cap="none" dirty="0">
              <a:solidFill>
                <a:srgbClr val="000000"/>
              </a:solidFill>
              <a:latin typeface="Calibri" panose="020F0502020204030204" pitchFamily="34" charset="0"/>
              <a:ea typeface="Arial"/>
              <a:cs typeface="Arial"/>
              <a:sym typeface="Arial"/>
            </a:endParaRPr>
          </a:p>
          <a:p>
            <a:pPr marL="457200" marR="0" lvl="0" indent="-298450" algn="l" rtl="0">
              <a:lnSpc>
                <a:spcPct val="100000"/>
              </a:lnSpc>
              <a:spcBef>
                <a:spcPts val="0"/>
              </a:spcBef>
              <a:spcAft>
                <a:spcPts val="0"/>
              </a:spcAft>
              <a:buClr>
                <a:srgbClr val="000000"/>
              </a:buClr>
              <a:buSzPct val="100000"/>
              <a:buFont typeface="+mj-lt"/>
              <a:buAutoNum type="arabicPeriod"/>
            </a:pPr>
            <a:r>
              <a:rPr lang="en-US" sz="1200" b="0" i="0" u="none" strike="noStrike" cap="none" dirty="0">
                <a:solidFill>
                  <a:srgbClr val="000000"/>
                </a:solidFill>
                <a:latin typeface="Calibri" panose="020F0502020204030204" pitchFamily="34" charset="0"/>
                <a:ea typeface="Arial"/>
                <a:cs typeface="Arial"/>
                <a:sym typeface="Arial"/>
              </a:rPr>
              <a:t>Read the learning targets aloud, inviting your students to read al</a:t>
            </a:r>
            <a:r>
              <a:rPr lang="en-US" sz="1200" dirty="0">
                <a:latin typeface="Calibri" panose="020F0502020204030204" pitchFamily="34" charset="0"/>
              </a:rPr>
              <a:t>ong in their heads</a:t>
            </a:r>
            <a:r>
              <a:rPr lang="en-US" sz="1200" b="0" i="0" u="none" strike="noStrike" cap="none" dirty="0">
                <a:solidFill>
                  <a:srgbClr val="000000"/>
                </a:solidFill>
                <a:latin typeface="Calibri" panose="020F0502020204030204" pitchFamily="34" charset="0"/>
                <a:ea typeface="Arial"/>
                <a:cs typeface="Arial"/>
                <a:sym typeface="Arial"/>
              </a:rPr>
              <a:t> silently.</a:t>
            </a:r>
            <a:endParaRPr sz="1200" dirty="0">
              <a:latin typeface="Calibri" panose="020F0502020204030204" pitchFamily="34" charset="0"/>
            </a:endParaRPr>
          </a:p>
          <a:p>
            <a:pPr marL="457200" marR="0" lvl="0" indent="-298450" algn="l" rtl="0">
              <a:lnSpc>
                <a:spcPct val="100000"/>
              </a:lnSpc>
              <a:spcBef>
                <a:spcPts val="0"/>
              </a:spcBef>
              <a:spcAft>
                <a:spcPts val="0"/>
              </a:spcAft>
              <a:buClr>
                <a:srgbClr val="000000"/>
              </a:buClr>
              <a:buSzPct val="100000"/>
              <a:buFont typeface="+mj-lt"/>
              <a:buAutoNum type="arabicPeriod"/>
            </a:pPr>
            <a:r>
              <a:rPr lang="en-US" sz="1200" b="0" i="0" u="none" strike="noStrike" cap="none" dirty="0">
                <a:solidFill>
                  <a:srgbClr val="000000"/>
                </a:solidFill>
                <a:latin typeface="Calibri" panose="020F0502020204030204" pitchFamily="34" charset="0"/>
                <a:ea typeface="Arial"/>
                <a:cs typeface="Arial"/>
                <a:sym typeface="Arial"/>
              </a:rPr>
              <a:t>Remind students that they practiced these same learning targets in Lesson 4, and they’ll strengthen their practice with them in today’s lesson.</a:t>
            </a:r>
            <a:endParaRPr sz="1200" dirty="0">
              <a:latin typeface="Calibri" panose="020F0502020204030204" pitchFamily="34" charset="0"/>
            </a:endParaRPr>
          </a:p>
          <a:p>
            <a:pPr marL="457200" marR="0" lvl="0" indent="-298450" algn="l" rtl="0">
              <a:lnSpc>
                <a:spcPct val="100000"/>
              </a:lnSpc>
              <a:spcBef>
                <a:spcPts val="0"/>
              </a:spcBef>
              <a:spcAft>
                <a:spcPts val="0"/>
              </a:spcAft>
              <a:buClr>
                <a:srgbClr val="000000"/>
              </a:buClr>
              <a:buSzPct val="100000"/>
              <a:buFont typeface="+mj-lt"/>
              <a:buAutoNum type="arabicPeriod"/>
            </a:pPr>
            <a:r>
              <a:rPr lang="en-US" sz="1200" b="0" i="0" u="none" strike="noStrike" cap="none" dirty="0">
                <a:solidFill>
                  <a:srgbClr val="000000"/>
                </a:solidFill>
                <a:latin typeface="Calibri" panose="020F0502020204030204" pitchFamily="34" charset="0"/>
                <a:ea typeface="Arial"/>
                <a:cs typeface="Arial"/>
                <a:sym typeface="Arial"/>
              </a:rPr>
              <a:t>Ask students: </a:t>
            </a:r>
            <a:r>
              <a:rPr lang="en-US" sz="1200" b="0" i="1" u="none" strike="noStrike" cap="none" dirty="0">
                <a:solidFill>
                  <a:srgbClr val="000000"/>
                </a:solidFill>
                <a:latin typeface="Calibri" panose="020F0502020204030204" pitchFamily="34" charset="0"/>
                <a:ea typeface="Arial"/>
                <a:cs typeface="Arial"/>
                <a:sym typeface="Arial"/>
              </a:rPr>
              <a:t>“What do you expect to be doing as readers in order to meet this learning target?”</a:t>
            </a:r>
            <a:endParaRPr sz="1200" i="1" dirty="0">
              <a:latin typeface="Calibri" panose="020F0502020204030204" pitchFamily="34" charset="0"/>
            </a:endParaRPr>
          </a:p>
          <a:p>
            <a:pPr marL="457200" marR="0" lvl="0" indent="-298450" algn="l" rtl="0">
              <a:lnSpc>
                <a:spcPct val="100000"/>
              </a:lnSpc>
              <a:spcBef>
                <a:spcPts val="0"/>
              </a:spcBef>
              <a:spcAft>
                <a:spcPts val="0"/>
              </a:spcAft>
              <a:buClr>
                <a:srgbClr val="000000"/>
              </a:buClr>
              <a:buSzPct val="100000"/>
              <a:buFont typeface="+mj-lt"/>
              <a:buAutoNum type="arabicPeriod"/>
            </a:pPr>
            <a:r>
              <a:rPr lang="en-US" sz="1200" b="0" i="0" u="none" strike="noStrike" cap="none" dirty="0">
                <a:solidFill>
                  <a:srgbClr val="000000"/>
                </a:solidFill>
                <a:latin typeface="Calibri" panose="020F0502020204030204" pitchFamily="34" charset="0"/>
                <a:ea typeface="Arial"/>
                <a:cs typeface="Arial"/>
                <a:sym typeface="Arial"/>
              </a:rPr>
              <a:t>Invite students to Think-Pair-Share about the most significant terms in the second learning target (cite, text-based evidence, support, analysis/analyze, develops, contrasts, points of view).</a:t>
            </a:r>
            <a:endParaRPr sz="1200" dirty="0">
              <a:latin typeface="Calibri" panose="020F0502020204030204" pitchFamily="34" charset="0"/>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Student Look-</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/Listen-</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  </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cap="none" dirty="0">
                <a:solidFill>
                  <a:srgbClr val="000000"/>
                </a:solidFill>
                <a:latin typeface="Calibri" panose="020F0502020204030204" pitchFamily="34" charset="0"/>
                <a:ea typeface="Arial"/>
                <a:cs typeface="Arial"/>
                <a:sym typeface="Arial"/>
              </a:rPr>
              <a:t>Listen for students to say things like “pay attention to Nya and </a:t>
            </a:r>
            <a:r>
              <a:rPr lang="en-US" sz="1200" b="0" i="0" u="none" strike="noStrike" cap="none" dirty="0" err="1">
                <a:solidFill>
                  <a:srgbClr val="000000"/>
                </a:solidFill>
                <a:latin typeface="Calibri" panose="020F0502020204030204" pitchFamily="34" charset="0"/>
                <a:ea typeface="Arial"/>
                <a:cs typeface="Arial"/>
                <a:sym typeface="Arial"/>
              </a:rPr>
              <a:t>Salva</a:t>
            </a:r>
            <a:r>
              <a:rPr lang="en-US" sz="1200" b="0" i="0" u="none" strike="noStrike" cap="none" dirty="0">
                <a:solidFill>
                  <a:srgbClr val="000000"/>
                </a:solidFill>
                <a:latin typeface="Calibri" panose="020F0502020204030204" pitchFamily="34" charset="0"/>
                <a:ea typeface="Arial"/>
                <a:cs typeface="Arial"/>
                <a:sym typeface="Arial"/>
              </a:rPr>
              <a:t>” or “think about how Nya and </a:t>
            </a:r>
            <a:r>
              <a:rPr lang="en-US" sz="1200" b="0" i="0" u="none" strike="noStrike" cap="none" dirty="0" err="1">
                <a:solidFill>
                  <a:srgbClr val="000000"/>
                </a:solidFill>
                <a:latin typeface="Calibri" panose="020F0502020204030204" pitchFamily="34" charset="0"/>
                <a:ea typeface="Arial"/>
                <a:cs typeface="Arial"/>
                <a:sym typeface="Arial"/>
              </a:rPr>
              <a:t>Salva</a:t>
            </a:r>
            <a:r>
              <a:rPr lang="en-US" sz="1200" b="0" i="0" u="none" strike="noStrike" cap="none" dirty="0">
                <a:solidFill>
                  <a:srgbClr val="000000"/>
                </a:solidFill>
                <a:latin typeface="Calibri" panose="020F0502020204030204" pitchFamily="34" charset="0"/>
                <a:ea typeface="Arial"/>
                <a:cs typeface="Arial"/>
                <a:sym typeface="Arial"/>
              </a:rPr>
              <a:t> are the same or different.”</a:t>
            </a:r>
            <a:br>
              <a:rPr lang="en-US" sz="1200" b="0" i="0" u="none" strike="noStrike" cap="none" dirty="0">
                <a:solidFill>
                  <a:srgbClr val="000000"/>
                </a:solidFill>
                <a:latin typeface="Calibri" panose="020F0502020204030204" pitchFamily="34" charset="0"/>
                <a:ea typeface="Arial"/>
                <a:cs typeface="Arial"/>
                <a:sym typeface="Arial"/>
              </a:rPr>
            </a:b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Support for Any Students Who Need It:</a:t>
            </a:r>
            <a:r>
              <a:rPr lang="en-US" sz="1200" b="0" i="0" u="none" strike="noStrike" cap="none" baseline="0" dirty="0">
                <a:solidFill>
                  <a:schemeClr val="dk1"/>
                </a:solidFill>
                <a:latin typeface="Calibri" panose="020F0502020204030204" pitchFamily="34" charset="0"/>
                <a:ea typeface="Calibri"/>
                <a:cs typeface="Calibri"/>
                <a:sym typeface="Calibri"/>
              </a:rPr>
              <a:t> </a:t>
            </a:r>
            <a:r>
              <a:rPr lang="en-US" sz="1200" b="0" i="0" u="none" strike="noStrike" cap="none" dirty="0">
                <a:solidFill>
                  <a:schemeClr val="dk1"/>
                </a:solidFill>
                <a:latin typeface="Calibri" panose="020F0502020204030204" pitchFamily="34" charset="0"/>
                <a:ea typeface="Calibri"/>
                <a:cs typeface="Calibri"/>
                <a:sym typeface="Calibri"/>
              </a:rPr>
              <a:t>None</a:t>
            </a:r>
            <a:endParaRPr sz="1200" b="0" i="0" u="none" strike="noStrike" cap="none" dirty="0">
              <a:solidFill>
                <a:srgbClr val="000000"/>
              </a:solidFill>
              <a:latin typeface="Calibri" panose="020F0502020204030204" pitchFamily="34" charset="0"/>
              <a:ea typeface="Arial"/>
              <a:cs typeface="Arial"/>
              <a:sym typeface="Arial"/>
            </a:endParaRPr>
          </a:p>
        </p:txBody>
      </p:sp>
    </p:spTree>
    <p:extLst>
      <p:ext uri="{BB962C8B-B14F-4D97-AF65-F5344CB8AC3E}">
        <p14:creationId xmlns:p14="http://schemas.microsoft.com/office/powerpoint/2010/main" val="2390643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4" name="Shape 16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Suggested slide pacing: 1-2 minutes </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panose="020F0502020204030204" pitchFamily="34" charset="0"/>
                <a:ea typeface="Calibri"/>
                <a:cs typeface="Calibri"/>
                <a:sym typeface="Calibri"/>
              </a:rPr>
              <a:t>Grouping: Whole Class</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Teaching Notes: </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cap="none" dirty="0">
                <a:solidFill>
                  <a:srgbClr val="000000"/>
                </a:solidFill>
                <a:latin typeface="Calibri" panose="020F0502020204030204" pitchFamily="34" charset="0"/>
                <a:ea typeface="Arial"/>
                <a:cs typeface="Arial"/>
                <a:sym typeface="Arial"/>
              </a:rPr>
              <a:t>In this lesson, students continue to practice gathering evidence from the text to support their understanding of character point of view (which they began in Lesson 4). Gauge how well your students are mastering the thinking behind the graphic organizer: gathering evidence and then making inferences. Adjust Part B of Work Time to include more modeling or guided practice as needed (for examples of this, refer to Lesson 4). </a:t>
            </a:r>
            <a:endParaRPr sz="1200" b="0" i="0" u="none" strike="noStrike" cap="none" dirty="0">
              <a:solidFill>
                <a:srgbClr val="000000"/>
              </a:solidFill>
              <a:latin typeface="Calibri" panose="020F0502020204030204" pitchFamily="34" charset="0"/>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cap="none" dirty="0">
                <a:solidFill>
                  <a:srgbClr val="000000"/>
                </a:solidFill>
                <a:latin typeface="Calibri" panose="020F0502020204030204" pitchFamily="34" charset="0"/>
                <a:ea typeface="Arial"/>
                <a:cs typeface="Arial"/>
                <a:sym typeface="Arial"/>
              </a:rPr>
              <a:t>At the start of this lesson, students are alerted to some key vocabulary to attend to as they work; during Work Time Part C, they return to some of these key words. </a:t>
            </a:r>
            <a:endParaRPr sz="1200" b="0" i="0" u="none" strike="noStrike" cap="none" dirty="0">
              <a:solidFill>
                <a:srgbClr val="000000"/>
              </a:solidFill>
              <a:latin typeface="Calibri" panose="020F0502020204030204" pitchFamily="34" charset="0"/>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200" dirty="0">
                <a:latin typeface="Calibri" panose="020F0502020204030204" pitchFamily="34" charset="0"/>
              </a:rPr>
              <a:t>In advance: See Teacher Note at the end of Lesson 4. Identify several strong examples of students’ work on the graphic organizer from Lesson 4. Strong examples should show good citations of evidence (clear details/evidence in the form of quotes) that support rich analysis (relevant and clear inferences/reasoning. Also prepare your own (fictional) weak example. This should show poor citations of evidence (unclear details/evidence that may not be in the form of quotes) that does not support analysis (unclear or unrelated inferences/reasoning).</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Teacher Actions:</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298450" algn="l" rtl="0">
              <a:lnSpc>
                <a:spcPct val="100000"/>
              </a:lnSpc>
              <a:spcBef>
                <a:spcPts val="0"/>
              </a:spcBef>
              <a:spcAft>
                <a:spcPts val="0"/>
              </a:spcAft>
              <a:buSzPct val="100000"/>
              <a:buFont typeface="+mj-lt"/>
              <a:buAutoNum type="arabicPeriod"/>
            </a:pPr>
            <a:r>
              <a:rPr lang="en-US" sz="1200" dirty="0">
                <a:latin typeface="Calibri" panose="020F0502020204030204" pitchFamily="34" charset="0"/>
              </a:rPr>
              <a:t>Read the slide.</a:t>
            </a:r>
            <a:endParaRPr sz="1200" dirty="0">
              <a:latin typeface="Calibri" panose="020F0502020204030204" pitchFamily="34" charset="0"/>
            </a:endParaRPr>
          </a:p>
          <a:p>
            <a:pPr marL="457200" marR="0" lvl="0" indent="-298450" algn="l" rtl="0">
              <a:lnSpc>
                <a:spcPct val="100000"/>
              </a:lnSpc>
              <a:spcBef>
                <a:spcPts val="0"/>
              </a:spcBef>
              <a:spcAft>
                <a:spcPts val="0"/>
              </a:spcAft>
              <a:buSzPct val="100000"/>
              <a:buFont typeface="+mj-lt"/>
              <a:buAutoNum type="arabicPeriod"/>
            </a:pPr>
            <a:r>
              <a:rPr lang="en-US" sz="1200" dirty="0">
                <a:latin typeface="Calibri" panose="020F0502020204030204" pitchFamily="34" charset="0"/>
              </a:rPr>
              <a:t>Remind students that they focused on the gist while the read for homework.</a:t>
            </a:r>
            <a:endParaRPr sz="1200" dirty="0">
              <a:latin typeface="Calibri" panose="020F0502020204030204" pitchFamily="34" charset="0"/>
            </a:endParaRPr>
          </a:p>
          <a:p>
            <a:pPr marL="457200" marR="0" lvl="0" indent="-298450" algn="l" rtl="0">
              <a:lnSpc>
                <a:spcPct val="100000"/>
              </a:lnSpc>
              <a:spcBef>
                <a:spcPts val="0"/>
              </a:spcBef>
              <a:spcAft>
                <a:spcPts val="0"/>
              </a:spcAft>
              <a:buSzPct val="100000"/>
              <a:buFont typeface="+mj-lt"/>
              <a:buAutoNum type="arabicPeriod"/>
            </a:pPr>
            <a:r>
              <a:rPr lang="en-US" sz="1200" dirty="0">
                <a:latin typeface="Calibri" panose="020F0502020204030204" pitchFamily="34" charset="0"/>
              </a:rPr>
              <a:t>Revisit the focus on text features, particularly the date of this section. Ask students to share what they wrote in Columns 2 and 4 with their partner. Cold call three students to share with whole class. Prompt students to add to Columns 3 and 5.</a:t>
            </a:r>
            <a:endParaRPr sz="1200" dirty="0">
              <a:latin typeface="Calibri" panose="020F0502020204030204" pitchFamily="34" charset="0"/>
            </a:endParaRPr>
          </a:p>
          <a:p>
            <a:pPr marL="457200" marR="0" lvl="0" indent="-298450" algn="l" rtl="0">
              <a:lnSpc>
                <a:spcPct val="100000"/>
              </a:lnSpc>
              <a:spcBef>
                <a:spcPts val="0"/>
              </a:spcBef>
              <a:spcAft>
                <a:spcPts val="0"/>
              </a:spcAft>
              <a:buSzPct val="100000"/>
              <a:buFont typeface="+mj-lt"/>
              <a:buAutoNum type="arabicPeriod"/>
            </a:pPr>
            <a:r>
              <a:rPr lang="en-US" sz="1200" dirty="0">
                <a:latin typeface="Calibri" panose="020F0502020204030204" pitchFamily="34" charset="0"/>
              </a:rPr>
              <a:t>Chart the words the students share. Circle the following words if students mention them: gourd, ritual, flinched, uncertainty, artillery, rose.</a:t>
            </a:r>
            <a:endParaRPr sz="1200" dirty="0">
              <a:latin typeface="Calibri" panose="020F0502020204030204" pitchFamily="34" charset="0"/>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Student Look-</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/Listen-</a:t>
            </a:r>
            <a:r>
              <a:rPr lang="en-US" sz="1200" b="0" i="0" u="none" strike="noStrike" cap="none" dirty="0" err="1">
                <a:solidFill>
                  <a:schemeClr val="dk1"/>
                </a:solidFill>
                <a:latin typeface="Calibri" panose="020F0502020204030204" pitchFamily="34" charset="0"/>
                <a:ea typeface="Calibri"/>
                <a:cs typeface="Calibri"/>
                <a:sym typeface="Calibri"/>
              </a:rPr>
              <a:t>fors</a:t>
            </a:r>
            <a:r>
              <a:rPr lang="en-US" sz="1200" b="0" i="0" u="none" strike="noStrike" cap="none" dirty="0">
                <a:solidFill>
                  <a:schemeClr val="dk1"/>
                </a:solidFill>
                <a:latin typeface="Calibri" panose="020F0502020204030204" pitchFamily="34" charset="0"/>
                <a:ea typeface="Calibri"/>
                <a:cs typeface="Calibri"/>
                <a:sym typeface="Calibri"/>
              </a:rPr>
              <a:t>:</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panose="020F0502020204030204" pitchFamily="34" charset="0"/>
                <a:ea typeface="Calibri"/>
                <a:cs typeface="Calibri"/>
                <a:sym typeface="Calibri"/>
              </a:rPr>
              <a:t>Students produce their novel and materials.</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panose="020F0502020204030204" pitchFamily="34" charset="0"/>
                <a:ea typeface="Calibri"/>
                <a:cs typeface="Calibri"/>
                <a:sym typeface="Calibri"/>
              </a:rPr>
              <a:t>Support for Any Students Who Need It:</a:t>
            </a:r>
            <a:r>
              <a:rPr lang="en-US" sz="1200" b="0" i="0" u="none" strike="noStrike" cap="none" baseline="0" dirty="0">
                <a:solidFill>
                  <a:schemeClr val="dk1"/>
                </a:solidFill>
                <a:latin typeface="Calibri" panose="020F0502020204030204" pitchFamily="34" charset="0"/>
                <a:ea typeface="Calibri"/>
                <a:cs typeface="Calibri"/>
                <a:sym typeface="Calibri"/>
              </a:rPr>
              <a:t> </a:t>
            </a:r>
            <a:r>
              <a:rPr lang="en-US" sz="1200" b="0" i="0" u="none" strike="noStrike" cap="none" dirty="0">
                <a:solidFill>
                  <a:schemeClr val="dk1"/>
                </a:solidFill>
                <a:latin typeface="Calibri" panose="020F0502020204030204" pitchFamily="34" charset="0"/>
                <a:ea typeface="Calibri"/>
                <a:cs typeface="Calibri"/>
                <a:sym typeface="Calibri"/>
              </a:rPr>
              <a:t>None</a:t>
            </a:r>
            <a:endParaRPr sz="1200" b="0" i="0" u="none" strike="noStrike" cap="none" dirty="0">
              <a:solidFill>
                <a:srgbClr val="000000"/>
              </a:solidFill>
              <a:latin typeface="Calibri" panose="020F0502020204030204" pitchFamily="34" charset="0"/>
              <a:ea typeface="Arial"/>
              <a:cs typeface="Arial"/>
              <a:sym typeface="Arial"/>
            </a:endParaRPr>
          </a:p>
        </p:txBody>
      </p:sp>
    </p:spTree>
    <p:extLst>
      <p:ext uri="{BB962C8B-B14F-4D97-AF65-F5344CB8AC3E}">
        <p14:creationId xmlns:p14="http://schemas.microsoft.com/office/powerpoint/2010/main" val="1491239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Shape 17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7-10</a:t>
            </a:r>
            <a:r>
              <a:rPr lang="en-US"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Partners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Work Time A.</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dirty="0">
                <a:latin typeface="Calibri"/>
                <a:ea typeface="Calibri"/>
                <a:cs typeface="Calibri"/>
                <a:sym typeface="Calibri"/>
              </a:rPr>
              <a:t>Read the slide aloud.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Remind students that last night they were able to think about the gist of the rest of Chapter 3.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Revisit the focus on </a:t>
            </a:r>
            <a:r>
              <a:rPr lang="en-US" sz="1200" i="1" u="none" strike="noStrike" cap="none" dirty="0">
                <a:solidFill>
                  <a:srgbClr val="000000"/>
                </a:solidFill>
                <a:latin typeface="Calibri"/>
                <a:ea typeface="Calibri"/>
                <a:cs typeface="Calibri"/>
                <a:sym typeface="Calibri"/>
              </a:rPr>
              <a:t>text features</a:t>
            </a:r>
            <a:r>
              <a:rPr lang="en-US" sz="1200" i="0" u="none" strike="noStrike" cap="none" dirty="0">
                <a:solidFill>
                  <a:srgbClr val="000000"/>
                </a:solidFill>
                <a:latin typeface="Calibri"/>
                <a:ea typeface="Calibri"/>
                <a:cs typeface="Calibri"/>
                <a:sym typeface="Calibri"/>
              </a:rPr>
              <a:t> from Lesson 1, asking students the date of this section. Clarify as needed: be sure students recognize that the first section was about Nya and the longer section was about </a:t>
            </a:r>
            <a:r>
              <a:rPr lang="en-US" sz="1200" i="0" u="none" strike="noStrike" cap="none" dirty="0" err="1">
                <a:solidFill>
                  <a:srgbClr val="000000"/>
                </a:solidFill>
                <a:latin typeface="Calibri"/>
                <a:ea typeface="Calibri"/>
                <a:cs typeface="Calibri"/>
                <a:sym typeface="Calibri"/>
              </a:rPr>
              <a:t>Salva</a:t>
            </a:r>
            <a:r>
              <a:rPr lang="en-US"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dirty="0">
                <a:latin typeface="Calibri"/>
                <a:ea typeface="Calibri"/>
                <a:cs typeface="Calibri"/>
                <a:sym typeface="Calibri"/>
              </a:rPr>
              <a:t>Ask students to share what they wrote in Columns 2 and 4 with their partner. Cold call three students to share with whole class.</a:t>
            </a:r>
            <a:br>
              <a:rPr lang="en-US" sz="1200" dirty="0">
                <a:latin typeface="Calibri"/>
                <a:ea typeface="Calibri"/>
                <a:cs typeface="Calibri"/>
                <a:sym typeface="Calibri"/>
              </a:rPr>
            </a:br>
            <a:r>
              <a:rPr lang="en-US" sz="1200" dirty="0">
                <a:latin typeface="Calibri"/>
                <a:ea typeface="Calibri"/>
                <a:cs typeface="Calibri"/>
                <a:sym typeface="Calibri"/>
              </a:rPr>
              <a:t>Prompt students to add to Columns 3 and 5.</a:t>
            </a:r>
            <a:br>
              <a:rPr lang="en-US" sz="1200" dirty="0">
                <a:latin typeface="Calibri"/>
                <a:ea typeface="Calibri"/>
                <a:cs typeface="Calibri"/>
                <a:sym typeface="Calibri"/>
              </a:rPr>
            </a:br>
            <a:r>
              <a:rPr lang="en-US" sz="1200" dirty="0">
                <a:latin typeface="Calibri"/>
                <a:ea typeface="Calibri"/>
                <a:cs typeface="Calibri"/>
                <a:sym typeface="Calibri"/>
              </a:rPr>
              <a:t>Paraphrase a couple of students' statements (model), then ask students to do the same.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mj-lt"/>
              <a:buAutoNum type="arabicPeriod"/>
            </a:pPr>
            <a:r>
              <a:rPr lang="en-US" sz="1200" i="0" u="none" strike="noStrike" cap="none" dirty="0">
                <a:solidFill>
                  <a:srgbClr val="000000"/>
                </a:solidFill>
                <a:latin typeface="Calibri"/>
                <a:ea typeface="Calibri"/>
                <a:cs typeface="Calibri"/>
                <a:sym typeface="Calibri"/>
              </a:rPr>
              <a:t>As you cold call or select volunteers to share what they wrote in Columns 2 &amp; 4, ask them first to paraphrase what the previous speaker said. This practice, if used often, will improve your students’ listening skills, paraphrasing skills, and comprehension skills.</a:t>
            </a:r>
            <a:endParaRPr sz="1200" i="0" u="none" strike="noStrike" cap="none" dirty="0">
              <a:solidFill>
                <a:srgbClr val="000000"/>
              </a:solidFill>
              <a:latin typeface="Calibri"/>
              <a:ea typeface="Calibri"/>
              <a:cs typeface="Calibri"/>
              <a:sym typeface="Calibri"/>
            </a:endParaRPr>
          </a:p>
          <a:p>
            <a:pPr marL="914400" marR="0" lvl="1" indent="-298450" algn="l" rtl="0">
              <a:lnSpc>
                <a:spcPct val="100000"/>
              </a:lnSpc>
              <a:spcBef>
                <a:spcPts val="0"/>
              </a:spcBef>
              <a:spcAft>
                <a:spcPts val="0"/>
              </a:spcAft>
              <a:buClr>
                <a:srgbClr val="000000"/>
              </a:buClr>
              <a:buSzPts val="1100"/>
              <a:buChar char="○"/>
            </a:pPr>
            <a:r>
              <a:rPr lang="en-US" sz="1200" dirty="0">
                <a:latin typeface="Calibri"/>
                <a:ea typeface="Calibri"/>
                <a:cs typeface="Calibri"/>
                <a:sym typeface="Calibri"/>
              </a:rPr>
              <a:t>You may need to model paraphrasing another speaker.</a:t>
            </a:r>
            <a:br>
              <a:rPr lang="en-US"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Nya reached a pond, drank water, filled her container with water, then began the return walk home.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err="1">
                <a:solidFill>
                  <a:srgbClr val="000000"/>
                </a:solidFill>
                <a:latin typeface="Calibri"/>
                <a:ea typeface="Calibri"/>
                <a:cs typeface="Calibri"/>
                <a:sym typeface="Calibri"/>
              </a:rPr>
              <a:t>Salva</a:t>
            </a:r>
            <a:r>
              <a:rPr lang="en-US" sz="1200" i="0" u="none" strike="noStrike" cap="none" dirty="0">
                <a:solidFill>
                  <a:srgbClr val="000000"/>
                </a:solidFill>
                <a:latin typeface="Calibri"/>
                <a:ea typeface="Calibri"/>
                <a:cs typeface="Calibri"/>
                <a:sym typeface="Calibri"/>
              </a:rPr>
              <a:t> woke up to find the group had left him; then he spotted an older Dinka woman.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The woman offered him some peanuts and let him sleep in her barn for four days.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She told him he had to leave, and he heard people from another group of walkers, also from the Dinka tribe.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Capture student thinking on the whiteboard/chalkboard to allow students who process less quickly to add notes to Columns 3 &amp; 5.</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55771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Shape 18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7-10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Work Time B.</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You will present this collection of strong and weak examples to help students get a clear vision of meeting the learning target “I can analyze how Linda Sue Park develops and contrasts the points of view of </a:t>
            </a:r>
            <a:r>
              <a:rPr lang="en-US" sz="1200" dirty="0" err="1">
                <a:solidFill>
                  <a:schemeClr val="dk1"/>
                </a:solidFill>
                <a:latin typeface="Calibri"/>
                <a:ea typeface="Calibri"/>
                <a:cs typeface="Calibri"/>
                <a:sym typeface="Calibri"/>
              </a:rPr>
              <a:t>Nya</a:t>
            </a:r>
            <a:r>
              <a:rPr lang="en-US" sz="1200" dirty="0">
                <a:solidFill>
                  <a:schemeClr val="dk1"/>
                </a:solidFill>
                <a:latin typeface="Calibri"/>
                <a:ea typeface="Calibri"/>
                <a:cs typeface="Calibri"/>
                <a:sym typeface="Calibri"/>
              </a:rPr>
              <a:t> and </a:t>
            </a:r>
            <a:r>
              <a:rPr lang="en-US" sz="1200" dirty="0" err="1">
                <a:solidFill>
                  <a:schemeClr val="dk1"/>
                </a:solidFill>
                <a:latin typeface="Calibri"/>
                <a:ea typeface="Calibri"/>
                <a:cs typeface="Calibri"/>
                <a:sym typeface="Calibri"/>
              </a:rPr>
              <a:t>Salva</a:t>
            </a:r>
            <a:r>
              <a:rPr lang="en-US" sz="1200" dirty="0">
                <a:solidFill>
                  <a:schemeClr val="dk1"/>
                </a:solidFill>
                <a:latin typeface="Calibri"/>
                <a:ea typeface="Calibri"/>
                <a:cs typeface="Calibri"/>
                <a:sym typeface="Calibri"/>
              </a:rPr>
              <a:t> in </a:t>
            </a:r>
            <a:r>
              <a:rPr lang="en-US" sz="1200" i="1" dirty="0">
                <a:solidFill>
                  <a:schemeClr val="dk1"/>
                </a:solidFill>
                <a:latin typeface="Calibri"/>
                <a:ea typeface="Calibri"/>
                <a:cs typeface="Calibri"/>
                <a:sym typeface="Calibri"/>
              </a:rPr>
              <a:t>A Long Walk to Water</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On the document camera or on a large chart paper, show students the strong examples of Details/Evidence and Inference/Reasoning from Lesson 4 exit tickets (their selected work on the Gathering Evidence graphic organizers) and your own written-up weak example.  Be sure to clarify that the weak example was not written by one of your students.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Prompt students to Think-Pair-Share about the qualities of a strong example and the qualities of a weak example.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Cold call on three partner pairs to share their ideas about qualities of strong and weak examples.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Copy student ideas onto the examples of strong and weak work, and tell students how helpful these ideas are. Option: Use the next slide to capture student thinking.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rgbClr val="000000"/>
                </a:solidFill>
                <a:latin typeface="Calibri"/>
                <a:ea typeface="Calibri"/>
                <a:cs typeface="Calibri"/>
                <a:sym typeface="Calibri"/>
              </a:rPr>
              <a:t>Tell them that you will use their ideas to develop a rubric for grading their future work for citing text-based evidence. </a:t>
            </a:r>
            <a:endParaRPr sz="120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Look for student ideas related to “The strong example makes a good connection between the quote and the inference (the words from the quote match some of the words in the inference),”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“The strong example includes an insight about the character that I hadn’t thought of before,” or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rgbClr val="000000"/>
                </a:solidFill>
                <a:latin typeface="Calibri"/>
                <a:ea typeface="Calibri"/>
                <a:cs typeface="Calibri"/>
                <a:sym typeface="Calibri"/>
              </a:rPr>
              <a:t>“The strong example says exactly how the evidence relates to culture, time, or place.”</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If feasible, snap a photo of the students’ ideas about strong and weak examples. You can share this photo with students who were absent and/or to work with individual students who are struggling to understand what constitutes a strong inference.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19447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Shape 1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Shape 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Shape 46"/>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Shape 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0142742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83740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15" name="Shape 1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6" name="Shape 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19" name="Shape 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23" name="Shape 2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24" name="Shape 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Shape 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Shape 3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Shape 38"/>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Shape 3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Shape 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Shape 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703DC78B-4144-408D-8991-A3A233F1071C}"/>
              </a:ext>
            </a:extLst>
          </p:cNvPr>
          <p:cNvPicPr>
            <a:picLocks noChangeAspect="1"/>
          </p:cNvPicPr>
          <p:nvPr userDrawn="1"/>
        </p:nvPicPr>
        <p:blipFill>
          <a:blip r:embed="rId15"/>
          <a:stretch>
            <a:fillRect/>
          </a:stretch>
        </p:blipFill>
        <p:spPr>
          <a:xfrm>
            <a:off x="8365808" y="5000625"/>
            <a:ext cx="762000" cy="142875"/>
          </a:xfrm>
          <a:prstGeom prst="rect">
            <a:avLst/>
          </a:prstGeom>
        </p:spPr>
      </p:pic>
      <p:pic>
        <p:nvPicPr>
          <p:cNvPr id="5" name="Picture 4">
            <a:extLst>
              <a:ext uri="{FF2B5EF4-FFF2-40B4-BE49-F238E27FC236}">
                <a16:creationId xmlns:a16="http://schemas.microsoft.com/office/drawing/2014/main" id="{78DFE0E5-38BD-4856-ADD2-E4CEB0B37FD3}"/>
              </a:ext>
            </a:extLst>
          </p:cNvPr>
          <p:cNvPicPr>
            <a:picLocks noChangeAspect="1"/>
          </p:cNvPicPr>
          <p:nvPr userDrawn="1"/>
        </p:nvPicPr>
        <p:blipFill>
          <a:blip r:embed="rId16"/>
          <a:stretch>
            <a:fillRect/>
          </a:stretch>
        </p:blipFill>
        <p:spPr>
          <a:xfrm>
            <a:off x="4210755" y="4541426"/>
            <a:ext cx="722489" cy="602074"/>
          </a:xfrm>
          <a:prstGeom prst="rect">
            <a:avLst/>
          </a:prstGeom>
        </p:spPr>
      </p:pic>
      <p:pic>
        <p:nvPicPr>
          <p:cNvPr id="10" name="Picture 9">
            <a:extLst>
              <a:ext uri="{FF2B5EF4-FFF2-40B4-BE49-F238E27FC236}">
                <a16:creationId xmlns:a16="http://schemas.microsoft.com/office/drawing/2014/main" id="{443FAF3A-6380-4514-A50E-92EF931537DA}"/>
              </a:ext>
            </a:extLst>
          </p:cNvPr>
          <p:cNvPicPr>
            <a:picLocks noChangeAspect="1"/>
          </p:cNvPicPr>
          <p:nvPr userDrawn="1"/>
        </p:nvPicPr>
        <p:blipFill>
          <a:blip r:embed="rId17"/>
          <a:stretch>
            <a:fillRect/>
          </a:stretch>
        </p:blipFill>
        <p:spPr>
          <a:xfrm>
            <a:off x="0" y="461010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US" sz="3400" b="0" i="0" u="none" strike="noStrike" cap="none">
                <a:solidFill>
                  <a:schemeClr val="dk1"/>
                </a:solidFill>
                <a:latin typeface="Century Gothic"/>
                <a:ea typeface="Century Gothic"/>
                <a:cs typeface="Century Gothic"/>
                <a:sym typeface="Century Gothic"/>
              </a:rPr>
              <a:t>Grade 7: Module 1: Unit 1: Lesson 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0" name="Shape 130"/>
          <p:cNvSpPr txBox="1">
            <a:spLocks noGrp="1"/>
          </p:cNvSpPr>
          <p:nvPr>
            <p:ph type="body" idx="1"/>
          </p:nvPr>
        </p:nvSpPr>
        <p:spPr>
          <a:xfrm>
            <a:off x="311700" y="13997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US" sz="1600" b="0" i="0" u="none" strike="noStrike" cap="none" dirty="0">
                <a:solidFill>
                  <a:schemeClr val="dk1"/>
                </a:solidFill>
                <a:latin typeface="Century Gothic"/>
                <a:ea typeface="Century Gothic"/>
                <a:cs typeface="Century Gothic"/>
                <a:sym typeface="Century Gothic"/>
              </a:rPr>
              <a:t>This lesson will take approximately 50-60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US" sz="1600" b="0" i="0" u="none" strike="noStrike" cap="none" dirty="0">
                <a:solidFill>
                  <a:schemeClr val="dk1"/>
                </a:solidFill>
                <a:latin typeface="Century Gothic"/>
                <a:ea typeface="Century Gothic"/>
                <a:cs typeface="Century Gothic"/>
                <a:sym typeface="Century Gothic"/>
              </a:rPr>
              <a:t>The purpose of today’s lesson is to:</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Char char="●"/>
            </a:pPr>
            <a:r>
              <a:rPr lang="en-US" sz="1600" b="0" i="0" u="none" strike="noStrike" cap="none" dirty="0">
                <a:solidFill>
                  <a:schemeClr val="dk1"/>
                </a:solidFill>
                <a:latin typeface="Century Gothic"/>
                <a:ea typeface="Century Gothic"/>
                <a:cs typeface="Century Gothic"/>
                <a:sym typeface="Century Gothic"/>
              </a:rPr>
              <a:t>continue to </a:t>
            </a:r>
            <a:r>
              <a:rPr lang="en-US" sz="1600" b="0" i="0" u="none" strike="noStrike" cap="none" dirty="0">
                <a:solidFill>
                  <a:srgbClr val="000000"/>
                </a:solidFill>
                <a:latin typeface="Century Gothic"/>
                <a:ea typeface="Century Gothic"/>
                <a:cs typeface="Century Gothic"/>
                <a:sym typeface="Century Gothic"/>
              </a:rPr>
              <a:t>practice gathering evidence from the text to support </a:t>
            </a:r>
            <a:r>
              <a:rPr lang="en-US" sz="1600" dirty="0"/>
              <a:t>student </a:t>
            </a:r>
            <a:r>
              <a:rPr lang="en-US" sz="1600" b="0" i="0" u="none" strike="noStrike" cap="none" dirty="0">
                <a:solidFill>
                  <a:srgbClr val="000000"/>
                </a:solidFill>
                <a:latin typeface="Century Gothic"/>
                <a:ea typeface="Century Gothic"/>
                <a:cs typeface="Century Gothic"/>
                <a:sym typeface="Century Gothic"/>
              </a:rPr>
              <a:t>understanding of character point of view.</a:t>
            </a:r>
            <a:endParaRPr sz="1600" b="0" i="0" u="none" strike="noStrike" cap="none" dirty="0">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US"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ct val="100000"/>
              <a:buFont typeface="+mj-lt"/>
              <a:buAutoNum type="arabicPeriod"/>
            </a:pPr>
            <a:r>
              <a:rPr lang="en-US" sz="1600" b="1" i="0" u="none" strike="noStrike" cap="none" dirty="0">
                <a:solidFill>
                  <a:srgbClr val="000000"/>
                </a:solidFill>
                <a:latin typeface="Century Gothic"/>
                <a:ea typeface="Century Gothic"/>
                <a:cs typeface="Century Gothic"/>
                <a:sym typeface="Century Gothic"/>
              </a:rPr>
              <a:t>I can cite several pieces of text-based evidence to support my analysis of Nya’s and Salva’s character in </a:t>
            </a:r>
            <a:r>
              <a:rPr lang="en-US" sz="1600" b="1" i="1" u="none" strike="noStrike" cap="none" dirty="0">
                <a:solidFill>
                  <a:srgbClr val="000000"/>
                </a:solidFill>
                <a:latin typeface="Century Gothic"/>
                <a:ea typeface="Century Gothic"/>
                <a:cs typeface="Century Gothic"/>
                <a:sym typeface="Century Gothic"/>
              </a:rPr>
              <a:t>A Long Walk to Water</a:t>
            </a:r>
            <a:r>
              <a:rPr lang="en-US" sz="1600" b="1" i="0" u="none" strike="noStrike" cap="none" dirty="0">
                <a:solidFill>
                  <a:srgbClr val="000000"/>
                </a:solidFill>
                <a:latin typeface="Century Gothic"/>
                <a:ea typeface="Century Gothic"/>
                <a:cs typeface="Century Gothic"/>
                <a:sym typeface="Century Gothic"/>
              </a:rPr>
              <a:t>.</a:t>
            </a:r>
            <a:endParaRPr lang="en-US" sz="1600" b="1" dirty="0"/>
          </a:p>
          <a:p>
            <a:pPr marL="457200" marR="0" lvl="0" indent="-342900" algn="l" rtl="0">
              <a:lnSpc>
                <a:spcPct val="100000"/>
              </a:lnSpc>
              <a:spcBef>
                <a:spcPts val="0"/>
              </a:spcBef>
              <a:spcAft>
                <a:spcPts val="0"/>
              </a:spcAft>
              <a:buClr>
                <a:srgbClr val="000000"/>
              </a:buClr>
              <a:buSzPct val="100000"/>
              <a:buFont typeface="+mj-lt"/>
              <a:buAutoNum type="arabicPeriod"/>
            </a:pPr>
            <a:r>
              <a:rPr lang="en-US" sz="1600" b="1" i="0" u="none" strike="noStrike" cap="none" dirty="0">
                <a:solidFill>
                  <a:srgbClr val="000000"/>
                </a:solidFill>
                <a:latin typeface="Century Gothic"/>
                <a:ea typeface="Century Gothic"/>
                <a:cs typeface="Century Gothic"/>
                <a:sym typeface="Century Gothic"/>
              </a:rPr>
              <a:t>I can analyze how Linda Sue Park develops and contrasts the points of view of Nya and Salva in </a:t>
            </a:r>
            <a:r>
              <a:rPr lang="en-US" sz="1600" b="1" i="1" u="none" strike="noStrike" cap="none" dirty="0">
                <a:solidFill>
                  <a:srgbClr val="000000"/>
                </a:solidFill>
                <a:latin typeface="Century Gothic"/>
                <a:ea typeface="Century Gothic"/>
                <a:cs typeface="Century Gothic"/>
                <a:sym typeface="Century Gothic"/>
              </a:rPr>
              <a:t>A Long Walk to Water</a:t>
            </a:r>
            <a:r>
              <a:rPr lang="en-US" sz="1600" b="1" i="0" u="none" strike="noStrike" cap="none" dirty="0">
                <a:solidFill>
                  <a:srgbClr val="000000"/>
                </a:solidFill>
                <a:latin typeface="Century Gothic"/>
                <a:ea typeface="Century Gothic"/>
                <a:cs typeface="Century Gothic"/>
                <a:sym typeface="Century Gothic"/>
              </a:rPr>
              <a:t>.</a:t>
            </a:r>
            <a:endParaRPr sz="1600" b="1"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Strong Inference	       Weak Inference</a:t>
            </a:r>
            <a:endParaRPr sz="3400" b="0" i="0" u="none" strike="noStrike" cap="none" dirty="0">
              <a:solidFill>
                <a:schemeClr val="dk1"/>
              </a:solidFill>
              <a:latin typeface="Century Gothic"/>
              <a:ea typeface="Century Gothic"/>
              <a:cs typeface="Century Gothic"/>
              <a:sym typeface="Century Gothic"/>
            </a:endParaRPr>
          </a:p>
        </p:txBody>
      </p:sp>
      <p:sp>
        <p:nvSpPr>
          <p:cNvPr id="190" name="Shape 190"/>
          <p:cNvSpPr txBox="1">
            <a:spLocks noGrp="1"/>
          </p:cNvSpPr>
          <p:nvPr>
            <p:ph type="body" idx="1"/>
          </p:nvPr>
        </p:nvSpPr>
        <p:spPr>
          <a:xfrm>
            <a:off x="4811617" y="1152575"/>
            <a:ext cx="4084454"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dirty="0">
                <a:solidFill>
                  <a:srgbClr val="000000"/>
                </a:solidFill>
                <a:latin typeface="Century Gothic"/>
                <a:ea typeface="Century Gothic"/>
                <a:cs typeface="Century Gothic"/>
                <a:sym typeface="Century Gothic"/>
              </a:rPr>
              <a:t>Add…</a:t>
            </a:r>
            <a:endParaRPr sz="1800" b="0" i="0" u="none" strike="noStrike" cap="none" dirty="0">
              <a:solidFill>
                <a:srgbClr val="000000"/>
              </a:solidFill>
              <a:latin typeface="Century Gothic"/>
              <a:ea typeface="Century Gothic"/>
              <a:cs typeface="Century Gothic"/>
              <a:sym typeface="Century Gothic"/>
            </a:endParaRPr>
          </a:p>
        </p:txBody>
      </p:sp>
      <p:cxnSp>
        <p:nvCxnSpPr>
          <p:cNvPr id="191" name="Shape 191"/>
          <p:cNvCxnSpPr>
            <a:stCxn id="189" idx="0"/>
          </p:cNvCxnSpPr>
          <p:nvPr/>
        </p:nvCxnSpPr>
        <p:spPr>
          <a:xfrm>
            <a:off x="4572000" y="334175"/>
            <a:ext cx="35100" cy="4234800"/>
          </a:xfrm>
          <a:prstGeom prst="straightConnector1">
            <a:avLst/>
          </a:prstGeom>
          <a:noFill/>
          <a:ln w="9525" cap="flat" cmpd="sng">
            <a:solidFill>
              <a:srgbClr val="FDA739"/>
            </a:solidFill>
            <a:prstDash val="solid"/>
            <a:round/>
            <a:headEnd type="none" w="sm" len="sm"/>
            <a:tailEnd type="none" w="sm" len="sm"/>
          </a:ln>
        </p:spPr>
      </p:cxnSp>
      <p:sp>
        <p:nvSpPr>
          <p:cNvPr id="7" name="Shape 190"/>
          <p:cNvSpPr txBox="1">
            <a:spLocks/>
          </p:cNvSpPr>
          <p:nvPr/>
        </p:nvSpPr>
        <p:spPr>
          <a:xfrm>
            <a:off x="346800" y="1152575"/>
            <a:ext cx="4084454" cy="3416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pPr marL="0" indent="0">
              <a:buFont typeface="Century Gothic"/>
              <a:buNone/>
            </a:pPr>
            <a:r>
              <a:rPr lang="en-US"/>
              <a:t>Add…</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p:nvPr>
        </p:nvSpPr>
        <p:spPr>
          <a:xfrm>
            <a:off x="156850" y="334175"/>
            <a:ext cx="8859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300"/>
              <a:t>Let’s </a:t>
            </a:r>
            <a:r>
              <a:rPr lang="en-US" sz="3300" b="0" i="0" u="none" strike="noStrike" cap="none">
                <a:solidFill>
                  <a:schemeClr val="dk1"/>
                </a:solidFill>
                <a:latin typeface="Century Gothic"/>
                <a:ea typeface="Century Gothic"/>
                <a:cs typeface="Century Gothic"/>
                <a:sym typeface="Century Gothic"/>
              </a:rPr>
              <a:t>Gathe</a:t>
            </a:r>
            <a:r>
              <a:rPr lang="en-US" sz="3300"/>
              <a:t>r</a:t>
            </a:r>
            <a:r>
              <a:rPr lang="en-US" sz="3300" b="0" i="0" u="none" strike="noStrike" cap="none">
                <a:solidFill>
                  <a:schemeClr val="dk1"/>
                </a:solidFill>
                <a:latin typeface="Century Gothic"/>
                <a:ea typeface="Century Gothic"/>
                <a:cs typeface="Century Gothic"/>
                <a:sym typeface="Century Gothic"/>
              </a:rPr>
              <a:t> Evidence &amp; M</a:t>
            </a:r>
            <a:r>
              <a:rPr lang="en-US" sz="3300"/>
              <a:t>ake </a:t>
            </a:r>
            <a:r>
              <a:rPr lang="en-US" sz="3300" b="0" i="0" u="none" strike="noStrike" cap="none">
                <a:solidFill>
                  <a:schemeClr val="dk1"/>
                </a:solidFill>
                <a:latin typeface="Century Gothic"/>
                <a:ea typeface="Century Gothic"/>
                <a:cs typeface="Century Gothic"/>
                <a:sym typeface="Century Gothic"/>
              </a:rPr>
              <a:t>Inferenc</a:t>
            </a:r>
            <a:r>
              <a:rPr lang="en-US" sz="3300"/>
              <a:t>es!</a:t>
            </a:r>
            <a:endParaRPr sz="3300" b="0" i="0" u="none" strike="noStrike" cap="none">
              <a:solidFill>
                <a:schemeClr val="dk1"/>
              </a:solidFill>
              <a:latin typeface="Century Gothic"/>
              <a:ea typeface="Century Gothic"/>
              <a:cs typeface="Century Gothic"/>
              <a:sym typeface="Century Gothic"/>
            </a:endParaRPr>
          </a:p>
        </p:txBody>
      </p:sp>
      <p:sp>
        <p:nvSpPr>
          <p:cNvPr id="198" name="Shape 19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a:solidFill>
                  <a:srgbClr val="000000"/>
                </a:solidFill>
                <a:latin typeface="Century Gothic"/>
                <a:ea typeface="Century Gothic"/>
                <a:cs typeface="Century Gothic"/>
                <a:sym typeface="Century Gothic"/>
              </a:rPr>
              <a:t>Follow the instructions </a:t>
            </a:r>
            <a:endParaRPr/>
          </a:p>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a:solidFill>
                  <a:srgbClr val="000000"/>
                </a:solidFill>
                <a:latin typeface="Century Gothic"/>
                <a:ea typeface="Century Gothic"/>
                <a:cs typeface="Century Gothic"/>
                <a:sym typeface="Century Gothic"/>
              </a:rPr>
              <a:t>on page 1, please.</a:t>
            </a:r>
            <a:endParaRPr sz="1800" b="0" i="0" u="none" strike="noStrike" cap="none">
              <a:solidFill>
                <a:srgbClr val="000000"/>
              </a:solidFill>
              <a:latin typeface="Century Gothic"/>
              <a:ea typeface="Century Gothic"/>
              <a:cs typeface="Century Gothic"/>
              <a:sym typeface="Century Gothic"/>
            </a:endParaRPr>
          </a:p>
        </p:txBody>
      </p:sp>
      <p:pic>
        <p:nvPicPr>
          <p:cNvPr id="199" name="Shape 199"/>
          <p:cNvPicPr preferRelativeResize="0"/>
          <p:nvPr/>
        </p:nvPicPr>
        <p:blipFill rotWithShape="1">
          <a:blip r:embed="rId3">
            <a:alphaModFix/>
          </a:blip>
          <a:srcRect/>
          <a:stretch/>
        </p:blipFill>
        <p:spPr>
          <a:xfrm>
            <a:off x="3386992" y="1152475"/>
            <a:ext cx="3806612" cy="3763108"/>
          </a:xfrm>
          <a:prstGeom prst="rect">
            <a:avLst/>
          </a:prstGeom>
          <a:noFill/>
          <a:ln w="9525" cap="flat" cmpd="sng">
            <a:solidFill>
              <a:schemeClr val="dk1"/>
            </a:solidFill>
            <a:prstDash val="solid"/>
            <a:round/>
            <a:headEnd type="none" w="sm" len="sm"/>
            <a:tailEnd type="none" w="sm" len="sm"/>
          </a:ln>
          <a:effectLst>
            <a:outerShdw blurRad="50800" dist="88900" dir="2700000" algn="tl" rotWithShape="0">
              <a:srgbClr val="000000">
                <a:alpha val="40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txBox="1">
            <a:spLocks noGrp="1"/>
          </p:cNvSpPr>
          <p:nvPr>
            <p:ph type="title"/>
          </p:nvPr>
        </p:nvSpPr>
        <p:spPr>
          <a:xfrm>
            <a:off x="311700" y="247089"/>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Chapter 3: Gathering Evidence &amp; Inferencing</a:t>
            </a:r>
            <a:endParaRPr sz="3400" b="0" i="0" u="none" strike="noStrike" cap="none" dirty="0">
              <a:solidFill>
                <a:schemeClr val="dk1"/>
              </a:solidFill>
              <a:latin typeface="Century Gothic"/>
              <a:ea typeface="Century Gothic"/>
              <a:cs typeface="Century Gothic"/>
              <a:sym typeface="Century Gothic"/>
            </a:endParaRPr>
          </a:p>
        </p:txBody>
      </p:sp>
      <p:pic>
        <p:nvPicPr>
          <p:cNvPr id="206" name="Shape 206"/>
          <p:cNvPicPr preferRelativeResize="0"/>
          <p:nvPr/>
        </p:nvPicPr>
        <p:blipFill rotWithShape="1">
          <a:blip r:embed="rId3">
            <a:alphaModFix/>
          </a:blip>
          <a:srcRect/>
          <a:stretch/>
        </p:blipFill>
        <p:spPr>
          <a:xfrm>
            <a:off x="1251857" y="1655798"/>
            <a:ext cx="3216539" cy="3321829"/>
          </a:xfrm>
          <a:prstGeom prst="rect">
            <a:avLst/>
          </a:prstGeom>
          <a:noFill/>
          <a:ln w="9525" cap="flat" cmpd="sng">
            <a:solidFill>
              <a:schemeClr val="dk1"/>
            </a:solidFill>
            <a:prstDash val="solid"/>
            <a:round/>
            <a:headEnd type="none" w="sm" len="sm"/>
            <a:tailEnd type="none" w="sm" len="sm"/>
          </a:ln>
          <a:effectLst>
            <a:outerShdw blurRad="50800" dist="76200" dir="2700000" algn="tl" rotWithShape="0">
              <a:srgbClr val="000000">
                <a:alpha val="40000"/>
              </a:srgbClr>
            </a:outerShdw>
          </a:effectLst>
        </p:spPr>
      </p:pic>
      <p:pic>
        <p:nvPicPr>
          <p:cNvPr id="207" name="Shape 207" descr="ttps://lh3.googleusercontent.com/MN1QT8IWOUk-5735z-12WoKA5_1hlm3mspGqvgOnZtxsoGdGnQtXR895zilLNIrN350JFMm"/>
          <p:cNvPicPr preferRelativeResize="0"/>
          <p:nvPr/>
        </p:nvPicPr>
        <p:blipFill rotWithShape="1">
          <a:blip r:embed="rId4">
            <a:alphaModFix/>
          </a:blip>
          <a:srcRect/>
          <a:stretch/>
        </p:blipFill>
        <p:spPr>
          <a:xfrm>
            <a:off x="5326968" y="1752600"/>
            <a:ext cx="2499861" cy="307262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Shape 21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Let’s confirm our understanding of key vocabulary terms.</a:t>
            </a:r>
            <a:endParaRPr dirty="0"/>
          </a:p>
        </p:txBody>
      </p:sp>
      <p:sp>
        <p:nvSpPr>
          <p:cNvPr id="213" name="Shape 213"/>
          <p:cNvSpPr txBox="1">
            <a:spLocks noGrp="1"/>
          </p:cNvSpPr>
          <p:nvPr>
            <p:ph type="body" idx="1"/>
          </p:nvPr>
        </p:nvSpPr>
        <p:spPr>
          <a:xfrm>
            <a:off x="311700" y="1873800"/>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Century Gothic"/>
              <a:buNone/>
            </a:pPr>
            <a:r>
              <a:rPr lang="en-US" sz="3000" dirty="0">
                <a:solidFill>
                  <a:schemeClr val="dk1"/>
                </a:solidFill>
                <a:latin typeface="Century Gothic" panose="020B0502020202020204" pitchFamily="34" charset="0"/>
                <a:ea typeface="Arial"/>
                <a:cs typeface="Arial"/>
                <a:sym typeface="Arial"/>
              </a:rPr>
              <a:t>horizon (14), gourd (14), ritual (15), flinched, uncertainty (16), artillery, rose (v) (18)</a:t>
            </a:r>
            <a:endParaRPr sz="3000" dirty="0">
              <a:solidFill>
                <a:schemeClr val="dk1"/>
              </a:solidFill>
              <a:latin typeface="Century Gothic" panose="020B0502020202020204" pitchFamily="34" charset="0"/>
              <a:ea typeface="Calibri"/>
              <a:cs typeface="Calibri"/>
              <a:sym typeface="Calibri"/>
            </a:endParaRPr>
          </a:p>
          <a:p>
            <a:pPr marL="0" lvl="0" indent="0">
              <a:spcBef>
                <a:spcPts val="0"/>
              </a:spcBef>
              <a:spcAft>
                <a:spcPts val="0"/>
              </a:spcAft>
              <a:buNone/>
            </a:pPr>
            <a:endParaRPr sz="3000" dirty="0">
              <a:latin typeface="Century Gothic" panose="020B0502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title"/>
          </p:nvPr>
        </p:nvSpPr>
        <p:spPr>
          <a:xfrm>
            <a:off x="485871"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Exit Ticket</a:t>
            </a:r>
            <a:endParaRPr sz="3400" b="0" i="0" u="none" strike="noStrike" cap="none" dirty="0">
              <a:solidFill>
                <a:schemeClr val="dk1"/>
              </a:solidFill>
              <a:latin typeface="Century Gothic"/>
              <a:ea typeface="Century Gothic"/>
              <a:cs typeface="Century Gothic"/>
              <a:sym typeface="Century Gothic"/>
            </a:endParaRPr>
          </a:p>
        </p:txBody>
      </p:sp>
      <p:pic>
        <p:nvPicPr>
          <p:cNvPr id="219" name="Shape 219" descr="elated image"/>
          <p:cNvPicPr preferRelativeResize="0"/>
          <p:nvPr/>
        </p:nvPicPr>
        <p:blipFill rotWithShape="1">
          <a:blip r:embed="rId3">
            <a:alphaModFix/>
          </a:blip>
          <a:srcRect/>
          <a:stretch/>
        </p:blipFill>
        <p:spPr>
          <a:xfrm>
            <a:off x="3383280" y="175355"/>
            <a:ext cx="2377440" cy="1463040"/>
          </a:xfrm>
          <a:prstGeom prst="rect">
            <a:avLst/>
          </a:prstGeom>
          <a:noFill/>
          <a:ln>
            <a:noFill/>
          </a:ln>
        </p:spPr>
      </p:pic>
      <p:sp>
        <p:nvSpPr>
          <p:cNvPr id="220" name="Shape 220"/>
          <p:cNvSpPr txBox="1"/>
          <p:nvPr/>
        </p:nvSpPr>
        <p:spPr>
          <a:xfrm>
            <a:off x="311700" y="2028305"/>
            <a:ext cx="8520600" cy="2862322"/>
          </a:xfrm>
          <a:prstGeom prst="rect">
            <a:avLst/>
          </a:prstGeom>
          <a:no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600"/>
              </a:spcAft>
              <a:buClr>
                <a:srgbClr val="000000"/>
              </a:buClr>
              <a:buSzPts val="2000"/>
              <a:buFont typeface="Arial"/>
              <a:buAutoNum type="arabicPeriod"/>
            </a:pPr>
            <a:r>
              <a:rPr lang="en-US" sz="2000" b="0" i="0" u="none" strike="noStrike" cap="none" dirty="0">
                <a:solidFill>
                  <a:srgbClr val="000000"/>
                </a:solidFill>
                <a:latin typeface="Century Gothic" panose="020B0502020202020204" pitchFamily="34" charset="0"/>
                <a:sym typeface="Arial"/>
              </a:rPr>
              <a:t>Please circle one row on your Gathering Evidence graphic organizer that you think best exemplifies your ability to analyze how Linda Sue Park develops and contrasts Nya’s and </a:t>
            </a:r>
            <a:r>
              <a:rPr lang="en-US" sz="2000" b="0" i="0" u="none" strike="noStrike" cap="none" dirty="0" err="1">
                <a:solidFill>
                  <a:srgbClr val="000000"/>
                </a:solidFill>
                <a:latin typeface="Century Gothic" panose="020B0502020202020204" pitchFamily="34" charset="0"/>
                <a:sym typeface="Arial"/>
              </a:rPr>
              <a:t>Salva’s</a:t>
            </a:r>
            <a:r>
              <a:rPr lang="en-US" sz="2000" b="0" i="0" u="none" strike="noStrike" cap="none" dirty="0">
                <a:solidFill>
                  <a:srgbClr val="000000"/>
                </a:solidFill>
                <a:latin typeface="Century Gothic" panose="020B0502020202020204" pitchFamily="34" charset="0"/>
                <a:sym typeface="Arial"/>
              </a:rPr>
              <a:t> points of view. </a:t>
            </a:r>
            <a:endParaRPr lang="en-US" dirty="0">
              <a:latin typeface="Century Gothic" panose="020B0502020202020204" pitchFamily="34" charset="0"/>
            </a:endParaRPr>
          </a:p>
          <a:p>
            <a:pPr marL="457200" marR="0" lvl="0" indent="-457200" algn="l" rtl="0">
              <a:lnSpc>
                <a:spcPct val="100000"/>
              </a:lnSpc>
              <a:spcBef>
                <a:spcPts val="0"/>
              </a:spcBef>
              <a:spcAft>
                <a:spcPts val="600"/>
              </a:spcAft>
              <a:buClr>
                <a:srgbClr val="000000"/>
              </a:buClr>
              <a:buSzPts val="2000"/>
              <a:buFont typeface="Arial"/>
              <a:buAutoNum type="arabicPeriod"/>
            </a:pPr>
            <a:r>
              <a:rPr lang="en-US" sz="2000" b="0" i="0" u="none" strike="noStrike" cap="none" dirty="0">
                <a:solidFill>
                  <a:srgbClr val="000000"/>
                </a:solidFill>
                <a:latin typeface="Century Gothic" panose="020B0502020202020204" pitchFamily="34" charset="0"/>
                <a:sym typeface="Arial"/>
              </a:rPr>
              <a:t>Now write on the graphic organizer an explanation of why you selected this evidence. </a:t>
            </a:r>
            <a:endParaRPr lang="en-US" dirty="0">
              <a:latin typeface="Century Gothic" panose="020B0502020202020204" pitchFamily="34" charset="0"/>
            </a:endParaRPr>
          </a:p>
          <a:p>
            <a:pPr marL="457200" marR="0" lvl="0" indent="-457200" algn="l" rtl="0">
              <a:lnSpc>
                <a:spcPct val="100000"/>
              </a:lnSpc>
              <a:spcBef>
                <a:spcPts val="0"/>
              </a:spcBef>
              <a:spcAft>
                <a:spcPts val="600"/>
              </a:spcAft>
              <a:buClr>
                <a:srgbClr val="000000"/>
              </a:buClr>
              <a:buSzPts val="2000"/>
              <a:buFont typeface="Arial"/>
              <a:buAutoNum type="arabicPeriod"/>
            </a:pPr>
            <a:r>
              <a:rPr lang="en-US" sz="2000" dirty="0">
                <a:latin typeface="Century Gothic" panose="020B0502020202020204" pitchFamily="34" charset="0"/>
              </a:rPr>
              <a:t>Your teacher </a:t>
            </a:r>
            <a:r>
              <a:rPr lang="en-US" sz="2000" b="0" i="0" u="none" strike="noStrike" cap="none" dirty="0">
                <a:solidFill>
                  <a:srgbClr val="000000"/>
                </a:solidFill>
                <a:latin typeface="Century Gothic" panose="020B0502020202020204" pitchFamily="34" charset="0"/>
                <a:sym typeface="Arial"/>
              </a:rPr>
              <a:t>will collect your Gathering Evidence graphic organizers for review. </a:t>
            </a:r>
            <a:endParaRPr dirty="0">
              <a:latin typeface="Century Gothic" panose="020B0502020202020204" pitchFamily="34" charset="0"/>
            </a:endParaRPr>
          </a:p>
          <a:p>
            <a:pPr marL="0" marR="0" lvl="0" indent="0" algn="l" rtl="0">
              <a:lnSpc>
                <a:spcPct val="100000"/>
              </a:lnSpc>
              <a:spcBef>
                <a:spcPts val="0"/>
              </a:spcBef>
              <a:spcAft>
                <a:spcPts val="0"/>
              </a:spcAft>
              <a:buNone/>
            </a:pPr>
            <a:endParaRPr sz="2000" b="0" i="0" u="none" strike="noStrike" cap="none" dirty="0">
              <a:solidFill>
                <a:srgbClr val="000000"/>
              </a:solidFill>
              <a:latin typeface="Century Gothic" panose="020B0502020202020204" pitchFamily="34" charset="0"/>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Homework</a:t>
            </a:r>
            <a:endParaRPr sz="3400" b="0" i="0" u="none" strike="noStrike" cap="none" dirty="0">
              <a:solidFill>
                <a:schemeClr val="dk1"/>
              </a:solidFill>
              <a:latin typeface="Century Gothic"/>
              <a:ea typeface="Century Gothic"/>
              <a:cs typeface="Century Gothic"/>
              <a:sym typeface="Century Gothic"/>
            </a:endParaRPr>
          </a:p>
        </p:txBody>
      </p:sp>
      <p:sp>
        <p:nvSpPr>
          <p:cNvPr id="226" name="Shape 2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3000" b="0" i="0" u="sng" strike="noStrike" cap="none" dirty="0">
                <a:solidFill>
                  <a:srgbClr val="000000"/>
                </a:solidFill>
                <a:sym typeface="Century Gothic"/>
              </a:rPr>
              <a:t>Reread</a:t>
            </a:r>
            <a:r>
              <a:rPr lang="en-US" sz="3000" b="0" i="0" u="none" strike="noStrike" cap="none" dirty="0">
                <a:solidFill>
                  <a:srgbClr val="000000"/>
                </a:solidFill>
                <a:sym typeface="Century Gothic"/>
              </a:rPr>
              <a:t> Chapter 3 and </a:t>
            </a:r>
            <a:r>
              <a:rPr lang="en-US" sz="3000" b="0" i="0" u="sng" strike="noStrike" cap="none" dirty="0">
                <a:solidFill>
                  <a:srgbClr val="000000"/>
                </a:solidFill>
                <a:sym typeface="Century Gothic"/>
              </a:rPr>
              <a:t>circle</a:t>
            </a:r>
            <a:r>
              <a:rPr lang="en-US" sz="3000" b="0" i="0" u="none" strike="noStrike" cap="none" dirty="0">
                <a:solidFill>
                  <a:srgbClr val="000000"/>
                </a:solidFill>
                <a:sym typeface="Century Gothic"/>
              </a:rPr>
              <a:t> other words that seem important because they relate to the Guiding Question: </a:t>
            </a:r>
            <a:endParaRPr sz="3000" dirty="0"/>
          </a:p>
          <a:p>
            <a:pPr marL="0" marR="0" lvl="0" indent="0" algn="l" rtl="0">
              <a:lnSpc>
                <a:spcPct val="100000"/>
              </a:lnSpc>
              <a:spcBef>
                <a:spcPts val="0"/>
              </a:spcBef>
              <a:spcAft>
                <a:spcPts val="0"/>
              </a:spcAft>
              <a:buClr>
                <a:srgbClr val="000000"/>
              </a:buClr>
              <a:buSzPts val="1800"/>
              <a:buFont typeface="Century Gothic"/>
              <a:buNone/>
            </a:pPr>
            <a:endParaRPr sz="3000" b="0"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US" sz="3000" dirty="0"/>
              <a:t>“</a:t>
            </a:r>
            <a:r>
              <a:rPr lang="en-US" sz="3000" b="0" i="0" u="none" strike="noStrike" cap="none" dirty="0">
                <a:solidFill>
                  <a:srgbClr val="000000"/>
                </a:solidFill>
                <a:sym typeface="Century Gothic"/>
              </a:rPr>
              <a:t>How do culture, time, and place influence the development of identity?</a:t>
            </a:r>
            <a:r>
              <a:rPr lang="en-US" sz="3000" dirty="0"/>
              <a:t>”</a:t>
            </a:r>
            <a:endParaRPr sz="3000" b="0"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3000" b="0" i="0" u="none" strike="noStrike" cap="none" dirty="0">
              <a:solidFill>
                <a:srgbClr val="000000"/>
              </a:solidFill>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465242"/>
            <a:ext cx="7886700" cy="594911"/>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313542"/>
            <a:ext cx="7886700" cy="749146"/>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B5A9C859-3F54-4712-A41E-80C4D794B4D4}"/>
              </a:ext>
            </a:extLst>
          </p:cNvPr>
          <p:cNvPicPr>
            <a:picLocks noChangeAspect="1"/>
          </p:cNvPicPr>
          <p:nvPr/>
        </p:nvPicPr>
        <p:blipFill>
          <a:blip r:embed="rId3"/>
          <a:stretch>
            <a:fillRect/>
          </a:stretch>
        </p:blipFill>
        <p:spPr>
          <a:xfrm>
            <a:off x="3655209" y="258858"/>
            <a:ext cx="1632888" cy="750468"/>
          </a:xfrm>
          <a:prstGeom prst="rect">
            <a:avLst/>
          </a:prstGeom>
        </p:spPr>
      </p:pic>
    </p:spTree>
    <p:extLst>
      <p:ext uri="{BB962C8B-B14F-4D97-AF65-F5344CB8AC3E}">
        <p14:creationId xmlns:p14="http://schemas.microsoft.com/office/powerpoint/2010/main" val="242190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218937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a:latin typeface="Century Gothic"/>
                <a:ea typeface="Century Gothic"/>
                <a:cs typeface="Century Gothic"/>
                <a:sym typeface="Century Gothic"/>
              </a:rPr>
              <a:t>Let’s see if you dotted the right words!</a:t>
            </a:r>
            <a:endParaRPr sz="2000">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Now, we’re going to read that passage again…</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479534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65EB67FE-3214-4054-B70E-389493A6EFC7}"/>
              </a:ext>
            </a:extLst>
          </p:cNvPr>
          <p:cNvPicPr>
            <a:picLocks noChangeAspect="1"/>
          </p:cNvPicPr>
          <p:nvPr/>
        </p:nvPicPr>
        <p:blipFill>
          <a:blip r:embed="rId3"/>
          <a:stretch>
            <a:fillRect/>
          </a:stretch>
        </p:blipFill>
        <p:spPr>
          <a:xfrm>
            <a:off x="8417206" y="4469130"/>
            <a:ext cx="580504" cy="574016"/>
          </a:xfrm>
          <a:prstGeom prst="rect">
            <a:avLst/>
          </a:prstGeom>
        </p:spPr>
      </p:pic>
    </p:spTree>
    <p:extLst>
      <p:ext uri="{BB962C8B-B14F-4D97-AF65-F5344CB8AC3E}">
        <p14:creationId xmlns:p14="http://schemas.microsoft.com/office/powerpoint/2010/main" val="3384878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Grade 7: Module 1: Unit 1: Lesson 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6" name="Shape 136"/>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114300" marR="0" lvl="0" indent="0" algn="l" rtl="0">
              <a:lnSpc>
                <a:spcPct val="200000"/>
              </a:lnSpc>
              <a:spcBef>
                <a:spcPts val="0"/>
              </a:spcBef>
              <a:spcAft>
                <a:spcPts val="0"/>
              </a:spcAft>
              <a:buClr>
                <a:srgbClr val="000000"/>
              </a:buClr>
              <a:buSzPts val="1800"/>
              <a:buFont typeface="Century Gothic"/>
              <a:buNone/>
            </a:pPr>
            <a:r>
              <a:rPr lang="en-US" sz="1800" b="1" i="0" u="none" strike="noStrike" cap="none">
                <a:solidFill>
                  <a:srgbClr val="000000"/>
                </a:solidFill>
                <a:latin typeface="Century Gothic"/>
                <a:ea typeface="Century Gothic"/>
                <a:cs typeface="Century Gothic"/>
                <a:sym typeface="Century Gothic"/>
              </a:rPr>
              <a:t>Preparing for Lesson 5: </a:t>
            </a:r>
            <a:r>
              <a:rPr lang="en-US" sz="1800" b="0" i="0" u="none" strike="noStrike" cap="none">
                <a:solidFill>
                  <a:srgbClr val="000000"/>
                </a:solidFill>
                <a:latin typeface="Century Gothic"/>
                <a:ea typeface="Century Gothic"/>
                <a:cs typeface="Century Gothic"/>
                <a:sym typeface="Century Gothic"/>
              </a:rPr>
              <a:t>Materials and classroom preparation</a:t>
            </a:r>
            <a:endParaRPr/>
          </a:p>
          <a:p>
            <a:pPr marL="457200" marR="0" lvl="0" indent="-342900" algn="l" rtl="0">
              <a:lnSpc>
                <a:spcPct val="200000"/>
              </a:lnSpc>
              <a:spcBef>
                <a:spcPts val="0"/>
              </a:spcBef>
              <a:spcAft>
                <a:spcPts val="0"/>
              </a:spcAft>
              <a:buClr>
                <a:srgbClr val="000000"/>
              </a:buClr>
              <a:buSzPts val="1800"/>
              <a:buFont typeface="Century Gothic"/>
              <a:buChar char="●"/>
            </a:pPr>
            <a:r>
              <a:rPr lang="en-US" sz="1800" b="0" i="0" u="none" strike="noStrike" cap="none">
                <a:solidFill>
                  <a:srgbClr val="000000"/>
                </a:solidFill>
                <a:latin typeface="Century Gothic"/>
                <a:ea typeface="Century Gothic"/>
                <a:cs typeface="Century Gothic"/>
                <a:sym typeface="Century Gothic"/>
              </a:rPr>
              <a:t>Students will need their books;</a:t>
            </a:r>
            <a:endParaRPr/>
          </a:p>
          <a:p>
            <a:pPr marL="457200" marR="0" lvl="0" indent="-342900" algn="l" rtl="0">
              <a:lnSpc>
                <a:spcPct val="200000"/>
              </a:lnSpc>
              <a:spcBef>
                <a:spcPts val="0"/>
              </a:spcBef>
              <a:spcAft>
                <a:spcPts val="0"/>
              </a:spcAft>
              <a:buClr>
                <a:srgbClr val="000000"/>
              </a:buClr>
              <a:buSzPts val="1800"/>
              <a:buFont typeface="Century Gothic"/>
              <a:buChar char="●"/>
            </a:pPr>
            <a:r>
              <a:rPr lang="en-US" sz="1800" b="0" i="0" u="none" strike="noStrike" cap="none">
                <a:solidFill>
                  <a:srgbClr val="000000"/>
                </a:solidFill>
                <a:latin typeface="Century Gothic"/>
                <a:ea typeface="Century Gothic"/>
                <a:cs typeface="Century Gothic"/>
                <a:sym typeface="Century Gothic"/>
              </a:rPr>
              <a:t>Reader’s Notes and Gist notes/summary of Chapter 3; and</a:t>
            </a:r>
            <a:endParaRPr/>
          </a:p>
          <a:p>
            <a:pPr marL="457200" marR="0" lvl="0" indent="-342900" algn="l" rtl="0">
              <a:lnSpc>
                <a:spcPct val="200000"/>
              </a:lnSpc>
              <a:spcBef>
                <a:spcPts val="0"/>
              </a:spcBef>
              <a:spcAft>
                <a:spcPts val="0"/>
              </a:spcAft>
              <a:buClr>
                <a:srgbClr val="000000"/>
              </a:buClr>
              <a:buSzPts val="1800"/>
              <a:buFont typeface="Century Gothic"/>
              <a:buChar char="●"/>
            </a:pPr>
            <a:r>
              <a:rPr lang="en-US" sz="1800" b="0" i="0" u="none" strike="noStrike" cap="none">
                <a:solidFill>
                  <a:srgbClr val="000000"/>
                </a:solidFill>
                <a:latin typeface="Century Gothic"/>
                <a:ea typeface="Century Gothic"/>
                <a:cs typeface="Century Gothic"/>
                <a:sym typeface="Century Gothic"/>
              </a:rPr>
              <a:t>Gathering Evidence Graphic Organizer from Lesson 4</a:t>
            </a:r>
            <a:endParaRPr sz="1800" b="0" i="0" u="none" strike="noStrike" cap="none">
              <a:solidFill>
                <a:srgbClr val="000000"/>
              </a:solidFill>
              <a:latin typeface="Century Gothic"/>
              <a:ea typeface="Century Gothic"/>
              <a:cs typeface="Century Gothic"/>
              <a:sym typeface="Century Gothic"/>
            </a:endParaRPr>
          </a:p>
          <a:p>
            <a:pPr marL="914400" marR="0" lvl="1" indent="-342900" algn="l" rtl="0">
              <a:lnSpc>
                <a:spcPct val="200000"/>
              </a:lnSpc>
              <a:spcBef>
                <a:spcPts val="0"/>
              </a:spcBef>
              <a:spcAft>
                <a:spcPts val="0"/>
              </a:spcAft>
              <a:buClr>
                <a:srgbClr val="000000"/>
              </a:buClr>
              <a:buSzPts val="1800"/>
              <a:buFont typeface="Century Gothic"/>
              <a:buChar char="○"/>
            </a:pPr>
            <a:r>
              <a:rPr lang="en-US" sz="1800"/>
              <a:t>See Note below under “Materials to Gather from Previous Lessons”</a:t>
            </a:r>
            <a:r>
              <a:rPr lang="en-US" sz="1800" b="0" i="0" u="none" strike="noStrike" cap="none">
                <a:solidFill>
                  <a:srgbClr val="000000"/>
                </a:solidFill>
                <a:latin typeface="Century Gothic"/>
                <a:ea typeface="Century Gothic"/>
                <a:cs typeface="Century Gothic"/>
                <a:sym typeface="Century Gothic"/>
              </a:rPr>
              <a:t> </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2367511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32519575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562908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Grade 7: Module 1: Unit 1: Lesson 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2" name="Shape 142"/>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US" sz="1800" b="1" i="0" u="none" strike="noStrike" cap="none" dirty="0">
                <a:solidFill>
                  <a:schemeClr val="dk1"/>
                </a:solidFill>
                <a:latin typeface="Century Gothic"/>
                <a:ea typeface="Century Gothic"/>
                <a:cs typeface="Century Gothic"/>
                <a:sym typeface="Century Gothic"/>
              </a:rPr>
              <a:t>Preparing for Lesson 5: </a:t>
            </a:r>
            <a:r>
              <a:rPr lang="en-US" sz="1800" b="0" i="0" u="none" strike="noStrike" cap="none" dirty="0">
                <a:solidFill>
                  <a:schemeClr val="dk1"/>
                </a:solidFill>
                <a:latin typeface="Century Gothic"/>
                <a:ea typeface="Century Gothic"/>
                <a:cs typeface="Century Gothic"/>
                <a:sym typeface="Century Gothic"/>
              </a:rPr>
              <a:t>Reading and protocols to read in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US" sz="1800" b="0" i="0" u="none" strike="noStrike" cap="none" dirty="0" err="1">
                <a:solidFill>
                  <a:srgbClr val="000000"/>
                </a:solidFill>
                <a:latin typeface="Century Gothic"/>
                <a:ea typeface="Century Gothic"/>
                <a:cs typeface="Century Gothic"/>
                <a:sym typeface="Century Gothic"/>
              </a:rPr>
              <a:t>Refamiliarize</a:t>
            </a:r>
            <a:r>
              <a:rPr lang="en-US" sz="1800" b="0" i="0" u="none" strike="noStrike" cap="none" dirty="0">
                <a:solidFill>
                  <a:srgbClr val="000000"/>
                </a:solidFill>
                <a:latin typeface="Century Gothic"/>
                <a:ea typeface="Century Gothic"/>
                <a:cs typeface="Century Gothic"/>
                <a:sym typeface="Century Gothic"/>
              </a:rPr>
              <a:t> yourself with the following terms in the novel:</a:t>
            </a:r>
            <a:endParaRPr dirty="0"/>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Century Gothic"/>
              <a:buNone/>
            </a:pPr>
            <a:r>
              <a:rPr lang="en-US" sz="1800" b="1" i="0" u="none" strike="noStrike" cap="none" dirty="0">
                <a:solidFill>
                  <a:srgbClr val="000000"/>
                </a:solidFill>
                <a:latin typeface="Century Gothic" panose="020B0502020202020204" pitchFamily="34" charset="0"/>
                <a:ea typeface="Arial"/>
                <a:cs typeface="Arial"/>
                <a:sym typeface="Arial"/>
              </a:rPr>
              <a:t>horizon (14), gourd (14), ritual (15), flinched, uncertainty (16), artillery, </a:t>
            </a:r>
          </a:p>
          <a:p>
            <a:pPr marL="0" marR="0" lvl="0" indent="0" algn="l" rtl="0">
              <a:lnSpc>
                <a:spcPct val="90000"/>
              </a:lnSpc>
              <a:spcBef>
                <a:spcPts val="0"/>
              </a:spcBef>
              <a:spcAft>
                <a:spcPts val="0"/>
              </a:spcAft>
              <a:buClr>
                <a:schemeClr val="dk1"/>
              </a:buClr>
              <a:buSzPts val="2500"/>
              <a:buFont typeface="Century Gothic"/>
              <a:buNone/>
            </a:pPr>
            <a:r>
              <a:rPr lang="en-US" sz="1800" b="1" i="0" u="none" strike="noStrike" cap="none" dirty="0">
                <a:solidFill>
                  <a:srgbClr val="000000"/>
                </a:solidFill>
                <a:latin typeface="Century Gothic" panose="020B0502020202020204" pitchFamily="34" charset="0"/>
                <a:ea typeface="Arial"/>
                <a:cs typeface="Arial"/>
                <a:sym typeface="Arial"/>
              </a:rPr>
              <a:t>rose (v) (18)</a:t>
            </a:r>
            <a:endParaRPr sz="3200" b="1" i="0" u="none" strike="noStrike" cap="none" dirty="0">
              <a:solidFill>
                <a:schemeClr val="dk1"/>
              </a:solidFill>
              <a:latin typeface="Century Gothic" panose="020B0502020202020204" pitchFamily="34" charset="0"/>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Century Gothic"/>
              <a:buNone/>
            </a:pPr>
            <a:r>
              <a:rPr lang="en-US" sz="1800" b="0" i="0" u="none" strike="noStrike" cap="none" dirty="0">
                <a:solidFill>
                  <a:srgbClr val="000000"/>
                </a:solidFill>
                <a:latin typeface="Century Gothic"/>
                <a:ea typeface="Century Gothic"/>
                <a:cs typeface="Century Gothic"/>
                <a:sym typeface="Century Gothic"/>
              </a:rPr>
              <a:t>Encourage your students to use these terms when participating in class discussions.</a:t>
            </a:r>
          </a:p>
          <a:p>
            <a:pPr marL="0" marR="0" lvl="0" indent="0" algn="l" rtl="0">
              <a:lnSpc>
                <a:spcPct val="90000"/>
              </a:lnSpc>
              <a:spcBef>
                <a:spcPts val="0"/>
              </a:spcBef>
              <a:spcAft>
                <a:spcPts val="0"/>
              </a:spcAft>
              <a:buClr>
                <a:schemeClr val="dk1"/>
              </a:buClr>
              <a:buSzPts val="2500"/>
              <a:buFont typeface="Century Gothic"/>
              <a:buNone/>
            </a:pPr>
            <a:endParaRPr lang="en-US" dirty="0"/>
          </a:p>
          <a:p>
            <a:pPr marL="0" marR="0" lvl="0" indent="0" algn="l" rtl="0">
              <a:lnSpc>
                <a:spcPct val="90000"/>
              </a:lnSpc>
              <a:spcBef>
                <a:spcPts val="0"/>
              </a:spcBef>
              <a:spcAft>
                <a:spcPts val="0"/>
              </a:spcAft>
              <a:buClr>
                <a:schemeClr val="dk1"/>
              </a:buClr>
              <a:buSzPts val="2500"/>
              <a:buFont typeface="Century Gothic"/>
              <a:buNone/>
            </a:pPr>
            <a:r>
              <a:rPr lang="en-US" sz="1800" b="0" i="0" u="none" strike="noStrike" cap="none" dirty="0">
                <a:solidFill>
                  <a:srgbClr val="000000"/>
                </a:solidFill>
                <a:latin typeface="Century Gothic"/>
                <a:ea typeface="Century Gothic"/>
                <a:cs typeface="Century Gothic"/>
                <a:sym typeface="Century Gothic"/>
              </a:rPr>
              <a:t>Review the Small Group Block Slides as needed. The procedure is the same as it has been, and will stay the same </a:t>
            </a:r>
            <a:r>
              <a:rPr lang="en-US" sz="1800" b="0" i="0" u="none" strike="noStrike" cap="none">
                <a:solidFill>
                  <a:srgbClr val="000000"/>
                </a:solidFill>
                <a:latin typeface="Century Gothic"/>
                <a:ea typeface="Century Gothic"/>
                <a:cs typeface="Century Gothic"/>
                <a:sym typeface="Century Gothic"/>
              </a:rPr>
              <a:t>for almost to the end of Unit 2.</a:t>
            </a:r>
            <a:br>
              <a:rPr lang="en-US" sz="1800" b="0" i="0" u="none" strike="noStrike" cap="none" dirty="0">
                <a:solidFill>
                  <a:srgbClr val="000000"/>
                </a:solidFill>
                <a:latin typeface="Century Gothic"/>
                <a:ea typeface="Century Gothic"/>
                <a:cs typeface="Century Gothic"/>
                <a:sym typeface="Century Gothic"/>
              </a:rPr>
            </a:b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US" sz="4000" b="1" i="0" u="none" strike="noStrike" cap="none">
                <a:solidFill>
                  <a:srgbClr val="000000"/>
                </a:solidFill>
                <a:latin typeface="Century Gothic"/>
                <a:ea typeface="Century Gothic"/>
                <a:cs typeface="Century Gothic"/>
                <a:sym typeface="Century Gothic"/>
              </a:rPr>
              <a:t>Grade 7: Module 1: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US" sz="4000" b="1" i="0" u="none" strike="noStrike" cap="none">
                <a:solidFill>
                  <a:srgbClr val="000000"/>
                </a:solidFill>
                <a:latin typeface="Century Gothic"/>
                <a:ea typeface="Century Gothic"/>
                <a:cs typeface="Century Gothic"/>
                <a:sym typeface="Century Gothic"/>
              </a:rPr>
              <a:t>Unit 1: Lesson 5</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F2418032-FF9F-4786-A0A9-C466CE3BCA21}"/>
              </a:ext>
            </a:extLst>
          </p:cNvPr>
          <p:cNvPicPr>
            <a:picLocks noChangeAspect="1"/>
          </p:cNvPicPr>
          <p:nvPr/>
        </p:nvPicPr>
        <p:blipFill>
          <a:blip r:embed="rId3"/>
          <a:stretch>
            <a:fillRect/>
          </a:stretch>
        </p:blipFill>
        <p:spPr>
          <a:xfrm>
            <a:off x="3630651" y="350961"/>
            <a:ext cx="1882698" cy="86528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US"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154" name="Shape 15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a:solidFill>
                  <a:srgbClr val="000000"/>
                </a:solidFill>
                <a:latin typeface="Century Gothic"/>
                <a:ea typeface="Century Gothic"/>
                <a:cs typeface="Century Gothic"/>
                <a:sym typeface="Century Gothic"/>
              </a:rPr>
              <a:t>What are we learning and doing today?</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a:solidFill>
                  <a:srgbClr val="000000"/>
                </a:solidFill>
                <a:latin typeface="Century Gothic"/>
                <a:ea typeface="Century Gothic"/>
                <a:cs typeface="Century Gothic"/>
                <a:sym typeface="Century Gothic"/>
              </a:rPr>
              <a:t>Today we will strengthen our ability to cite textual evidence in support of character analysis</a:t>
            </a:r>
            <a:r>
              <a:rPr lang="en-US"/>
              <a:t> as we learn more about the characters in </a:t>
            </a:r>
            <a:r>
              <a:rPr lang="en-US" i="1"/>
              <a:t>A Long Walk to Water</a:t>
            </a:r>
            <a:r>
              <a:rPr lang="en-US"/>
              <a:t>.</a:t>
            </a:r>
            <a:endParaRPr sz="1800" b="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155" name="Shape 155" descr="ttps://lh3.googleusercontent.com/MN1QT8IWOUk-5735z-12WoKA5_1hlm3mspGqvgOnZtxsoGdGnQtXR895zilLNIrN350JFMm"/>
          <p:cNvPicPr preferRelativeResize="0"/>
          <p:nvPr/>
        </p:nvPicPr>
        <p:blipFill rotWithShape="1">
          <a:blip r:embed="rId3">
            <a:alphaModFix/>
          </a:blip>
          <a:srcRect/>
          <a:stretch/>
        </p:blipFill>
        <p:spPr>
          <a:xfrm>
            <a:off x="3831562" y="2999433"/>
            <a:ext cx="1480875" cy="189913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311700" y="261257"/>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000" b="0" i="0" u="none" strike="noStrike" cap="none" dirty="0">
                <a:solidFill>
                  <a:schemeClr val="dk1"/>
                </a:solidFill>
                <a:sym typeface="Century Gothic"/>
              </a:rPr>
              <a:t>Let's read the </a:t>
            </a:r>
            <a:r>
              <a:rPr lang="en-US" sz="3000" b="1" i="0" u="none" strike="noStrike" cap="none" dirty="0">
                <a:solidFill>
                  <a:schemeClr val="dk1"/>
                </a:solidFill>
                <a:sym typeface="Century Gothic"/>
              </a:rPr>
              <a:t>Learning Targets</a:t>
            </a:r>
            <a:r>
              <a:rPr lang="en-US" sz="3000" b="0" i="0" u="none" strike="noStrike" cap="none" dirty="0">
                <a:solidFill>
                  <a:schemeClr val="dk1"/>
                </a:solidFill>
                <a:sym typeface="Century Gothic"/>
              </a:rPr>
              <a:t> for this lesson. Read in your </a:t>
            </a:r>
            <a:r>
              <a:rPr lang="en-US" sz="3000" dirty="0"/>
              <a:t>head</a:t>
            </a:r>
            <a:r>
              <a:rPr lang="en-US" sz="3000" b="0" i="0" u="none" strike="noStrike" cap="none" dirty="0">
                <a:solidFill>
                  <a:schemeClr val="dk1"/>
                </a:solidFill>
                <a:sym typeface="Century Gothic"/>
              </a:rPr>
              <a:t> while the teacher reads them out loud.</a:t>
            </a:r>
            <a:br>
              <a:rPr lang="en-US" sz="3000" b="0" i="0" u="none" strike="noStrike" cap="none" dirty="0">
                <a:solidFill>
                  <a:schemeClr val="dk1"/>
                </a:solidFill>
                <a:sym typeface="Century Gothic"/>
              </a:rPr>
            </a:br>
            <a:br>
              <a:rPr lang="en-US" sz="3000" b="0" i="0" u="none" strike="noStrike" cap="none" dirty="0">
                <a:solidFill>
                  <a:schemeClr val="dk1"/>
                </a:solidFill>
                <a:sym typeface="Century Gothic"/>
              </a:rPr>
            </a:br>
            <a:endParaRPr sz="3000" b="0" i="0" u="none" strike="noStrike" cap="none" dirty="0">
              <a:solidFill>
                <a:schemeClr val="dk1"/>
              </a:solidFill>
              <a:sym typeface="Century Gothic"/>
            </a:endParaRPr>
          </a:p>
        </p:txBody>
      </p:sp>
      <p:sp>
        <p:nvSpPr>
          <p:cNvPr id="161" name="Shape 161"/>
          <p:cNvSpPr txBox="1">
            <a:spLocks noGrp="1"/>
          </p:cNvSpPr>
          <p:nvPr>
            <p:ph type="body" idx="1"/>
          </p:nvPr>
        </p:nvSpPr>
        <p:spPr>
          <a:xfrm>
            <a:off x="311700" y="1774635"/>
            <a:ext cx="8520600" cy="2503450"/>
          </a:xfrm>
          <a:prstGeom prst="rect">
            <a:avLst/>
          </a:prstGeom>
          <a:noFill/>
          <a:ln>
            <a:noFill/>
          </a:ln>
        </p:spPr>
        <p:txBody>
          <a:bodyPr spcFirstLastPara="1" wrap="square" lIns="91425" tIns="91425" rIns="91425" bIns="91425" anchor="t" anchorCtr="0">
            <a:noAutofit/>
          </a:bodyPr>
          <a:lstStyle/>
          <a:p>
            <a:pPr marL="114300" marR="0" lvl="0" indent="0" algn="l" rtl="0">
              <a:lnSpc>
                <a:spcPct val="100000"/>
              </a:lnSpc>
              <a:spcBef>
                <a:spcPts val="0"/>
              </a:spcBef>
              <a:spcAft>
                <a:spcPts val="0"/>
              </a:spcAft>
              <a:buClr>
                <a:srgbClr val="000000"/>
              </a:buClr>
              <a:buSzPts val="1800"/>
              <a:buFont typeface="Century Gothic"/>
              <a:buNone/>
            </a:pPr>
            <a:endParaRPr sz="1800" b="1" i="0" u="none" strike="noStrike" cap="none" dirty="0">
              <a:solidFill>
                <a:srgbClr val="000000"/>
              </a:solidFill>
              <a:latin typeface="Century Gothic"/>
              <a:ea typeface="Century Gothic"/>
              <a:cs typeface="Century Gothic"/>
              <a:sym typeface="Century Gothic"/>
            </a:endParaRPr>
          </a:p>
          <a:p>
            <a:pPr lvl="0">
              <a:buSzPct val="100000"/>
              <a:buFont typeface="+mj-lt"/>
              <a:buAutoNum type="arabicPeriod"/>
            </a:pPr>
            <a:r>
              <a:rPr lang="en-US" sz="2400" b="1" dirty="0"/>
              <a:t>I can cite several pieces of text-based evidence to support my analysis of Nya’s and Salva’s character in </a:t>
            </a:r>
            <a:r>
              <a:rPr lang="en-US" sz="2400" b="1" i="1" dirty="0"/>
              <a:t>A Long Walk to Water</a:t>
            </a:r>
            <a:r>
              <a:rPr lang="en-US" sz="2400" b="1" dirty="0"/>
              <a:t>.</a:t>
            </a:r>
          </a:p>
          <a:p>
            <a:pPr lvl="0">
              <a:buSzPct val="100000"/>
              <a:buFont typeface="+mj-lt"/>
              <a:buAutoNum type="arabicPeriod"/>
            </a:pPr>
            <a:r>
              <a:rPr lang="en-US" sz="2400" b="1" dirty="0"/>
              <a:t>I can analyze how Linda Sue Park develops and contrasts the points of view of Nya and Salva in </a:t>
            </a:r>
            <a:r>
              <a:rPr lang="en-US" sz="2400" b="1" i="1" dirty="0"/>
              <a:t>A Long Walk to Water</a:t>
            </a:r>
            <a:r>
              <a:rPr lang="en-US" sz="2400" b="1" dirty="0"/>
              <a:t>.</a:t>
            </a:r>
          </a:p>
          <a:p>
            <a:pPr marL="114300" marR="0" lvl="0" indent="0" algn="l" rtl="0">
              <a:lnSpc>
                <a:spcPct val="100000"/>
              </a:lnSpc>
              <a:spcBef>
                <a:spcPts val="0"/>
              </a:spcBef>
              <a:spcAft>
                <a:spcPts val="0"/>
              </a:spcAft>
              <a:buClr>
                <a:srgbClr val="000000"/>
              </a:buClr>
              <a:buSzPts val="1800"/>
              <a:buFont typeface="Century Gothic"/>
              <a:buNone/>
            </a:pPr>
            <a:endParaRPr b="1" dirty="0"/>
          </a:p>
          <a:p>
            <a:pPr marL="114300" marR="0" lvl="0" indent="0" algn="l" rtl="0">
              <a:lnSpc>
                <a:spcPct val="100000"/>
              </a:lnSpc>
              <a:spcBef>
                <a:spcPts val="0"/>
              </a:spcBef>
              <a:spcAft>
                <a:spcPts val="0"/>
              </a:spcAft>
              <a:buClr>
                <a:srgbClr val="000000"/>
              </a:buClr>
              <a:buSzPts val="1800"/>
              <a:buFont typeface="Century Gothic"/>
              <a:buNone/>
            </a:pPr>
            <a:endParaRPr b="1" dirty="0"/>
          </a:p>
          <a:p>
            <a:pPr marL="0" marR="0" lvl="0" indent="0" algn="l" rtl="0">
              <a:lnSpc>
                <a:spcPct val="100000"/>
              </a:lnSpc>
              <a:spcBef>
                <a:spcPts val="0"/>
              </a:spcBef>
              <a:spcAft>
                <a:spcPts val="0"/>
              </a:spcAft>
              <a:buClr>
                <a:srgbClr val="000000"/>
              </a:buClr>
              <a:buSzPts val="1800"/>
              <a:buFont typeface="Century Gothic"/>
              <a:buNone/>
            </a:pPr>
            <a:endParaRPr sz="1800" b="1" i="0" u="none" strike="noStrike" cap="none" dirty="0">
              <a:solidFill>
                <a:srgbClr val="000000"/>
              </a:solidFill>
              <a:latin typeface="Century Gothic"/>
              <a:ea typeface="Century Gothic"/>
              <a:cs typeface="Century Gothic"/>
              <a:sym typeface="Century Gothic"/>
            </a:endParaRPr>
          </a:p>
        </p:txBody>
      </p:sp>
      <p:pic>
        <p:nvPicPr>
          <p:cNvPr id="2" name="Picture 2">
            <a:extLst>
              <a:ext uri="{FF2B5EF4-FFF2-40B4-BE49-F238E27FC236}">
                <a16:creationId xmlns:a16="http://schemas.microsoft.com/office/drawing/2014/main" id="{E66D7F9F-942E-4D2F-B533-D4333A355298}"/>
              </a:ext>
            </a:extLst>
          </p:cNvPr>
          <p:cNvPicPr>
            <a:picLocks noChangeAspect="1"/>
          </p:cNvPicPr>
          <p:nvPr/>
        </p:nvPicPr>
        <p:blipFill>
          <a:blip r:embed="rId3"/>
          <a:stretch>
            <a:fillRect/>
          </a:stretch>
        </p:blipFill>
        <p:spPr>
          <a:xfrm>
            <a:off x="8226816" y="4414276"/>
            <a:ext cx="718464" cy="551055"/>
          </a:xfrm>
          <a:prstGeom prst="rect">
            <a:avLst/>
          </a:prstGeom>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1742" y="4426034"/>
            <a:ext cx="539297" cy="5392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body" idx="1"/>
          </p:nvPr>
        </p:nvSpPr>
        <p:spPr>
          <a:xfrm>
            <a:off x="164123" y="1160585"/>
            <a:ext cx="8668177" cy="3408290"/>
          </a:xfrm>
          <a:prstGeom prst="rect">
            <a:avLst/>
          </a:prstGeom>
          <a:noFill/>
          <a:ln>
            <a:noFill/>
          </a:ln>
        </p:spPr>
        <p:txBody>
          <a:bodyPr spcFirstLastPara="1" wrap="square" lIns="91425" tIns="91425" rIns="91425" bIns="91425" anchor="t" anchorCtr="0">
            <a:noAutofit/>
          </a:bodyPr>
          <a:lstStyle/>
          <a:p>
            <a:pPr marL="114300" marR="0" lvl="0" indent="0" algn="l" rtl="0">
              <a:lnSpc>
                <a:spcPct val="70000"/>
              </a:lnSpc>
              <a:spcBef>
                <a:spcPts val="0"/>
              </a:spcBef>
              <a:spcAft>
                <a:spcPts val="0"/>
              </a:spcAft>
              <a:buClr>
                <a:srgbClr val="000000"/>
              </a:buClr>
              <a:buSzPts val="1800"/>
              <a:buFont typeface="Century Gothic"/>
              <a:buNone/>
            </a:pPr>
            <a:r>
              <a:rPr lang="en-US" sz="1800" b="0" i="0" u="none" strike="noStrike" cap="none" dirty="0">
                <a:solidFill>
                  <a:srgbClr val="000000"/>
                </a:solidFill>
                <a:latin typeface="Century Gothic"/>
                <a:ea typeface="Century Gothic"/>
                <a:cs typeface="Century Gothic"/>
                <a:sym typeface="Century Gothic"/>
              </a:rPr>
              <a:t>Please take out your </a:t>
            </a:r>
            <a:r>
              <a:rPr lang="en-US" sz="1800" b="1" i="0" u="none" strike="noStrike" cap="none" dirty="0">
                <a:solidFill>
                  <a:srgbClr val="000000"/>
                </a:solidFill>
                <a:latin typeface="Century Gothic"/>
                <a:ea typeface="Century Gothic"/>
                <a:cs typeface="Century Gothic"/>
                <a:sym typeface="Century Gothic"/>
              </a:rPr>
              <a:t>novel, </a:t>
            </a:r>
            <a:r>
              <a:rPr lang="en-US" sz="1800" b="0" i="0" u="none" strike="noStrike" cap="none" dirty="0">
                <a:solidFill>
                  <a:srgbClr val="000000"/>
                </a:solidFill>
                <a:latin typeface="Century Gothic"/>
                <a:ea typeface="Century Gothic"/>
                <a:cs typeface="Century Gothic"/>
                <a:sym typeface="Century Gothic"/>
              </a:rPr>
              <a:t>your </a:t>
            </a:r>
            <a:endParaRPr dirty="0"/>
          </a:p>
          <a:p>
            <a:pPr marL="114300" marR="0" lvl="0" indent="0" algn="l" rtl="0">
              <a:lnSpc>
                <a:spcPct val="70000"/>
              </a:lnSpc>
              <a:spcBef>
                <a:spcPts val="0"/>
              </a:spcBef>
              <a:spcAft>
                <a:spcPts val="0"/>
              </a:spcAft>
              <a:buClr>
                <a:srgbClr val="000000"/>
              </a:buClr>
              <a:buSzPts val="1800"/>
              <a:buFont typeface="Century Gothic"/>
              <a:buNone/>
            </a:pPr>
            <a:endParaRPr sz="1800" b="1" i="0" u="none" strike="noStrike" cap="none" dirty="0">
              <a:solidFill>
                <a:srgbClr val="000000"/>
              </a:solidFill>
              <a:latin typeface="Century Gothic"/>
              <a:ea typeface="Century Gothic"/>
              <a:cs typeface="Century Gothic"/>
              <a:sym typeface="Century Gothic"/>
            </a:endParaRPr>
          </a:p>
          <a:p>
            <a:pPr marL="114300" marR="0" lvl="0" indent="0" algn="l" rtl="0">
              <a:lnSpc>
                <a:spcPct val="70000"/>
              </a:lnSpc>
              <a:spcBef>
                <a:spcPts val="0"/>
              </a:spcBef>
              <a:spcAft>
                <a:spcPts val="0"/>
              </a:spcAft>
              <a:buClr>
                <a:srgbClr val="000000"/>
              </a:buClr>
              <a:buSzPts val="1800"/>
              <a:buFont typeface="Century Gothic"/>
              <a:buNone/>
            </a:pPr>
            <a:r>
              <a:rPr lang="en-US" sz="1800" b="1" i="0" u="none" strike="noStrike" cap="none" dirty="0">
                <a:solidFill>
                  <a:srgbClr val="000000"/>
                </a:solidFill>
                <a:latin typeface="Century Gothic"/>
                <a:ea typeface="Century Gothic"/>
                <a:cs typeface="Century Gothic"/>
                <a:sym typeface="Century Gothic"/>
              </a:rPr>
              <a:t>Graphic Organizer </a:t>
            </a:r>
            <a:r>
              <a:rPr lang="en-US" sz="1800" b="0" i="0" u="none" strike="noStrike" cap="none" dirty="0">
                <a:solidFill>
                  <a:srgbClr val="000000"/>
                </a:solidFill>
                <a:latin typeface="Century Gothic"/>
                <a:ea typeface="Century Gothic"/>
                <a:cs typeface="Century Gothic"/>
                <a:sym typeface="Century Gothic"/>
              </a:rPr>
              <a:t>from yesterday, </a:t>
            </a:r>
            <a:endParaRPr sz="1800" b="0" i="0" u="none" strike="noStrike" cap="none" dirty="0">
              <a:solidFill>
                <a:srgbClr val="000000"/>
              </a:solidFill>
              <a:latin typeface="Century Gothic"/>
              <a:ea typeface="Century Gothic"/>
              <a:cs typeface="Century Gothic"/>
              <a:sym typeface="Century Gothic"/>
            </a:endParaRPr>
          </a:p>
          <a:p>
            <a:pPr marL="114300" marR="0" lvl="0" indent="0" algn="l" rtl="0">
              <a:lnSpc>
                <a:spcPct val="70000"/>
              </a:lnSpc>
              <a:spcBef>
                <a:spcPts val="0"/>
              </a:spcBef>
              <a:spcAft>
                <a:spcPts val="0"/>
              </a:spcAft>
              <a:buClr>
                <a:srgbClr val="000000"/>
              </a:buClr>
              <a:buSzPts val="1800"/>
              <a:buFont typeface="Century Gothic"/>
              <a:buNone/>
            </a:pPr>
            <a:br>
              <a:rPr lang="en-US" sz="1800" b="0" i="0" u="none" strike="noStrike" cap="none" dirty="0">
                <a:solidFill>
                  <a:srgbClr val="000000"/>
                </a:solidFill>
                <a:latin typeface="Century Gothic"/>
                <a:ea typeface="Century Gothic"/>
                <a:cs typeface="Century Gothic"/>
                <a:sym typeface="Century Gothic"/>
              </a:rPr>
            </a:br>
            <a:r>
              <a:rPr lang="en-US" sz="1800" b="0" i="0" u="none" strike="noStrike" cap="none" dirty="0">
                <a:solidFill>
                  <a:srgbClr val="000000"/>
                </a:solidFill>
                <a:latin typeface="Century Gothic"/>
                <a:ea typeface="Century Gothic"/>
                <a:cs typeface="Century Gothic"/>
                <a:sym typeface="Century Gothic"/>
              </a:rPr>
              <a:t>and your </a:t>
            </a:r>
            <a:r>
              <a:rPr lang="en-US" sz="1800" b="1" i="0" u="none" strike="noStrike" cap="none" dirty="0">
                <a:solidFill>
                  <a:srgbClr val="000000"/>
                </a:solidFill>
                <a:latin typeface="Century Gothic"/>
                <a:ea typeface="Century Gothic"/>
                <a:cs typeface="Century Gothic"/>
                <a:sym typeface="Century Gothic"/>
              </a:rPr>
              <a:t>Reader’s Notes </a:t>
            </a:r>
            <a:r>
              <a:rPr lang="en-US" sz="1800" b="0" i="0" u="none" strike="noStrike" cap="none" dirty="0">
                <a:solidFill>
                  <a:srgbClr val="000000"/>
                </a:solidFill>
                <a:latin typeface="Century Gothic"/>
                <a:ea typeface="Century Gothic"/>
                <a:cs typeface="Century Gothic"/>
                <a:sym typeface="Century Gothic"/>
              </a:rPr>
              <a:t>you completed</a:t>
            </a:r>
            <a:endParaRPr sz="1800" b="0" i="0" u="none" strike="noStrike" cap="none" dirty="0">
              <a:solidFill>
                <a:srgbClr val="000000"/>
              </a:solidFill>
              <a:latin typeface="Century Gothic"/>
              <a:ea typeface="Century Gothic"/>
              <a:cs typeface="Century Gothic"/>
              <a:sym typeface="Century Gothic"/>
            </a:endParaRPr>
          </a:p>
          <a:p>
            <a:pPr marL="114300" marR="0" lvl="0" indent="0" algn="l" rtl="0">
              <a:lnSpc>
                <a:spcPct val="70000"/>
              </a:lnSpc>
              <a:spcBef>
                <a:spcPts val="0"/>
              </a:spcBef>
              <a:spcAft>
                <a:spcPts val="0"/>
              </a:spcAft>
              <a:buClr>
                <a:srgbClr val="000000"/>
              </a:buClr>
              <a:buSzPts val="1800"/>
              <a:buFont typeface="Century Gothic"/>
              <a:buNone/>
            </a:pPr>
            <a:br>
              <a:rPr lang="en-US" sz="1800" b="0" i="0" u="none" strike="noStrike" cap="none" dirty="0">
                <a:solidFill>
                  <a:srgbClr val="000000"/>
                </a:solidFill>
                <a:latin typeface="Century Gothic"/>
                <a:ea typeface="Century Gothic"/>
                <a:cs typeface="Century Gothic"/>
                <a:sym typeface="Century Gothic"/>
              </a:rPr>
            </a:br>
            <a:r>
              <a:rPr lang="en-US" sz="1800" b="0" i="0" u="none" strike="noStrike" cap="none" dirty="0">
                <a:solidFill>
                  <a:srgbClr val="000000"/>
                </a:solidFill>
                <a:latin typeface="Century Gothic"/>
                <a:ea typeface="Century Gothic"/>
                <a:cs typeface="Century Gothic"/>
                <a:sym typeface="Century Gothic"/>
              </a:rPr>
              <a:t>last night for homework while reading </a:t>
            </a:r>
            <a:endParaRPr sz="1800" b="0" i="0" u="none" strike="noStrike" cap="none" dirty="0">
              <a:solidFill>
                <a:srgbClr val="000000"/>
              </a:solidFill>
              <a:latin typeface="Century Gothic"/>
              <a:ea typeface="Century Gothic"/>
              <a:cs typeface="Century Gothic"/>
              <a:sym typeface="Century Gothic"/>
            </a:endParaRPr>
          </a:p>
          <a:p>
            <a:pPr marL="114300" marR="0" lvl="0" indent="0" algn="l" rtl="0">
              <a:lnSpc>
                <a:spcPct val="70000"/>
              </a:lnSpc>
              <a:spcBef>
                <a:spcPts val="0"/>
              </a:spcBef>
              <a:spcAft>
                <a:spcPts val="0"/>
              </a:spcAft>
              <a:buClr>
                <a:srgbClr val="000000"/>
              </a:buClr>
              <a:buSzPts val="1800"/>
              <a:buFont typeface="Century Gothic"/>
              <a:buNone/>
            </a:pPr>
            <a:br>
              <a:rPr lang="en-US" sz="1800" b="0" i="0" u="none" strike="noStrike" cap="none" dirty="0">
                <a:solidFill>
                  <a:srgbClr val="000000"/>
                </a:solidFill>
                <a:latin typeface="Century Gothic"/>
                <a:ea typeface="Century Gothic"/>
                <a:cs typeface="Century Gothic"/>
                <a:sym typeface="Century Gothic"/>
              </a:rPr>
            </a:br>
            <a:r>
              <a:rPr lang="en-US" sz="1800" b="0" i="0" u="none" strike="noStrike" cap="none" dirty="0">
                <a:solidFill>
                  <a:srgbClr val="000000"/>
                </a:solidFill>
                <a:latin typeface="Century Gothic"/>
                <a:ea typeface="Century Gothic"/>
                <a:cs typeface="Century Gothic"/>
                <a:sym typeface="Century Gothic"/>
              </a:rPr>
              <a:t>Chapter 3.</a:t>
            </a:r>
            <a:endParaRPr sz="1800" b="0" i="0" u="none" strike="noStrike" cap="none" dirty="0">
              <a:solidFill>
                <a:srgbClr val="000000"/>
              </a:solidFill>
              <a:latin typeface="Century Gothic"/>
              <a:ea typeface="Century Gothic"/>
              <a:cs typeface="Century Gothic"/>
              <a:sym typeface="Century Gothic"/>
            </a:endParaRPr>
          </a:p>
          <a:p>
            <a:pPr marL="114300" marR="0" lvl="0" indent="0" algn="l" rtl="0">
              <a:lnSpc>
                <a:spcPct val="70000"/>
              </a:lnSpc>
              <a:spcBef>
                <a:spcPts val="0"/>
              </a:spcBef>
              <a:spcAft>
                <a:spcPts val="0"/>
              </a:spcAft>
              <a:buClr>
                <a:srgbClr val="000000"/>
              </a:buClr>
              <a:buSzPts val="1800"/>
              <a:buFont typeface="Century Gothic"/>
              <a:buNone/>
            </a:pPr>
            <a:br>
              <a:rPr lang="en-US" sz="1800" b="0" i="0" u="none" strike="noStrike" cap="none" dirty="0">
                <a:solidFill>
                  <a:srgbClr val="000000"/>
                </a:solidFill>
                <a:latin typeface="Century Gothic"/>
                <a:ea typeface="Century Gothic"/>
                <a:cs typeface="Century Gothic"/>
                <a:sym typeface="Century Gothic"/>
              </a:rPr>
            </a:br>
            <a:endParaRPr sz="1800" b="0" i="0" u="none" strike="noStrike" cap="none" dirty="0">
              <a:solidFill>
                <a:srgbClr val="000000"/>
              </a:solidFill>
              <a:latin typeface="Century Gothic"/>
              <a:ea typeface="Century Gothic"/>
              <a:cs typeface="Century Gothic"/>
              <a:sym typeface="Century Gothic"/>
            </a:endParaRPr>
          </a:p>
        </p:txBody>
      </p:sp>
      <p:sp>
        <p:nvSpPr>
          <p:cNvPr id="167" name="Shape 16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Let’s prepare to dig deeper!</a:t>
            </a:r>
            <a:endParaRPr sz="3400" b="0" i="0" u="none" strike="noStrike" cap="none" dirty="0">
              <a:solidFill>
                <a:schemeClr val="dk1"/>
              </a:solidFill>
              <a:latin typeface="Century Gothic"/>
              <a:ea typeface="Century Gothic"/>
              <a:cs typeface="Century Gothic"/>
              <a:sym typeface="Century Gothic"/>
            </a:endParaRPr>
          </a:p>
        </p:txBody>
      </p:sp>
      <p:pic>
        <p:nvPicPr>
          <p:cNvPr id="168" name="Shape 168" descr="ttps://lh3.googleusercontent.com/MN1QT8IWOUk-5735z-12WoKA5_1hlm3mspGqvgOnZtxsoGdGnQtXR895zilLNIrN350JFMm"/>
          <p:cNvPicPr preferRelativeResize="0"/>
          <p:nvPr/>
        </p:nvPicPr>
        <p:blipFill rotWithShape="1">
          <a:blip r:embed="rId3">
            <a:alphaModFix/>
          </a:blip>
          <a:srcRect/>
          <a:stretch/>
        </p:blipFill>
        <p:spPr>
          <a:xfrm>
            <a:off x="7625661" y="173404"/>
            <a:ext cx="1206639" cy="1547446"/>
          </a:xfrm>
          <a:prstGeom prst="rect">
            <a:avLst/>
          </a:prstGeom>
          <a:noFill/>
          <a:ln>
            <a:noFill/>
          </a:ln>
        </p:spPr>
      </p:pic>
      <p:pic>
        <p:nvPicPr>
          <p:cNvPr id="169" name="Shape 169" descr="ttps://lh5.googleusercontent.com/uBxmCe3KVeU89XJ0ggIGZJEPcrH7iCB57DjF3pldiylp6GZAk3OMh6NZ6anESlkLodgMFqF"/>
          <p:cNvPicPr preferRelativeResize="0"/>
          <p:nvPr/>
        </p:nvPicPr>
        <p:blipFill rotWithShape="1">
          <a:blip r:embed="rId4">
            <a:alphaModFix/>
          </a:blip>
          <a:srcRect/>
          <a:stretch/>
        </p:blipFill>
        <p:spPr>
          <a:xfrm>
            <a:off x="637860" y="3072274"/>
            <a:ext cx="3645877" cy="1914085"/>
          </a:xfrm>
          <a:prstGeom prst="rect">
            <a:avLst/>
          </a:prstGeom>
          <a:noFill/>
          <a:ln>
            <a:noFill/>
          </a:ln>
        </p:spPr>
      </p:pic>
      <p:pic>
        <p:nvPicPr>
          <p:cNvPr id="170" name="Shape 170"/>
          <p:cNvPicPr preferRelativeResize="0"/>
          <p:nvPr/>
        </p:nvPicPr>
        <p:blipFill rotWithShape="1">
          <a:blip r:embed="rId5">
            <a:alphaModFix/>
          </a:blip>
          <a:srcRect/>
          <a:stretch/>
        </p:blipFill>
        <p:spPr>
          <a:xfrm>
            <a:off x="5270442" y="2534825"/>
            <a:ext cx="3873558" cy="197436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311700" y="111437"/>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dirty="0">
                <a:solidFill>
                  <a:schemeClr val="dk1"/>
                </a:solidFill>
                <a:latin typeface="Century Gothic"/>
                <a:ea typeface="Century Gothic"/>
                <a:cs typeface="Century Gothic"/>
                <a:sym typeface="Century Gothic"/>
              </a:rPr>
              <a:t>Let’s have an academic discussion of Chapter 3, shall we?</a:t>
            </a:r>
            <a:endParaRPr sz="3400" b="0" i="0" u="none" strike="noStrike" cap="none" dirty="0">
              <a:solidFill>
                <a:schemeClr val="dk1"/>
              </a:solidFill>
              <a:latin typeface="Century Gothic"/>
              <a:ea typeface="Century Gothic"/>
              <a:cs typeface="Century Gothic"/>
              <a:sym typeface="Century Gothic"/>
            </a:endParaRPr>
          </a:p>
        </p:txBody>
      </p:sp>
      <p:pic>
        <p:nvPicPr>
          <p:cNvPr id="176" name="Shape 176" descr="mage result for sudan desert"/>
          <p:cNvPicPr preferRelativeResize="0"/>
          <p:nvPr/>
        </p:nvPicPr>
        <p:blipFill rotWithShape="1">
          <a:blip r:embed="rId3">
            <a:alphaModFix/>
          </a:blip>
          <a:srcRect/>
          <a:stretch/>
        </p:blipFill>
        <p:spPr>
          <a:xfrm>
            <a:off x="4804528" y="1403668"/>
            <a:ext cx="3518857" cy="2707814"/>
          </a:xfrm>
          <a:prstGeom prst="rect">
            <a:avLst/>
          </a:prstGeom>
          <a:noFill/>
          <a:ln>
            <a:noFill/>
          </a:ln>
        </p:spPr>
      </p:pic>
      <p:sp>
        <p:nvSpPr>
          <p:cNvPr id="177" name="Shape 177"/>
          <p:cNvSpPr txBox="1">
            <a:spLocks noGrp="1"/>
          </p:cNvSpPr>
          <p:nvPr>
            <p:ph type="body" idx="1"/>
          </p:nvPr>
        </p:nvSpPr>
        <p:spPr>
          <a:xfrm>
            <a:off x="311700" y="1247758"/>
            <a:ext cx="4075243" cy="3693582"/>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1800" b="0" i="0" u="sng" strike="noStrike" cap="none" dirty="0">
                <a:solidFill>
                  <a:srgbClr val="000000"/>
                </a:solidFill>
                <a:latin typeface="Century Gothic"/>
                <a:ea typeface="Century Gothic"/>
                <a:cs typeface="Century Gothic"/>
                <a:sym typeface="Century Gothic"/>
              </a:rPr>
              <a:t>Think-Pair-Share</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342900" marR="0" lvl="0" algn="l" rtl="0">
              <a:lnSpc>
                <a:spcPct val="100000"/>
              </a:lnSpc>
              <a:spcBef>
                <a:spcPts val="0"/>
              </a:spcBef>
              <a:spcAft>
                <a:spcPts val="0"/>
              </a:spcAft>
              <a:buClr>
                <a:srgbClr val="000000"/>
              </a:buClr>
              <a:buSzPts val="1800"/>
              <a:buFont typeface="+mj-lt"/>
              <a:buAutoNum type="arabicPeriod"/>
            </a:pPr>
            <a:r>
              <a:rPr lang="en-US" sz="1800" b="0" i="0" u="none" strike="noStrike" cap="none" dirty="0">
                <a:solidFill>
                  <a:srgbClr val="000000"/>
                </a:solidFill>
                <a:latin typeface="Century Gothic"/>
                <a:ea typeface="Century Gothic"/>
                <a:cs typeface="Century Gothic"/>
                <a:sym typeface="Century Gothic"/>
              </a:rPr>
              <a:t>Switch Reader’s Notes with your</a:t>
            </a:r>
            <a:r>
              <a:rPr lang="en-US" dirty="0"/>
              <a:t> </a:t>
            </a:r>
            <a:r>
              <a:rPr lang="en-US" sz="1800" b="0" i="0" u="none" strike="noStrike" cap="none" dirty="0">
                <a:solidFill>
                  <a:srgbClr val="000000"/>
                </a:solidFill>
                <a:latin typeface="Century Gothic"/>
                <a:ea typeface="Century Gothic"/>
                <a:cs typeface="Century Gothic"/>
                <a:sym typeface="Century Gothic"/>
              </a:rPr>
              <a:t>partner and read what (s)he wrote </a:t>
            </a:r>
            <a:r>
              <a:rPr lang="en-US" dirty="0"/>
              <a:t>i</a:t>
            </a:r>
            <a:r>
              <a:rPr lang="en-US" sz="1800" b="0" i="0" u="none" strike="noStrike" cap="none" dirty="0">
                <a:solidFill>
                  <a:srgbClr val="000000"/>
                </a:solidFill>
                <a:latin typeface="Century Gothic"/>
                <a:ea typeface="Century Gothic"/>
                <a:cs typeface="Century Gothic"/>
                <a:sym typeface="Century Gothic"/>
              </a:rPr>
              <a:t>n columns 2 and 4.</a:t>
            </a:r>
            <a:endParaRPr dirty="0"/>
          </a:p>
          <a:p>
            <a:pPr marL="342900" marR="0" lvl="0" algn="l" rtl="0">
              <a:lnSpc>
                <a:spcPct val="100000"/>
              </a:lnSpc>
              <a:spcBef>
                <a:spcPts val="0"/>
              </a:spcBef>
              <a:spcAft>
                <a:spcPts val="0"/>
              </a:spcAft>
              <a:buClr>
                <a:srgbClr val="000000"/>
              </a:buClr>
              <a:buSzPts val="1800"/>
              <a:buFont typeface="+mj-lt"/>
              <a:buAutoNum type="arabicPeriod"/>
            </a:pPr>
            <a:endParaRPr sz="1800" b="0" i="0" u="none" strike="noStrike" cap="none" dirty="0">
              <a:solidFill>
                <a:srgbClr val="000000"/>
              </a:solidFill>
              <a:latin typeface="Century Gothic"/>
              <a:ea typeface="Century Gothic"/>
              <a:cs typeface="Century Gothic"/>
              <a:sym typeface="Century Gothic"/>
            </a:endParaRPr>
          </a:p>
          <a:p>
            <a:pPr marL="342900" marR="0" lvl="0" algn="l" rtl="0">
              <a:lnSpc>
                <a:spcPct val="100000"/>
              </a:lnSpc>
              <a:spcBef>
                <a:spcPts val="0"/>
              </a:spcBef>
              <a:spcAft>
                <a:spcPts val="0"/>
              </a:spcAft>
              <a:buClr>
                <a:srgbClr val="000000"/>
              </a:buClr>
              <a:buSzPts val="1800"/>
              <a:buFont typeface="+mj-lt"/>
              <a:buAutoNum type="arabicPeriod"/>
            </a:pPr>
            <a:r>
              <a:rPr lang="en-US" sz="1800" b="0" i="0" u="none" strike="noStrike" cap="none" dirty="0">
                <a:solidFill>
                  <a:srgbClr val="000000"/>
                </a:solidFill>
                <a:latin typeface="Century Gothic"/>
                <a:ea typeface="Century Gothic"/>
                <a:cs typeface="Century Gothic"/>
                <a:sym typeface="Century Gothic"/>
              </a:rPr>
              <a:t>Be prepared to share what you</a:t>
            </a:r>
            <a:r>
              <a:rPr lang="en-US" dirty="0"/>
              <a:t> </a:t>
            </a:r>
            <a:r>
              <a:rPr lang="en-US" sz="1800" b="0" i="0" u="none" strike="noStrike" cap="none" dirty="0">
                <a:solidFill>
                  <a:srgbClr val="000000"/>
                </a:solidFill>
                <a:latin typeface="Century Gothic"/>
                <a:ea typeface="Century Gothic"/>
                <a:cs typeface="Century Gothic"/>
                <a:sym typeface="Century Gothic"/>
              </a:rPr>
              <a:t>read to each other and discussed</a:t>
            </a:r>
            <a:r>
              <a:rPr lang="en-US" dirty="0"/>
              <a:t> </a:t>
            </a:r>
            <a:r>
              <a:rPr lang="en-US" sz="1800" b="0" i="0" u="none" strike="noStrike" cap="none" dirty="0">
                <a:solidFill>
                  <a:srgbClr val="000000"/>
                </a:solidFill>
                <a:latin typeface="Century Gothic"/>
                <a:ea typeface="Century Gothic"/>
                <a:cs typeface="Century Gothic"/>
                <a:sym typeface="Century Gothic"/>
              </a:rPr>
              <a:t>with the class.</a:t>
            </a:r>
            <a:endParaRPr dirty="0"/>
          </a:p>
          <a:p>
            <a:pPr marL="342900" marR="0" lvl="0" algn="l" rtl="0">
              <a:lnSpc>
                <a:spcPct val="100000"/>
              </a:lnSpc>
              <a:spcBef>
                <a:spcPts val="0"/>
              </a:spcBef>
              <a:spcAft>
                <a:spcPts val="0"/>
              </a:spcAft>
              <a:buClr>
                <a:srgbClr val="000000"/>
              </a:buClr>
              <a:buSzPts val="1800"/>
              <a:buFont typeface="+mj-lt"/>
              <a:buAutoNum type="arabicPeriod"/>
            </a:pPr>
            <a:endParaRPr sz="1800" b="0" i="0" u="none" strike="noStrike" cap="none" dirty="0">
              <a:solidFill>
                <a:srgbClr val="000000"/>
              </a:solidFill>
              <a:latin typeface="Century Gothic"/>
              <a:ea typeface="Century Gothic"/>
              <a:cs typeface="Century Gothic"/>
              <a:sym typeface="Century Gothic"/>
            </a:endParaRPr>
          </a:p>
          <a:p>
            <a:pPr marL="342900" marR="0" lvl="0" algn="l" rtl="0">
              <a:lnSpc>
                <a:spcPct val="100000"/>
              </a:lnSpc>
              <a:spcBef>
                <a:spcPts val="0"/>
              </a:spcBef>
              <a:spcAft>
                <a:spcPts val="0"/>
              </a:spcAft>
              <a:buClr>
                <a:srgbClr val="000000"/>
              </a:buClr>
              <a:buSzPts val="1800"/>
              <a:buFont typeface="+mj-lt"/>
              <a:buAutoNum type="arabicPeriod"/>
            </a:pPr>
            <a:r>
              <a:rPr lang="en-US" sz="1800" b="0" i="0" u="none" strike="noStrike" cap="none" dirty="0">
                <a:solidFill>
                  <a:srgbClr val="000000"/>
                </a:solidFill>
                <a:latin typeface="Century Gothic"/>
                <a:ea typeface="Century Gothic"/>
                <a:cs typeface="Century Gothic"/>
                <a:sym typeface="Century Gothic"/>
              </a:rPr>
              <a:t>As you hear new ideas being</a:t>
            </a:r>
            <a:r>
              <a:rPr lang="en-US" dirty="0"/>
              <a:t> </a:t>
            </a:r>
            <a:r>
              <a:rPr lang="en-US" sz="1800" b="0" i="0" u="none" strike="noStrike" cap="none" dirty="0">
                <a:solidFill>
                  <a:srgbClr val="000000"/>
                </a:solidFill>
                <a:latin typeface="Century Gothic"/>
                <a:ea typeface="Century Gothic"/>
                <a:cs typeface="Century Gothic"/>
                <a:sym typeface="Century Gothic"/>
              </a:rPr>
              <a:t>shared, add them to columns 3 and 5 in your Reader’s Notes.</a:t>
            </a:r>
            <a:endParaRPr sz="1800" b="0" i="0" u="none" strike="noStrike" cap="none" dirty="0">
              <a:solidFill>
                <a:srgbClr val="000000"/>
              </a:solidFill>
              <a:latin typeface="Century Gothic"/>
              <a:ea typeface="Century Gothic"/>
              <a:cs typeface="Century Gothic"/>
              <a:sym typeface="Century Gothic"/>
            </a:endParaRPr>
          </a:p>
        </p:txBody>
      </p:sp>
      <p:sp>
        <p:nvSpPr>
          <p:cNvPr id="178" name="Shape 178"/>
          <p:cNvSpPr txBox="1"/>
          <p:nvPr/>
        </p:nvSpPr>
        <p:spPr>
          <a:xfrm>
            <a:off x="4808219" y="4111481"/>
            <a:ext cx="4260300" cy="4308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100" b="0" i="0" u="none" strike="noStrike" cap="none" dirty="0">
                <a:solidFill>
                  <a:srgbClr val="000000"/>
                </a:solidFill>
                <a:latin typeface="Century Gothic" panose="020B0502020202020204" pitchFamily="34" charset="0"/>
                <a:sym typeface="Arial"/>
              </a:rPr>
              <a:t>Michel Sudan. Mamiya 7II | by </a:t>
            </a:r>
            <a:r>
              <a:rPr lang="en-US" sz="1100" b="0" i="0" u="none" strike="noStrike" cap="none" dirty="0" err="1">
                <a:solidFill>
                  <a:srgbClr val="000000"/>
                </a:solidFill>
                <a:latin typeface="Century Gothic" panose="020B0502020202020204" pitchFamily="34" charset="0"/>
                <a:sym typeface="Arial"/>
              </a:rPr>
              <a:t>Christopher.Michel</a:t>
            </a:r>
            <a:br>
              <a:rPr lang="en-US" sz="1100" b="0" i="0" u="none" strike="noStrike" cap="none" dirty="0">
                <a:solidFill>
                  <a:srgbClr val="000000"/>
                </a:solidFill>
                <a:latin typeface="Century Gothic" panose="020B0502020202020204" pitchFamily="34" charset="0"/>
                <a:sym typeface="Arial"/>
              </a:rPr>
            </a:br>
            <a:endParaRPr sz="1100" b="0" i="0" u="none" strike="noStrike" cap="none" dirty="0">
              <a:solidFill>
                <a:srgbClr val="000000"/>
              </a:solidFill>
              <a:latin typeface="Century Gothic" panose="020B0502020202020204" pitchFamily="34" charset="0"/>
              <a:sym typeface="Arial"/>
            </a:endParaRPr>
          </a:p>
        </p:txBody>
      </p:sp>
      <p:pic>
        <p:nvPicPr>
          <p:cNvPr id="7"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72072" y="4473788"/>
            <a:ext cx="539297" cy="5392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What makes a strong inference?</a:t>
            </a:r>
            <a:endParaRPr sz="3400" b="0" i="0" u="none" strike="noStrike" cap="none">
              <a:solidFill>
                <a:schemeClr val="dk1"/>
              </a:solidFill>
              <a:latin typeface="Century Gothic"/>
              <a:ea typeface="Century Gothic"/>
              <a:cs typeface="Century Gothic"/>
              <a:sym typeface="Century Gothic"/>
            </a:endParaRPr>
          </a:p>
        </p:txBody>
      </p:sp>
      <p:sp>
        <p:nvSpPr>
          <p:cNvPr id="184" name="Shape 184"/>
          <p:cNvSpPr txBox="1">
            <a:spLocks noGrp="1"/>
          </p:cNvSpPr>
          <p:nvPr>
            <p:ph type="body" idx="1"/>
          </p:nvPr>
        </p:nvSpPr>
        <p:spPr>
          <a:xfrm>
            <a:off x="311700" y="1508353"/>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dirty="0">
                <a:solidFill>
                  <a:srgbClr val="000000"/>
                </a:solidFill>
                <a:latin typeface="Century Gothic"/>
                <a:ea typeface="Century Gothic"/>
                <a:cs typeface="Century Gothic"/>
                <a:sym typeface="Century Gothic"/>
              </a:rPr>
              <a:t>Listen closely as </a:t>
            </a:r>
            <a:r>
              <a:rPr lang="en-US" dirty="0"/>
              <a:t>your teacher reads</a:t>
            </a:r>
            <a:r>
              <a:rPr lang="en-US" sz="1800" b="0" i="0" u="none" strike="noStrike" cap="none" dirty="0">
                <a:solidFill>
                  <a:srgbClr val="000000"/>
                </a:solidFill>
                <a:latin typeface="Century Gothic"/>
                <a:ea typeface="Century Gothic"/>
                <a:cs typeface="Century Gothic"/>
                <a:sym typeface="Century Gothic"/>
              </a:rPr>
              <a:t> aloud a very strong and then a very weak example of Details/Evidence and Inference/Reasoning from Lesson 4.</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US" sz="1800" b="0" i="0" u="none" strike="noStrike" cap="none" dirty="0">
                <a:solidFill>
                  <a:srgbClr val="000000"/>
                </a:solidFill>
                <a:latin typeface="Century Gothic"/>
                <a:ea typeface="Century Gothic"/>
                <a:cs typeface="Century Gothic"/>
                <a:sym typeface="Century Gothic"/>
              </a:rPr>
              <a:t>What can you say about the differences between the two examples?</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4"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2072" y="4473788"/>
            <a:ext cx="539297" cy="5392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Teresa Harris</DisplayName>
        <AccountId>1113</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924214-01E0-4DBD-BD3D-97CCFCE93953}">
  <ds:schemaRefs>
    <ds:schemaRef ds:uri="http://schemas.microsoft.com/sharepoint/v3/contenttype/forms"/>
  </ds:schemaRefs>
</ds:datastoreItem>
</file>

<file path=customXml/itemProps2.xml><?xml version="1.0" encoding="utf-8"?>
<ds:datastoreItem xmlns:ds="http://schemas.openxmlformats.org/officeDocument/2006/customXml" ds:itemID="{92F440D7-8F8F-4128-95A7-BECA59851FBE}">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a1502afc-75e6-4a80-976c-76583f90c737"/>
    <ds:schemaRef ds:uri="http://www.w3.org/XML/1998/namespace"/>
  </ds:schemaRefs>
</ds:datastoreItem>
</file>

<file path=customXml/itemProps3.xml><?xml version="1.0" encoding="utf-8"?>
<ds:datastoreItem xmlns:ds="http://schemas.openxmlformats.org/officeDocument/2006/customXml" ds:itemID="{83A09EAE-B862-4C96-889C-4AFE507DD2DE}"/>
</file>

<file path=docProps/app.xml><?xml version="1.0" encoding="utf-8"?>
<Properties xmlns="http://schemas.openxmlformats.org/officeDocument/2006/extended-properties" xmlns:vt="http://schemas.openxmlformats.org/officeDocument/2006/docPropsVTypes">
  <TotalTime>49</TotalTime>
  <Words>2766</Words>
  <Application>Microsoft Office PowerPoint</Application>
  <PresentationFormat>On-screen Show (16:9)</PresentationFormat>
  <Paragraphs>371</Paragraphs>
  <Slides>22</Slides>
  <Notes>21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Simple Light</vt:lpstr>
      <vt:lpstr>Grade 7: Module 1: Unit 1: Lesson 5 Teacher slide, before teaching.</vt:lpstr>
      <vt:lpstr>Grade 7: Module 1: Unit 1: Lesson 5 Teacher slide, before teaching.</vt:lpstr>
      <vt:lpstr>Grade 7: Module 1: Unit 1: Lesson 5 Teacher slide, before teaching.</vt:lpstr>
      <vt:lpstr>PowerPoint Presentation</vt:lpstr>
      <vt:lpstr>Hello, Students!</vt:lpstr>
      <vt:lpstr>Let's read the Learning Targets for this lesson. Read in your head while the teacher reads them out loud.  </vt:lpstr>
      <vt:lpstr>Let’s prepare to dig deeper!</vt:lpstr>
      <vt:lpstr>Let’s have an academic discussion of Chapter 3, shall we?</vt:lpstr>
      <vt:lpstr>What makes a strong inference?</vt:lpstr>
      <vt:lpstr>Strong Inference        Weak Inference</vt:lpstr>
      <vt:lpstr>Let’s Gather Evidence &amp; Make Inferences!</vt:lpstr>
      <vt:lpstr>Chapter 3: Gathering Evidence &amp; Inferencing</vt:lpstr>
      <vt:lpstr>Let’s confirm our understanding of key vocabulary terms.</vt:lpstr>
      <vt:lpstr>Exit Ticket</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5 Teacher slide, before teaching.</dc:title>
  <dc:creator>nbravo</dc:creator>
  <cp:lastModifiedBy>Natalie Ivey</cp:lastModifiedBy>
  <cp:revision>23</cp:revision>
  <dcterms:modified xsi:type="dcterms:W3CDTF">2019-03-26T00:33:11Z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