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BCA0EEB-4F8A-4241-BD03-E472C6B96B79}" v="20" dt="2018-09-05T19:39:55.129"/>
  </p1510:revLst>
</p1510:revInfo>
</file>

<file path=ppt/tableStyles.xml><?xml version="1.0" encoding="utf-8"?>
<a:tblStyleLst xmlns:a="http://schemas.openxmlformats.org/drawingml/2006/main" def="{4899CEF7-6681-4422-9123-8848DF3244B2}">
  <a:tblStyle styleId="{4899CEF7-6681-4422-9123-8848DF3244B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7508" autoAdjust="0"/>
  </p:normalViewPr>
  <p:slideViewPr>
    <p:cSldViewPr snapToGrid="0">
      <p:cViewPr varScale="1">
        <p:scale>
          <a:sx n="114" d="100"/>
          <a:sy n="114" d="100"/>
        </p:scale>
        <p:origin x="1524" y="9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7.fntdata"/><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6.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5.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8BCA0EEB-4F8A-4241-BD03-E472C6B96B79}"/>
    <pc:docChg chg="modSld modMainMaster">
      <pc:chgData name="Natalie Ivey" userId="2c81a4b0-7596-4a42-b4da-e7aac4dfeff9" providerId="ADAL" clId="{8BCA0EEB-4F8A-4241-BD03-E472C6B96B79}" dt="2018-09-05T19:39:55.129" v="19" actId="1076"/>
      <pc:docMkLst>
        <pc:docMk/>
      </pc:docMkLst>
      <pc:sldChg chg="addSp modSp">
        <pc:chgData name="Natalie Ivey" userId="2c81a4b0-7596-4a42-b4da-e7aac4dfeff9" providerId="ADAL" clId="{8BCA0EEB-4F8A-4241-BD03-E472C6B96B79}" dt="2018-09-05T19:39:33.193" v="17" actId="1076"/>
        <pc:sldMkLst>
          <pc:docMk/>
          <pc:sldMk cId="0" sldId="259"/>
        </pc:sldMkLst>
        <pc:picChg chg="add mod">
          <ac:chgData name="Natalie Ivey" userId="2c81a4b0-7596-4a42-b4da-e7aac4dfeff9" providerId="ADAL" clId="{8BCA0EEB-4F8A-4241-BD03-E472C6B96B79}" dt="2018-09-05T19:39:33.193" v="17" actId="1076"/>
          <ac:picMkLst>
            <pc:docMk/>
            <pc:sldMk cId="0" sldId="259"/>
            <ac:picMk id="3" creationId="{9F408745-767A-49A4-AD48-4B311E75450B}"/>
          </ac:picMkLst>
        </pc:picChg>
      </pc:sldChg>
      <pc:sldChg chg="modSp">
        <pc:chgData name="Natalie Ivey" userId="2c81a4b0-7596-4a42-b4da-e7aac4dfeff9" providerId="ADAL" clId="{8BCA0EEB-4F8A-4241-BD03-E472C6B96B79}" dt="2018-09-05T19:39:41.153" v="18" actId="14100"/>
        <pc:sldMkLst>
          <pc:docMk/>
          <pc:sldMk cId="0" sldId="262"/>
        </pc:sldMkLst>
        <pc:picChg chg="mod">
          <ac:chgData name="Natalie Ivey" userId="2c81a4b0-7596-4a42-b4da-e7aac4dfeff9" providerId="ADAL" clId="{8BCA0EEB-4F8A-4241-BD03-E472C6B96B79}" dt="2018-09-05T19:39:41.153" v="18" actId="14100"/>
          <ac:picMkLst>
            <pc:docMk/>
            <pc:sldMk cId="0" sldId="262"/>
            <ac:picMk id="169" creationId="{00000000-0000-0000-0000-000000000000}"/>
          </ac:picMkLst>
        </pc:picChg>
      </pc:sldChg>
      <pc:sldChg chg="modSp">
        <pc:chgData name="Natalie Ivey" userId="2c81a4b0-7596-4a42-b4da-e7aac4dfeff9" providerId="ADAL" clId="{8BCA0EEB-4F8A-4241-BD03-E472C6B96B79}" dt="2018-09-05T19:39:55.129" v="19" actId="1076"/>
        <pc:sldMkLst>
          <pc:docMk/>
          <pc:sldMk cId="0" sldId="266"/>
        </pc:sldMkLst>
        <pc:picChg chg="mod">
          <ac:chgData name="Natalie Ivey" userId="2c81a4b0-7596-4a42-b4da-e7aac4dfeff9" providerId="ADAL" clId="{8BCA0EEB-4F8A-4241-BD03-E472C6B96B79}" dt="2018-09-05T19:39:55.129" v="19" actId="1076"/>
          <ac:picMkLst>
            <pc:docMk/>
            <pc:sldMk cId="0" sldId="266"/>
            <ac:picMk id="201" creationId="{00000000-0000-0000-0000-000000000000}"/>
          </ac:picMkLst>
        </pc:picChg>
      </pc:sldChg>
      <pc:sldMasterChg chg="addSp modSp">
        <pc:chgData name="Natalie Ivey" userId="2c81a4b0-7596-4a42-b4da-e7aac4dfeff9" providerId="ADAL" clId="{8BCA0EEB-4F8A-4241-BD03-E472C6B96B79}" dt="2018-09-05T19:37:59.763" v="6" actId="1076"/>
        <pc:sldMasterMkLst>
          <pc:docMk/>
          <pc:sldMasterMk cId="0" sldId="2147483670"/>
        </pc:sldMasterMkLst>
        <pc:picChg chg="add mod">
          <ac:chgData name="Natalie Ivey" userId="2c81a4b0-7596-4a42-b4da-e7aac4dfeff9" providerId="ADAL" clId="{8BCA0EEB-4F8A-4241-BD03-E472C6B96B79}" dt="2018-09-05T19:35:21.379" v="1" actId="1076"/>
          <ac:picMkLst>
            <pc:docMk/>
            <pc:sldMasterMk cId="0" sldId="2147483670"/>
            <ac:picMk id="3" creationId="{6FDDE957-2316-4AC7-BFC1-A8018D58B749}"/>
          </ac:picMkLst>
        </pc:picChg>
        <pc:picChg chg="add mod">
          <ac:chgData name="Natalie Ivey" userId="2c81a4b0-7596-4a42-b4da-e7aac4dfeff9" providerId="ADAL" clId="{8BCA0EEB-4F8A-4241-BD03-E472C6B96B79}" dt="2018-09-05T19:37:17.799" v="4" actId="1076"/>
          <ac:picMkLst>
            <pc:docMk/>
            <pc:sldMasterMk cId="0" sldId="2147483670"/>
            <ac:picMk id="5" creationId="{C1A056CF-E117-432D-8572-97E69D92C108}"/>
          </ac:picMkLst>
        </pc:picChg>
        <pc:picChg chg="add mod">
          <ac:chgData name="Natalie Ivey" userId="2c81a4b0-7596-4a42-b4da-e7aac4dfeff9" providerId="ADAL" clId="{8BCA0EEB-4F8A-4241-BD03-E472C6B96B79}" dt="2018-09-05T19:37:59.763" v="6" actId="1076"/>
          <ac:picMkLst>
            <pc:docMk/>
            <pc:sldMasterMk cId="0" sldId="2147483670"/>
            <ac:picMk id="10" creationId="{7CD9E374-1DFE-4B54-9A22-1FCAE6ECEAB8}"/>
          </ac:picMkLst>
        </pc:picChg>
      </pc:sldMasterChg>
      <pc:sldMasterChg chg="addSp modSp">
        <pc:chgData name="Natalie Ivey" userId="2c81a4b0-7596-4a42-b4da-e7aac4dfeff9" providerId="ADAL" clId="{8BCA0EEB-4F8A-4241-BD03-E472C6B96B79}" dt="2018-09-05T19:38:41.985" v="13" actId="1076"/>
        <pc:sldMasterMkLst>
          <pc:docMk/>
          <pc:sldMasterMk cId="0" sldId="2147483671"/>
        </pc:sldMasterMkLst>
        <pc:picChg chg="add mod">
          <ac:chgData name="Natalie Ivey" userId="2c81a4b0-7596-4a42-b4da-e7aac4dfeff9" providerId="ADAL" clId="{8BCA0EEB-4F8A-4241-BD03-E472C6B96B79}" dt="2018-09-05T19:38:16.904" v="8" actId="1076"/>
          <ac:picMkLst>
            <pc:docMk/>
            <pc:sldMasterMk cId="0" sldId="2147483671"/>
            <ac:picMk id="3" creationId="{B4A02D52-19D2-408B-AAEF-A77D70EB2E71}"/>
          </ac:picMkLst>
        </pc:picChg>
        <pc:picChg chg="add mod">
          <ac:chgData name="Natalie Ivey" userId="2c81a4b0-7596-4a42-b4da-e7aac4dfeff9" providerId="ADAL" clId="{8BCA0EEB-4F8A-4241-BD03-E472C6B96B79}" dt="2018-09-05T19:38:31.369" v="11" actId="1076"/>
          <ac:picMkLst>
            <pc:docMk/>
            <pc:sldMasterMk cId="0" sldId="2147483671"/>
            <ac:picMk id="5" creationId="{3997DAEC-3FA2-4A98-B98B-FAAB2EC8A301}"/>
          </ac:picMkLst>
        </pc:picChg>
        <pc:picChg chg="add mod">
          <ac:chgData name="Natalie Ivey" userId="2c81a4b0-7596-4a42-b4da-e7aac4dfeff9" providerId="ADAL" clId="{8BCA0EEB-4F8A-4241-BD03-E472C6B96B79}" dt="2018-09-05T19:38:41.985" v="13" actId="1076"/>
          <ac:picMkLst>
            <pc:docMk/>
            <pc:sldMasterMk cId="0" sldId="2147483671"/>
            <ac:picMk id="7" creationId="{B6894CA6-244C-4D97-9BFB-5D6309896D13}"/>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20918707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4"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unit_assessments"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participate in their first peer critique during Work Time A. Consider any additional guidelines to establish for this routine, as the class will return to it throughout the year. Following the peer critique, students revise their literary essays based on peer feedback. Peer feedback is focused on the use of linking words and phrases to connect ideas; complete sentences; and correct spelling, punctuation, and capitalization.</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Opening A, students’ Mid-Unit 2 Assessments are returned with feedback. The purpose of this is for students to have the opportunity to see how they performed in order to improve in their next assessment, and to ask questions if they don’t understand the feedback.</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the habit of character focus is on working to become an effective learner. The characteristics students are reminded of specifically are perseverance as they work through an assessment independently and taking responsibility as they reflect on their learning about informational writing throughout this unit.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a:solidFill>
                <a:schemeClr val="dk1"/>
              </a:solidFill>
            </a:endParaRPr>
          </a:p>
        </p:txBody>
      </p:sp>
    </p:spTree>
    <p:extLst>
      <p:ext uri="{BB962C8B-B14F-4D97-AF65-F5344CB8AC3E}">
        <p14:creationId xmlns:p14="http://schemas.microsoft.com/office/powerpoint/2010/main" val="19242635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e19ccaad5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9" name="Google Shape;189;g3e19ccaad5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specific, positive feedback on their completion of the End of Unit 2 Assessment (Example: “I noticed a lot of you were using linking words and phrases to connect ideas and to make your writing read better.”)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Distribute students’ </a:t>
            </a:r>
            <a:r>
              <a:rPr lang="en" sz="1200" b="0" dirty="0">
                <a:solidFill>
                  <a:schemeClr val="dk1"/>
                </a:solidFill>
                <a:latin typeface="Calibri"/>
                <a:ea typeface="Calibri"/>
                <a:cs typeface="Calibri"/>
                <a:sym typeface="Calibri"/>
              </a:rPr>
              <a:t>Tracking Progress folders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Tracking Progress: Informative Writing </a:t>
            </a:r>
            <a:r>
              <a:rPr lang="en" sz="1200" dirty="0">
                <a:solidFill>
                  <a:schemeClr val="dk1"/>
                </a:solidFill>
                <a:latin typeface="Calibri"/>
                <a:ea typeface="Calibri"/>
                <a:cs typeface="Calibri"/>
                <a:sym typeface="Calibri"/>
              </a:rPr>
              <a:t>recording forms. Remind students that successful learners keep track of and reflect on their own learning. Remind them that they completed a similar form after the Mid-Unit 1 Assessment. Point out that because this progress sheet is about informative writing, the criteria on it are very similar to those on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of taking responsibility, as they will be taking ownership of their goals by self-assessing and setting new goals based on their work in this unit.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Select volunteers to read aloud each criterion for the whole group. After hearing each one read aloud, invite students to turn and talk to an elbow partner: </a:t>
            </a:r>
            <a:r>
              <a:rPr lang="en" sz="1200" i="1" dirty="0">
                <a:solidFill>
                  <a:schemeClr val="dk1"/>
                </a:solidFill>
                <a:latin typeface="Calibri"/>
                <a:ea typeface="Calibri"/>
                <a:cs typeface="Calibri"/>
                <a:sym typeface="Calibri"/>
              </a:rPr>
              <a:t>“What does this criterion mean in your own words?”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directions aloud for students and explain the scale and what each number represents. They should score themselves a 3 if they think they have achieved that criteria in their writing, a 4 if they think they have done even more than the criterion asks, 2 if they think they are nearly there but not quite, and 1 if they think they still have a lot of work to do.</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criteria with an asterisk and explain that they are going to focus only on those criteria today.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tracking their own progress on the appropriate form.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 Who Needs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orally paraphrase the meaning of the Tracking Progress criteria, self-assess, and discuss the evidence with a partner before they begin writing.</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34187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dc02a8a62_0_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Google Shape;196;g3dc02a8a6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sticky notes</a:t>
            </a:r>
            <a:r>
              <a:rPr lang="en" sz="1200" dirty="0">
                <a:solidFill>
                  <a:schemeClr val="dk1"/>
                </a:solidFill>
                <a:latin typeface="Calibri"/>
                <a:ea typeface="Calibri"/>
                <a:cs typeface="Calibri"/>
                <a:sym typeface="Calibri"/>
              </a:rPr>
              <a:t>. Tell students they will use these to identify evidence in their work from the unit of their progress toward each criterion.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handouts or work can you use to find evidence of your progress?” </a:t>
            </a:r>
            <a:r>
              <a:rPr lang="en" sz="1200" b="1" dirty="0">
                <a:solidFill>
                  <a:schemeClr val="dk1"/>
                </a:solidFill>
                <a:latin typeface="Calibri"/>
                <a:ea typeface="Calibri"/>
                <a:cs typeface="Calibri"/>
                <a:sym typeface="Calibri"/>
              </a:rPr>
              <a:t>(Responses will vary, but may include: literary essay drafts or End of Unit 2 Assessments.)</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completing Question 1 of the form.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Question 2 on the form and select a volunteer to read it aloud for the group: </a:t>
            </a:r>
            <a:r>
              <a:rPr lang="en" sz="1200" i="1" dirty="0">
                <a:solidFill>
                  <a:schemeClr val="dk1"/>
                </a:solidFill>
                <a:latin typeface="Calibri"/>
                <a:ea typeface="Calibri"/>
                <a:cs typeface="Calibri"/>
                <a:sym typeface="Calibri"/>
              </a:rPr>
              <a:t>“How have I improved since I last worked on this skill?”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even though they did not formally reflect on this skill in the first half of Unit 2, they were introduced to and practiced it in that part of the unit. Invite students to reflect on their own or with a partner on how they have improved on this skill since the first half of the unit. Select volunteers to share with the group. Invite students to record their thinking in the appropriate spot on the form.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“Teacher Response” part under Question 2 and tell students that after class, you will read each student’s reflection and respond with your feedback about his or her progress toward the skill.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Question 3 and select a volunteer to read it aloud for the group: </a:t>
            </a:r>
            <a:r>
              <a:rPr lang="en" sz="1200" b="1" i="0" dirty="0">
                <a:solidFill>
                  <a:schemeClr val="dk1"/>
                </a:solidFill>
                <a:latin typeface="Calibri"/>
                <a:ea typeface="Calibri"/>
                <a:cs typeface="Calibri"/>
                <a:sym typeface="Calibri"/>
              </a:rPr>
              <a:t>“How can I improve next time?”</a:t>
            </a:r>
            <a:endParaRPr sz="1200" b="1" i="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on their own or with a partner on how they can improve on this skill in the future. Select volunteers to share with the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their thinking in the appropriate spot on the form.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place the form in their Tracking Progress folder and collect students’ folders.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give a thumbs-up, thumbs-down, or thumbs-sideways to indicate how well they persevered and took responsibility in this lesson.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tracking their own progress on the appropriate form.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 Who Needs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orally paraphrase the meaning of the Tracking Progress criteria, self-assess, and discuss the evidence with a partner before they begin writing.</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030823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5" name="Google Shape;205;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second task is optional.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67854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d68dc4ca3_0_3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g3d68dc4ca3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12" name="Google Shape;212;g3d68dc4ca3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059932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resources and materials can be downloaded at: </a:t>
            </a:r>
            <a:r>
              <a:rPr lang="en" sz="1200" u="sng" dirty="0">
                <a:solidFill>
                  <a:schemeClr val="hlink"/>
                </a:solidFill>
                <a:latin typeface="Calibri"/>
                <a:ea typeface="Calibri"/>
                <a:cs typeface="Calibri"/>
                <a:sym typeface="Calibri"/>
                <a:hlinkClick r:id="rId3"/>
              </a:rPr>
              <a:t>http://curriculum.eleducation.org/curriculum/ela/grade-4/module-1/unit-2/lesson-14</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Mid-Unit 2 Assessments with Feedback </a:t>
            </a:r>
            <a:r>
              <a:rPr lang="en" sz="1200" dirty="0">
                <a:solidFill>
                  <a:schemeClr val="dk1"/>
                </a:solidFill>
                <a:latin typeface="Calibri"/>
                <a:ea typeface="Calibri"/>
                <a:cs typeface="Calibri"/>
                <a:sym typeface="Calibri"/>
              </a:rPr>
              <a:t>(one per student; completed in Lesson 4)</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Essay Prompt: What Inspires Poets? </a:t>
            </a:r>
            <a:r>
              <a:rPr lang="en" sz="1200" dirty="0">
                <a:solidFill>
                  <a:schemeClr val="dk1"/>
                </a:solidFill>
                <a:latin typeface="Calibri"/>
                <a:ea typeface="Calibri"/>
                <a:cs typeface="Calibri"/>
                <a:sym typeface="Calibri"/>
              </a:rPr>
              <a:t>(from Lesson 6; one per student and one to display)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(from Lesson 9; one per student and one to display)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Literary essay drafts (begun in Lesson 10; revised during Work Time B; 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Blue and orange highlighters (one of each per pair)</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Red, yellow, and green objects </a:t>
            </a:r>
            <a:r>
              <a:rPr lang="en" sz="1200" dirty="0">
                <a:solidFill>
                  <a:schemeClr val="dk1"/>
                </a:solidFill>
                <a:latin typeface="Calibri"/>
                <a:ea typeface="Calibri"/>
                <a:cs typeface="Calibri"/>
                <a:sym typeface="Calibri"/>
              </a:rPr>
              <a:t>(one of each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Lesson 1)</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(lined; one piece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Tracking Progress folder </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from Unit 1, Lesson 12; 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Tracking Progress: Informative Writing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(several per student)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discussions in this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 students to peer critique writing based on ability to work together and provide feedback.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Working to Become Effective Learners anchor chart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01739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End of Unit 2 Assessment </a:t>
            </a:r>
            <a:r>
              <a:rPr lang="en" sz="1200" u="sng" dirty="0">
                <a:solidFill>
                  <a:schemeClr val="hlink"/>
                </a:solidFill>
                <a:latin typeface="Calibri"/>
                <a:ea typeface="Calibri"/>
                <a:cs typeface="Calibri"/>
                <a:sym typeface="Calibri"/>
                <a:hlinkClick r:id="rId3"/>
              </a:rPr>
              <a:t>http://curriculum.eleducation.org/curriculum/ela/grade-4/module-1/unit-2#unit_assessments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Peer Critique and Red Light, Green Light protocols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Total Participation Techniques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O</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Meter</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Protocols can be found at the following url: </a:t>
            </a:r>
            <a:r>
              <a:rPr lang="en" sz="1200" u="sng" dirty="0">
                <a:solidFill>
                  <a:srgbClr val="0097A7"/>
                </a:solidFill>
                <a:latin typeface="Calibri"/>
                <a:ea typeface="Calibri"/>
                <a:cs typeface="Calibri"/>
                <a:sym typeface="Calibri"/>
                <a:hlinkClick r:id="rId4"/>
              </a:rPr>
              <a:t>https://eleducation.org/resources/el-education-classroom-protocols</a:t>
            </a:r>
            <a:endParaRPr sz="1200" u="sng" dirty="0">
              <a:solidFill>
                <a:srgbClr val="0097A7"/>
              </a:solidFill>
              <a:latin typeface="Calibri"/>
              <a:ea typeface="Calibri"/>
              <a:cs typeface="Calibri"/>
              <a:sym typeface="Calibri"/>
              <a:hlinkClick r:id="rId4"/>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30028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50135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with the students and build excitement.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agenda on the slide or have a fluent student read it aloud.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 as the agenda is read aloud.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Supports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43144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e12ad785b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e12ad785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Return students’ </a:t>
            </a:r>
            <a:r>
              <a:rPr lang="en" sz="1200" b="0" dirty="0">
                <a:solidFill>
                  <a:schemeClr val="dk1"/>
                </a:solidFill>
                <a:latin typeface="Calibri"/>
                <a:ea typeface="Calibri"/>
                <a:cs typeface="Calibri"/>
                <a:sym typeface="Calibri"/>
              </a:rPr>
              <a:t>Mid-Unit 2 Assessments with Feedback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a few minutes reading the feedback. If they require teacher support to understand the feedback, encourage them to write their names on the board so you can visit with them in this lesson.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the time to read their feedback. Meet with any students requiring support to understand feedback.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that Need It: </a:t>
            </a:r>
            <a:r>
              <a:rPr lang="en" sz="1200" dirty="0">
                <a:latin typeface="Calibri"/>
                <a:ea typeface="Calibri"/>
                <a:cs typeface="Calibri"/>
                <a:sym typeface="Calibri"/>
              </a:rPr>
              <a:t>None </a:t>
            </a:r>
            <a:endParaRPr sz="1200" dirty="0">
              <a:latin typeface="Calibri"/>
              <a:ea typeface="Calibri"/>
              <a:cs typeface="Calibri"/>
              <a:sym typeface="Calibri"/>
            </a:endParaRPr>
          </a:p>
        </p:txBody>
      </p:sp>
    </p:spTree>
    <p:extLst>
      <p:ext uri="{BB962C8B-B14F-4D97-AF65-F5344CB8AC3E}">
        <p14:creationId xmlns:p14="http://schemas.microsoft.com/office/powerpoint/2010/main" val="31523548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4" name="Google Shape;164;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Suggested slide pacing: 4-5 minutes </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a:solidFill>
                  <a:schemeClr val="dk1"/>
                </a:solidFill>
                <a:latin typeface="Calibri"/>
                <a:ea typeface="Calibri"/>
                <a:cs typeface="Calibri"/>
                <a:sym typeface="Calibri"/>
              </a:rPr>
              <a:t>Grouping: Whole</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posted learning targets and select a volunteer to read them aloud.</a:t>
            </a:r>
            <a:endParaRPr sz="1200" i="1">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retrieve their </a:t>
            </a:r>
            <a:r>
              <a:rPr lang="en" sz="1200" b="1">
                <a:solidFill>
                  <a:schemeClr val="dk1"/>
                </a:solidFill>
                <a:latin typeface="Calibri"/>
                <a:ea typeface="Calibri"/>
                <a:cs typeface="Calibri"/>
                <a:sym typeface="Calibri"/>
              </a:rPr>
              <a:t>Informative Essay Prompt: What Inspires Poets?</a:t>
            </a:r>
            <a:r>
              <a:rPr lang="en" sz="1200">
                <a:solidFill>
                  <a:schemeClr val="dk1"/>
                </a:solidFill>
                <a:latin typeface="Calibri"/>
                <a:ea typeface="Calibri"/>
                <a:cs typeface="Calibri"/>
                <a:sym typeface="Calibri"/>
              </a:rPr>
              <a:t> and review it as necessary.</a:t>
            </a:r>
            <a:endParaRPr sz="120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are actively paying attention when you explain the targets. </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Ask multiple students to repeat and rephrase the learning targets to provide multiple opportunities for comprehension.</a:t>
            </a:r>
            <a:endParaRPr sz="120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a:solidFill>
                <a:schemeClr val="dk1"/>
              </a:solidFill>
            </a:endParaRPr>
          </a:p>
        </p:txBody>
      </p:sp>
    </p:spTree>
    <p:extLst>
      <p:ext uri="{BB962C8B-B14F-4D97-AF65-F5344CB8AC3E}">
        <p14:creationId xmlns:p14="http://schemas.microsoft.com/office/powerpoint/2010/main" val="228403623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Google Shape;172;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Pairs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students placed into pairs before lesson begins.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Display and invite students to retrieve their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Remind them that this checklist is something they will use a lot in their English Language Arts work.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each of the following criteria, pausing after each one for students to turn and talk to an elbow partner about what each one means in their own words. Then invite students to mark these criteria on their checklist (using a different color or symbol from the ones they used in the previous lessons):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W.4.2a</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W.4.2a</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L.4.2, L.4.3b</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Invite students to take out their </a:t>
            </a:r>
            <a:r>
              <a:rPr lang="en" sz="1200" b="0" dirty="0">
                <a:solidFill>
                  <a:schemeClr val="dk1"/>
                </a:solidFill>
                <a:latin typeface="Calibri"/>
                <a:ea typeface="Calibri"/>
                <a:cs typeface="Calibri"/>
                <a:sym typeface="Calibri"/>
              </a:rPr>
              <a:t>literary essay drafts </a:t>
            </a:r>
            <a:r>
              <a:rPr lang="en" sz="1200" dirty="0">
                <a:solidFill>
                  <a:schemeClr val="dk1"/>
                </a:solidFill>
                <a:latin typeface="Calibri"/>
                <a:ea typeface="Calibri"/>
                <a:cs typeface="Calibri"/>
                <a:sym typeface="Calibri"/>
              </a:rPr>
              <a:t>and move into pairs.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and review the directions on the slide and answer clarifying questions.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work together to edit work. Emphasize that students are not to make revisions yet because they will be doing this in the next part of the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10 minutes, refocus whole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red, yellow and green objects.</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going to use the Red Light, Green Light protocol to show how close they feel they are to meeting the first learning target. Remind them that they participated in this protocol in Lesson 12 and review what each color represents as necessary (red = stuck or not ready; yellow = needs support soon; green = ready).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using the first learning target. 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with their partner appropriately.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supporting each other in identifying areas where editing is needed.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the lesson, create a sample essay. It does not have to be a complete essay but perhaps two paragraphs. Make sure there are some necessary revisions in the sample essay. Model with a partner how to provide feedback after reviewing the directions. Make sure you follow the directions and do think-alouds to make your thought processes explicit.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7427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 name="Google Shape;183;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17-20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Individual Work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are now going to revise their literary essays to write a final draft incorporating what they learned about linking words and phrases; complete sentences; and spelling, punctuation, and capitalization during the peer review.</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of perseverance, as they will be working independently on their assessment, which may be challenging.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Explain that because this is an assessment, students are to work independently in silence, unless they are speaking with you about their feedback.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write their final draft. Remind students to refer to their </a:t>
            </a:r>
            <a:r>
              <a:rPr lang="en" sz="1200" b="1" dirty="0">
                <a:solidFill>
                  <a:schemeClr val="dk1"/>
                </a:solidFill>
                <a:latin typeface="Calibri"/>
                <a:ea typeface="Calibri"/>
                <a:cs typeface="Calibri"/>
                <a:sym typeface="Calibri"/>
              </a:rPr>
              <a:t>Informative Writing Checklist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Informative Essay Prompt: What Inspires Poets? </a:t>
            </a:r>
            <a:r>
              <a:rPr lang="en" sz="1200" dirty="0">
                <a:solidFill>
                  <a:schemeClr val="dk1"/>
                </a:solidFill>
                <a:latin typeface="Calibri"/>
                <a:ea typeface="Calibri"/>
                <a:cs typeface="Calibri"/>
                <a:sym typeface="Calibri"/>
              </a:rPr>
              <a:t>as they work.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20 minutes, refocus whole group.</a:t>
            </a:r>
            <a:endParaRPr sz="1200" dirty="0">
              <a:solidFill>
                <a:schemeClr val="dk1"/>
              </a:solidFill>
              <a:latin typeface="Calibri"/>
              <a:ea typeface="Calibri"/>
              <a:cs typeface="Calibri"/>
              <a:sym typeface="Calibri"/>
            </a:endParaRPr>
          </a:p>
          <a:p>
            <a:pPr marL="9144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completing the final draft of their essay independently.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28193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FDDE957-2316-4AC7-BFC1-A8018D58B749}"/>
              </a:ext>
            </a:extLst>
          </p:cNvPr>
          <p:cNvPicPr>
            <a:picLocks noChangeAspect="1"/>
          </p:cNvPicPr>
          <p:nvPr userDrawn="1"/>
        </p:nvPicPr>
        <p:blipFill>
          <a:blip r:embed="rId13"/>
          <a:stretch>
            <a:fillRect/>
          </a:stretch>
        </p:blipFill>
        <p:spPr>
          <a:xfrm>
            <a:off x="8318326" y="4913942"/>
            <a:ext cx="762000" cy="142875"/>
          </a:xfrm>
          <a:prstGeom prst="rect">
            <a:avLst/>
          </a:prstGeom>
        </p:spPr>
      </p:pic>
      <p:pic>
        <p:nvPicPr>
          <p:cNvPr id="5" name="Picture 4">
            <a:extLst>
              <a:ext uri="{FF2B5EF4-FFF2-40B4-BE49-F238E27FC236}">
                <a16:creationId xmlns:a16="http://schemas.microsoft.com/office/drawing/2014/main" id="{C1A056CF-E117-432D-8572-97E69D92C108}"/>
              </a:ext>
            </a:extLst>
          </p:cNvPr>
          <p:cNvPicPr>
            <a:picLocks noChangeAspect="1"/>
          </p:cNvPicPr>
          <p:nvPr userDrawn="1"/>
        </p:nvPicPr>
        <p:blipFill>
          <a:blip r:embed="rId14"/>
          <a:stretch>
            <a:fillRect/>
          </a:stretch>
        </p:blipFill>
        <p:spPr>
          <a:xfrm>
            <a:off x="4103683" y="4366110"/>
            <a:ext cx="936634" cy="780528"/>
          </a:xfrm>
          <a:prstGeom prst="rect">
            <a:avLst/>
          </a:prstGeom>
        </p:spPr>
      </p:pic>
      <p:pic>
        <p:nvPicPr>
          <p:cNvPr id="10" name="Picture 9">
            <a:extLst>
              <a:ext uri="{FF2B5EF4-FFF2-40B4-BE49-F238E27FC236}">
                <a16:creationId xmlns:a16="http://schemas.microsoft.com/office/drawing/2014/main" id="{7CD9E374-1DFE-4B54-9A22-1FCAE6ECEAB8}"/>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4A02D52-19D2-408B-AAEF-A77D70EB2E71}"/>
              </a:ext>
            </a:extLst>
          </p:cNvPr>
          <p:cNvPicPr>
            <a:picLocks noChangeAspect="1"/>
          </p:cNvPicPr>
          <p:nvPr userDrawn="1"/>
        </p:nvPicPr>
        <p:blipFill>
          <a:blip r:embed="rId13"/>
          <a:stretch>
            <a:fillRect/>
          </a:stretch>
        </p:blipFill>
        <p:spPr>
          <a:xfrm>
            <a:off x="7942545" y="4904213"/>
            <a:ext cx="762000" cy="142875"/>
          </a:xfrm>
          <a:prstGeom prst="rect">
            <a:avLst/>
          </a:prstGeom>
        </p:spPr>
      </p:pic>
      <p:pic>
        <p:nvPicPr>
          <p:cNvPr id="5" name="Picture 4">
            <a:extLst>
              <a:ext uri="{FF2B5EF4-FFF2-40B4-BE49-F238E27FC236}">
                <a16:creationId xmlns:a16="http://schemas.microsoft.com/office/drawing/2014/main" id="{3997DAEC-3FA2-4A98-B98B-FAAB2EC8A301}"/>
              </a:ext>
            </a:extLst>
          </p:cNvPr>
          <p:cNvPicPr>
            <a:picLocks noChangeAspect="1"/>
          </p:cNvPicPr>
          <p:nvPr userDrawn="1"/>
        </p:nvPicPr>
        <p:blipFill>
          <a:blip r:embed="rId14"/>
          <a:stretch>
            <a:fillRect/>
          </a:stretch>
        </p:blipFill>
        <p:spPr>
          <a:xfrm>
            <a:off x="4265269" y="4566847"/>
            <a:ext cx="613462" cy="511218"/>
          </a:xfrm>
          <a:prstGeom prst="rect">
            <a:avLst/>
          </a:prstGeom>
        </p:spPr>
      </p:pic>
      <p:pic>
        <p:nvPicPr>
          <p:cNvPr id="7" name="Picture 6">
            <a:extLst>
              <a:ext uri="{FF2B5EF4-FFF2-40B4-BE49-F238E27FC236}">
                <a16:creationId xmlns:a16="http://schemas.microsoft.com/office/drawing/2014/main" id="{B6894CA6-244C-4D97-9BFB-5D6309896D13}"/>
              </a:ext>
            </a:extLst>
          </p:cNvPr>
          <p:cNvPicPr>
            <a:picLocks noChangeAspect="1"/>
          </p:cNvPicPr>
          <p:nvPr userDrawn="1"/>
        </p:nvPicPr>
        <p:blipFill>
          <a:blip r:embed="rId15"/>
          <a:stretch>
            <a:fillRect/>
          </a:stretch>
        </p:blipFill>
        <p:spPr>
          <a:xfrm>
            <a:off x="-5658" y="454506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14</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solidFill>
                  <a:schemeClr val="dk1"/>
                </a:solidFill>
              </a:rPr>
              <a:t>This lesson will take approximately 60-70 minutes to complete. </a:t>
            </a:r>
            <a:endParaRPr>
              <a:solidFill>
                <a:schemeClr val="dk1"/>
              </a:solidFill>
            </a:endParaRPr>
          </a:p>
          <a:p>
            <a:pPr marL="0" lvl="0" indent="0" rtl="0">
              <a:lnSpc>
                <a:spcPct val="90000"/>
              </a:lnSpc>
              <a:spcBef>
                <a:spcPts val="0"/>
              </a:spcBef>
              <a:spcAft>
                <a:spcPts val="0"/>
              </a:spcAft>
              <a:buClr>
                <a:schemeClr val="dk1"/>
              </a:buClr>
              <a:buSzPts val="2400"/>
              <a:buFont typeface="Arial"/>
              <a:buNone/>
            </a:pPr>
            <a:endParaRPr>
              <a:solidFill>
                <a:schemeClr val="dk1"/>
              </a:solidFill>
            </a:endParaRPr>
          </a:p>
          <a:p>
            <a:pPr marL="0" lvl="0" indent="0" rtl="0">
              <a:lnSpc>
                <a:spcPct val="90000"/>
              </a:lnSpc>
              <a:spcBef>
                <a:spcPts val="0"/>
              </a:spcBef>
              <a:spcAft>
                <a:spcPts val="0"/>
              </a:spcAft>
              <a:buClr>
                <a:schemeClr val="dk1"/>
              </a:buClr>
              <a:buSzPts val="3200"/>
              <a:buFont typeface="Arial"/>
              <a:buNone/>
            </a:pPr>
            <a:r>
              <a:rPr lang="en">
                <a:solidFill>
                  <a:schemeClr val="dk1"/>
                </a:solidFill>
              </a:rPr>
              <a:t>The purpose of today’s lesson is to:</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Have students participate in their first peer critique.</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Give students the opportunity to see how they performed in order to improve in their next assessment.</a:t>
            </a:r>
            <a:endParaRPr>
              <a:solidFill>
                <a:schemeClr val="dk1"/>
              </a:solidFill>
            </a:endParaRPr>
          </a:p>
          <a:p>
            <a:pPr marL="0" lvl="0" indent="0" rtl="0">
              <a:lnSpc>
                <a:spcPct val="90000"/>
              </a:lnSpc>
              <a:spcBef>
                <a:spcPts val="0"/>
              </a:spcBef>
              <a:spcAft>
                <a:spcPts val="0"/>
              </a:spcAft>
              <a:buNone/>
            </a:pPr>
            <a:endParaRPr>
              <a:solidFill>
                <a:schemeClr val="dk1"/>
              </a:solidFill>
            </a:endParaRPr>
          </a:p>
          <a:p>
            <a:pPr marL="0" lvl="0" indent="0" rtl="0">
              <a:lnSpc>
                <a:spcPct val="90000"/>
              </a:lnSpc>
              <a:spcBef>
                <a:spcPts val="0"/>
              </a:spcBef>
              <a:spcAft>
                <a:spcPts val="0"/>
              </a:spcAft>
              <a:buNone/>
            </a:pPr>
            <a:r>
              <a:rPr lang="en">
                <a:solidFill>
                  <a:schemeClr val="dk1"/>
                </a:solidFill>
              </a:rPr>
              <a:t>The Learning Targets for students today are:</a:t>
            </a:r>
            <a:endParaRPr>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give kind, helpful, and specific feedback to my partner.</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revise my literary essay for complete sentences and for correct use of commas and quotation marks to mark quotations from the text.</a:t>
            </a:r>
            <a:endParaRPr>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Revising for Organization </a:t>
            </a:r>
            <a:endParaRPr/>
          </a:p>
        </p:txBody>
      </p:sp>
      <p:sp>
        <p:nvSpPr>
          <p:cNvPr id="192" name="Google Shape;192;p34"/>
          <p:cNvSpPr txBox="1">
            <a:spLocks noGrp="1"/>
          </p:cNvSpPr>
          <p:nvPr>
            <p:ph type="body" idx="1"/>
          </p:nvPr>
        </p:nvSpPr>
        <p:spPr>
          <a:xfrm>
            <a:off x="311700" y="1148975"/>
            <a:ext cx="8520600" cy="3603900"/>
          </a:xfrm>
          <a:prstGeom prst="rect">
            <a:avLst/>
          </a:prstGeom>
        </p:spPr>
        <p:txBody>
          <a:bodyPr spcFirstLastPara="1" wrap="square" lIns="91425" tIns="91425" rIns="91425" bIns="91425" anchor="t" anchorCtr="0">
            <a:noAutofit/>
          </a:bodyPr>
          <a:lstStyle/>
          <a:p>
            <a:pPr marL="3657600" lvl="0" indent="0" rtl="0">
              <a:spcBef>
                <a:spcPts val="0"/>
              </a:spcBef>
              <a:spcAft>
                <a:spcPts val="0"/>
              </a:spcAft>
              <a:buNone/>
            </a:pPr>
            <a:r>
              <a:rPr lang="en" sz="2400" dirty="0"/>
              <a:t>Track your progress. </a:t>
            </a:r>
            <a:endParaRPr sz="2400" dirty="0"/>
          </a:p>
          <a:p>
            <a:pPr marL="3657600" lvl="0" indent="0" rtl="0">
              <a:spcBef>
                <a:spcPts val="0"/>
              </a:spcBef>
              <a:spcAft>
                <a:spcPts val="0"/>
              </a:spcAft>
              <a:buNone/>
            </a:pPr>
            <a:endParaRPr sz="2400" dirty="0"/>
          </a:p>
          <a:p>
            <a:pPr marL="3657600" lvl="0" indent="0">
              <a:spcBef>
                <a:spcPts val="0"/>
              </a:spcBef>
              <a:spcAft>
                <a:spcPts val="0"/>
              </a:spcAft>
              <a:buNone/>
            </a:pPr>
            <a:r>
              <a:rPr lang="en" sz="2400" dirty="0"/>
              <a:t>Use the sticky notes provided to identify evidence in your work of each criterion. </a:t>
            </a:r>
            <a:endParaRPr sz="2400" dirty="0"/>
          </a:p>
        </p:txBody>
      </p:sp>
      <p:pic>
        <p:nvPicPr>
          <p:cNvPr id="193" name="Google Shape;193;p34"/>
          <p:cNvPicPr preferRelativeResize="0"/>
          <p:nvPr/>
        </p:nvPicPr>
        <p:blipFill>
          <a:blip r:embed="rId3">
            <a:alphaModFix/>
          </a:blip>
          <a:stretch>
            <a:fillRect/>
          </a:stretch>
        </p:blipFill>
        <p:spPr>
          <a:xfrm>
            <a:off x="311700" y="1274825"/>
            <a:ext cx="3460825" cy="33522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Revising for Organization </a:t>
            </a:r>
            <a:endParaRPr/>
          </a:p>
        </p:txBody>
      </p:sp>
      <p:sp>
        <p:nvSpPr>
          <p:cNvPr id="199" name="Google Shape;199;p35"/>
          <p:cNvSpPr txBox="1">
            <a:spLocks noGrp="1"/>
          </p:cNvSpPr>
          <p:nvPr>
            <p:ph type="body" idx="1"/>
          </p:nvPr>
        </p:nvSpPr>
        <p:spPr>
          <a:xfrm>
            <a:off x="311700" y="1148975"/>
            <a:ext cx="8520600" cy="3603900"/>
          </a:xfrm>
          <a:prstGeom prst="rect">
            <a:avLst/>
          </a:prstGeom>
        </p:spPr>
        <p:txBody>
          <a:bodyPr spcFirstLastPara="1" wrap="square" lIns="91425" tIns="91425" rIns="91425" bIns="91425" anchor="t" anchorCtr="0">
            <a:noAutofit/>
          </a:bodyPr>
          <a:lstStyle/>
          <a:p>
            <a:pPr marL="3657600" lvl="0" indent="0" rtl="0">
              <a:spcBef>
                <a:spcPts val="0"/>
              </a:spcBef>
              <a:spcAft>
                <a:spcPts val="0"/>
              </a:spcAft>
              <a:buNone/>
            </a:pPr>
            <a:r>
              <a:rPr lang="en" sz="2400" dirty="0"/>
              <a:t>Follow along with your teacher as you are instructed to track your progress. Use the sticky notes provided by your teacher to identify evidence in your work from the unit toward each criterion. </a:t>
            </a:r>
            <a:endParaRPr sz="2400" dirty="0"/>
          </a:p>
        </p:txBody>
      </p:sp>
      <p:pic>
        <p:nvPicPr>
          <p:cNvPr id="200" name="Google Shape;200;p35"/>
          <p:cNvPicPr preferRelativeResize="0"/>
          <p:nvPr/>
        </p:nvPicPr>
        <p:blipFill>
          <a:blip r:embed="rId3">
            <a:alphaModFix/>
          </a:blip>
          <a:stretch>
            <a:fillRect/>
          </a:stretch>
        </p:blipFill>
        <p:spPr>
          <a:xfrm>
            <a:off x="311700" y="1274825"/>
            <a:ext cx="3460825" cy="3352200"/>
          </a:xfrm>
          <a:prstGeom prst="rect">
            <a:avLst/>
          </a:prstGeom>
          <a:noFill/>
          <a:ln w="9525" cap="flat" cmpd="sng">
            <a:solidFill>
              <a:srgbClr val="000000"/>
            </a:solidFill>
            <a:prstDash val="solid"/>
            <a:round/>
            <a:headEnd type="none" w="sm" len="sm"/>
            <a:tailEnd type="none" w="sm" len="sm"/>
          </a:ln>
        </p:spPr>
      </p:pic>
      <p:pic>
        <p:nvPicPr>
          <p:cNvPr id="201" name="Google Shape;201;p35"/>
          <p:cNvPicPr preferRelativeResize="0"/>
          <p:nvPr/>
        </p:nvPicPr>
        <p:blipFill>
          <a:blip r:embed="rId4">
            <a:alphaModFix/>
          </a:blip>
          <a:stretch>
            <a:fillRect/>
          </a:stretch>
        </p:blipFill>
        <p:spPr>
          <a:xfrm>
            <a:off x="8360340" y="4234659"/>
            <a:ext cx="633027" cy="621037"/>
          </a:xfrm>
          <a:prstGeom prst="rect">
            <a:avLst/>
          </a:prstGeom>
          <a:noFill/>
          <a:ln>
            <a:noFill/>
          </a:ln>
        </p:spPr>
      </p:pic>
      <p:pic>
        <p:nvPicPr>
          <p:cNvPr id="202" name="Google Shape;202;p35"/>
          <p:cNvPicPr preferRelativeResize="0"/>
          <p:nvPr/>
        </p:nvPicPr>
        <p:blipFill>
          <a:blip r:embed="rId5">
            <a:alphaModFix/>
          </a:blip>
          <a:stretch>
            <a:fillRect/>
          </a:stretch>
        </p:blipFill>
        <p:spPr>
          <a:xfrm>
            <a:off x="7937465" y="4494955"/>
            <a:ext cx="572700" cy="46356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08" name="Google Shape;208;p36"/>
          <p:cNvSpPr txBox="1">
            <a:spLocks noGrp="1"/>
          </p:cNvSpPr>
          <p:nvPr>
            <p:ph type="body" idx="1"/>
          </p:nvPr>
        </p:nvSpPr>
        <p:spPr>
          <a:xfrm>
            <a:off x="311700" y="1152475"/>
            <a:ext cx="8520550" cy="3416400"/>
          </a:xfrm>
          <a:prstGeom prst="rect">
            <a:avLst/>
          </a:prstGeom>
        </p:spPr>
        <p:txBody>
          <a:bodyPr spcFirstLastPara="1" wrap="square" lIns="91425" tIns="91425" rIns="91425" bIns="91425" anchor="t" anchorCtr="0">
            <a:noAutofit/>
          </a:bodyPr>
          <a:lstStyle/>
          <a:p>
            <a:pPr marL="514350" lvl="0" indent="-514350" rtl="0">
              <a:spcBef>
                <a:spcPts val="0"/>
              </a:spcBef>
              <a:spcAft>
                <a:spcPts val="0"/>
              </a:spcAft>
              <a:buClr>
                <a:schemeClr val="dk1"/>
              </a:buClr>
              <a:buSzPct val="100000"/>
              <a:buFont typeface="+mj-lt"/>
              <a:buAutoNum type="alphaUcPeriod"/>
            </a:pPr>
            <a:r>
              <a:rPr lang="en" sz="3000" dirty="0">
                <a:solidFill>
                  <a:schemeClr val="dk1"/>
                </a:solidFill>
              </a:rPr>
              <a:t>Accountable Research Reading. Select a prompt and respond in the front of your independent reading journal</a:t>
            </a:r>
            <a:endParaRPr sz="3000" dirty="0">
              <a:solidFill>
                <a:schemeClr val="dk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15" name="Google Shape;215;p37"/>
          <p:cNvSpPr txBox="1">
            <a:spLocks noGrp="1"/>
          </p:cNvSpPr>
          <p:nvPr>
            <p:ph type="body" idx="1"/>
          </p:nvPr>
        </p:nvSpPr>
        <p:spPr>
          <a:xfrm>
            <a:off x="628650" y="10283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dirty="0">
                <a:solidFill>
                  <a:schemeClr val="dk1"/>
                </a:solidFill>
                <a:latin typeface="Century Gothic"/>
                <a:ea typeface="Century Gothic"/>
                <a:cs typeface="Century Gothic"/>
                <a:sym typeface="Century Gothic"/>
              </a:rPr>
              <a:t>Activities for today:</a:t>
            </a:r>
            <a:endParaRPr sz="2100" i="0" u="none" strike="noStrike" cap="none" dirty="0">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dirty="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dirty="0">
                <a:latin typeface="Century Gothic"/>
                <a:ea typeface="Century Gothic"/>
                <a:cs typeface="Century Gothic"/>
                <a:sym typeface="Century Gothic"/>
              </a:rPr>
              <a:t>G</a:t>
            </a:r>
            <a:r>
              <a:rPr lang="en" sz="2100" i="0" u="none" strike="noStrike" cap="none" dirty="0">
                <a:solidFill>
                  <a:schemeClr val="dk1"/>
                </a:solidFill>
                <a:latin typeface="Century Gothic"/>
                <a:ea typeface="Century Gothic"/>
                <a:cs typeface="Century Gothic"/>
                <a:sym typeface="Century Gothic"/>
              </a:rPr>
              <a:t>roups assigned:</a:t>
            </a:r>
            <a:endParaRPr sz="2100" i="0" u="none" strike="noStrike" cap="none" dirty="0">
              <a:solidFill>
                <a:schemeClr val="dk1"/>
              </a:solidFill>
              <a:latin typeface="Century Gothic"/>
              <a:ea typeface="Century Gothic"/>
              <a:cs typeface="Century Gothic"/>
              <a:sym typeface="Century Gothic"/>
            </a:endParaRPr>
          </a:p>
        </p:txBody>
      </p:sp>
      <p:graphicFrame>
        <p:nvGraphicFramePr>
          <p:cNvPr id="216" name="Google Shape;216;p37"/>
          <p:cNvGraphicFramePr/>
          <p:nvPr/>
        </p:nvGraphicFramePr>
        <p:xfrm>
          <a:off x="773775" y="3463850"/>
          <a:ext cx="7239000" cy="1471550"/>
        </p:xfrm>
        <a:graphic>
          <a:graphicData uri="http://schemas.openxmlformats.org/drawingml/2006/table">
            <a:tbl>
              <a:tblPr>
                <a:noFill/>
                <a:tableStyleId>{4899CEF7-6681-4422-9123-8848DF3244B2}</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449225" y="1201650"/>
            <a:ext cx="7464000" cy="3793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500" b="1" dirty="0">
                <a:solidFill>
                  <a:schemeClr val="dk1"/>
                </a:solidFill>
              </a:rPr>
              <a:t>Preparing for Lesson 14:</a:t>
            </a:r>
            <a:r>
              <a:rPr lang="en" sz="1500" dirty="0">
                <a:solidFill>
                  <a:schemeClr val="dk1"/>
                </a:solidFill>
              </a:rPr>
              <a:t> Materials and Student Pairings</a:t>
            </a:r>
            <a:endParaRPr sz="15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b="1" dirty="0">
                <a:solidFill>
                  <a:schemeClr val="dk1"/>
                </a:solidFill>
              </a:rPr>
              <a:t>Mid-Unit 2 Assessments with Feedback </a:t>
            </a:r>
            <a:endParaRPr sz="15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b="1" dirty="0">
                <a:solidFill>
                  <a:schemeClr val="dk1"/>
                </a:solidFill>
              </a:rPr>
              <a:t>Informative Essay Prompt: What Inspires Poets? </a:t>
            </a:r>
            <a:endParaRPr sz="15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b="1" dirty="0">
                <a:solidFill>
                  <a:schemeClr val="dk1"/>
                </a:solidFill>
              </a:rPr>
              <a:t>Informative Writing Checklist </a:t>
            </a:r>
            <a:endParaRPr sz="15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dirty="0">
                <a:solidFill>
                  <a:schemeClr val="dk1"/>
                </a:solidFill>
              </a:rPr>
              <a:t>Literary essay drafts </a:t>
            </a:r>
            <a:endParaRPr sz="15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dirty="0">
                <a:solidFill>
                  <a:schemeClr val="dk1"/>
                </a:solidFill>
              </a:rPr>
              <a:t>Blue and orange highlighters </a:t>
            </a:r>
            <a:endParaRPr sz="15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dirty="0">
                <a:solidFill>
                  <a:schemeClr val="dk1"/>
                </a:solidFill>
              </a:rPr>
              <a:t>Red, yellow, and green objects</a:t>
            </a:r>
            <a:r>
              <a:rPr lang="en" sz="1500" b="1" dirty="0">
                <a:solidFill>
                  <a:schemeClr val="dk1"/>
                </a:solidFill>
              </a:rPr>
              <a:t> </a:t>
            </a:r>
            <a:endParaRPr sz="15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b="1" dirty="0">
                <a:solidFill>
                  <a:schemeClr val="dk1"/>
                </a:solidFill>
              </a:rPr>
              <a:t>Working to Become Effective Learners anchor chart </a:t>
            </a:r>
            <a:endParaRPr sz="15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dirty="0">
                <a:solidFill>
                  <a:schemeClr val="dk1"/>
                </a:solidFill>
              </a:rPr>
              <a:t>Paper </a:t>
            </a:r>
            <a:endParaRPr sz="15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dirty="0">
                <a:solidFill>
                  <a:schemeClr val="dk1"/>
                </a:solidFill>
              </a:rPr>
              <a:t>Tracking Progress folder </a:t>
            </a:r>
            <a:endParaRPr sz="1500" dirty="0">
              <a:solidFill>
                <a:schemeClr val="dk1"/>
              </a:solidFill>
            </a:endParaRPr>
          </a:p>
          <a:p>
            <a:pPr marL="457200" lvl="0" indent="-298450" rtl="0">
              <a:lnSpc>
                <a:spcPct val="115000"/>
              </a:lnSpc>
              <a:spcBef>
                <a:spcPts val="0"/>
              </a:spcBef>
              <a:spcAft>
                <a:spcPts val="0"/>
              </a:spcAft>
              <a:buClr>
                <a:schemeClr val="dk1"/>
              </a:buClr>
              <a:buSzPts val="1100"/>
              <a:buFont typeface="Arial"/>
              <a:buChar char="●"/>
            </a:pPr>
            <a:r>
              <a:rPr lang="en" sz="1500" dirty="0">
                <a:solidFill>
                  <a:schemeClr val="dk1"/>
                </a:solidFill>
              </a:rPr>
              <a:t>Tracking Progress: Informative Writing </a:t>
            </a:r>
            <a:endParaRPr sz="1500" dirty="0">
              <a:solidFill>
                <a:schemeClr val="dk1"/>
              </a:solidFill>
            </a:endParaRPr>
          </a:p>
          <a:p>
            <a:pPr marL="457200" lvl="0" indent="-298450" rtl="0">
              <a:lnSpc>
                <a:spcPct val="115000"/>
              </a:lnSpc>
              <a:spcBef>
                <a:spcPts val="0"/>
              </a:spcBef>
              <a:spcAft>
                <a:spcPts val="0"/>
              </a:spcAft>
              <a:buClr>
                <a:schemeClr val="dk1"/>
              </a:buClr>
              <a:buSzPts val="1100"/>
              <a:buFont typeface="Arial"/>
              <a:buChar char="●"/>
            </a:pPr>
            <a:r>
              <a:rPr lang="en" sz="1500" dirty="0">
                <a:solidFill>
                  <a:schemeClr val="dk1"/>
                </a:solidFill>
              </a:rPr>
              <a:t>Sticky notes </a:t>
            </a:r>
            <a:endParaRPr sz="1500" dirty="0">
              <a:solidFill>
                <a:schemeClr val="dk1"/>
              </a:solidFill>
            </a:endParaRPr>
          </a:p>
          <a:p>
            <a:pPr marL="0" lvl="0" indent="0" rtl="0">
              <a:lnSpc>
                <a:spcPct val="90000"/>
              </a:lnSpc>
              <a:spcBef>
                <a:spcPts val="0"/>
              </a:spcBef>
              <a:spcAft>
                <a:spcPts val="0"/>
              </a:spcAft>
              <a:buNone/>
            </a:pPr>
            <a:endParaRPr sz="1500" dirty="0">
              <a:solidFill>
                <a:schemeClr val="dk1"/>
              </a:solidFill>
            </a:endParaRPr>
          </a:p>
          <a:p>
            <a:pPr marL="0" lvl="0" indent="0" rtl="0">
              <a:lnSpc>
                <a:spcPct val="90000"/>
              </a:lnSpc>
              <a:spcBef>
                <a:spcPts val="0"/>
              </a:spcBef>
              <a:spcAft>
                <a:spcPts val="0"/>
              </a:spcAft>
              <a:buNone/>
            </a:pPr>
            <a:r>
              <a:rPr lang="en" sz="1500" dirty="0">
                <a:solidFill>
                  <a:schemeClr val="dk1"/>
                </a:solidFill>
              </a:rPr>
              <a:t>Student Pairings:</a:t>
            </a:r>
            <a:endParaRPr sz="15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dirty="0">
                <a:solidFill>
                  <a:schemeClr val="dk1"/>
                </a:solidFill>
              </a:rPr>
              <a:t>Strategically pair students for discussions in this lesson.</a:t>
            </a:r>
            <a:endParaRPr sz="15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500" dirty="0">
                <a:solidFill>
                  <a:schemeClr val="dk1"/>
                </a:solidFill>
              </a:rPr>
              <a:t>Pair students to peer critique writing based on ability to work together and provide feedback. </a:t>
            </a:r>
            <a:endParaRPr sz="15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14</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14: </a:t>
            </a:r>
            <a:r>
              <a:rPr lang="en">
                <a:solidFill>
                  <a:schemeClr val="dk1"/>
                </a:solidFill>
              </a:rPr>
              <a:t>Pre-reading and Protocols</a:t>
            </a:r>
            <a:endParaRPr>
              <a:solidFill>
                <a:schemeClr val="dk1"/>
              </a:solidFill>
            </a:endParaRPr>
          </a:p>
          <a:p>
            <a:pPr marL="457200" marR="0" lvl="0" indent="-381000" algn="l" rtl="0">
              <a:lnSpc>
                <a:spcPct val="115000"/>
              </a:lnSpc>
              <a:spcBef>
                <a:spcPts val="0"/>
              </a:spcBef>
              <a:spcAft>
                <a:spcPts val="0"/>
              </a:spcAft>
              <a:buClr>
                <a:schemeClr val="dk1"/>
              </a:buClr>
              <a:buSzPts val="2400"/>
              <a:buFont typeface="Century Gothic"/>
              <a:buChar char="●"/>
            </a:pPr>
            <a:r>
              <a:rPr lang="en" sz="2400">
                <a:solidFill>
                  <a:schemeClr val="dk1"/>
                </a:solidFill>
              </a:rPr>
              <a:t>Read the full lesson.</a:t>
            </a:r>
            <a:endParaRPr sz="2400">
              <a:solidFill>
                <a:schemeClr val="dk1"/>
              </a:solidFill>
            </a:endParaRPr>
          </a:p>
          <a:p>
            <a:pPr marL="457200" marR="0" lvl="0" indent="-381000" algn="l" rtl="0">
              <a:lnSpc>
                <a:spcPct val="115000"/>
              </a:lnSpc>
              <a:spcBef>
                <a:spcPts val="0"/>
              </a:spcBef>
              <a:spcAft>
                <a:spcPts val="0"/>
              </a:spcAft>
              <a:buClr>
                <a:schemeClr val="dk1"/>
              </a:buClr>
              <a:buSzPts val="2400"/>
              <a:buFont typeface="Arial"/>
              <a:buChar char="●"/>
            </a:pPr>
            <a:r>
              <a:rPr lang="en" sz="2400">
                <a:solidFill>
                  <a:schemeClr val="dk1"/>
                </a:solidFill>
              </a:rPr>
              <a:t>Read the End of Unit 2 Assessment</a:t>
            </a:r>
            <a:endParaRPr sz="2400">
              <a:solidFill>
                <a:schemeClr val="dk1"/>
              </a:solidFill>
            </a:endParaRPr>
          </a:p>
          <a:p>
            <a:pPr marL="0" marR="0" lvl="0" indent="0" algn="l" rtl="0">
              <a:lnSpc>
                <a:spcPct val="115000"/>
              </a:lnSpc>
              <a:spcBef>
                <a:spcPts val="0"/>
              </a:spcBef>
              <a:spcAft>
                <a:spcPts val="0"/>
              </a:spcAft>
              <a:buNone/>
            </a:pPr>
            <a:endParaRPr sz="2400">
              <a:solidFill>
                <a:schemeClr val="dk1"/>
              </a:solidFill>
            </a:endParaRPr>
          </a:p>
          <a:p>
            <a:pPr marL="0" marR="0" lvl="0" indent="0" algn="l" rtl="0">
              <a:lnSpc>
                <a:spcPct val="115000"/>
              </a:lnSpc>
              <a:spcBef>
                <a:spcPts val="0"/>
              </a:spcBef>
              <a:spcAft>
                <a:spcPts val="0"/>
              </a:spcAft>
              <a:buNone/>
            </a:pPr>
            <a:endParaRPr sz="2400">
              <a:solidFill>
                <a:schemeClr val="dk1"/>
              </a:solidFill>
            </a:endParaRPr>
          </a:p>
          <a:p>
            <a:pPr marL="0" marR="0" lvl="0" indent="0" algn="l" rtl="0">
              <a:lnSpc>
                <a:spcPct val="115000"/>
              </a:lnSpc>
              <a:spcBef>
                <a:spcPts val="0"/>
              </a:spcBef>
              <a:spcAft>
                <a:spcPts val="0"/>
              </a:spcAft>
              <a:buNone/>
            </a:pPr>
            <a:r>
              <a:rPr lang="en" sz="2400">
                <a:solidFill>
                  <a:schemeClr val="dk1"/>
                </a:solidFill>
              </a:rPr>
              <a:t>Protocols to be familiar with: </a:t>
            </a:r>
            <a:endParaRPr>
              <a:solidFill>
                <a:schemeClr val="dk1"/>
              </a:solidFill>
            </a:endParaRPr>
          </a:p>
          <a:p>
            <a:pPr marL="457200" lvl="0" indent="-368300" rtl="0">
              <a:lnSpc>
                <a:spcPct val="115000"/>
              </a:lnSpc>
              <a:spcBef>
                <a:spcPts val="0"/>
              </a:spcBef>
              <a:spcAft>
                <a:spcPts val="0"/>
              </a:spcAft>
              <a:buClr>
                <a:schemeClr val="dk1"/>
              </a:buClr>
              <a:buSzPts val="2200"/>
              <a:buChar char="●"/>
            </a:pPr>
            <a:r>
              <a:rPr lang="en">
                <a:solidFill>
                  <a:schemeClr val="dk1"/>
                </a:solidFill>
              </a:rPr>
              <a:t>Review the Peer Critique and Red Light, Green Light protocols.</a:t>
            </a:r>
            <a:endParaRPr sz="22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14</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9F408745-767A-49A4-AD48-4B311E75450B}"/>
              </a:ext>
            </a:extLst>
          </p:cNvPr>
          <p:cNvPicPr>
            <a:picLocks noChangeAspect="1"/>
          </p:cNvPicPr>
          <p:nvPr/>
        </p:nvPicPr>
        <p:blipFill>
          <a:blip r:embed="rId3"/>
          <a:stretch>
            <a:fillRect/>
          </a:stretch>
        </p:blipFill>
        <p:spPr>
          <a:xfrm>
            <a:off x="3766882" y="288673"/>
            <a:ext cx="1610236" cy="74005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552600" y="1152475"/>
            <a:ext cx="80445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2000">
                <a:solidFill>
                  <a:schemeClr val="dk1"/>
                </a:solidFill>
              </a:rPr>
              <a:t>Welcome back! We’ve made it through the introduction, proof paragraph 1,  proof paragraph 2, and conclusion of our literary essays. Let’s keep moving forward!</a:t>
            </a:r>
            <a:endParaRPr sz="2000">
              <a:solidFill>
                <a:schemeClr val="dk1"/>
              </a:solidFill>
            </a:endParaRPr>
          </a:p>
          <a:p>
            <a:pPr marL="0" lvl="0" indent="0" rtl="0">
              <a:spcBef>
                <a:spcPts val="0"/>
              </a:spcBef>
              <a:spcAft>
                <a:spcPts val="0"/>
              </a:spcAft>
              <a:buClr>
                <a:srgbClr val="000000"/>
              </a:buClr>
              <a:buSzPts val="1100"/>
              <a:buFont typeface="Arial"/>
              <a:buNone/>
            </a:pPr>
            <a:endParaRPr sz="2000">
              <a:solidFill>
                <a:schemeClr val="dk1"/>
              </a:solidFill>
            </a:endParaRPr>
          </a:p>
          <a:p>
            <a:pPr marL="0" lvl="0" indent="0">
              <a:spcBef>
                <a:spcPts val="0"/>
              </a:spcBef>
              <a:spcAft>
                <a:spcPts val="0"/>
              </a:spcAft>
              <a:buClr>
                <a:srgbClr val="000000"/>
              </a:buClr>
              <a:buSzPts val="1100"/>
              <a:buFont typeface="Arial"/>
              <a:buNone/>
            </a:pPr>
            <a:r>
              <a:rPr lang="en" sz="2000">
                <a:solidFill>
                  <a:schemeClr val="dk1"/>
                </a:solidFill>
              </a:rPr>
              <a:t>What are we learning and doing today?</a:t>
            </a:r>
            <a:endParaRPr sz="2000">
              <a:solidFill>
                <a:schemeClr val="dk1"/>
              </a:solidFill>
            </a:endParaRPr>
          </a:p>
          <a:p>
            <a:pPr marL="457200" lvl="0" indent="-355600" rtl="0">
              <a:spcBef>
                <a:spcPts val="0"/>
              </a:spcBef>
              <a:spcAft>
                <a:spcPts val="0"/>
              </a:spcAft>
              <a:buClr>
                <a:schemeClr val="dk1"/>
              </a:buClr>
              <a:buSzPts val="2000"/>
              <a:buChar char="●"/>
            </a:pPr>
            <a:r>
              <a:rPr lang="en" sz="2000">
                <a:solidFill>
                  <a:schemeClr val="dk1"/>
                </a:solidFill>
              </a:rPr>
              <a:t>Reviewing the Mid-Unit 2 assessments</a:t>
            </a:r>
            <a:endParaRPr sz="2000">
              <a:solidFill>
                <a:schemeClr val="dk1"/>
              </a:solidFill>
            </a:endParaRPr>
          </a:p>
          <a:p>
            <a:pPr marL="457200" lvl="0" indent="-355600" rtl="0">
              <a:spcBef>
                <a:spcPts val="0"/>
              </a:spcBef>
              <a:spcAft>
                <a:spcPts val="0"/>
              </a:spcAft>
              <a:buClr>
                <a:schemeClr val="dk1"/>
              </a:buClr>
              <a:buSzPts val="2000"/>
              <a:buChar char="●"/>
            </a:pPr>
            <a:r>
              <a:rPr lang="en" sz="2000">
                <a:solidFill>
                  <a:schemeClr val="dk1"/>
                </a:solidFill>
              </a:rPr>
              <a:t>Participating in a Peer Critique</a:t>
            </a:r>
            <a:endParaRPr sz="2000">
              <a:solidFill>
                <a:schemeClr val="dk1"/>
              </a:solidFill>
            </a:endParaRPr>
          </a:p>
          <a:p>
            <a:pPr marL="457200" lvl="0" indent="-355600" rtl="0">
              <a:spcBef>
                <a:spcPts val="0"/>
              </a:spcBef>
              <a:spcAft>
                <a:spcPts val="0"/>
              </a:spcAft>
              <a:buClr>
                <a:schemeClr val="dk1"/>
              </a:buClr>
              <a:buSzPts val="2000"/>
              <a:buChar char="●"/>
            </a:pPr>
            <a:r>
              <a:rPr lang="en" sz="2000">
                <a:solidFill>
                  <a:schemeClr val="dk1"/>
                </a:solidFill>
              </a:rPr>
              <a:t>Revising a Literary Essay </a:t>
            </a:r>
            <a:endParaRPr sz="2000">
              <a:solidFill>
                <a:schemeClr val="dk1"/>
              </a:solidFill>
            </a:endParaRPr>
          </a:p>
          <a:p>
            <a:pPr marL="0" lvl="0" indent="0" algn="ctr" rtl="0">
              <a:spcBef>
                <a:spcPts val="0"/>
              </a:spcBef>
              <a:spcAft>
                <a:spcPts val="0"/>
              </a:spcAft>
              <a:buNone/>
            </a:pPr>
            <a:endParaRPr sz="20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Let’s review assessment feedback... </a:t>
            </a:r>
            <a:endParaRPr dirty="0"/>
          </a:p>
        </p:txBody>
      </p:sp>
      <p:sp>
        <p:nvSpPr>
          <p:cNvPr id="160" name="Google Shape;160;p30"/>
          <p:cNvSpPr txBox="1">
            <a:spLocks noGrp="1"/>
          </p:cNvSpPr>
          <p:nvPr>
            <p:ph type="body" idx="1"/>
          </p:nvPr>
        </p:nvSpPr>
        <p:spPr>
          <a:xfrm>
            <a:off x="195600" y="1007700"/>
            <a:ext cx="8636700" cy="3139757"/>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3000" dirty="0"/>
          </a:p>
          <a:p>
            <a:pPr marL="552450" lvl="0" indent="-514350" rtl="0">
              <a:spcBef>
                <a:spcPts val="0"/>
              </a:spcBef>
              <a:spcAft>
                <a:spcPts val="0"/>
              </a:spcAft>
              <a:buSzPts val="3000"/>
              <a:buFont typeface="+mj-lt"/>
              <a:buAutoNum type="arabicPeriod"/>
            </a:pPr>
            <a:r>
              <a:rPr lang="en" sz="2800" dirty="0"/>
              <a:t>Review feedback on your assessment. </a:t>
            </a:r>
          </a:p>
          <a:p>
            <a:pPr marL="552450" lvl="0" indent="-514350" rtl="0">
              <a:spcBef>
                <a:spcPts val="0"/>
              </a:spcBef>
              <a:spcAft>
                <a:spcPts val="0"/>
              </a:spcAft>
              <a:buSzPts val="3000"/>
              <a:buFont typeface="+mj-lt"/>
              <a:buAutoNum type="arabicPeriod"/>
            </a:pPr>
            <a:endParaRPr lang="en" sz="2800" dirty="0"/>
          </a:p>
          <a:p>
            <a:pPr marL="552450" lvl="0" indent="-514350" rtl="0">
              <a:spcBef>
                <a:spcPts val="0"/>
              </a:spcBef>
              <a:spcAft>
                <a:spcPts val="0"/>
              </a:spcAft>
              <a:buSzPts val="3000"/>
              <a:buFont typeface="+mj-lt"/>
              <a:buAutoNum type="arabicPeriod"/>
            </a:pPr>
            <a:r>
              <a:rPr lang="en" sz="2800" dirty="0"/>
              <a:t>If there is something you do not understand, write your name on the board so your teacher can visit with you during today’s lesson. </a:t>
            </a:r>
            <a:endParaRPr sz="2800" dirty="0"/>
          </a:p>
        </p:txBody>
      </p:sp>
      <p:pic>
        <p:nvPicPr>
          <p:cNvPr id="161" name="Google Shape;161;p30"/>
          <p:cNvPicPr preferRelativeResize="0"/>
          <p:nvPr/>
        </p:nvPicPr>
        <p:blipFill>
          <a:blip r:embed="rId3">
            <a:alphaModFix/>
          </a:blip>
          <a:stretch>
            <a:fillRect/>
          </a:stretch>
        </p:blipFill>
        <p:spPr>
          <a:xfrm>
            <a:off x="8353947" y="4469232"/>
            <a:ext cx="571500" cy="571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Take a Look at our Learning Targets</a:t>
            </a:r>
            <a:endParaRPr/>
          </a:p>
        </p:txBody>
      </p:sp>
      <p:sp>
        <p:nvSpPr>
          <p:cNvPr id="167" name="Google Shape;167;p31"/>
          <p:cNvSpPr txBox="1">
            <a:spLocks noGrp="1"/>
          </p:cNvSpPr>
          <p:nvPr>
            <p:ph type="body" idx="1"/>
          </p:nvPr>
        </p:nvSpPr>
        <p:spPr>
          <a:xfrm>
            <a:off x="3998400" y="1311175"/>
            <a:ext cx="4833900" cy="36621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200" dirty="0">
                <a:solidFill>
                  <a:schemeClr val="dk1"/>
                </a:solidFill>
              </a:rPr>
              <a:t>I can give kind, helpful, and specific feedback to my partner.</a:t>
            </a:r>
            <a:endParaRPr sz="2200" dirty="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200" dirty="0">
                <a:solidFill>
                  <a:schemeClr val="dk1"/>
                </a:solidFill>
              </a:rPr>
              <a:t>I can revise my literary essay for complete sentences and for correct use of commas and quotation marks to mark quotations from the text.</a:t>
            </a:r>
            <a:endParaRPr sz="2200" dirty="0">
              <a:solidFill>
                <a:schemeClr val="dk1"/>
              </a:solidFill>
            </a:endParaRPr>
          </a:p>
          <a:p>
            <a:pPr marL="457200" lvl="0" indent="0" rtl="0">
              <a:lnSpc>
                <a:spcPct val="90000"/>
              </a:lnSpc>
              <a:spcBef>
                <a:spcPts val="1000"/>
              </a:spcBef>
              <a:spcAft>
                <a:spcPts val="0"/>
              </a:spcAft>
              <a:buNone/>
            </a:pPr>
            <a:endParaRPr dirty="0">
              <a:solidFill>
                <a:schemeClr val="dk1"/>
              </a:solidFill>
            </a:endParaRPr>
          </a:p>
        </p:txBody>
      </p:sp>
      <p:pic>
        <p:nvPicPr>
          <p:cNvPr id="168" name="Google Shape;168;p31"/>
          <p:cNvPicPr preferRelativeResize="0"/>
          <p:nvPr/>
        </p:nvPicPr>
        <p:blipFill>
          <a:blip r:embed="rId3">
            <a:alphaModFix/>
          </a:blip>
          <a:stretch>
            <a:fillRect/>
          </a:stretch>
        </p:blipFill>
        <p:spPr>
          <a:xfrm>
            <a:off x="8350259" y="4457175"/>
            <a:ext cx="638073" cy="516100"/>
          </a:xfrm>
          <a:prstGeom prst="rect">
            <a:avLst/>
          </a:prstGeom>
          <a:noFill/>
          <a:ln>
            <a:noFill/>
          </a:ln>
        </p:spPr>
      </p:pic>
      <p:pic>
        <p:nvPicPr>
          <p:cNvPr id="169" name="Google Shape;169;p31"/>
          <p:cNvPicPr preferRelativeResize="0"/>
          <p:nvPr/>
        </p:nvPicPr>
        <p:blipFill>
          <a:blip r:embed="rId4">
            <a:alphaModFix/>
          </a:blip>
          <a:stretch>
            <a:fillRect/>
          </a:stretch>
        </p:blipFill>
        <p:spPr>
          <a:xfrm>
            <a:off x="435428" y="1197429"/>
            <a:ext cx="3407089" cy="3458461"/>
          </a:xfrm>
          <a:prstGeom prst="rect">
            <a:avLst/>
          </a:prstGeom>
          <a:noFill/>
          <a:ln w="19050" cap="flat" cmpd="sng">
            <a:solidFill>
              <a:srgbClr val="000000"/>
            </a:solidFill>
            <a:prstDash val="solid"/>
            <a:miter lim="8000"/>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2"/>
          <p:cNvSpPr txBox="1">
            <a:spLocks noGrp="1"/>
          </p:cNvSpPr>
          <p:nvPr>
            <p:ph type="title"/>
          </p:nvPr>
        </p:nvSpPr>
        <p:spPr>
          <a:xfrm>
            <a:off x="311700" y="334175"/>
            <a:ext cx="8520600" cy="44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Peer Critique: Literary Essay </a:t>
            </a:r>
            <a:r>
              <a:rPr lang="en" sz="2600"/>
              <a:t> </a:t>
            </a:r>
            <a:r>
              <a:rPr lang="en" sz="2000"/>
              <a:t> </a:t>
            </a:r>
            <a:endParaRPr sz="2000"/>
          </a:p>
        </p:txBody>
      </p:sp>
      <p:sp>
        <p:nvSpPr>
          <p:cNvPr id="175" name="Google Shape;175;p32"/>
          <p:cNvSpPr txBox="1">
            <a:spLocks noGrp="1"/>
          </p:cNvSpPr>
          <p:nvPr>
            <p:ph type="body" idx="1"/>
          </p:nvPr>
        </p:nvSpPr>
        <p:spPr>
          <a:xfrm>
            <a:off x="201450" y="937800"/>
            <a:ext cx="8741100" cy="4026086"/>
          </a:xfrm>
          <a:prstGeom prst="rect">
            <a:avLst/>
          </a:prstGeom>
        </p:spPr>
        <p:txBody>
          <a:bodyPr spcFirstLastPara="1" wrap="square" lIns="91425" tIns="91425" rIns="91425" bIns="91425" anchor="t" anchorCtr="0">
            <a:noAutofit/>
          </a:bodyPr>
          <a:lstStyle/>
          <a:p>
            <a:pPr marL="2286000" lvl="0" indent="-342900" rtl="0">
              <a:lnSpc>
                <a:spcPct val="115000"/>
              </a:lnSpc>
              <a:spcBef>
                <a:spcPts val="0"/>
              </a:spcBef>
              <a:spcAft>
                <a:spcPts val="0"/>
              </a:spcAft>
              <a:buClr>
                <a:schemeClr val="dk1"/>
              </a:buClr>
              <a:buSzPts val="1800"/>
              <a:buAutoNum type="arabicPeriod"/>
            </a:pPr>
            <a:r>
              <a:rPr lang="en" dirty="0">
                <a:solidFill>
                  <a:schemeClr val="dk1"/>
                </a:solidFill>
              </a:rPr>
              <a:t>Partner B reads essay aloud to partner A. </a:t>
            </a:r>
            <a:endParaRPr dirty="0">
              <a:solidFill>
                <a:schemeClr val="dk1"/>
              </a:solidFill>
            </a:endParaRPr>
          </a:p>
          <a:p>
            <a:pPr marL="2286000" lvl="0" indent="-342900" rtl="0">
              <a:lnSpc>
                <a:spcPct val="115000"/>
              </a:lnSpc>
              <a:spcBef>
                <a:spcPts val="0"/>
              </a:spcBef>
              <a:spcAft>
                <a:spcPts val="0"/>
              </a:spcAft>
              <a:buClr>
                <a:schemeClr val="dk1"/>
              </a:buClr>
              <a:buSzPts val="1800"/>
              <a:buAutoNum type="arabicPeriod"/>
            </a:pPr>
            <a:r>
              <a:rPr lang="en" dirty="0">
                <a:solidFill>
                  <a:schemeClr val="dk1"/>
                </a:solidFill>
              </a:rPr>
              <a:t>Partner A listens for places where ideas don’t sound connected and where linking words and phrases might help.</a:t>
            </a:r>
            <a:endParaRPr dirty="0">
              <a:solidFill>
                <a:schemeClr val="dk1"/>
              </a:solidFill>
            </a:endParaRPr>
          </a:p>
          <a:p>
            <a:pPr marL="2286000" lvl="0" indent="-342900" rtl="0">
              <a:lnSpc>
                <a:spcPct val="115000"/>
              </a:lnSpc>
              <a:spcBef>
                <a:spcPts val="0"/>
              </a:spcBef>
              <a:spcAft>
                <a:spcPts val="0"/>
              </a:spcAft>
              <a:buClr>
                <a:schemeClr val="dk1"/>
              </a:buClr>
              <a:buSzPts val="1800"/>
              <a:buAutoNum type="arabicPeriod"/>
            </a:pPr>
            <a:r>
              <a:rPr lang="en" dirty="0">
                <a:solidFill>
                  <a:schemeClr val="dk1"/>
                </a:solidFill>
              </a:rPr>
              <a:t>Discuss and highlight in </a:t>
            </a:r>
            <a:r>
              <a:rPr lang="en" dirty="0">
                <a:solidFill>
                  <a:srgbClr val="1155CC"/>
                </a:solidFill>
              </a:rPr>
              <a:t>blue</a:t>
            </a:r>
            <a:r>
              <a:rPr lang="en" dirty="0">
                <a:solidFill>
                  <a:schemeClr val="dk1"/>
                </a:solidFill>
              </a:rPr>
              <a:t> any places where linking words and phrases would improve the flow of the writing.</a:t>
            </a:r>
            <a:endParaRPr dirty="0">
              <a:solidFill>
                <a:schemeClr val="dk1"/>
              </a:solidFill>
            </a:endParaRPr>
          </a:p>
          <a:p>
            <a:pPr marL="2286000" lvl="0" indent="-342900" rtl="0">
              <a:lnSpc>
                <a:spcPct val="115000"/>
              </a:lnSpc>
              <a:spcBef>
                <a:spcPts val="0"/>
              </a:spcBef>
              <a:spcAft>
                <a:spcPts val="0"/>
              </a:spcAft>
              <a:buClr>
                <a:schemeClr val="dk1"/>
              </a:buClr>
              <a:buSzPts val="1800"/>
              <a:buAutoNum type="arabicPeriod"/>
            </a:pPr>
            <a:r>
              <a:rPr lang="en" dirty="0">
                <a:solidFill>
                  <a:schemeClr val="dk1"/>
                </a:solidFill>
              </a:rPr>
              <a:t>Discuss and highlight in </a:t>
            </a:r>
            <a:r>
              <a:rPr lang="en" dirty="0">
                <a:solidFill>
                  <a:srgbClr val="FF9900"/>
                </a:solidFill>
              </a:rPr>
              <a:t>orange</a:t>
            </a:r>
            <a:r>
              <a:rPr lang="en" dirty="0">
                <a:solidFill>
                  <a:schemeClr val="dk1"/>
                </a:solidFill>
              </a:rPr>
              <a:t> any places where there are incomplete sentences, and where spelling, punctuation, or capitalization is incorrect.</a:t>
            </a:r>
            <a:endParaRPr dirty="0">
              <a:solidFill>
                <a:schemeClr val="dk1"/>
              </a:solidFill>
            </a:endParaRPr>
          </a:p>
          <a:p>
            <a:pPr marL="2286000" lvl="0" indent="-342900" rtl="0">
              <a:lnSpc>
                <a:spcPct val="115000"/>
              </a:lnSpc>
              <a:spcBef>
                <a:spcPts val="0"/>
              </a:spcBef>
              <a:spcAft>
                <a:spcPts val="0"/>
              </a:spcAft>
              <a:buClr>
                <a:schemeClr val="dk1"/>
              </a:buClr>
              <a:buSzPts val="1800"/>
              <a:buAutoNum type="arabicPeriod"/>
            </a:pPr>
            <a:r>
              <a:rPr lang="en" dirty="0">
                <a:solidFill>
                  <a:schemeClr val="dk1"/>
                </a:solidFill>
              </a:rPr>
              <a:t>Repeat with partner A reading his or her essay aloud to partner B.</a:t>
            </a:r>
            <a:endParaRPr dirty="0"/>
          </a:p>
        </p:txBody>
      </p:sp>
      <p:pic>
        <p:nvPicPr>
          <p:cNvPr id="177" name="Google Shape;177;p32"/>
          <p:cNvPicPr preferRelativeResize="0"/>
          <p:nvPr/>
        </p:nvPicPr>
        <p:blipFill>
          <a:blip r:embed="rId3">
            <a:alphaModFix/>
          </a:blip>
          <a:stretch>
            <a:fillRect/>
          </a:stretch>
        </p:blipFill>
        <p:spPr>
          <a:xfrm>
            <a:off x="201450" y="1228175"/>
            <a:ext cx="1785700" cy="2015350"/>
          </a:xfrm>
          <a:prstGeom prst="rect">
            <a:avLst/>
          </a:prstGeom>
          <a:noFill/>
          <a:ln w="9525" cap="flat" cmpd="sng">
            <a:solidFill>
              <a:srgbClr val="000000"/>
            </a:solidFill>
            <a:prstDash val="solid"/>
            <a:round/>
            <a:headEnd type="none" w="sm" len="sm"/>
            <a:tailEnd type="none" w="sm" len="sm"/>
          </a:ln>
        </p:spPr>
      </p:pic>
      <p:pic>
        <p:nvPicPr>
          <p:cNvPr id="178" name="Google Shape;178;p32"/>
          <p:cNvPicPr preferRelativeResize="0"/>
          <p:nvPr/>
        </p:nvPicPr>
        <p:blipFill>
          <a:blip r:embed="rId4">
            <a:alphaModFix/>
          </a:blip>
          <a:stretch>
            <a:fillRect/>
          </a:stretch>
        </p:blipFill>
        <p:spPr>
          <a:xfrm>
            <a:off x="201450" y="3331025"/>
            <a:ext cx="1785700" cy="1226173"/>
          </a:xfrm>
          <a:prstGeom prst="rect">
            <a:avLst/>
          </a:prstGeom>
          <a:noFill/>
          <a:ln w="9525" cap="flat" cmpd="sng">
            <a:solidFill>
              <a:srgbClr val="000000"/>
            </a:solidFill>
            <a:prstDash val="solid"/>
            <a:round/>
            <a:headEnd type="none" w="sm" len="sm"/>
            <a:tailEnd type="none" w="sm" len="sm"/>
          </a:ln>
        </p:spPr>
      </p:pic>
      <p:pic>
        <p:nvPicPr>
          <p:cNvPr id="179" name="Google Shape;179;p32"/>
          <p:cNvPicPr preferRelativeResize="0"/>
          <p:nvPr/>
        </p:nvPicPr>
        <p:blipFill>
          <a:blip r:embed="rId5">
            <a:alphaModFix/>
          </a:blip>
          <a:stretch>
            <a:fillRect/>
          </a:stretch>
        </p:blipFill>
        <p:spPr>
          <a:xfrm rot="5400000">
            <a:off x="7792178" y="4636832"/>
            <a:ext cx="598018" cy="262818"/>
          </a:xfrm>
          <a:prstGeom prst="rect">
            <a:avLst/>
          </a:prstGeom>
          <a:noFill/>
          <a:ln>
            <a:noFill/>
          </a:ln>
        </p:spPr>
      </p:pic>
      <p:pic>
        <p:nvPicPr>
          <p:cNvPr id="180" name="Google Shape;180;p32" descr="https://d30y9cdsu7xlg0.cloudfront.net/png/419920-200.png"/>
          <p:cNvPicPr preferRelativeResize="0"/>
          <p:nvPr/>
        </p:nvPicPr>
        <p:blipFill>
          <a:blip r:embed="rId6">
            <a:alphaModFix/>
          </a:blip>
          <a:stretch>
            <a:fillRect/>
          </a:stretch>
        </p:blipFill>
        <p:spPr>
          <a:xfrm>
            <a:off x="7297707" y="4540080"/>
            <a:ext cx="530721" cy="500652"/>
          </a:xfrm>
          <a:prstGeom prst="rect">
            <a:avLst/>
          </a:prstGeom>
          <a:noFill/>
          <a:ln>
            <a:noFill/>
          </a:ln>
        </p:spPr>
      </p:pic>
      <p:pic>
        <p:nvPicPr>
          <p:cNvPr id="9" name="Google Shape;161;p30"/>
          <p:cNvPicPr preferRelativeResize="0"/>
          <p:nvPr/>
        </p:nvPicPr>
        <p:blipFill>
          <a:blip r:embed="rId7">
            <a:alphaModFix/>
          </a:blip>
          <a:stretch>
            <a:fillRect/>
          </a:stretch>
        </p:blipFill>
        <p:spPr>
          <a:xfrm>
            <a:off x="8353947" y="4469232"/>
            <a:ext cx="571500" cy="571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Revise Your Literary Essay </a:t>
            </a:r>
            <a:endParaRPr dirty="0"/>
          </a:p>
        </p:txBody>
      </p:sp>
      <p:sp>
        <p:nvSpPr>
          <p:cNvPr id="186" name="Google Shape;186;p33"/>
          <p:cNvSpPr txBox="1">
            <a:spLocks noGrp="1"/>
          </p:cNvSpPr>
          <p:nvPr>
            <p:ph type="body" idx="1"/>
          </p:nvPr>
        </p:nvSpPr>
        <p:spPr>
          <a:xfrm>
            <a:off x="464350" y="1004675"/>
            <a:ext cx="8367900" cy="3564300"/>
          </a:xfrm>
          <a:prstGeom prst="rect">
            <a:avLst/>
          </a:prstGeom>
        </p:spPr>
        <p:txBody>
          <a:bodyPr spcFirstLastPara="1" wrap="square" lIns="91425" tIns="91425" rIns="91425" bIns="91425" anchor="t" anchorCtr="0">
            <a:noAutofit/>
          </a:bodyPr>
          <a:lstStyle/>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You will now revise your literary essay to write a final draft. </a:t>
            </a:r>
          </a:p>
          <a:p>
            <a:pPr marL="457200" lvl="0" indent="-342900" rtl="0">
              <a:lnSpc>
                <a:spcPct val="90000"/>
              </a:lnSpc>
              <a:spcBef>
                <a:spcPts val="1000"/>
              </a:spcBef>
              <a:spcAft>
                <a:spcPts val="0"/>
              </a:spcAft>
              <a:buClr>
                <a:schemeClr val="dk1"/>
              </a:buClr>
              <a:buSzPts val="1800"/>
              <a:buAutoNum type="arabicPeriod"/>
            </a:pPr>
            <a:endParaRPr lang="en"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Once you receive your paper, you may begin writing. Keep in mind, this is an assessment and you are expected to work independently.</a:t>
            </a:r>
          </a:p>
          <a:p>
            <a:pPr marL="457200" lvl="0" indent="-342900" rtl="0">
              <a:lnSpc>
                <a:spcPct val="90000"/>
              </a:lnSpc>
              <a:spcBef>
                <a:spcPts val="1000"/>
              </a:spcBef>
              <a:spcAft>
                <a:spcPts val="0"/>
              </a:spcAft>
              <a:buClr>
                <a:schemeClr val="dk1"/>
              </a:buClr>
              <a:buSzPts val="1800"/>
              <a:buAutoNum type="arabicPeriod"/>
            </a:pPr>
            <a:endParaRPr lang="en"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Continue working until your teacher asks you to stop or you have completed the task. </a:t>
            </a:r>
            <a:endParaRPr dirty="0">
              <a:solidFill>
                <a:schemeClr val="dk1"/>
              </a:solidFill>
            </a:endParaRPr>
          </a:p>
          <a:p>
            <a:pPr marL="0" lvl="0" indent="0" rtl="0">
              <a:lnSpc>
                <a:spcPct val="115000"/>
              </a:lnSpc>
              <a:spcBef>
                <a:spcPts val="0"/>
              </a:spcBef>
              <a:spcAft>
                <a:spcPts val="0"/>
              </a:spcAft>
              <a:buNone/>
            </a:pPr>
            <a:endParaRPr dirty="0"/>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0A32817-C6EB-46CC-938A-46F7C471C21F}">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C819222C-E856-4566-80DD-FCC33505F77F}">
  <ds:schemaRefs>
    <ds:schemaRef ds:uri="http://schemas.microsoft.com/sharepoint/v3/contenttype/forms"/>
  </ds:schemaRefs>
</ds:datastoreItem>
</file>

<file path=customXml/itemProps3.xml><?xml version="1.0" encoding="utf-8"?>
<ds:datastoreItem xmlns:ds="http://schemas.openxmlformats.org/officeDocument/2006/customXml" ds:itemID="{3B36D862-E471-4167-BA53-93888A47A27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24</TotalTime>
  <Words>2988</Words>
  <Application>Microsoft Office PowerPoint</Application>
  <PresentationFormat>On-screen Show (16:9)</PresentationFormat>
  <Paragraphs>259</Paragraphs>
  <Slides>13</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Arial</vt:lpstr>
      <vt:lpstr>Overlock</vt:lpstr>
      <vt:lpstr>Century Gothic</vt:lpstr>
      <vt:lpstr>Calibri</vt:lpstr>
      <vt:lpstr>Simple Light</vt:lpstr>
      <vt:lpstr>Office Theme</vt:lpstr>
      <vt:lpstr>Grade 4: Module 1: Unit 2: Lesson 14 Teacher slide, before teaching.</vt:lpstr>
      <vt:lpstr>Grade 4: Module 1: Unit 2: Lesson 14 Teacher slide, before teaching.</vt:lpstr>
      <vt:lpstr>Grade 4: Module 1: Unit 2: Lesson 14 Teacher slide, before teaching.</vt:lpstr>
      <vt:lpstr>PowerPoint Presentation</vt:lpstr>
      <vt:lpstr>Hello, Students!</vt:lpstr>
      <vt:lpstr>Let’s review assessment feedback... </vt:lpstr>
      <vt:lpstr>Take a Look at our Learning Targets</vt:lpstr>
      <vt:lpstr>Peer Critique: Literary Essay   </vt:lpstr>
      <vt:lpstr>Revise Your Literary Essay </vt:lpstr>
      <vt:lpstr>Revising for Organization </vt:lpstr>
      <vt:lpstr>Revising for Organization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14 Teacher slide, before teaching.</dc:title>
  <dc:creator>nbravo</dc:creator>
  <cp:lastModifiedBy>Natalie Ivey</cp:lastModifiedBy>
  <cp:revision>3</cp:revision>
  <dcterms:modified xsi:type="dcterms:W3CDTF">2018-09-05T19:40:08Z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