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9.xml" ContentType="application/vnd.openxmlformats-officedocument.presentationml.slideLayout+xml"/>
  <Override PartName="/ppt/slideLayouts/slideLayout25.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0.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2.xml" ContentType="application/vnd.openxmlformats-officedocument.presentationml.slideLayout+xml"/>
  <Override PartName="/ppt/slideLayouts/slideLayout35.xml" ContentType="application/vnd.openxmlformats-officedocument.presentationml.slideLayout+xml"/>
  <Override PartName="/ppt/slideLayouts/slideLayout8.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3.xml" ContentType="application/vnd.openxmlformats-officedocument.presentationml.slideLayout+xml"/>
  <Override PartName="/ppt/notesSlides/notesSlide8.xml" ContentType="application/vnd.openxmlformats-officedocument.presentationml.notesSlide+xml"/>
  <Override PartName="/ppt/slideLayouts/slideLayout4.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36.xml" ContentType="application/vnd.openxmlformats-officedocument.presentationml.slideLayout+xml"/>
  <Override PartName="/ppt/notesSlides/notesSlide4.xml" ContentType="application/vnd.openxmlformats-officedocument.presentationml.notesSlide+xml"/>
  <Override PartName="/ppt/slideLayouts/slideLayout5.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6.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C683F23-8B60-45EA-95FC-07C5F999C629}">
  <a:tblStyle styleId="{9C683F23-8B60-45EA-95FC-07C5F999C629}"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871" autoAdjust="0"/>
  </p:normalViewPr>
  <p:slideViewPr>
    <p:cSldViewPr snapToGrid="0">
      <p:cViewPr varScale="1">
        <p:scale>
          <a:sx n="108" d="100"/>
          <a:sy n="108" d="100"/>
        </p:scale>
        <p:origin x="-1112" y="-104"/>
      </p:cViewPr>
      <p:guideLst>
        <p:guide orient="horz" pos="1620"/>
        <p:guide pos="2880"/>
      </p:guideLst>
    </p:cSldViewPr>
  </p:slideViewPr>
  <p:notesTextViewPr>
    <p:cViewPr>
      <p:scale>
        <a:sx n="1" d="1"/>
        <a:sy n="1" d="1"/>
      </p:scale>
      <p:origin x="0" y="87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Master" Target="slideMasters/slideMaster3.xml"/><Relationship Id="rId25" Type="http://schemas.openxmlformats.org/officeDocument/2006/relationships/tableStyles" Target="tableStyle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notesMaster" Target="notesMasters/notesMaster1.xml"/><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viewProps" Target="view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esProps" Target="pres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18024487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4" Type="http://schemas.openxmlformats.org/officeDocument/2006/relationships/hyperlink" Target="http://curriculum.eleducation.org/sites/default/files/g4m2u3_all-block_091317.pdf" TargetMode="External"/><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4"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fifth-grade-writing-rubrics-and-checklists" TargetMode="External"/><Relationship Id="rId6"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general-protocols-and-strategies-from-management-in-the-active-classroom"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chemeClr val="dk1"/>
                </a:solidFill>
                <a:latin typeface="Calibri"/>
                <a:ea typeface="Calibri"/>
                <a:cs typeface="Calibri"/>
                <a:sym typeface="Calibri"/>
              </a:rPr>
              <a:t>In this unit, students apply the research they have completed (in Unit 2) about their expert group animal and its defense mechanisms to write a choose-your-own-adventure narrative about their animal as part of their performance task for this module.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chemeClr val="dk1"/>
                </a:solidFill>
                <a:latin typeface="Calibri"/>
                <a:ea typeface="Calibri"/>
                <a:cs typeface="Calibri"/>
                <a:sym typeface="Calibri"/>
              </a:rPr>
              <a:t>Students begin this unit by reading a mentor literary text, </a:t>
            </a:r>
            <a:r>
              <a:rPr lang="en-US" sz="1200" b="0" i="1" u="none" strike="noStrike" cap="none" dirty="0">
                <a:solidFill>
                  <a:schemeClr val="dk1"/>
                </a:solidFill>
                <a:latin typeface="Calibri"/>
                <a:ea typeface="Calibri"/>
                <a:cs typeface="Calibri"/>
                <a:sym typeface="Calibri"/>
              </a:rPr>
              <a:t>Can You Survive the Wilderness?</a:t>
            </a:r>
            <a:r>
              <a:rPr lang="en-US" sz="1200" b="0" i="0" u="none" strike="noStrike" cap="none" dirty="0">
                <a:solidFill>
                  <a:schemeClr val="dk1"/>
                </a:solidFill>
                <a:latin typeface="Calibri"/>
                <a:ea typeface="Calibri"/>
                <a:cs typeface="Calibri"/>
                <a:sym typeface="Calibri"/>
              </a:rPr>
              <a:t> by Matt </a:t>
            </a:r>
            <a:r>
              <a:rPr lang="en-US" sz="1200" b="0" i="0" u="none" strike="noStrike" cap="none" dirty="0" err="1">
                <a:solidFill>
                  <a:schemeClr val="dk1"/>
                </a:solidFill>
                <a:latin typeface="Calibri"/>
                <a:ea typeface="Calibri"/>
                <a:cs typeface="Calibri"/>
                <a:sym typeface="Calibri"/>
              </a:rPr>
              <a:t>Doeden</a:t>
            </a:r>
            <a:r>
              <a:rPr lang="en-US" sz="1200" b="0" i="0" u="none" strike="noStrike" cap="none" dirty="0">
                <a:solidFill>
                  <a:schemeClr val="dk1"/>
                </a:solidFill>
                <a:latin typeface="Calibri"/>
                <a:ea typeface="Calibri"/>
                <a:cs typeface="Calibri"/>
                <a:sym typeface="Calibri"/>
              </a:rPr>
              <a:t>, as a class. This text introduces them to the format of a choose-your-own-adventure. Students hone their writing skills through practicing with a class model based on the millipede. For the </a:t>
            </a:r>
            <a:r>
              <a:rPr lang="en-US" sz="1200" b="1" i="0" u="none" strike="noStrike" cap="none" dirty="0">
                <a:solidFill>
                  <a:schemeClr val="dk1"/>
                </a:solidFill>
                <a:latin typeface="Calibri"/>
                <a:ea typeface="Calibri"/>
                <a:cs typeface="Calibri"/>
                <a:sym typeface="Calibri"/>
              </a:rPr>
              <a:t>mid-unit assessment</a:t>
            </a:r>
            <a:r>
              <a:rPr lang="en-US" sz="1200" b="0" i="0" u="none" strike="noStrike" cap="none" dirty="0">
                <a:solidFill>
                  <a:schemeClr val="dk1"/>
                </a:solidFill>
                <a:latin typeface="Calibri"/>
                <a:ea typeface="Calibri"/>
                <a:cs typeface="Calibri"/>
                <a:sym typeface="Calibri"/>
              </a:rPr>
              <a:t>, students plan for and draft the introduction to their own narratives. Then, through mini lessons and peer critique, they continue to revise their writing. Finally, in the </a:t>
            </a:r>
            <a:r>
              <a:rPr lang="en-US" sz="1200" b="1" i="0" u="none" strike="noStrike" cap="none" dirty="0">
                <a:solidFill>
                  <a:schemeClr val="dk1"/>
                </a:solidFill>
                <a:latin typeface="Calibri"/>
                <a:ea typeface="Calibri"/>
                <a:cs typeface="Calibri"/>
                <a:sym typeface="Calibri"/>
              </a:rPr>
              <a:t>end-of-unit assessment</a:t>
            </a:r>
            <a:r>
              <a:rPr lang="en-US" sz="1200" b="0" i="0" u="none" strike="noStrike" cap="none" dirty="0">
                <a:solidFill>
                  <a:schemeClr val="dk1"/>
                </a:solidFill>
                <a:latin typeface="Calibri"/>
                <a:ea typeface="Calibri"/>
                <a:cs typeface="Calibri"/>
                <a:sym typeface="Calibri"/>
              </a:rPr>
              <a:t>, students write the second choice ending of their narrative on demand, and then combine this with their first choice ending to create their final performance task in a choose-your-own-adventure format.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96453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3" name="Google Shape;32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rgbClr val="000000"/>
                </a:solidFill>
                <a:latin typeface="Calibri"/>
                <a:ea typeface="Calibri"/>
                <a:cs typeface="Calibri"/>
                <a:sym typeface="Calibri"/>
              </a:rPr>
              <a:t>Peer Critique of Drafts: Introductions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18-20 </a:t>
            </a:r>
            <a:r>
              <a:rPr lang="en-US"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Partners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US" sz="1200" i="0" u="none" strike="noStrike" cap="none" dirty="0">
                <a:solidFill>
                  <a:schemeClr val="dk1"/>
                </a:solidFill>
                <a:latin typeface="Calibri"/>
                <a:ea typeface="Calibri"/>
                <a:cs typeface="Calibri"/>
                <a:sym typeface="Calibri"/>
              </a:rPr>
              <a:t>Post </a:t>
            </a:r>
            <a:r>
              <a:rPr lang="en-US" sz="1200" b="1" i="0" u="none" strike="noStrike" cap="none" dirty="0">
                <a:solidFill>
                  <a:srgbClr val="000000"/>
                </a:solidFill>
                <a:latin typeface="Calibri"/>
                <a:ea typeface="Calibri"/>
                <a:cs typeface="Calibri"/>
                <a:sym typeface="Calibri"/>
              </a:rPr>
              <a:t>Critique Protocol anchor chart </a:t>
            </a:r>
            <a:r>
              <a:rPr lang="en-US" sz="1200" i="0" u="none" strike="noStrike" cap="none" dirty="0">
                <a:solidFill>
                  <a:srgbClr val="000000"/>
                </a:solidFill>
                <a:latin typeface="Calibri"/>
                <a:ea typeface="Calibri"/>
                <a:cs typeface="Calibri"/>
                <a:sym typeface="Calibri"/>
              </a:rPr>
              <a:t>and </a:t>
            </a:r>
            <a:r>
              <a:rPr lang="en-US" sz="1200" b="1" i="0" u="none" strike="noStrike" cap="none" dirty="0">
                <a:solidFill>
                  <a:srgbClr val="000000"/>
                </a:solidFill>
                <a:latin typeface="Calibri"/>
                <a:ea typeface="Calibri"/>
                <a:cs typeface="Calibri"/>
                <a:sym typeface="Calibri"/>
              </a:rPr>
              <a:t>Contributing to a Better World anchor </a:t>
            </a:r>
            <a:r>
              <a:rPr lang="en-US" sz="1200" b="1" i="0" u="none" strike="noStrike" cap="none" dirty="0" smtClean="0">
                <a:solidFill>
                  <a:srgbClr val="000000"/>
                </a:solidFill>
                <a:latin typeface="Calibri"/>
                <a:ea typeface="Calibri"/>
                <a:cs typeface="Calibri"/>
                <a:sym typeface="Calibri"/>
              </a:rPr>
              <a:t>chart.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Be prepared to return </a:t>
            </a:r>
            <a:r>
              <a:rPr lang="en-US" sz="1200" b="0" i="0" u="none" strike="noStrike" cap="none" dirty="0">
                <a:solidFill>
                  <a:srgbClr val="000000"/>
                </a:solidFill>
                <a:latin typeface="Calibri"/>
                <a:ea typeface="Calibri"/>
                <a:cs typeface="Calibri"/>
                <a:sym typeface="Calibri"/>
              </a:rPr>
              <a:t>choose-your-own-adventure narrative (first drafts) f</a:t>
            </a:r>
            <a:r>
              <a:rPr lang="en-US" sz="1200" i="0" u="none" strike="noStrike" cap="none" dirty="0">
                <a:solidFill>
                  <a:srgbClr val="000000"/>
                </a:solidFill>
                <a:latin typeface="Calibri"/>
                <a:ea typeface="Calibri"/>
                <a:cs typeface="Calibri"/>
                <a:sym typeface="Calibri"/>
              </a:rPr>
              <a:t>rom the </a:t>
            </a:r>
            <a:r>
              <a:rPr lang="en-US" sz="1200" b="1" i="0" u="none" strike="noStrike" cap="none" dirty="0">
                <a:solidFill>
                  <a:srgbClr val="000000"/>
                </a:solidFill>
                <a:latin typeface="Calibri"/>
                <a:ea typeface="Calibri"/>
                <a:cs typeface="Calibri"/>
                <a:sym typeface="Calibri"/>
              </a:rPr>
              <a:t>mid-unit </a:t>
            </a:r>
            <a:r>
              <a:rPr lang="en-US" sz="1200" b="1" i="0" u="none" strike="noStrike" cap="none" dirty="0" smtClean="0">
                <a:solidFill>
                  <a:srgbClr val="000000"/>
                </a:solidFill>
                <a:latin typeface="Calibri"/>
                <a:ea typeface="Calibri"/>
                <a:cs typeface="Calibri"/>
                <a:sym typeface="Calibri"/>
              </a:rPr>
              <a:t>assessment.</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You will need </a:t>
            </a:r>
            <a:r>
              <a:rPr lang="en-US" sz="1200" b="1" i="0" u="none" strike="noStrike" cap="none" dirty="0">
                <a:solidFill>
                  <a:srgbClr val="000000"/>
                </a:solidFill>
                <a:latin typeface="Calibri"/>
                <a:ea typeface="Calibri"/>
                <a:cs typeface="Calibri"/>
                <a:sym typeface="Calibri"/>
              </a:rPr>
              <a:t>Narrative Feedback recording forms </a:t>
            </a:r>
            <a:r>
              <a:rPr lang="en-US" sz="1200" i="0" u="none" strike="noStrike" cap="none" dirty="0">
                <a:solidFill>
                  <a:srgbClr val="000000"/>
                </a:solidFill>
                <a:latin typeface="Calibri"/>
                <a:ea typeface="Calibri"/>
                <a:cs typeface="Calibri"/>
                <a:sym typeface="Calibri"/>
              </a:rPr>
              <a:t>to distribute</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This slide has animations that appear upon click.</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Turn students’ attention to the </a:t>
            </a:r>
            <a:r>
              <a:rPr lang="en-US" sz="1200" b="1" i="0" u="none" strike="noStrike" cap="none" dirty="0">
                <a:solidFill>
                  <a:srgbClr val="000000"/>
                </a:solidFill>
                <a:latin typeface="Calibri"/>
                <a:ea typeface="Calibri"/>
                <a:cs typeface="Calibri"/>
                <a:sym typeface="Calibri"/>
              </a:rPr>
              <a:t>Critique Protocol anchor chart</a:t>
            </a:r>
            <a:r>
              <a:rPr lang="en-US" sz="1200" i="0" u="none" strike="noStrike" cap="none" dirty="0">
                <a:solidFill>
                  <a:srgbClr val="000000"/>
                </a:solidFill>
                <a:latin typeface="Calibri"/>
                <a:ea typeface="Calibri"/>
                <a:cs typeface="Calibri"/>
                <a:sym typeface="Calibri"/>
              </a:rPr>
              <a:t> and review the main components of a successful critique.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Remind students that giving and receiving critique and feedback is something they practiced earlier in this unit and in Module 1.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Tell students that today they are going to listen to their partners read their </a:t>
            </a:r>
            <a:r>
              <a:rPr lang="en-US" sz="1200" b="0" i="0" u="none" strike="noStrike" cap="none" dirty="0">
                <a:solidFill>
                  <a:srgbClr val="000000"/>
                </a:solidFill>
                <a:latin typeface="Calibri"/>
                <a:ea typeface="Calibri"/>
                <a:cs typeface="Calibri"/>
                <a:sym typeface="Calibri"/>
              </a:rPr>
              <a:t>choose-your-own-adventure narrative drafts </a:t>
            </a:r>
            <a:r>
              <a:rPr lang="en-US" sz="1200" i="0" u="none" strike="noStrike" cap="none" dirty="0">
                <a:solidFill>
                  <a:srgbClr val="000000"/>
                </a:solidFill>
                <a:latin typeface="Calibri"/>
                <a:ea typeface="Calibri"/>
                <a:cs typeface="Calibri"/>
                <a:sym typeface="Calibri"/>
              </a:rPr>
              <a:t>twice. Tell them that each time they hear their partner’s narrative, they will focus their feedback on a specific criterion of the </a:t>
            </a:r>
            <a:r>
              <a:rPr lang="en-US" sz="1200" b="1" i="0" u="none" strike="noStrike" cap="none" dirty="0">
                <a:solidFill>
                  <a:srgbClr val="000000"/>
                </a:solidFill>
                <a:latin typeface="Calibri"/>
                <a:ea typeface="Calibri"/>
                <a:cs typeface="Calibri"/>
                <a:sym typeface="Calibri"/>
              </a:rPr>
              <a:t>Narrative Writing Checklist</a:t>
            </a:r>
            <a:r>
              <a:rPr lang="en-US" sz="1200" i="0" u="none" strike="noStrike" cap="none" dirty="0">
                <a:solidFill>
                  <a:srgbClr val="000000"/>
                </a:solidFill>
                <a:latin typeface="Calibri"/>
                <a:ea typeface="Calibri"/>
                <a:cs typeface="Calibri"/>
                <a:sym typeface="Calibri"/>
              </a:rPr>
              <a:t>. Invite students to draw a star next to this criterion:</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W.4.3a</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Explain that pointing out misspelled words or incorrect punctuation will not be helpful at this point in the writing process. Instead, they should save that for the editing stage and focus more on content today.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Distribute the </a:t>
            </a:r>
            <a:r>
              <a:rPr lang="en-US" sz="1200" b="1" i="0" u="none" strike="noStrike" cap="none" dirty="0">
                <a:solidFill>
                  <a:srgbClr val="000000"/>
                </a:solidFill>
                <a:latin typeface="Calibri"/>
                <a:ea typeface="Calibri"/>
                <a:cs typeface="Calibri"/>
                <a:sym typeface="Calibri"/>
              </a:rPr>
              <a:t>Narrative Feedback recording forms</a:t>
            </a:r>
            <a:r>
              <a:rPr lang="en-US" sz="1200" i="0" u="none" strike="noStrike" cap="none" dirty="0">
                <a:solidFill>
                  <a:srgbClr val="000000"/>
                </a:solidFill>
                <a:latin typeface="Calibri"/>
                <a:ea typeface="Calibri"/>
                <a:cs typeface="Calibri"/>
                <a:sym typeface="Calibri"/>
              </a:rPr>
              <a:t>. Explain that this is where students will record their partner’s feedback and their next steps.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Have students read the directions on the </a:t>
            </a:r>
            <a:r>
              <a:rPr lang="en-US" sz="1200" b="1" i="0" u="none" strike="noStrike" cap="none" dirty="0">
                <a:solidFill>
                  <a:srgbClr val="000000"/>
                </a:solidFill>
                <a:latin typeface="Calibri"/>
                <a:ea typeface="Calibri"/>
                <a:cs typeface="Calibri"/>
                <a:sym typeface="Calibri"/>
              </a:rPr>
              <a:t>Critique Protocol anchor chart</a:t>
            </a:r>
            <a:r>
              <a:rPr lang="en-US"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If possible, partner students with a classmate from the same expert group (monarch butterfly with monarch butterfly, gazelle with gazelle, etc.).</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Return students’ original copies of their </a:t>
            </a:r>
            <a:r>
              <a:rPr lang="en-US" sz="1200" b="0" i="0" u="none" strike="noStrike" cap="none" dirty="0">
                <a:solidFill>
                  <a:srgbClr val="000000"/>
                </a:solidFill>
                <a:latin typeface="Calibri"/>
                <a:ea typeface="Calibri"/>
                <a:cs typeface="Calibri"/>
                <a:sym typeface="Calibri"/>
              </a:rPr>
              <a:t>choose-your-own-adventure narrative (first drafts)from </a:t>
            </a:r>
            <a:r>
              <a:rPr lang="en-US" sz="1200" i="0" u="none" strike="noStrike" cap="none" dirty="0">
                <a:solidFill>
                  <a:srgbClr val="000000"/>
                </a:solidFill>
                <a:latin typeface="Calibri"/>
                <a:ea typeface="Calibri"/>
                <a:cs typeface="Calibri"/>
                <a:sym typeface="Calibri"/>
              </a:rPr>
              <a:t>the </a:t>
            </a:r>
            <a:r>
              <a:rPr lang="en-US" sz="1200" b="1" i="0" u="none" strike="noStrike" cap="none" dirty="0">
                <a:solidFill>
                  <a:srgbClr val="000000"/>
                </a:solidFill>
                <a:latin typeface="Calibri"/>
                <a:ea typeface="Calibri"/>
                <a:cs typeface="Calibri"/>
                <a:sym typeface="Calibri"/>
              </a:rPr>
              <a:t>mid-unit assessment</a:t>
            </a:r>
            <a:r>
              <a:rPr lang="en-US" sz="1200" i="0" u="none" strike="noStrike" cap="none" dirty="0">
                <a:solidFill>
                  <a:srgbClr val="000000"/>
                </a:solidFill>
                <a:latin typeface="Calibri"/>
                <a:ea typeface="Calibri"/>
                <a:cs typeface="Calibri"/>
                <a:sym typeface="Calibri"/>
              </a:rPr>
              <a:t>. Invite them to take out their </a:t>
            </a:r>
            <a:r>
              <a:rPr lang="en-US" sz="1200" b="1" i="0" u="none" strike="noStrike" cap="none" dirty="0">
                <a:solidFill>
                  <a:srgbClr val="000000"/>
                </a:solidFill>
                <a:latin typeface="Calibri"/>
                <a:ea typeface="Calibri"/>
                <a:cs typeface="Calibri"/>
                <a:sym typeface="Calibri"/>
              </a:rPr>
              <a:t>Expert Group Animal Narrative Planning </a:t>
            </a:r>
            <a:r>
              <a:rPr lang="en-US" sz="1200" i="0" u="none" strike="noStrike" cap="none" dirty="0">
                <a:solidFill>
                  <a:srgbClr val="000000"/>
                </a:solidFill>
                <a:latin typeface="Calibri"/>
                <a:ea typeface="Calibri"/>
                <a:cs typeface="Calibri"/>
                <a:sym typeface="Calibri"/>
              </a:rPr>
              <a:t>and </a:t>
            </a:r>
            <a:r>
              <a:rPr lang="en-US" sz="1200" b="1" i="0" u="none" strike="noStrike" cap="none" dirty="0">
                <a:solidFill>
                  <a:srgbClr val="000000"/>
                </a:solidFill>
                <a:latin typeface="Calibri"/>
                <a:ea typeface="Calibri"/>
                <a:cs typeface="Calibri"/>
                <a:sym typeface="Calibri"/>
              </a:rPr>
              <a:t>Introduction Expansion graphic organizers</a:t>
            </a:r>
            <a:r>
              <a:rPr lang="en-US" sz="120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Address any clarifying questions and then invite students to begin.</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Focus students on the </a:t>
            </a:r>
            <a:r>
              <a:rPr lang="en-US" sz="1200" b="1" i="0" u="none" strike="noStrike" cap="none" dirty="0">
                <a:solidFill>
                  <a:srgbClr val="000000"/>
                </a:solidFill>
                <a:latin typeface="Calibri"/>
                <a:ea typeface="Calibri"/>
                <a:cs typeface="Calibri"/>
                <a:sym typeface="Calibri"/>
              </a:rPr>
              <a:t>Contributing to a Better World anchor chart</a:t>
            </a:r>
            <a:r>
              <a:rPr lang="en-US" sz="1200" i="0" u="none" strike="noStrike" cap="none" dirty="0">
                <a:solidFill>
                  <a:srgbClr val="000000"/>
                </a:solidFill>
                <a:latin typeface="Calibri"/>
                <a:ea typeface="Calibri"/>
                <a:cs typeface="Calibri"/>
                <a:sym typeface="Calibri"/>
              </a:rPr>
              <a:t>, specifically </a:t>
            </a:r>
            <a:r>
              <a:rPr lang="en-US" sz="1200" i="1" u="none" strike="noStrike" cap="none" dirty="0">
                <a:solidFill>
                  <a:srgbClr val="000000"/>
                </a:solidFill>
                <a:latin typeface="Calibri"/>
                <a:ea typeface="Calibri"/>
                <a:cs typeface="Calibri"/>
                <a:sym typeface="Calibri"/>
              </a:rPr>
              <a:t>use my strengths</a:t>
            </a:r>
            <a:r>
              <a:rPr lang="en-US" sz="1200" i="0" u="none" strike="noStrike" cap="none" dirty="0">
                <a:solidFill>
                  <a:srgbClr val="000000"/>
                </a:solidFill>
                <a:latin typeface="Calibri"/>
                <a:ea typeface="Calibri"/>
                <a:cs typeface="Calibri"/>
                <a:sym typeface="Calibri"/>
              </a:rPr>
              <a:t>. Use a checking for understanding protocol for students to reflect on how they used their strengths when giving and receiving critique.</a:t>
            </a:r>
            <a:endParaRPr sz="1200" dirty="0">
              <a:latin typeface="Calibri"/>
              <a:ea typeface="Calibri"/>
              <a:cs typeface="Calibri"/>
              <a:sym typeface="Calibri"/>
            </a:endParaRPr>
          </a:p>
          <a:p>
            <a:pPr marL="228600" marR="0" lvl="0" indent="-15875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Students should be reading aloud to their partners.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Circulate to support the critique process, helping students to follow the protocol and focus their feedback using the relevant criteria on the checklist.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i="0" u="none" strike="noStrike" cap="none" dirty="0">
                <a:solidFill>
                  <a:srgbClr val="000000"/>
                </a:solidFill>
                <a:latin typeface="Calibri"/>
                <a:ea typeface="Calibri"/>
                <a:cs typeface="Calibri"/>
                <a:sym typeface="Calibri"/>
              </a:rPr>
              <a:t>For students who may need additional support with peer critique: Consider modeling with the model paragraph from the </a:t>
            </a:r>
            <a:r>
              <a:rPr lang="en-US" sz="1200" b="0" i="0" u="none" strike="noStrike" cap="none" dirty="0">
                <a:solidFill>
                  <a:srgbClr val="000000"/>
                </a:solidFill>
                <a:latin typeface="Calibri"/>
                <a:ea typeface="Calibri"/>
                <a:cs typeface="Calibri"/>
                <a:sym typeface="Calibri"/>
              </a:rPr>
              <a:t>millipede narrative</a:t>
            </a:r>
            <a:r>
              <a:rPr lang="en-US" sz="120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Consider giving students support in critiquing the language of ELL narrative drafts. Sentence frames can help focus critiques in a kind, specific, helpful way. Examples:</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“I’m not sure what this phrase means. Can you explain it to me?”</a:t>
            </a:r>
            <a:endParaRPr sz="1200" i="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“I’m confused about the order of events. Maybe you could use the words </a:t>
            </a:r>
            <a:r>
              <a:rPr lang="en-US" sz="1200" i="1" u="none" strike="noStrike" cap="none" dirty="0">
                <a:solidFill>
                  <a:srgbClr val="000000"/>
                </a:solidFill>
                <a:latin typeface="Calibri"/>
                <a:ea typeface="Calibri"/>
                <a:cs typeface="Calibri"/>
                <a:sym typeface="Calibri"/>
              </a:rPr>
              <a:t>started by</a:t>
            </a:r>
            <a:r>
              <a:rPr lang="en-US" sz="1200" i="0" u="none" strike="noStrike" cap="none" dirty="0">
                <a:solidFill>
                  <a:srgbClr val="000000"/>
                </a:solidFill>
                <a:latin typeface="Calibri"/>
                <a:ea typeface="Calibri"/>
                <a:cs typeface="Calibri"/>
                <a:sym typeface="Calibri"/>
              </a:rPr>
              <a:t> and </a:t>
            </a:r>
            <a:r>
              <a:rPr lang="en-US" sz="1200" i="1" u="none" strike="noStrike" cap="none" dirty="0">
                <a:solidFill>
                  <a:srgbClr val="000000"/>
                </a:solidFill>
                <a:latin typeface="Calibri"/>
                <a:ea typeface="Calibri"/>
                <a:cs typeface="Calibri"/>
                <a:sym typeface="Calibri"/>
              </a:rPr>
              <a:t>then</a:t>
            </a:r>
            <a:r>
              <a:rPr lang="en-US" sz="1200" i="0" u="none" strike="noStrike" cap="none" dirty="0">
                <a:solidFill>
                  <a:srgbClr val="000000"/>
                </a:solidFill>
                <a:latin typeface="Calibri"/>
                <a:ea typeface="Calibri"/>
                <a:cs typeface="Calibri"/>
                <a:sym typeface="Calibri"/>
              </a:rPr>
              <a:t> to put them in order.”</a:t>
            </a:r>
            <a:endParaRPr sz="1200" i="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“Do you mean _____?”</a:t>
            </a:r>
            <a:endParaRPr sz="1200" i="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“Maybe you could change this word so that it happened in the past. You can add -</a:t>
            </a:r>
            <a:r>
              <a:rPr lang="en-US" sz="1200" i="1" u="none" strike="noStrike" cap="none" dirty="0">
                <a:solidFill>
                  <a:srgbClr val="000000"/>
                </a:solidFill>
                <a:latin typeface="Calibri"/>
                <a:ea typeface="Calibri"/>
                <a:cs typeface="Calibri"/>
                <a:sym typeface="Calibri"/>
              </a:rPr>
              <a:t>ed</a:t>
            </a:r>
            <a:r>
              <a:rPr lang="en-US" sz="1200" i="0" u="none" strike="noStrike" cap="none" dirty="0">
                <a:solidFill>
                  <a:srgbClr val="000000"/>
                </a:solidFill>
                <a:latin typeface="Calibri"/>
                <a:ea typeface="Calibri"/>
                <a:cs typeface="Calibri"/>
                <a:sym typeface="Calibri"/>
              </a:rPr>
              <a:t>.”</a:t>
            </a:r>
            <a:endParaRPr sz="1200" i="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“I like that you used the past tense here.”</a:t>
            </a:r>
            <a:endParaRPr sz="1200" i="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“I like that you used the word </a:t>
            </a:r>
            <a:r>
              <a:rPr lang="en-US" sz="1200" i="1" u="none" strike="noStrike" cap="none" dirty="0">
                <a:solidFill>
                  <a:srgbClr val="000000"/>
                </a:solidFill>
                <a:latin typeface="Calibri"/>
                <a:ea typeface="Calibri"/>
                <a:cs typeface="Calibri"/>
                <a:sym typeface="Calibri"/>
              </a:rPr>
              <a:t>then</a:t>
            </a:r>
            <a:r>
              <a:rPr lang="en-US" sz="1200" i="0" u="none" strike="noStrike" cap="none" dirty="0">
                <a:solidFill>
                  <a:srgbClr val="000000"/>
                </a:solidFill>
                <a:latin typeface="Calibri"/>
                <a:ea typeface="Calibri"/>
                <a:cs typeface="Calibri"/>
                <a:sym typeface="Calibri"/>
              </a:rPr>
              <a:t> here. You might consider adding </a:t>
            </a:r>
            <a:r>
              <a:rPr lang="en-US" sz="1200" i="1" u="none" strike="noStrike" cap="none" dirty="0">
                <a:solidFill>
                  <a:srgbClr val="000000"/>
                </a:solidFill>
                <a:latin typeface="Calibri"/>
                <a:ea typeface="Calibri"/>
                <a:cs typeface="Calibri"/>
                <a:sym typeface="Calibri"/>
              </a:rPr>
              <a:t>then</a:t>
            </a:r>
            <a:r>
              <a:rPr lang="en-US" sz="1200" i="0" u="none" strike="noStrike" cap="none" dirty="0">
                <a:solidFill>
                  <a:srgbClr val="000000"/>
                </a:solidFill>
                <a:latin typeface="Calibri"/>
                <a:ea typeface="Calibri"/>
                <a:cs typeface="Calibri"/>
                <a:sym typeface="Calibri"/>
              </a:rPr>
              <a:t> here, too.”</a:t>
            </a:r>
            <a:endParaRPr sz="1200" i="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“I like that you used was _____</a:t>
            </a:r>
            <a:r>
              <a:rPr lang="en-US" sz="1200" i="0" u="sng" strike="noStrike" cap="none" dirty="0">
                <a:solidFill>
                  <a:srgbClr val="000000"/>
                </a:solidFill>
                <a:latin typeface="Calibri"/>
                <a:ea typeface="Calibri"/>
                <a:cs typeface="Calibri"/>
                <a:sym typeface="Calibri"/>
              </a:rPr>
              <a:t>-</a:t>
            </a:r>
            <a:r>
              <a:rPr lang="en-US" sz="1200" i="0" u="sng" strike="noStrike" cap="none" dirty="0" err="1">
                <a:solidFill>
                  <a:srgbClr val="000000"/>
                </a:solidFill>
                <a:latin typeface="Calibri"/>
                <a:ea typeface="Calibri"/>
                <a:cs typeface="Calibri"/>
                <a:sym typeface="Calibri"/>
              </a:rPr>
              <a:t>ing</a:t>
            </a:r>
            <a:r>
              <a:rPr lang="en-US" sz="1200" i="0" u="none" strike="noStrike" cap="none" dirty="0">
                <a:solidFill>
                  <a:srgbClr val="000000"/>
                </a:solidFill>
                <a:latin typeface="Calibri"/>
                <a:ea typeface="Calibri"/>
                <a:cs typeface="Calibri"/>
                <a:sym typeface="Calibri"/>
              </a:rPr>
              <a:t> here. It shows that this event was happening at the same time that the other events happened.”</a:t>
            </a:r>
            <a:endParaRPr sz="1200" i="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6129109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1" name="Google Shape;33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rgbClr val="000000"/>
                </a:solidFill>
                <a:latin typeface="Calibri"/>
                <a:ea typeface="Calibri"/>
                <a:cs typeface="Calibri"/>
                <a:sym typeface="Calibri"/>
              </a:rPr>
              <a:t>Annotating Drafts for Revision</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8-10 </a:t>
            </a:r>
            <a:r>
              <a:rPr lang="en-US"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Individual</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Students will need </a:t>
            </a:r>
            <a:r>
              <a:rPr lang="en-US" sz="1200" b="0" i="0" u="none" strike="noStrike" cap="none" dirty="0">
                <a:solidFill>
                  <a:schemeClr val="dk1"/>
                </a:solidFill>
                <a:latin typeface="Calibri"/>
                <a:ea typeface="Calibri"/>
                <a:cs typeface="Calibri"/>
                <a:sym typeface="Calibri"/>
              </a:rPr>
              <a:t>green pencils </a:t>
            </a:r>
            <a:r>
              <a:rPr lang="en-US" sz="1200" i="0" u="none" strike="noStrike" cap="none" dirty="0">
                <a:solidFill>
                  <a:schemeClr val="dk1"/>
                </a:solidFill>
                <a:latin typeface="Calibri"/>
                <a:ea typeface="Calibri"/>
                <a:cs typeface="Calibri"/>
                <a:sym typeface="Calibri"/>
              </a:rPr>
              <a:t>in this part of the lesson.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US" sz="1200" i="0" u="none" strike="noStrike" cap="none" dirty="0">
                <a:solidFill>
                  <a:schemeClr val="dk1"/>
                </a:solidFill>
                <a:latin typeface="Calibri"/>
                <a:ea typeface="Calibri"/>
                <a:cs typeface="Calibri"/>
                <a:sym typeface="Calibri"/>
              </a:rPr>
              <a:t>Post </a:t>
            </a:r>
            <a:r>
              <a:rPr lang="en-US" sz="1200" b="1" i="0" u="none" strike="noStrike" cap="none" dirty="0">
                <a:solidFill>
                  <a:srgbClr val="000000"/>
                </a:solidFill>
                <a:latin typeface="Calibri"/>
                <a:ea typeface="Calibri"/>
                <a:cs typeface="Calibri"/>
                <a:sym typeface="Calibri"/>
              </a:rPr>
              <a:t>Steps for Revising My Writing anchor chart.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Have students thank their partners and move to their own workspaces. Explain that they will now use their partner’s feedback and their reflection from the </a:t>
            </a:r>
            <a:r>
              <a:rPr lang="en-US" sz="1200" b="1" i="0" u="none" strike="noStrike" cap="none" dirty="0">
                <a:solidFill>
                  <a:srgbClr val="000000"/>
                </a:solidFill>
                <a:latin typeface="Calibri"/>
                <a:ea typeface="Calibri"/>
                <a:cs typeface="Calibri"/>
                <a:sym typeface="Calibri"/>
              </a:rPr>
              <a:t>Narrative Writing Checklist</a:t>
            </a:r>
            <a:r>
              <a:rPr lang="en-US" sz="1200" i="0" u="none" strike="noStrike" cap="none" dirty="0">
                <a:solidFill>
                  <a:srgbClr val="000000"/>
                </a:solidFill>
                <a:latin typeface="Calibri"/>
                <a:ea typeface="Calibri"/>
                <a:cs typeface="Calibri"/>
                <a:sym typeface="Calibri"/>
              </a:rPr>
              <a:t> from Opening A to make revision notes on their drafts.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Be sure that every student has a </a:t>
            </a:r>
            <a:r>
              <a:rPr lang="en-US" sz="1200" b="0" i="0" u="none" strike="noStrike" cap="none" dirty="0">
                <a:solidFill>
                  <a:srgbClr val="000000"/>
                </a:solidFill>
                <a:latin typeface="Calibri"/>
                <a:ea typeface="Calibri"/>
                <a:cs typeface="Calibri"/>
                <a:sym typeface="Calibri"/>
              </a:rPr>
              <a:t>green colored pencil</a:t>
            </a:r>
            <a:r>
              <a:rPr lang="en-US" sz="1200" b="1" i="0" u="none" strike="noStrike" cap="none" dirty="0">
                <a:solidFill>
                  <a:srgbClr val="000000"/>
                </a:solidFill>
                <a:latin typeface="Calibri"/>
                <a:ea typeface="Calibri"/>
                <a:cs typeface="Calibri"/>
                <a:sym typeface="Calibri"/>
              </a:rPr>
              <a:t>.</a:t>
            </a:r>
            <a:r>
              <a:rPr lang="en-US" sz="1200" i="0" u="none" strike="noStrike" cap="none" dirty="0">
                <a:solidFill>
                  <a:srgbClr val="000000"/>
                </a:solidFill>
                <a:latin typeface="Calibri"/>
                <a:ea typeface="Calibri"/>
                <a:cs typeface="Calibri"/>
                <a:sym typeface="Calibri"/>
              </a:rPr>
              <a:t> Post the </a:t>
            </a:r>
            <a:r>
              <a:rPr lang="en-US" sz="1200" b="1" i="0" u="none" strike="noStrike" cap="none" dirty="0">
                <a:solidFill>
                  <a:srgbClr val="000000"/>
                </a:solidFill>
                <a:latin typeface="Calibri"/>
                <a:ea typeface="Calibri"/>
                <a:cs typeface="Calibri"/>
                <a:sym typeface="Calibri"/>
              </a:rPr>
              <a:t>Steps for Revising My Writing anchor chart </a:t>
            </a:r>
            <a:r>
              <a:rPr lang="en-US" sz="1200" dirty="0">
                <a:latin typeface="Calibri"/>
                <a:ea typeface="Calibri"/>
                <a:cs typeface="Calibri"/>
                <a:sym typeface="Calibri"/>
              </a:rPr>
              <a:t>(on student-facing slide)</a:t>
            </a:r>
            <a:r>
              <a:rPr lang="en-US"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Choose the correct colored pencil. Today’s color is _____.</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Decide where you are going to add a revision note based on feedback or new learning.</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Write your revision note in the space above the sentence you want to change.</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Read through your entire narrative and continue to record your revision notes.</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Review your revision notes to be sure they make sense.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Tell students that you would like them to add notes to their drafts using the </a:t>
            </a:r>
            <a:r>
              <a:rPr lang="en-US" sz="1200" b="0" i="0" u="none" strike="noStrike" cap="none" dirty="0">
                <a:solidFill>
                  <a:srgbClr val="000000"/>
                </a:solidFill>
                <a:latin typeface="Calibri"/>
                <a:ea typeface="Calibri"/>
                <a:cs typeface="Calibri"/>
                <a:sym typeface="Calibri"/>
              </a:rPr>
              <a:t>green colored pencils </a:t>
            </a:r>
            <a:r>
              <a:rPr lang="en-US" sz="1200" i="0" u="none" strike="noStrike" cap="none" dirty="0">
                <a:solidFill>
                  <a:srgbClr val="000000"/>
                </a:solidFill>
                <a:latin typeface="Calibri"/>
                <a:ea typeface="Calibri"/>
                <a:cs typeface="Calibri"/>
                <a:sym typeface="Calibri"/>
              </a:rPr>
              <a:t>today. (This step in the anchor chart will vary from day to day depending on the color used for revisions. See the Teaching Notes of each subsequent lesson.)</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Explain to students that since they skipped lines when they wrote their drafts, you would like them to write their revision notes—telling what they will add or change—on these blank lines. Explain that this will allow them to easily read and reread their drafts and note changes at the same time without erasing or crossing things out.</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Circulate to confer and support students as needed. </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For students who may need additional support with information processing: Invite students to annotate each type of revision of their drafts (e.g., ideas, organization) with a different colored pencil. This will allow them to keep track of the focus of each revision.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To support visual learners, consider displaying a few sentences written with skipped lines to demonstrate this note-taking technique. </a:t>
            </a:r>
            <a:endParaRPr sz="1200" dirty="0">
              <a:latin typeface="Calibri"/>
              <a:ea typeface="Calibri"/>
              <a:cs typeface="Calibri"/>
              <a:sym typeface="Calibri"/>
            </a:endParaRPr>
          </a:p>
        </p:txBody>
      </p:sp>
    </p:spTree>
    <p:extLst>
      <p:ext uri="{BB962C8B-B14F-4D97-AF65-F5344CB8AC3E}">
        <p14:creationId xmlns:p14="http://schemas.microsoft.com/office/powerpoint/2010/main" val="1439445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7" name="Google Shape;33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rgbClr val="000000"/>
                </a:solidFill>
                <a:latin typeface="Calibri"/>
                <a:ea typeface="Calibri"/>
                <a:cs typeface="Calibri"/>
                <a:sym typeface="Calibri"/>
              </a:rPr>
              <a:t>Examining Models of Dialogue </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18-20 </a:t>
            </a:r>
            <a:r>
              <a:rPr lang="en-US"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Individual/Pairs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US" sz="1200" i="0" u="none" strike="noStrike" cap="none" dirty="0">
                <a:solidFill>
                  <a:schemeClr val="dk1"/>
                </a:solidFill>
                <a:latin typeface="Calibri"/>
                <a:ea typeface="Calibri"/>
                <a:cs typeface="Calibri"/>
                <a:sym typeface="Calibri"/>
              </a:rPr>
              <a:t>Students should have a copy of the </a:t>
            </a:r>
            <a:r>
              <a:rPr lang="en-US" sz="1200" b="1" i="0" u="none" strike="noStrike" cap="none" dirty="0">
                <a:solidFill>
                  <a:srgbClr val="000000"/>
                </a:solidFill>
                <a:latin typeface="Calibri"/>
                <a:ea typeface="Calibri"/>
                <a:cs typeface="Calibri"/>
                <a:sym typeface="Calibri"/>
              </a:rPr>
              <a:t>Writing Dialogue handout</a:t>
            </a:r>
            <a:r>
              <a:rPr lang="en-US" sz="120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This slide has animations that appear upon click.</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Display and distribute the </a:t>
            </a:r>
            <a:r>
              <a:rPr lang="en-US" sz="1200" b="1" i="0" u="none" strike="noStrike" cap="none" dirty="0">
                <a:solidFill>
                  <a:srgbClr val="000000"/>
                </a:solidFill>
                <a:latin typeface="Calibri"/>
                <a:ea typeface="Calibri"/>
                <a:cs typeface="Calibri"/>
                <a:sym typeface="Calibri"/>
              </a:rPr>
              <a:t>Writing Dialogue handout</a:t>
            </a:r>
            <a:r>
              <a:rPr lang="en-US" sz="1200" i="0" u="none" strike="noStrike" cap="none" dirty="0">
                <a:solidFill>
                  <a:srgbClr val="000000"/>
                </a:solidFill>
                <a:latin typeface="Calibri"/>
                <a:ea typeface="Calibri"/>
                <a:cs typeface="Calibri"/>
                <a:sym typeface="Calibri"/>
              </a:rPr>
              <a:t>. (found in S</a:t>
            </a:r>
            <a:r>
              <a:rPr lang="en-US" sz="1200" dirty="0">
                <a:latin typeface="Calibri"/>
                <a:ea typeface="Calibri"/>
                <a:cs typeface="Calibri"/>
                <a:sym typeface="Calibri"/>
              </a:rPr>
              <a:t>tudent Workbook)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Briefly review how to punctuate dialogue. (Students should have learned this in grade 3.) Ask: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a:solidFill>
                  <a:srgbClr val="000000"/>
                </a:solidFill>
                <a:latin typeface="Calibri"/>
                <a:ea typeface="Calibri"/>
                <a:cs typeface="Calibri"/>
                <a:sym typeface="Calibri"/>
              </a:rPr>
              <a:t>“How does a writer show you when a character is speaking?”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Listen for students to mention commas and quotation marks. Demonstrate briefly by focusing them on the example sentences on the </a:t>
            </a:r>
            <a:r>
              <a:rPr lang="en-US" sz="1200" b="1" i="0" u="none" strike="noStrike" cap="none" dirty="0">
                <a:solidFill>
                  <a:srgbClr val="000000"/>
                </a:solidFill>
                <a:latin typeface="Calibri"/>
                <a:ea typeface="Calibri"/>
                <a:cs typeface="Calibri"/>
                <a:sym typeface="Calibri"/>
              </a:rPr>
              <a:t>Writing Dialogue handout</a:t>
            </a:r>
            <a:r>
              <a:rPr lang="en-US" sz="120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The teacher said, “I am glad to see you today, Joe.”</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“I’m happy to be here!” replied Joe.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Explain that these examples show that someone is talking.</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Ask students what they notice about the examples. They should notice:</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Quotation marks around the actual words the characters </a:t>
            </a:r>
            <a:r>
              <a:rPr lang="en-US" sz="1200" i="0" u="none" strike="noStrike" cap="none" dirty="0" smtClean="0">
                <a:solidFill>
                  <a:srgbClr val="000000"/>
                </a:solidFill>
                <a:latin typeface="Calibri"/>
                <a:ea typeface="Calibri"/>
                <a:cs typeface="Calibri"/>
                <a:sym typeface="Calibri"/>
              </a:rPr>
              <a:t>said.</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Comma at the end of speech when the sentence isn’t </a:t>
            </a:r>
            <a:r>
              <a:rPr lang="en-US" sz="1200" i="0" u="none" strike="noStrike" cap="none" dirty="0" smtClean="0">
                <a:solidFill>
                  <a:srgbClr val="000000"/>
                </a:solidFill>
                <a:latin typeface="Calibri"/>
                <a:ea typeface="Calibri"/>
                <a:cs typeface="Calibri"/>
                <a:sym typeface="Calibri"/>
              </a:rPr>
              <a:t>finished.</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Comma before speech to show speech is </a:t>
            </a:r>
            <a:r>
              <a:rPr lang="en-US" sz="1200" i="0" u="none" strike="noStrike" cap="none" dirty="0" smtClean="0">
                <a:solidFill>
                  <a:srgbClr val="000000"/>
                </a:solidFill>
                <a:latin typeface="Calibri"/>
                <a:ea typeface="Calibri"/>
                <a:cs typeface="Calibri"/>
                <a:sym typeface="Calibri"/>
              </a:rPr>
              <a:t>coming.</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Punctuation (period, comma, exclamation mark, etc.) within the quotation </a:t>
            </a:r>
            <a:r>
              <a:rPr lang="en-US" sz="1200" i="0" u="none" strike="noStrike" cap="none" dirty="0" smtClean="0">
                <a:solidFill>
                  <a:srgbClr val="000000"/>
                </a:solidFill>
                <a:latin typeface="Calibri"/>
                <a:ea typeface="Calibri"/>
                <a:cs typeface="Calibri"/>
                <a:sym typeface="Calibri"/>
              </a:rPr>
              <a:t>marks.</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Capital letter at the beginning of the words that were </a:t>
            </a:r>
            <a:r>
              <a:rPr lang="en-US" sz="1200" i="0" u="none" strike="noStrike" cap="none" dirty="0" smtClean="0">
                <a:solidFill>
                  <a:srgbClr val="000000"/>
                </a:solidFill>
                <a:latin typeface="Calibri"/>
                <a:ea typeface="Calibri"/>
                <a:cs typeface="Calibri"/>
                <a:sym typeface="Calibri"/>
              </a:rPr>
              <a:t>spoken.</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New paragraphs are started when a different character is speaking.</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If they don’t notice each of these features, ask questions to guide students to those features and connect them to the list on the handout. Ask: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US" sz="1200" i="1" u="none" strike="noStrike" cap="none" dirty="0">
                <a:solidFill>
                  <a:srgbClr val="000000"/>
                </a:solidFill>
                <a:latin typeface="Calibri"/>
                <a:ea typeface="Calibri"/>
                <a:cs typeface="Calibri"/>
                <a:sym typeface="Calibri"/>
              </a:rPr>
              <a:t>“Are the words ‘said the teacher’ what the teacher said? How do we know?” </a:t>
            </a:r>
            <a:r>
              <a:rPr lang="en-US" sz="1200" b="1" i="0" u="none" strike="noStrike" cap="none" dirty="0">
                <a:solidFill>
                  <a:srgbClr val="000000"/>
                </a:solidFill>
                <a:latin typeface="Calibri"/>
                <a:ea typeface="Calibri"/>
                <a:cs typeface="Calibri"/>
                <a:sym typeface="Calibri"/>
              </a:rPr>
              <a:t>(No; they are not within the quotation marks.)</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US" sz="1200" i="1" u="none" strike="noStrike" cap="none" dirty="0">
                <a:solidFill>
                  <a:srgbClr val="000000"/>
                </a:solidFill>
                <a:latin typeface="Calibri"/>
                <a:ea typeface="Calibri"/>
                <a:cs typeface="Calibri"/>
                <a:sym typeface="Calibri"/>
              </a:rPr>
              <a:t>“Are the words ‘Joe replied’ what Joe said? How do we know?” (</a:t>
            </a:r>
            <a:r>
              <a:rPr lang="en-US" sz="1200" b="1" i="0" u="none" strike="noStrike" cap="none" dirty="0">
                <a:solidFill>
                  <a:srgbClr val="000000"/>
                </a:solidFill>
                <a:latin typeface="Calibri"/>
                <a:ea typeface="Calibri"/>
                <a:cs typeface="Calibri"/>
                <a:sym typeface="Calibri"/>
              </a:rPr>
              <a:t>No; they are not within the quotation marks.)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Remind students that when authors want to show that a character is speaking, they use quotation marks to show the words spoken by the character.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Ask students to get out their copies </a:t>
            </a:r>
            <a:r>
              <a:rPr lang="en-US" sz="1200" b="0" i="0" u="none" strike="noStrike" cap="none" dirty="0">
                <a:solidFill>
                  <a:srgbClr val="000000"/>
                </a:solidFill>
                <a:latin typeface="Calibri"/>
                <a:ea typeface="Calibri"/>
                <a:cs typeface="Calibri"/>
                <a:sym typeface="Calibri"/>
              </a:rPr>
              <a:t>of “Powerful Polly.”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Invite them to chorally read it aloud with you.</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Explain that you are going to read it aloud a second time, and this time students should look for examples of dialogue.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Ask students to complete the following the process with a partner:</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"Read </a:t>
            </a:r>
            <a:r>
              <a:rPr lang="en-US" sz="1200" i="1" u="none" strike="noStrike" cap="none" dirty="0">
                <a:solidFill>
                  <a:srgbClr val="000000"/>
                </a:solidFill>
                <a:latin typeface="Calibri"/>
                <a:ea typeface="Calibri"/>
                <a:cs typeface="Calibri"/>
                <a:sym typeface="Calibri"/>
              </a:rPr>
              <a:t>the text and underline any examples of dialogue you </a:t>
            </a:r>
            <a:r>
              <a:rPr lang="en-US" sz="1200" i="1" u="none" strike="noStrike" cap="none" dirty="0" smtClean="0">
                <a:solidFill>
                  <a:srgbClr val="000000"/>
                </a:solidFill>
                <a:latin typeface="Calibri"/>
                <a:ea typeface="Calibri"/>
                <a:cs typeface="Calibri"/>
                <a:sym typeface="Calibri"/>
              </a:rPr>
              <a:t>notice”</a:t>
            </a:r>
            <a:endParaRPr sz="1200" i="1"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"Discuss </a:t>
            </a:r>
            <a:r>
              <a:rPr lang="en-US" sz="1200" i="1" u="none" strike="noStrike" cap="none" dirty="0">
                <a:solidFill>
                  <a:srgbClr val="000000"/>
                </a:solidFill>
                <a:latin typeface="Calibri"/>
                <a:ea typeface="Calibri"/>
                <a:cs typeface="Calibri"/>
                <a:sym typeface="Calibri"/>
              </a:rPr>
              <a:t>with your partner: </a:t>
            </a:r>
            <a:r>
              <a:rPr lang="en-US" sz="1200" i="1" u="none" strike="noStrike" cap="none" dirty="0" smtClean="0">
                <a:solidFill>
                  <a:srgbClr val="000000"/>
                </a:solidFill>
                <a:latin typeface="Calibri"/>
                <a:ea typeface="Calibri"/>
                <a:cs typeface="Calibri"/>
                <a:sym typeface="Calibri"/>
              </a:rPr>
              <a:t>‘What </a:t>
            </a:r>
            <a:r>
              <a:rPr lang="en-US" sz="1200" i="1" u="none" strike="noStrike" cap="none" dirty="0">
                <a:solidFill>
                  <a:srgbClr val="000000"/>
                </a:solidFill>
                <a:latin typeface="Calibri"/>
                <a:ea typeface="Calibri"/>
                <a:cs typeface="Calibri"/>
                <a:sym typeface="Calibri"/>
              </a:rPr>
              <a:t>does the dialogue show a reader in this text</a:t>
            </a:r>
            <a:r>
              <a:rPr lang="en-US" sz="1200" i="1" u="none" strike="noStrike" cap="none" dirty="0" smtClean="0">
                <a:solidFill>
                  <a:srgbClr val="000000"/>
                </a:solidFill>
                <a:latin typeface="Calibri"/>
                <a:ea typeface="Calibri"/>
                <a:cs typeface="Calibri"/>
                <a:sym typeface="Calibri"/>
              </a:rPr>
              <a: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Focus students whole group. Ask students to share what they noticed. They might notice, “The dialogue helped the readers to understand how Polly was feeling about seeing the shark and what her thoughts were about what to do next.”  Ask:</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US" sz="1200" i="1" u="none" strike="noStrike" cap="none" dirty="0">
                <a:solidFill>
                  <a:srgbClr val="000000"/>
                </a:solidFill>
                <a:latin typeface="Calibri"/>
                <a:ea typeface="Calibri"/>
                <a:cs typeface="Calibri"/>
                <a:sym typeface="Calibri"/>
              </a:rPr>
              <a:t>“Why do authors use dialogue?” </a:t>
            </a:r>
            <a:r>
              <a:rPr lang="en-US" sz="1200" b="1" i="0" u="none" strike="noStrike" cap="none" dirty="0">
                <a:solidFill>
                  <a:srgbClr val="000000"/>
                </a:solidFill>
                <a:latin typeface="Calibri"/>
                <a:ea typeface="Calibri"/>
                <a:cs typeface="Calibri"/>
                <a:sym typeface="Calibri"/>
              </a:rPr>
              <a:t>(Responses will vary.)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Connect students’ responses to the list on the handout.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Students should be following along and answering questions.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For students who may need additional support with fluency: Make sure students know that quotation marks and commas are read differently from the way letters are read. Commas tell us to pause. Quotation marks tell us a character is saying something, and we can read in the “voice” of that character.</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Allow students to refer back to the samples of dialogue they categorized in Opening A.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To reinforce punctuation conventions and prepare for the end of unit assessment, invite students to complete and discuss this multiple choice question: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Choose the sentence that is punctuated correctly. </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Marty looked up nervously and “thought to himself, What was that?” </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Marty looked up nervously and thought to himself, “what was that!”</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Marty looked up nervously and thought to himself, “What was that?”</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“Marty looked up nervously and thought to himself,” What was that!</a:t>
            </a:r>
            <a:r>
              <a:rPr lang="en-US" sz="1200" i="0" dirty="0">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To expand, invite students to add a line of correctly punctuated dialogue where the toad responds to Marty’s question.</a:t>
            </a:r>
            <a:endParaRPr sz="1200" dirty="0">
              <a:latin typeface="Calibri"/>
              <a:ea typeface="Calibri"/>
              <a:cs typeface="Calibri"/>
              <a:sym typeface="Calibri"/>
            </a:endParaRPr>
          </a:p>
        </p:txBody>
      </p:sp>
    </p:spTree>
    <p:extLst>
      <p:ext uri="{BB962C8B-B14F-4D97-AF65-F5344CB8AC3E}">
        <p14:creationId xmlns:p14="http://schemas.microsoft.com/office/powerpoint/2010/main" val="2388323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4" name="Google Shape;34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dirty="0">
                <a:solidFill>
                  <a:schemeClr val="dk1"/>
                </a:solidFill>
                <a:latin typeface="Calibri"/>
                <a:ea typeface="Calibri"/>
                <a:cs typeface="Calibri"/>
                <a:sym typeface="Calibri"/>
              </a:rPr>
              <a:t>Reviewing Learning Targets</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2-3 </a:t>
            </a:r>
            <a:r>
              <a:rPr lang="en-US"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Individual</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None.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Focus students on the learning target. Read aloud, and use a checking for understanding protocol for students to reflect on their comfort level with or show how close they are to meeting each target.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Use a checking for understanding protocol (for example Red Light, Green Light or Thumb-O-Meter) for students to self-assess how well they persevered and took responsibility in this lesson</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Student understanding of the learning targets.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Make note of students who may need additional support with each of the learning targets moving forward.</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r>
              <a:rPr lang="en-US" sz="1200" dirty="0">
                <a:latin typeface="Calibri"/>
                <a:ea typeface="Calibri"/>
                <a:cs typeface="Calibri"/>
                <a:sym typeface="Calibri"/>
              </a:rPr>
              <a:t>  </a:t>
            </a:r>
            <a:r>
              <a:rPr lang="en-US" sz="1200" i="0" u="none" strike="noStrike" cap="none" dirty="0">
                <a:solidFill>
                  <a:schemeClr val="dk1"/>
                </a:solidFill>
                <a:latin typeface="Calibri"/>
                <a:ea typeface="Calibri"/>
                <a:cs typeface="Calibri"/>
                <a:sym typeface="Calibri"/>
              </a:rPr>
              <a:t>None.</a:t>
            </a:r>
            <a:endParaRPr sz="1200" dirty="0">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473703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3" name="Google Shape;353;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200" b="1" i="0" u="none" strike="noStrike" cap="none" dirty="0" smtClean="0">
                <a:solidFill>
                  <a:srgbClr val="000000"/>
                </a:solidFill>
                <a:latin typeface="Calibri"/>
                <a:ea typeface="Calibri"/>
                <a:cs typeface="Calibri"/>
                <a:sym typeface="Calibri"/>
              </a:rPr>
              <a:t>Grouping</a:t>
            </a:r>
            <a:r>
              <a:rPr lang="en-US"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i="0" u="none" strike="noStrike" cap="none" dirty="0">
                <a:solidFill>
                  <a:srgbClr val="000000"/>
                </a:solidFill>
                <a:latin typeface="Calibri"/>
                <a:ea typeface="Calibri"/>
                <a:cs typeface="Calibri"/>
                <a:sym typeface="Calibri"/>
              </a:rPr>
              <a:t>Teaching Notes: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i="0" u="none" strike="noStrike" cap="none" dirty="0">
                <a:solidFill>
                  <a:srgbClr val="000000"/>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Refocus whole group.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Ask students to take out their Independent Reading Journals.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Direct </a:t>
            </a:r>
            <a:r>
              <a:rPr lang="en-US" sz="1200" i="0" u="none" strike="noStrike" cap="none" dirty="0" smtClean="0">
                <a:solidFill>
                  <a:srgbClr val="000000"/>
                </a:solidFill>
                <a:latin typeface="Calibri"/>
                <a:ea typeface="Calibri"/>
                <a:cs typeface="Calibri"/>
                <a:sym typeface="Calibri"/>
              </a:rPr>
              <a:t>students </a:t>
            </a:r>
            <a:r>
              <a:rPr lang="en-US" sz="1200" i="0" u="none" strike="noStrike" cap="none" dirty="0">
                <a:solidFill>
                  <a:srgbClr val="000000"/>
                </a:solidFill>
                <a:latin typeface="Calibri"/>
                <a:ea typeface="Calibri"/>
                <a:cs typeface="Calibri"/>
                <a:sym typeface="Calibri"/>
              </a:rPr>
              <a:t>to select a prompt and write it in the front of their Independent Reading Journal.</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i="0" u="none" strike="noStrike" cap="none" dirty="0">
                <a:solidFill>
                  <a:srgbClr val="000000"/>
                </a:solidFill>
                <a:latin typeface="Calibri"/>
                <a:ea typeface="Calibri"/>
                <a:cs typeface="Calibri"/>
                <a:sym typeface="Calibri"/>
              </a:rPr>
              <a:t>Student Look-</a:t>
            </a:r>
            <a:r>
              <a:rPr lang="en-US" sz="1200" i="0" u="none" strike="noStrike" cap="none" dirty="0" err="1">
                <a:solidFill>
                  <a:srgbClr val="000000"/>
                </a:solidFill>
                <a:latin typeface="Calibri"/>
                <a:ea typeface="Calibri"/>
                <a:cs typeface="Calibri"/>
                <a:sym typeface="Calibri"/>
              </a:rPr>
              <a:t>fors</a:t>
            </a:r>
            <a:r>
              <a:rPr lang="en-US" sz="1200" i="0" u="none" strike="noStrike" cap="none" dirty="0">
                <a:solidFill>
                  <a:srgbClr val="000000"/>
                </a:solidFill>
                <a:latin typeface="Calibri"/>
                <a:ea typeface="Calibri"/>
                <a:cs typeface="Calibri"/>
                <a:sym typeface="Calibri"/>
              </a:rPr>
              <a:t>/Listen-</a:t>
            </a:r>
            <a:r>
              <a:rPr lang="en-US" sz="1200" i="0" u="none" strike="noStrike" cap="none" dirty="0" err="1">
                <a:solidFill>
                  <a:srgbClr val="000000"/>
                </a:solidFill>
                <a:latin typeface="Calibri"/>
                <a:ea typeface="Calibri"/>
                <a:cs typeface="Calibri"/>
                <a:sym typeface="Calibri"/>
              </a:rPr>
              <a:t>fors</a:t>
            </a:r>
            <a:r>
              <a:rPr lang="en-US" sz="1200" i="0" u="none" strike="noStrike" cap="none" dirty="0">
                <a:solidFill>
                  <a:srgbClr val="000000"/>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Students record assignments and have materials needed to complete it.</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i="0" u="none" strike="noStrike" cap="none" dirty="0">
                <a:solidFill>
                  <a:srgbClr val="000000"/>
                </a:solidFill>
                <a:latin typeface="Calibri"/>
                <a:ea typeface="Calibri"/>
                <a:cs typeface="Calibri"/>
                <a:sym typeface="Calibri"/>
              </a:rPr>
              <a:t>Support for Any Students Who Need It:</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Consider giving students a quick mini lesson to model how to create a simple comic strip or show them an example of this format.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For ELLs and students who may need additional support with reading and writing: Refer to the suggested homework support in Lesson </a:t>
            </a:r>
            <a:r>
              <a:rPr lang="en-US" sz="1200" i="0" u="none" strike="noStrike" cap="none" dirty="0" smtClean="0">
                <a:solidFill>
                  <a:srgbClr val="000000"/>
                </a:solidFill>
                <a:latin typeface="Calibri"/>
                <a:ea typeface="Calibri"/>
                <a:cs typeface="Calibri"/>
                <a:sym typeface="Calibri"/>
              </a:rPr>
              <a:t>1.</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58229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0" name="Google Shape;360;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200" b="1" i="0" u="none" strike="noStrike" cap="none" dirty="0" smtClean="0">
                <a:solidFill>
                  <a:schemeClr val="dk1"/>
                </a:solidFill>
                <a:latin typeface="Calibri"/>
                <a:ea typeface="Calibri"/>
                <a:cs typeface="Calibri"/>
                <a:sym typeface="Calibri"/>
              </a:rPr>
              <a:t>Grouping</a:t>
            </a:r>
            <a:r>
              <a:rPr lang="en-US"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rgbClr val="000000"/>
                </a:solidFill>
                <a:latin typeface="Calibri"/>
                <a:ea typeface="Calibri"/>
                <a:cs typeface="Calibri"/>
                <a:sym typeface="Calibri"/>
              </a:rPr>
              <a:t>Teaching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a:solidFill>
                  <a:srgbClr val="000000"/>
                </a:solidFill>
                <a:latin typeface="Calibri"/>
                <a:ea typeface="Calibri"/>
                <a:cs typeface="Calibri"/>
                <a:sym typeface="Calibri"/>
              </a:rPr>
              <a:t>Direct </a:t>
            </a:r>
            <a:r>
              <a:rPr lang="en-US" sz="1200" b="0" i="0" u="none" strike="noStrike" cap="none" smtClean="0">
                <a:solidFill>
                  <a:srgbClr val="000000"/>
                </a:solidFill>
                <a:latin typeface="Calibri"/>
                <a:ea typeface="Calibri"/>
                <a:cs typeface="Calibri"/>
                <a:sym typeface="Calibri"/>
              </a:rPr>
              <a:t>students </a:t>
            </a:r>
            <a:r>
              <a:rPr lang="en-US"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rgbClr val="000000"/>
                </a:solidFill>
                <a:latin typeface="Calibri"/>
                <a:ea typeface="Calibri"/>
                <a:cs typeface="Calibri"/>
                <a:sym typeface="Calibri"/>
              </a:rPr>
              <a:t>Student Look-</a:t>
            </a:r>
            <a:r>
              <a:rPr lang="en-US" sz="1200" b="0" i="0" u="none" strike="noStrike" cap="none" dirty="0" err="1">
                <a:solidFill>
                  <a:srgbClr val="000000"/>
                </a:solidFill>
                <a:latin typeface="Calibri"/>
                <a:ea typeface="Calibri"/>
                <a:cs typeface="Calibri"/>
                <a:sym typeface="Calibri"/>
              </a:rPr>
              <a:t>fors</a:t>
            </a:r>
            <a:r>
              <a:rPr lang="en-US" sz="1200" b="0" i="0" u="none" strike="noStrike" cap="none" dirty="0">
                <a:solidFill>
                  <a:srgbClr val="000000"/>
                </a:solidFill>
                <a:latin typeface="Calibri"/>
                <a:ea typeface="Calibri"/>
                <a:cs typeface="Calibri"/>
                <a:sym typeface="Calibri"/>
              </a:rPr>
              <a:t>/Listen-</a:t>
            </a:r>
            <a:r>
              <a:rPr lang="en-US" sz="1200" b="0" i="0" u="none" strike="noStrike" cap="none" dirty="0" err="1">
                <a:solidFill>
                  <a:srgbClr val="000000"/>
                </a:solidFill>
                <a:latin typeface="Calibri"/>
                <a:ea typeface="Calibri"/>
                <a:cs typeface="Calibri"/>
                <a:sym typeface="Calibri"/>
              </a:rPr>
              <a:t>fors</a:t>
            </a:r>
            <a:r>
              <a:rPr lang="en-US"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1273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Refer to the ALL Block Teacher Guide and Supporting Materials document found here:</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Grade 4 M2 U3:</a:t>
            </a:r>
            <a:r>
              <a:rPr lang="en-US" sz="1200" b="0" i="0" u="none" strike="noStrike" cap="none">
                <a:solidFill>
                  <a:schemeClr val="hlink"/>
                </a:solidFill>
                <a:uFill>
                  <a:noFill/>
                </a:uFill>
                <a:latin typeface="Calibri"/>
                <a:ea typeface="Calibri"/>
                <a:cs typeface="Calibri"/>
                <a:sym typeface="Calibri"/>
                <a:hlinkClick r:id="rId3"/>
              </a:rPr>
              <a:t> </a:t>
            </a:r>
            <a:r>
              <a:rPr lang="en-US" sz="1200" b="0" i="0" u="sng" strike="noStrike" cap="none">
                <a:solidFill>
                  <a:schemeClr val="hlink"/>
                </a:solidFill>
                <a:latin typeface="Calibri"/>
                <a:ea typeface="Calibri"/>
                <a:cs typeface="Calibri"/>
                <a:sym typeface="Calibri"/>
                <a:hlinkClick r:id="rId4"/>
              </a:rPr>
              <a:t>http://curriculum.eleducation.org/sites/default/files/g4m2u3_all-block_091317.pdf</a:t>
            </a:r>
            <a:r>
              <a:rPr lang="en-US" sz="1200" b="0" i="0" u="none" strike="noStrike" cap="none">
                <a:solidFill>
                  <a:schemeClr val="dk1"/>
                </a:solidFill>
                <a:latin typeface="Calibri"/>
                <a:ea typeface="Calibri"/>
                <a:cs typeface="Calibri"/>
                <a:sym typeface="Calibri"/>
              </a:rPr>
              <a:t> </a:t>
            </a: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367" name="Google Shape;367;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3564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5" name="Google Shape;26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r>
              <a:rPr lang="en-US" sz="1200" i="0" u="sng" strike="noStrike" cap="none" dirty="0">
                <a:solidFill>
                  <a:schemeClr val="hlink"/>
                </a:solidFill>
                <a:latin typeface="Calibri"/>
                <a:ea typeface="Calibri"/>
                <a:cs typeface="Calibri"/>
                <a:sym typeface="Calibri"/>
              </a:rPr>
              <a:t>https://</a:t>
            </a:r>
            <a:r>
              <a:rPr lang="en-US" sz="1200" i="0" u="sng" strike="noStrike" cap="none" dirty="0" err="1">
                <a:solidFill>
                  <a:schemeClr val="hlink"/>
                </a:solidFill>
                <a:latin typeface="Calibri"/>
                <a:ea typeface="Calibri"/>
                <a:cs typeface="Calibri"/>
                <a:sym typeface="Calibri"/>
              </a:rPr>
              <a:t>curriculum.eleducation.org</a:t>
            </a:r>
            <a:r>
              <a:rPr lang="en-US" sz="1200" i="0" u="sng" strike="noStrike" cap="none" dirty="0">
                <a:solidFill>
                  <a:schemeClr val="hlink"/>
                </a:solidFill>
                <a:latin typeface="Calibri"/>
                <a:ea typeface="Calibri"/>
                <a:cs typeface="Calibri"/>
                <a:sym typeface="Calibri"/>
              </a:rPr>
              <a:t>/curriculum/</a:t>
            </a:r>
            <a:r>
              <a:rPr lang="en-US" sz="1200" i="0" u="sng" strike="noStrike" cap="none" dirty="0" err="1">
                <a:solidFill>
                  <a:schemeClr val="hlink"/>
                </a:solidFill>
                <a:latin typeface="Calibri"/>
                <a:ea typeface="Calibri"/>
                <a:cs typeface="Calibri"/>
                <a:sym typeface="Calibri"/>
              </a:rPr>
              <a:t>ela</a:t>
            </a:r>
            <a:r>
              <a:rPr lang="en-US" sz="1200" i="0" u="sng" strike="noStrike" cap="none" dirty="0">
                <a:solidFill>
                  <a:schemeClr val="hlink"/>
                </a:solidFill>
                <a:latin typeface="Calibri"/>
                <a:ea typeface="Calibri"/>
                <a:cs typeface="Calibri"/>
                <a:sym typeface="Calibri"/>
              </a:rPr>
              <a:t>/grade-4/module-2/unit-3/lesson-9</a:t>
            </a:r>
            <a:endParaRPr sz="1200" dirty="0">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r>
              <a:rPr lang="en-US" sz="1200" i="0" u="none" strike="noStrike" cap="none" dirty="0">
                <a:solidFill>
                  <a:schemeClr val="dk1"/>
                </a:solidFill>
                <a:latin typeface="Calibri"/>
                <a:ea typeface="Calibri"/>
                <a:cs typeface="Calibri"/>
                <a:sym typeface="Calibri"/>
              </a:rPr>
              <a:t>Additional Teacher Resources:</a:t>
            </a:r>
            <a:endParaRPr sz="1200" i="0" u="none" strike="noStrike" cap="none" dirty="0">
              <a:solidFill>
                <a:schemeClr val="dk1"/>
              </a:solidFill>
              <a:latin typeface="Calibri"/>
              <a:ea typeface="Calibri"/>
              <a:cs typeface="Calibri"/>
              <a:sym typeface="Calibri"/>
            </a:endParaRPr>
          </a:p>
          <a:p>
            <a:pPr marL="171450" marR="0" lvl="0" indent="-171450" algn="l" rtl="0">
              <a:lnSpc>
                <a:spcPct val="115000"/>
              </a:lnSpc>
              <a:spcBef>
                <a:spcPts val="0"/>
              </a:spcBef>
              <a:spcAft>
                <a:spcPts val="0"/>
              </a:spcAft>
              <a:buClr>
                <a:schemeClr val="dk1"/>
              </a:buClr>
              <a:buSzPts val="1100"/>
            </a:pPr>
            <a:r>
              <a:rPr lang="en-US" sz="1200" i="0" u="none" strike="noStrike" cap="none"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US" sz="1200" i="0" u="sng" strike="noStrike" cap="none" dirty="0">
                <a:solidFill>
                  <a:schemeClr val="hlink"/>
                </a:solidFill>
                <a:latin typeface="Calibri"/>
                <a:ea typeface="Calibri"/>
                <a:cs typeface="Calibri"/>
                <a:sym typeface="Calibri"/>
                <a:hlinkClick r:id="rId3"/>
              </a:rPr>
              <a:t>https://eleducation.org/resources/general-protocols-and-strategies-from-management-in-the-active-classroom</a:t>
            </a:r>
            <a:endParaRPr sz="1200" i="0" u="sng" strike="noStrike" cap="none" dirty="0">
              <a:solidFill>
                <a:schemeClr val="hlink"/>
              </a:solidFill>
              <a:latin typeface="Calibri"/>
              <a:ea typeface="Calibri"/>
              <a:cs typeface="Calibri"/>
              <a:sym typeface="Calibri"/>
              <a:hlinkClick r:id="rId3"/>
            </a:endParaRPr>
          </a:p>
          <a:p>
            <a:pPr marL="171450" marR="0" lvl="0" indent="-171450" algn="l" rtl="0">
              <a:lnSpc>
                <a:spcPct val="115000"/>
              </a:lnSpc>
              <a:spcBef>
                <a:spcPts val="0"/>
              </a:spcBef>
              <a:spcAft>
                <a:spcPts val="0"/>
              </a:spcAft>
              <a:buClr>
                <a:schemeClr val="dk1"/>
              </a:buClr>
              <a:buSzPts val="1100"/>
            </a:pPr>
            <a:r>
              <a:rPr lang="en-US" sz="1200" i="0" u="none" strike="noStrike" cap="none" dirty="0" smtClean="0">
                <a:solidFill>
                  <a:schemeClr val="dk1"/>
                </a:solidFill>
                <a:latin typeface="Calibri"/>
                <a:ea typeface="Calibri"/>
                <a:cs typeface="Calibri"/>
                <a:sym typeface="Calibri"/>
              </a:rPr>
              <a:t>Protocol </a:t>
            </a:r>
            <a:r>
              <a:rPr lang="en-US" sz="1200" i="0" u="none" strike="noStrike" cap="none" dirty="0">
                <a:solidFill>
                  <a:schemeClr val="dk1"/>
                </a:solidFill>
                <a:latin typeface="Calibri"/>
                <a:ea typeface="Calibri"/>
                <a:cs typeface="Calibri"/>
                <a:sym typeface="Calibri"/>
              </a:rPr>
              <a:t>descriptions and videos can be found here: </a:t>
            </a:r>
            <a:r>
              <a:rPr lang="en-US" sz="1200" i="0" u="sng" strike="noStrike" cap="none" dirty="0">
                <a:solidFill>
                  <a:schemeClr val="hlink"/>
                </a:solidFill>
                <a:latin typeface="Calibri"/>
                <a:ea typeface="Calibri"/>
                <a:cs typeface="Calibri"/>
                <a:sym typeface="Calibri"/>
                <a:hlinkClick r:id="rId4"/>
              </a:rPr>
              <a:t>https://eleducation.org/resources/el-education-classroom-protocols</a:t>
            </a:r>
            <a:endParaRPr sz="1200" i="0" u="sng" strike="noStrike" cap="none" dirty="0">
              <a:solidFill>
                <a:schemeClr val="hlink"/>
              </a:solidFill>
              <a:latin typeface="Calibri"/>
              <a:ea typeface="Calibri"/>
              <a:cs typeface="Calibri"/>
              <a:sym typeface="Calibri"/>
              <a:hlinkClick r:id="rId4"/>
            </a:endParaRPr>
          </a:p>
          <a:p>
            <a:pPr marL="171450" marR="0" lvl="0" indent="-171450" algn="l" rtl="0">
              <a:lnSpc>
                <a:spcPct val="115000"/>
              </a:lnSpc>
              <a:spcBef>
                <a:spcPts val="0"/>
              </a:spcBef>
              <a:spcAft>
                <a:spcPts val="0"/>
              </a:spcAft>
              <a:buClr>
                <a:schemeClr val="dk1"/>
              </a:buClr>
              <a:buSzPts val="1100"/>
            </a:pPr>
            <a:r>
              <a:rPr lang="en-US" sz="1200" i="0" u="none" strike="noStrike" cap="none" dirty="0" smtClean="0">
                <a:solidFill>
                  <a:schemeClr val="dk1"/>
                </a:solidFill>
                <a:latin typeface="Calibri"/>
                <a:ea typeface="Calibri"/>
                <a:cs typeface="Calibri"/>
                <a:sym typeface="Calibri"/>
              </a:rPr>
              <a:t>Rubrics </a:t>
            </a:r>
            <a:r>
              <a:rPr lang="en-US" sz="1200" i="0" u="none" strike="noStrike" cap="none" dirty="0">
                <a:solidFill>
                  <a:schemeClr val="dk1"/>
                </a:solidFill>
                <a:latin typeface="Calibri"/>
                <a:ea typeface="Calibri"/>
                <a:cs typeface="Calibri"/>
                <a:sym typeface="Calibri"/>
              </a:rPr>
              <a:t>and checklists for writing can be found here: </a:t>
            </a:r>
            <a:r>
              <a:rPr lang="en-US" sz="1200" i="0" u="sng" strike="noStrike" cap="none" dirty="0">
                <a:solidFill>
                  <a:schemeClr val="hlink"/>
                </a:solidFill>
                <a:latin typeface="Calibri"/>
                <a:ea typeface="Calibri"/>
                <a:cs typeface="Calibri"/>
                <a:sym typeface="Calibri"/>
                <a:hlinkClick r:id="rId5"/>
              </a:rPr>
              <a:t>https://eleducation.org/resources/fourth-grade-writing-rubrics-and-checklists</a:t>
            </a:r>
            <a:endParaRPr sz="1200" i="0" u="sng" strike="noStrike" cap="none" dirty="0">
              <a:solidFill>
                <a:schemeClr val="hlink"/>
              </a:solidFill>
              <a:latin typeface="Calibri"/>
              <a:ea typeface="Calibri"/>
              <a:cs typeface="Calibri"/>
              <a:sym typeface="Calibri"/>
              <a:hlinkClick r:id="rId5"/>
            </a:endParaRPr>
          </a:p>
          <a:p>
            <a:pPr marL="171450" marR="0" lvl="0" indent="-171450" algn="l" rtl="0">
              <a:lnSpc>
                <a:spcPct val="115000"/>
              </a:lnSpc>
              <a:spcBef>
                <a:spcPts val="0"/>
              </a:spcBef>
              <a:spcAft>
                <a:spcPts val="0"/>
              </a:spcAft>
              <a:buClr>
                <a:schemeClr val="dk1"/>
              </a:buClr>
              <a:buSzPts val="1100"/>
            </a:pPr>
            <a:r>
              <a:rPr lang="en-US" sz="1200" i="0" u="none" strike="noStrike" cap="none" dirty="0" smtClean="0">
                <a:solidFill>
                  <a:schemeClr val="dk1"/>
                </a:solidFill>
                <a:latin typeface="Calibri"/>
                <a:ea typeface="Calibri"/>
                <a:cs typeface="Calibri"/>
                <a:sym typeface="Calibri"/>
              </a:rPr>
              <a:t>Independent </a:t>
            </a:r>
            <a:r>
              <a:rPr lang="en-US" sz="1200" i="0" u="none" strike="noStrike" cap="none" dirty="0">
                <a:solidFill>
                  <a:schemeClr val="dk1"/>
                </a:solidFill>
                <a:latin typeface="Calibri"/>
                <a:ea typeface="Calibri"/>
                <a:cs typeface="Calibri"/>
                <a:sym typeface="Calibri"/>
              </a:rPr>
              <a:t>Reading: Sample Plans can be found here: </a:t>
            </a:r>
            <a:r>
              <a:rPr lang="en-US" sz="1200" i="0" u="sng" strike="noStrike" cap="none" dirty="0">
                <a:solidFill>
                  <a:schemeClr val="hlink"/>
                </a:solidFill>
                <a:latin typeface="Calibri"/>
                <a:ea typeface="Calibri"/>
                <a:cs typeface="Calibri"/>
                <a:sym typeface="Calibri"/>
                <a:hlinkClick r:id="rId6"/>
              </a:rPr>
              <a:t>https://eleducation.org/resources/independent-reading-sample-plans</a:t>
            </a:r>
            <a:endParaRPr sz="1200" i="0" u="sng" strike="noStrike" cap="none" dirty="0">
              <a:solidFill>
                <a:schemeClr val="hlink"/>
              </a:solidFill>
              <a:latin typeface="Calibri"/>
              <a:ea typeface="Calibri"/>
              <a:cs typeface="Calibri"/>
              <a:sym typeface="Calibri"/>
              <a:hlinkClick r:id="rId6"/>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36065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Materials and resources can be viewed and downloaded at </a:t>
            </a:r>
            <a:r>
              <a:rPr lang="en-US" sz="1200" i="0" u="sng" strike="noStrike" cap="none" dirty="0">
                <a:solidFill>
                  <a:schemeClr val="hlink"/>
                </a:solidFill>
                <a:latin typeface="Calibri"/>
                <a:ea typeface="Calibri"/>
                <a:cs typeface="Calibri"/>
                <a:sym typeface="Calibri"/>
              </a:rPr>
              <a:t>https://</a:t>
            </a:r>
            <a:r>
              <a:rPr lang="en-US" sz="1200" i="0" u="sng" strike="noStrike" cap="none" dirty="0" err="1">
                <a:solidFill>
                  <a:schemeClr val="hlink"/>
                </a:solidFill>
                <a:latin typeface="Calibri"/>
                <a:ea typeface="Calibri"/>
                <a:cs typeface="Calibri"/>
                <a:sym typeface="Calibri"/>
              </a:rPr>
              <a:t>curriculum.eleducation.org</a:t>
            </a:r>
            <a:r>
              <a:rPr lang="en-US" sz="1200" i="0" u="sng" strike="noStrike" cap="none" dirty="0">
                <a:solidFill>
                  <a:schemeClr val="hlink"/>
                </a:solidFill>
                <a:latin typeface="Calibri"/>
                <a:ea typeface="Calibri"/>
                <a:cs typeface="Calibri"/>
                <a:sym typeface="Calibri"/>
              </a:rPr>
              <a:t>/curriculum/</a:t>
            </a:r>
            <a:r>
              <a:rPr lang="en-US" sz="1200" i="0" u="sng" strike="noStrike" cap="none" dirty="0" err="1">
                <a:solidFill>
                  <a:schemeClr val="hlink"/>
                </a:solidFill>
                <a:latin typeface="Calibri"/>
                <a:ea typeface="Calibri"/>
                <a:cs typeface="Calibri"/>
                <a:sym typeface="Calibri"/>
              </a:rPr>
              <a:t>ela</a:t>
            </a:r>
            <a:r>
              <a:rPr lang="en-US" sz="1200" i="0" u="sng" strike="noStrike" cap="none" dirty="0">
                <a:solidFill>
                  <a:schemeClr val="hlink"/>
                </a:solidFill>
                <a:latin typeface="Calibri"/>
                <a:ea typeface="Calibri"/>
                <a:cs typeface="Calibri"/>
                <a:sym typeface="Calibri"/>
              </a:rPr>
              <a:t>/grade-4/module-2/unit-3/lesson-9</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1" i="0" u="none" strike="noStrike" cap="none" dirty="0">
                <a:solidFill>
                  <a:srgbClr val="000000"/>
                </a:solidFill>
                <a:latin typeface="Calibri"/>
                <a:ea typeface="Calibri"/>
                <a:cs typeface="Calibri"/>
                <a:sym typeface="Calibri"/>
              </a:rPr>
              <a:t>Narrative Feedback recording form </a:t>
            </a:r>
            <a:r>
              <a:rPr lang="en-US" sz="1200" i="0" u="none" strike="noStrike" cap="none" dirty="0">
                <a:solidFill>
                  <a:srgbClr val="000000"/>
                </a:solidFill>
                <a:latin typeface="Calibri"/>
                <a:ea typeface="Calibri"/>
                <a:cs typeface="Calibri"/>
                <a:sym typeface="Calibri"/>
              </a:rPr>
              <a:t>(one per student and one to display, found in Student W</a:t>
            </a:r>
            <a:r>
              <a:rPr lang="en-US" sz="1200" dirty="0">
                <a:latin typeface="Calibri"/>
                <a:ea typeface="Calibri"/>
                <a:cs typeface="Calibri"/>
                <a:sym typeface="Calibri"/>
              </a:rPr>
              <a:t>orkbook</a:t>
            </a:r>
            <a:r>
              <a:rPr lang="en-US"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Green colored pencils </a:t>
            </a:r>
            <a:r>
              <a:rPr lang="en-US" sz="1200" i="0" u="none" strike="noStrike" cap="none" dirty="0">
                <a:solidFill>
                  <a:srgbClr val="000000"/>
                </a:solidFill>
                <a:latin typeface="Calibri"/>
                <a:ea typeface="Calibri"/>
                <a:cs typeface="Calibri"/>
                <a:sym typeface="Calibri"/>
              </a:rPr>
              <a:t>(one per student)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1" i="0" u="none" strike="noStrike" cap="none" dirty="0">
                <a:solidFill>
                  <a:srgbClr val="000000"/>
                </a:solidFill>
                <a:latin typeface="Calibri"/>
                <a:ea typeface="Calibri"/>
                <a:cs typeface="Calibri"/>
                <a:sym typeface="Calibri"/>
              </a:rPr>
              <a:t>Writing Dialogue handout </a:t>
            </a:r>
            <a:r>
              <a:rPr lang="en-US" sz="1200" i="0" u="none" strike="noStrike" cap="none" dirty="0">
                <a:solidFill>
                  <a:srgbClr val="000000"/>
                </a:solidFill>
                <a:latin typeface="Calibri"/>
                <a:ea typeface="Calibri"/>
                <a:cs typeface="Calibri"/>
                <a:sym typeface="Calibri"/>
              </a:rPr>
              <a:t>(one per student and one to display, </a:t>
            </a:r>
            <a:r>
              <a:rPr lang="en-US" sz="1200" dirty="0">
                <a:latin typeface="Calibri"/>
                <a:ea typeface="Calibri"/>
                <a:cs typeface="Calibri"/>
                <a:sym typeface="Calibri"/>
              </a:rPr>
              <a:t>found in Student Workbook</a:t>
            </a:r>
            <a:r>
              <a:rPr lang="en-US"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Choose-Your-Own-Adventure Narrative anchor chart </a:t>
            </a:r>
            <a:r>
              <a:rPr lang="en-US" sz="1200" i="0" u="none" strike="noStrike" cap="none" dirty="0">
                <a:solidFill>
                  <a:srgbClr val="000000"/>
                </a:solidFill>
                <a:latin typeface="Calibri"/>
                <a:ea typeface="Calibri"/>
                <a:cs typeface="Calibri"/>
                <a:sym typeface="Calibri"/>
              </a:rPr>
              <a:t>(begun in Lesson 1)</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Performance Task anchor chart </a:t>
            </a:r>
            <a:r>
              <a:rPr lang="en-US" sz="1200" i="0" u="none" strike="noStrike" cap="none" dirty="0">
                <a:solidFill>
                  <a:srgbClr val="000000"/>
                </a:solidFill>
                <a:latin typeface="Calibri"/>
                <a:ea typeface="Calibri"/>
                <a:cs typeface="Calibri"/>
                <a:sym typeface="Calibri"/>
              </a:rPr>
              <a:t>(begun in Lesson 1)</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Steps for Planning and Drafting My Narrative anchor chart </a:t>
            </a:r>
            <a:r>
              <a:rPr lang="en-US" sz="1200" i="0" u="none" strike="noStrike" cap="none" dirty="0">
                <a:solidFill>
                  <a:srgbClr val="000000"/>
                </a:solidFill>
                <a:latin typeface="Calibri"/>
                <a:ea typeface="Calibri"/>
                <a:cs typeface="Calibri"/>
                <a:sym typeface="Calibri"/>
              </a:rPr>
              <a:t>(begun in Lesson 4)</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Narrative Writing Checklist </a:t>
            </a:r>
            <a:r>
              <a:rPr lang="en-US" sz="1200" i="0" u="none" strike="noStrike" cap="none" dirty="0">
                <a:solidFill>
                  <a:srgbClr val="000000"/>
                </a:solidFill>
                <a:latin typeface="Calibri"/>
                <a:ea typeface="Calibri"/>
                <a:cs typeface="Calibri"/>
                <a:sym typeface="Calibri"/>
              </a:rPr>
              <a:t>(from Lesson 3; one per student and one to display)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Peer Critique Protocol anchor chart </a:t>
            </a:r>
            <a:r>
              <a:rPr lang="en-US" sz="1200" i="0" u="none" strike="noStrike" cap="none" dirty="0">
                <a:solidFill>
                  <a:srgbClr val="000000"/>
                </a:solidFill>
                <a:latin typeface="Calibri"/>
                <a:ea typeface="Calibri"/>
                <a:cs typeface="Calibri"/>
                <a:sym typeface="Calibri"/>
              </a:rPr>
              <a:t>(begun in Module 1, Unit 3)</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Choose-your-own-adventure narrative </a:t>
            </a:r>
            <a:r>
              <a:rPr lang="en-US" sz="1200" i="0" u="none" strike="noStrike" cap="none" dirty="0">
                <a:solidFill>
                  <a:srgbClr val="000000"/>
                </a:solidFill>
                <a:latin typeface="Calibri"/>
                <a:ea typeface="Calibri"/>
                <a:cs typeface="Calibri"/>
                <a:sym typeface="Calibri"/>
              </a:rPr>
              <a:t>(first draft) (from Lesson 8; one per student)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Expert Group Animal Narrative Planning graphic organizer </a:t>
            </a:r>
            <a:r>
              <a:rPr lang="en-US" sz="1200" i="0" u="none" strike="noStrike" cap="none" dirty="0">
                <a:solidFill>
                  <a:srgbClr val="000000"/>
                </a:solidFill>
                <a:latin typeface="Calibri"/>
                <a:ea typeface="Calibri"/>
                <a:cs typeface="Calibri"/>
                <a:sym typeface="Calibri"/>
              </a:rPr>
              <a:t>(from Lesson 5; one per student)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Introduction Expansion graphic organizer </a:t>
            </a:r>
            <a:r>
              <a:rPr lang="en-US" sz="1200" i="0" u="none" strike="noStrike" cap="none" dirty="0">
                <a:solidFill>
                  <a:srgbClr val="000000"/>
                </a:solidFill>
                <a:latin typeface="Calibri"/>
                <a:ea typeface="Calibri"/>
                <a:cs typeface="Calibri"/>
                <a:sym typeface="Calibri"/>
              </a:rPr>
              <a:t>(from Lesson 7; one per student)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Contributing to a Better World anchor chart </a:t>
            </a:r>
            <a:r>
              <a:rPr lang="en-US" sz="1200" i="0" u="none" strike="noStrike" cap="none" dirty="0">
                <a:solidFill>
                  <a:srgbClr val="000000"/>
                </a:solidFill>
                <a:latin typeface="Calibri"/>
                <a:ea typeface="Calibri"/>
                <a:cs typeface="Calibri"/>
                <a:sym typeface="Calibri"/>
              </a:rPr>
              <a:t>(from Unit 1, Lesson 1)</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Steps for Revising My Writing anchor chart </a:t>
            </a:r>
            <a:r>
              <a:rPr lang="en-US" sz="1200" i="0" u="none" strike="noStrike" cap="none" dirty="0">
                <a:solidFill>
                  <a:srgbClr val="000000"/>
                </a:solidFill>
                <a:latin typeface="Calibri"/>
                <a:ea typeface="Calibri"/>
                <a:cs typeface="Calibri"/>
                <a:sym typeface="Calibri"/>
              </a:rPr>
              <a:t>(begun in Unit 2, Lesson 10)</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0" i="0" u="none" strike="noStrike" cap="none" dirty="0">
                <a:solidFill>
                  <a:srgbClr val="000000"/>
                </a:solidFill>
                <a:latin typeface="Calibri"/>
                <a:ea typeface="Calibri"/>
                <a:cs typeface="Calibri"/>
                <a:sym typeface="Calibri"/>
              </a:rPr>
              <a:t>“Powerful Polly” </a:t>
            </a:r>
            <a:r>
              <a:rPr lang="en-US" sz="1200" b="0" i="0" u="none" strike="noStrike" cap="none" dirty="0" smtClean="0">
                <a:solidFill>
                  <a:srgbClr val="000000"/>
                </a:solidFill>
                <a:latin typeface="Calibri"/>
                <a:ea typeface="Calibri"/>
                <a:cs typeface="Calibri"/>
                <a:sym typeface="Calibri"/>
              </a:rPr>
              <a:t>puffer fish </a:t>
            </a:r>
            <a:r>
              <a:rPr lang="en-US" sz="1200" b="0" i="0" u="none" strike="noStrike" cap="none" dirty="0">
                <a:solidFill>
                  <a:srgbClr val="000000"/>
                </a:solidFill>
                <a:latin typeface="Calibri"/>
                <a:ea typeface="Calibri"/>
                <a:cs typeface="Calibri"/>
                <a:sym typeface="Calibri"/>
              </a:rPr>
              <a:t>narrative </a:t>
            </a:r>
            <a:r>
              <a:rPr lang="en-US" sz="1200" i="0" u="none" strike="noStrike" cap="none" dirty="0">
                <a:solidFill>
                  <a:srgbClr val="000000"/>
                </a:solidFill>
                <a:latin typeface="Calibri"/>
                <a:ea typeface="Calibri"/>
                <a:cs typeface="Calibri"/>
                <a:sym typeface="Calibri"/>
              </a:rPr>
              <a:t>(from Lesson 3; one per student and one to display)</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i="0" u="none" strike="noStrike" cap="none" dirty="0">
                <a:solidFill>
                  <a:schemeClr val="dk1"/>
                </a:solidFill>
                <a:latin typeface="Calibri"/>
                <a:ea typeface="Calibri"/>
                <a:cs typeface="Calibri"/>
                <a:sym typeface="Calibri"/>
              </a:rPr>
              <a:t>Display the </a:t>
            </a:r>
            <a:r>
              <a:rPr lang="en-US" sz="1200" b="1" i="0" u="none" strike="noStrike" cap="none" dirty="0">
                <a:solidFill>
                  <a:srgbClr val="000000"/>
                </a:solidFill>
                <a:latin typeface="Calibri"/>
                <a:ea typeface="Calibri"/>
                <a:cs typeface="Calibri"/>
                <a:sym typeface="Calibri"/>
              </a:rPr>
              <a:t>Steps for Planning and Drafting My Narrative anchor chart , Choose-Your-Own-Adventure Narrative anchor chart, Peer Critique Protocol anchor chart Contributing to a Better World anchor chart </a:t>
            </a:r>
            <a:r>
              <a:rPr lang="en-US" sz="1200" i="0" u="none" strike="noStrike" cap="none" dirty="0">
                <a:solidFill>
                  <a:srgbClr val="000000"/>
                </a:solidFill>
                <a:latin typeface="Calibri"/>
                <a:ea typeface="Calibri"/>
                <a:cs typeface="Calibri"/>
                <a:sym typeface="Calibri"/>
              </a:rPr>
              <a:t>and </a:t>
            </a:r>
            <a:r>
              <a:rPr lang="en-US" sz="1200" b="1" i="0" u="none" strike="noStrike" cap="none" dirty="0">
                <a:solidFill>
                  <a:srgbClr val="000000"/>
                </a:solidFill>
                <a:latin typeface="Calibri"/>
                <a:ea typeface="Calibri"/>
                <a:cs typeface="Calibri"/>
                <a:sym typeface="Calibri"/>
              </a:rPr>
              <a:t>Steps for Revising My Writing anchor </a:t>
            </a:r>
            <a:r>
              <a:rPr lang="en-US" sz="1200" b="1" i="0" u="none" strike="noStrike" cap="none" dirty="0" smtClean="0">
                <a:solidFill>
                  <a:srgbClr val="000000"/>
                </a:solidFill>
                <a:latin typeface="Calibri"/>
                <a:ea typeface="Calibri"/>
                <a:cs typeface="Calibri"/>
                <a:sym typeface="Calibri"/>
              </a:rPr>
              <a:t>chart. </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8665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Google Shape;27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Review th</a:t>
            </a:r>
            <a:r>
              <a:rPr lang="en-US" sz="1200" dirty="0">
                <a:solidFill>
                  <a:schemeClr val="dk1"/>
                </a:solidFill>
                <a:latin typeface="Calibri"/>
                <a:ea typeface="Calibri"/>
                <a:cs typeface="Calibri"/>
                <a:sym typeface="Calibri"/>
              </a:rPr>
              <a:t>is</a:t>
            </a:r>
            <a:r>
              <a:rPr lang="en-US" sz="1200" i="0" u="none" strike="noStrike" cap="none" dirty="0">
                <a:solidFill>
                  <a:schemeClr val="dk1"/>
                </a:solidFill>
                <a:latin typeface="Calibri"/>
                <a:ea typeface="Calibri"/>
                <a:cs typeface="Calibri"/>
                <a:sym typeface="Calibri"/>
              </a:rPr>
              <a:t> protocol before teaching. </a:t>
            </a:r>
            <a:r>
              <a:rPr lang="en-US" sz="1200" dirty="0">
                <a:solidFill>
                  <a:schemeClr val="dk1"/>
                </a:solidFill>
                <a:latin typeface="Calibri"/>
                <a:ea typeface="Calibri"/>
                <a:cs typeface="Calibri"/>
                <a:sym typeface="Calibri"/>
              </a:rPr>
              <a:t>It is </a:t>
            </a:r>
            <a:r>
              <a:rPr lang="en-US" sz="1200" i="0" u="none" strike="noStrike" cap="none" dirty="0">
                <a:solidFill>
                  <a:schemeClr val="dk1"/>
                </a:solidFill>
                <a:latin typeface="Calibri"/>
                <a:ea typeface="Calibri"/>
                <a:cs typeface="Calibri"/>
                <a:sym typeface="Calibri"/>
              </a:rPr>
              <a:t>used in this lesson:</a:t>
            </a:r>
            <a:endParaRPr sz="1200" dirty="0">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US" sz="1200" i="0" u="none" strike="noStrike" cap="none" dirty="0">
                <a:solidFill>
                  <a:schemeClr val="dk1"/>
                </a:solidFill>
                <a:latin typeface="Calibri"/>
                <a:ea typeface="Calibri"/>
                <a:cs typeface="Calibri"/>
                <a:sym typeface="Calibri"/>
              </a:rPr>
              <a:t>Peer </a:t>
            </a:r>
            <a:r>
              <a:rPr lang="en-US" sz="1200" i="0" u="none" strike="noStrike" cap="none" dirty="0" smtClean="0">
                <a:solidFill>
                  <a:schemeClr val="dk1"/>
                </a:solidFill>
                <a:latin typeface="Calibri"/>
                <a:ea typeface="Calibri"/>
                <a:cs typeface="Calibri"/>
                <a:sym typeface="Calibri"/>
              </a:rPr>
              <a:t>Critique:</a:t>
            </a:r>
            <a:r>
              <a:rPr lang="en-US" sz="1200" i="0" u="none" strike="noStrike" cap="none" baseline="0" dirty="0" smtClean="0">
                <a:solidFill>
                  <a:schemeClr val="dk1"/>
                </a:solidFill>
                <a:latin typeface="Calibri"/>
                <a:ea typeface="Calibri"/>
                <a:cs typeface="Calibri"/>
                <a:sym typeface="Calibri"/>
              </a:rPr>
              <a:t> </a:t>
            </a:r>
            <a:r>
              <a:rPr lang="en-US" sz="1200" i="0" u="sng" strike="noStrike" cap="none" dirty="0" smtClean="0">
                <a:solidFill>
                  <a:schemeClr val="hlink"/>
                </a:solidFill>
                <a:latin typeface="Calibri"/>
                <a:ea typeface="Calibri"/>
                <a:cs typeface="Calibri"/>
                <a:sym typeface="Calibri"/>
                <a:hlinkClick r:id="rId3"/>
              </a:rPr>
              <a:t>https</a:t>
            </a:r>
            <a:r>
              <a:rPr lang="en-US" sz="1200" i="0" u="sng" strike="noStrike" cap="none" dirty="0">
                <a:solidFill>
                  <a:schemeClr val="hlink"/>
                </a:solidFill>
                <a:latin typeface="Calibri"/>
                <a:ea typeface="Calibri"/>
                <a:cs typeface="Calibri"/>
                <a:sym typeface="Calibri"/>
                <a:hlinkClick r:id="rId3"/>
              </a:rPr>
              <a:t>://eleducation.org/resources/general-protocols-and-strategies-from-management-in-the-active-classroom</a:t>
            </a:r>
            <a:r>
              <a:rPr lang="en-US"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1151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4" name="Google Shape;28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US" sz="1200" i="1" u="none" strike="noStrike" cap="none" dirty="0">
                <a:solidFill>
                  <a:srgbClr val="000000"/>
                </a:solidFill>
                <a:latin typeface="Calibri"/>
                <a:ea typeface="Calibri"/>
                <a:cs typeface="Calibri"/>
                <a:sym typeface="Calibri"/>
              </a:rPr>
              <a:t>For lighter support:</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Ask students if there are equivalents of capitalization, quotation marks, and punctuation in their home language. Invite them to write samples on the board to compare them with English. </a:t>
            </a:r>
            <a:r>
              <a:rPr lang="en-US" sz="1200" i="0" u="none" strike="noStrike" cap="none" dirty="0" smtClean="0">
                <a:solidFill>
                  <a:srgbClr val="000000"/>
                </a:solidFill>
                <a:latin typeface="Calibri"/>
                <a:ea typeface="Calibri"/>
                <a:cs typeface="Calibri"/>
                <a:sym typeface="Calibri"/>
              </a:rPr>
              <a:t>Students </a:t>
            </a:r>
            <a:r>
              <a:rPr lang="en-US" sz="1200" i="0" u="none" strike="noStrike" cap="none" dirty="0">
                <a:solidFill>
                  <a:srgbClr val="000000"/>
                </a:solidFill>
                <a:latin typeface="Calibri"/>
                <a:ea typeface="Calibri"/>
                <a:cs typeface="Calibri"/>
                <a:sym typeface="Calibri"/>
              </a:rPr>
              <a:t>are often fascinated to learn about the home languages of their peers.</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US" sz="1200" i="1" u="none" strike="noStrike" cap="none" dirty="0">
                <a:solidFill>
                  <a:srgbClr val="000000"/>
                </a:solidFill>
                <a:latin typeface="Calibri"/>
                <a:ea typeface="Calibri"/>
                <a:cs typeface="Calibri"/>
                <a:sym typeface="Calibri"/>
              </a:rPr>
              <a:t>For heavier support:</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Show students a short excerpt from a video that clearly contrasts dialogue with exposition. Have students orally retell the video story, then write a brief version, using correctly punctuated dialogue to mimic the video. You might choose a video in the students’ home language if all students share the same home language. Or you could ask a student with advanced language proficiency to translate the dialogue for students with a different home language. Then, all students could write (a version of) the dialogue with correct punctuation. If students are unfamiliar with English punctuation, consider showing the video, inviting them to tell you to pause the video every time there’s dialogue. Finally, ask students to retell the video story.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i="0" u="none" strike="noStrike" cap="none" dirty="0">
                <a:solidFill>
                  <a:srgbClr val="000000"/>
                </a:solidFill>
                <a:latin typeface="Calibri"/>
                <a:ea typeface="Calibri"/>
                <a:cs typeface="Calibri"/>
                <a:sym typeface="Calibri"/>
              </a:rPr>
              <a:t>Using the guidelines on the </a:t>
            </a:r>
            <a:r>
              <a:rPr lang="en-US" sz="1200" b="1" i="0" u="none" strike="noStrike" cap="none" dirty="0">
                <a:solidFill>
                  <a:srgbClr val="000000"/>
                </a:solidFill>
                <a:latin typeface="Calibri"/>
                <a:ea typeface="Calibri"/>
                <a:cs typeface="Calibri"/>
                <a:sym typeface="Calibri"/>
              </a:rPr>
              <a:t>Writing Dialogue handout</a:t>
            </a:r>
            <a:r>
              <a:rPr lang="en-US" sz="1200" i="0" u="none" strike="noStrike" cap="none" dirty="0">
                <a:solidFill>
                  <a:srgbClr val="000000"/>
                </a:solidFill>
                <a:latin typeface="Calibri"/>
                <a:ea typeface="Calibri"/>
                <a:cs typeface="Calibri"/>
                <a:sym typeface="Calibri"/>
              </a:rPr>
              <a:t>, allow students to find examples of each punctuation feature in </a:t>
            </a:r>
            <a:r>
              <a:rPr lang="en-US" sz="1200" b="0" i="0" u="none" strike="noStrike" cap="none" dirty="0">
                <a:solidFill>
                  <a:srgbClr val="000000"/>
                </a:solidFill>
                <a:latin typeface="Calibri"/>
                <a:ea typeface="Calibri"/>
                <a:cs typeface="Calibri"/>
                <a:sym typeface="Calibri"/>
              </a:rPr>
              <a:t>“Powerful Polly.” </a:t>
            </a:r>
            <a:r>
              <a:rPr lang="en-US" sz="1200" i="0" u="none" strike="noStrike" cap="none" dirty="0">
                <a:solidFill>
                  <a:srgbClr val="000000"/>
                </a:solidFill>
                <a:latin typeface="Calibri"/>
                <a:ea typeface="Calibri"/>
                <a:cs typeface="Calibri"/>
                <a:sym typeface="Calibri"/>
              </a:rPr>
              <a:t>Ask them why the author used that punctuation.</a:t>
            </a:r>
            <a:endParaRPr sz="1200" dirty="0">
              <a:latin typeface="Calibri"/>
              <a:ea typeface="Calibri"/>
              <a:cs typeface="Calibri"/>
              <a:sym typeface="Calibri"/>
            </a:endParaRPr>
          </a:p>
        </p:txBody>
      </p:sp>
    </p:spTree>
    <p:extLst>
      <p:ext uri="{BB962C8B-B14F-4D97-AF65-F5344CB8AC3E}">
        <p14:creationId xmlns:p14="http://schemas.microsoft.com/office/powerpoint/2010/main" val="2167480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90" name="Google Shape;290;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34547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dirty="0" smtClean="0">
                <a:latin typeface="Calibri" panose="020F0502020204030204" pitchFamily="34" charset="0"/>
                <a:sym typeface="Calibri"/>
              </a:rPr>
              <a:t>Grouping</a:t>
            </a:r>
            <a:r>
              <a:rPr lang="en-US" sz="1200" b="1" dirty="0">
                <a:latin typeface="Calibri" panose="020F0502020204030204" pitchFamily="34" charset="0"/>
                <a:sym typeface="Calibri"/>
              </a:rPr>
              <a:t>: Whole Group </a:t>
            </a:r>
            <a:endParaRPr sz="1200" b="1"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latin typeface="Calibri" panose="020F0502020204030204" pitchFamily="34" charset="0"/>
                <a:sym typeface="Calibri"/>
              </a:rPr>
              <a:t>Student Look-</a:t>
            </a:r>
            <a:r>
              <a:rPr lang="en-US" sz="1200" dirty="0" err="1">
                <a:latin typeface="Calibri" panose="020F0502020204030204" pitchFamily="34" charset="0"/>
                <a:sym typeface="Calibri"/>
              </a:rPr>
              <a:t>fors</a:t>
            </a:r>
            <a:r>
              <a:rPr lang="en-US" sz="1200" dirty="0">
                <a:latin typeface="Calibri" panose="020F0502020204030204" pitchFamily="34" charset="0"/>
                <a:sym typeface="Calibri"/>
              </a:rPr>
              <a:t>/Listen-</a:t>
            </a:r>
            <a:r>
              <a:rPr lang="en-US" sz="1200" dirty="0" err="1">
                <a:latin typeface="Calibri" panose="020F0502020204030204" pitchFamily="34" charset="0"/>
                <a:sym typeface="Calibri"/>
              </a:rPr>
              <a:t>fors</a:t>
            </a:r>
            <a:r>
              <a:rPr lang="en-US" sz="1200" dirty="0">
                <a:latin typeface="Calibri" panose="020F0502020204030204" pitchFamily="34" charset="0"/>
                <a:sym typeface="Calibri"/>
              </a:rPr>
              <a: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15294429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 name="Google Shape;30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rgbClr val="000000"/>
                </a:solidFill>
                <a:latin typeface="Calibri"/>
                <a:ea typeface="Calibri"/>
                <a:cs typeface="Calibri"/>
                <a:sym typeface="Calibri"/>
              </a:rPr>
              <a:t>Narrative Writing Checklist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5-7 </a:t>
            </a:r>
            <a:r>
              <a:rPr lang="en-US"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Whole Group</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US" sz="1200" i="0" u="none" strike="noStrike" cap="none" dirty="0">
                <a:solidFill>
                  <a:schemeClr val="dk1"/>
                </a:solidFill>
                <a:latin typeface="Calibri"/>
                <a:ea typeface="Calibri"/>
                <a:cs typeface="Calibri"/>
                <a:sym typeface="Calibri"/>
              </a:rPr>
              <a:t>Post</a:t>
            </a:r>
            <a:r>
              <a:rPr lang="en-US" sz="1200" b="1" i="0" u="none" strike="noStrike" cap="none" dirty="0">
                <a:solidFill>
                  <a:schemeClr val="dk1"/>
                </a:solidFill>
                <a:latin typeface="Calibri"/>
                <a:ea typeface="Calibri"/>
                <a:cs typeface="Calibri"/>
                <a:sym typeface="Calibri"/>
              </a:rPr>
              <a:t> </a:t>
            </a:r>
            <a:r>
              <a:rPr lang="en-US" sz="1200" b="1" i="0" u="none" strike="noStrike" cap="none" dirty="0">
                <a:solidFill>
                  <a:srgbClr val="000000"/>
                </a:solidFill>
                <a:latin typeface="Calibri"/>
                <a:ea typeface="Calibri"/>
                <a:cs typeface="Calibri"/>
                <a:sym typeface="Calibri"/>
              </a:rPr>
              <a:t>Choose-Your-Own-Adventure Narrative anchor chart</a:t>
            </a:r>
            <a:r>
              <a:rPr lang="en-US" sz="1200" i="0" u="none" strike="noStrike" cap="none" dirty="0">
                <a:solidFill>
                  <a:srgbClr val="000000"/>
                </a:solidFill>
                <a:latin typeface="Calibri"/>
                <a:ea typeface="Calibri"/>
                <a:cs typeface="Calibri"/>
                <a:sym typeface="Calibri"/>
              </a:rPr>
              <a:t>, </a:t>
            </a:r>
            <a:r>
              <a:rPr lang="en-US" sz="1200" b="1" i="0" u="none" strike="noStrike" cap="none" dirty="0">
                <a:solidFill>
                  <a:srgbClr val="000000"/>
                </a:solidFill>
                <a:latin typeface="Calibri"/>
                <a:ea typeface="Calibri"/>
                <a:cs typeface="Calibri"/>
                <a:sym typeface="Calibri"/>
              </a:rPr>
              <a:t>Performance Task anchor chart</a:t>
            </a:r>
            <a:r>
              <a:rPr lang="en-US" sz="1200" i="0" u="none" strike="noStrike" cap="none" dirty="0">
                <a:solidFill>
                  <a:srgbClr val="000000"/>
                </a:solidFill>
                <a:latin typeface="Calibri"/>
                <a:ea typeface="Calibri"/>
                <a:cs typeface="Calibri"/>
                <a:sym typeface="Calibri"/>
              </a:rPr>
              <a:t>, and </a:t>
            </a:r>
            <a:r>
              <a:rPr lang="en-US" sz="1200" b="1" i="0" u="none" strike="noStrike" cap="none" dirty="0">
                <a:solidFill>
                  <a:srgbClr val="000000"/>
                </a:solidFill>
                <a:latin typeface="Calibri"/>
                <a:ea typeface="Calibri"/>
                <a:cs typeface="Calibri"/>
                <a:sym typeface="Calibri"/>
              </a:rPr>
              <a:t>Steps for Planning and Drafting My Narrative anchor chart</a:t>
            </a:r>
            <a:r>
              <a:rPr lang="en-US"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This slide has animations that appear upon click.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Draw students’ attention to the posted anchor charts: </a:t>
            </a:r>
            <a:r>
              <a:rPr lang="en-US" sz="1200" b="1" i="0" u="none" strike="noStrike" cap="none" dirty="0">
                <a:solidFill>
                  <a:srgbClr val="000000"/>
                </a:solidFill>
                <a:latin typeface="Calibri"/>
                <a:ea typeface="Calibri"/>
                <a:cs typeface="Calibri"/>
                <a:sym typeface="Calibri"/>
              </a:rPr>
              <a:t>Choose-Your-Own-Adventure Narrative anchor chart</a:t>
            </a:r>
            <a:r>
              <a:rPr lang="en-US" sz="1200" i="0" u="none" strike="noStrike" cap="none" dirty="0">
                <a:solidFill>
                  <a:srgbClr val="000000"/>
                </a:solidFill>
                <a:latin typeface="Calibri"/>
                <a:ea typeface="Calibri"/>
                <a:cs typeface="Calibri"/>
                <a:sym typeface="Calibri"/>
              </a:rPr>
              <a:t>, </a:t>
            </a:r>
            <a:r>
              <a:rPr lang="en-US" sz="1200" b="1" i="0" u="none" strike="noStrike" cap="none" dirty="0">
                <a:solidFill>
                  <a:srgbClr val="000000"/>
                </a:solidFill>
                <a:latin typeface="Calibri"/>
                <a:ea typeface="Calibri"/>
                <a:cs typeface="Calibri"/>
                <a:sym typeface="Calibri"/>
              </a:rPr>
              <a:t>Performance Task anchor chart</a:t>
            </a:r>
            <a:r>
              <a:rPr lang="en-US" sz="1200" i="0" u="none" strike="noStrike" cap="none" dirty="0">
                <a:solidFill>
                  <a:srgbClr val="000000"/>
                </a:solidFill>
                <a:latin typeface="Calibri"/>
                <a:ea typeface="Calibri"/>
                <a:cs typeface="Calibri"/>
                <a:sym typeface="Calibri"/>
              </a:rPr>
              <a:t>, and </a:t>
            </a:r>
            <a:r>
              <a:rPr lang="en-US" sz="1200" b="1" i="0" u="none" strike="noStrike" cap="none" dirty="0">
                <a:solidFill>
                  <a:srgbClr val="000000"/>
                </a:solidFill>
                <a:latin typeface="Calibri"/>
                <a:ea typeface="Calibri"/>
                <a:cs typeface="Calibri"/>
                <a:sym typeface="Calibri"/>
              </a:rPr>
              <a:t>Steps for Planning and Drafting My Narrative anchor chart</a:t>
            </a:r>
            <a:r>
              <a:rPr lang="en-US" sz="1200" dirty="0">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Display and invite students to take out their copies of the </a:t>
            </a:r>
            <a:r>
              <a:rPr lang="en-US" sz="1200" b="1" i="0" u="none" strike="noStrike" cap="none" dirty="0">
                <a:solidFill>
                  <a:srgbClr val="000000"/>
                </a:solidFill>
                <a:latin typeface="Calibri"/>
                <a:ea typeface="Calibri"/>
                <a:cs typeface="Calibri"/>
                <a:sym typeface="Calibri"/>
              </a:rPr>
              <a:t>Narrative Writing Checklist</a:t>
            </a:r>
            <a:r>
              <a:rPr lang="en-US" sz="1200" i="0" u="none" strike="noStrike" cap="none" dirty="0">
                <a:solidFill>
                  <a:srgbClr val="000000"/>
                </a:solidFill>
                <a:latin typeface="Calibri"/>
                <a:ea typeface="Calibri"/>
                <a:cs typeface="Calibri"/>
                <a:sym typeface="Calibri"/>
              </a:rPr>
              <a:t> and read the following criterion:</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W.4.3c </a:t>
            </a:r>
            <a:r>
              <a:rPr lang="en-US" sz="1200" i="0" u="none" strike="noStrike" cap="none" dirty="0">
                <a:solidFill>
                  <a:srgbClr val="000000"/>
                </a:solidFill>
                <a:latin typeface="Calibri"/>
                <a:ea typeface="Calibri"/>
                <a:cs typeface="Calibri"/>
                <a:sym typeface="Calibri"/>
              </a:rPr>
              <a:t>Review vocabulary from this criterion by asking:</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"What </a:t>
            </a:r>
            <a:r>
              <a:rPr lang="en-US" sz="1200" i="1" u="none" strike="noStrike" cap="none" dirty="0">
                <a:solidFill>
                  <a:srgbClr val="000000"/>
                </a:solidFill>
                <a:latin typeface="Calibri"/>
                <a:ea typeface="Calibri"/>
                <a:cs typeface="Calibri"/>
                <a:sym typeface="Calibri"/>
              </a:rPr>
              <a:t>do we mean by </a:t>
            </a:r>
            <a:r>
              <a:rPr lang="en-US" sz="1200" i="1" u="none" strike="noStrike" cap="none" dirty="0" smtClean="0">
                <a:solidFill>
                  <a:srgbClr val="000000"/>
                </a:solidFill>
                <a:latin typeface="Calibri"/>
                <a:ea typeface="Calibri"/>
                <a:cs typeface="Calibri"/>
                <a:sym typeface="Calibri"/>
              </a:rPr>
              <a:t>’organize?’” </a:t>
            </a:r>
            <a:r>
              <a:rPr lang="en-US" sz="1200" b="1" i="0" u="none" strike="noStrike" cap="none" dirty="0">
                <a:solidFill>
                  <a:srgbClr val="000000"/>
                </a:solidFill>
                <a:latin typeface="Calibri"/>
                <a:ea typeface="Calibri"/>
                <a:cs typeface="Calibri"/>
                <a:sym typeface="Calibri"/>
              </a:rPr>
              <a:t>(how a piece of writing is ordered)</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"What </a:t>
            </a:r>
            <a:r>
              <a:rPr lang="en-US" sz="1200" i="1" u="none" strike="noStrike" cap="none" dirty="0">
                <a:solidFill>
                  <a:srgbClr val="000000"/>
                </a:solidFill>
                <a:latin typeface="Calibri"/>
                <a:ea typeface="Calibri"/>
                <a:cs typeface="Calibri"/>
                <a:sym typeface="Calibri"/>
              </a:rPr>
              <a:t>do we mean by </a:t>
            </a:r>
            <a:r>
              <a:rPr lang="en-US" sz="1200" i="1" u="none" strike="noStrike" cap="none" dirty="0" smtClean="0">
                <a:solidFill>
                  <a:srgbClr val="000000"/>
                </a:solidFill>
                <a:latin typeface="Calibri"/>
                <a:ea typeface="Calibri"/>
                <a:cs typeface="Calibri"/>
                <a:sym typeface="Calibri"/>
              </a:rPr>
              <a:t>’events?’” </a:t>
            </a:r>
            <a:r>
              <a:rPr lang="en-US" sz="1200" b="1" i="0" u="none" strike="noStrike" cap="none" dirty="0">
                <a:solidFill>
                  <a:srgbClr val="000000"/>
                </a:solidFill>
                <a:latin typeface="Calibri"/>
                <a:ea typeface="Calibri"/>
                <a:cs typeface="Calibri"/>
                <a:sym typeface="Calibri"/>
              </a:rPr>
              <a:t>(the action of the story, or the parts of the plot—the introduction, rising action, problem, solution, and conclusion)</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"What </a:t>
            </a:r>
            <a:r>
              <a:rPr lang="en-US" sz="1200" i="1" u="none" strike="noStrike" cap="none" dirty="0">
                <a:solidFill>
                  <a:srgbClr val="000000"/>
                </a:solidFill>
                <a:latin typeface="Calibri"/>
                <a:ea typeface="Calibri"/>
                <a:cs typeface="Calibri"/>
                <a:sym typeface="Calibri"/>
              </a:rPr>
              <a:t>do we mean by </a:t>
            </a:r>
            <a:r>
              <a:rPr lang="en-US" sz="1200" i="1" u="none" strike="noStrike" cap="none" dirty="0" smtClean="0">
                <a:solidFill>
                  <a:srgbClr val="000000"/>
                </a:solidFill>
                <a:latin typeface="Calibri"/>
                <a:ea typeface="Calibri"/>
                <a:cs typeface="Calibri"/>
                <a:sym typeface="Calibri"/>
              </a:rPr>
              <a:t>’makes </a:t>
            </a:r>
            <a:r>
              <a:rPr lang="en-US" sz="1200" i="1" u="none" strike="noStrike" cap="none" dirty="0">
                <a:solidFill>
                  <a:srgbClr val="000000"/>
                </a:solidFill>
                <a:latin typeface="Calibri"/>
                <a:ea typeface="Calibri"/>
                <a:cs typeface="Calibri"/>
                <a:sym typeface="Calibri"/>
              </a:rPr>
              <a:t>sense</a:t>
            </a:r>
            <a:r>
              <a:rPr lang="en-US" sz="1200" i="1" u="none" strike="noStrike" cap="none" dirty="0" smtClean="0">
                <a:solidFill>
                  <a:srgbClr val="000000"/>
                </a:solidFill>
                <a:latin typeface="Calibri"/>
                <a:ea typeface="Calibri"/>
                <a:cs typeface="Calibri"/>
                <a:sym typeface="Calibri"/>
              </a:rPr>
              <a:t>?’” </a:t>
            </a:r>
            <a:r>
              <a:rPr lang="en-US" sz="1200" b="1" i="0" u="none" strike="noStrike" cap="none" dirty="0">
                <a:solidFill>
                  <a:srgbClr val="000000"/>
                </a:solidFill>
                <a:latin typeface="Calibri"/>
                <a:ea typeface="Calibri"/>
                <a:cs typeface="Calibri"/>
                <a:sym typeface="Calibri"/>
              </a:rPr>
              <a:t>(is not confusing to the reader)</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Remind students that when they drafted the introduction to their choose-your-own-adventure narrative for the </a:t>
            </a:r>
            <a:r>
              <a:rPr lang="en-US" sz="1200" b="1" i="0" u="none" strike="noStrike" cap="none" dirty="0">
                <a:solidFill>
                  <a:srgbClr val="000000"/>
                </a:solidFill>
                <a:latin typeface="Calibri"/>
                <a:ea typeface="Calibri"/>
                <a:cs typeface="Calibri"/>
                <a:sym typeface="Calibri"/>
              </a:rPr>
              <a:t>Mid-Unit 3 Assessment</a:t>
            </a:r>
            <a:r>
              <a:rPr lang="en-US" sz="1200" i="0" u="none" strike="noStrike" cap="none" dirty="0">
                <a:solidFill>
                  <a:srgbClr val="000000"/>
                </a:solidFill>
                <a:latin typeface="Calibri"/>
                <a:ea typeface="Calibri"/>
                <a:cs typeface="Calibri"/>
                <a:sym typeface="Calibri"/>
              </a:rPr>
              <a:t>, they had to organize the events in a way that made sense to the reader. For example, in real life the animal wouldn’t activate its defense mechanism until there is a predator it needs to defend itself from, so their narrative needs to do the same. Ask:</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"Are </a:t>
            </a:r>
            <a:r>
              <a:rPr lang="en-US" sz="1200" i="1" u="none" strike="noStrike" cap="none" dirty="0">
                <a:solidFill>
                  <a:srgbClr val="000000"/>
                </a:solidFill>
                <a:latin typeface="Calibri"/>
                <a:ea typeface="Calibri"/>
                <a:cs typeface="Calibri"/>
                <a:sym typeface="Calibri"/>
              </a:rPr>
              <a:t>there any specific criteria about organizing the events in this narrative that you should be aware of and list in that column on the checklist</a:t>
            </a:r>
            <a:r>
              <a:rPr lang="en-US" sz="1200" i="1" u="none" strike="noStrike" cap="none" dirty="0" smtClean="0">
                <a:solidFill>
                  <a:srgbClr val="000000"/>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Listen for students to suggest that they don’t need to add anything here, as this criterion is clear enough as it is.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Invite students to record ‘Y’ for ‘Yes’ and the date in the final column of their </a:t>
            </a:r>
            <a:r>
              <a:rPr lang="en-US" sz="1200" b="1" i="0" u="none" strike="noStrike" cap="none" dirty="0">
                <a:solidFill>
                  <a:srgbClr val="000000"/>
                </a:solidFill>
                <a:latin typeface="Calibri"/>
                <a:ea typeface="Calibri"/>
                <a:cs typeface="Calibri"/>
                <a:sym typeface="Calibri"/>
              </a:rPr>
              <a:t>Narrative Writing Checklist</a:t>
            </a:r>
            <a:r>
              <a:rPr lang="en-US" sz="1200" i="0" u="none" strike="noStrike" cap="none" dirty="0">
                <a:solidFill>
                  <a:srgbClr val="000000"/>
                </a:solidFill>
                <a:latin typeface="Calibri"/>
                <a:ea typeface="Calibri"/>
                <a:cs typeface="Calibri"/>
                <a:sym typeface="Calibri"/>
              </a:rPr>
              <a:t> if they feel the criteria marked on their checklists have been achieved in their writing from the mid-unit assessment.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Students should be checking their checklist and adding criterion as you discuss.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For students who may need additional with writing fluency: Provide a sentence starter in the student criteria column of their checklist. </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292043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4" name="Google Shape;31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rgbClr val="000000"/>
                </a:solidFill>
                <a:latin typeface="Calibri"/>
                <a:ea typeface="Calibri"/>
                <a:cs typeface="Calibri"/>
                <a:sym typeface="Calibri"/>
              </a:rPr>
              <a:t>Reviewing Learning Target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5-7 </a:t>
            </a:r>
            <a:r>
              <a:rPr lang="en-US"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Whole Group</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US" sz="1200" i="0" u="none" strike="noStrike" cap="none" dirty="0">
                <a:solidFill>
                  <a:schemeClr val="dk1"/>
                </a:solidFill>
                <a:latin typeface="Calibri"/>
                <a:ea typeface="Calibri"/>
                <a:cs typeface="Calibri"/>
                <a:sym typeface="Calibri"/>
              </a:rPr>
              <a:t>Post</a:t>
            </a:r>
            <a:r>
              <a:rPr lang="en-US" sz="1200" b="1" i="0" u="none" strike="noStrike" cap="none" dirty="0">
                <a:solidFill>
                  <a:schemeClr val="dk1"/>
                </a:solidFill>
                <a:latin typeface="Calibri"/>
                <a:ea typeface="Calibri"/>
                <a:cs typeface="Calibri"/>
                <a:sym typeface="Calibri"/>
              </a:rPr>
              <a:t> </a:t>
            </a:r>
            <a:r>
              <a:rPr lang="en-US" sz="1200" b="1" i="0" u="none" strike="noStrike" cap="none" dirty="0">
                <a:solidFill>
                  <a:srgbClr val="000000"/>
                </a:solidFill>
                <a:latin typeface="Calibri"/>
                <a:ea typeface="Calibri"/>
                <a:cs typeface="Calibri"/>
                <a:sym typeface="Calibri"/>
              </a:rPr>
              <a:t>Choose-Your-Own-Adventure Narrative anchor chart</a:t>
            </a:r>
            <a:r>
              <a:rPr lang="en-US" sz="1200" i="0" u="none" strike="noStrike" cap="none" dirty="0">
                <a:solidFill>
                  <a:srgbClr val="000000"/>
                </a:solidFill>
                <a:latin typeface="Calibri"/>
                <a:ea typeface="Calibri"/>
                <a:cs typeface="Calibri"/>
                <a:sym typeface="Calibri"/>
              </a:rPr>
              <a:t>, </a:t>
            </a:r>
            <a:r>
              <a:rPr lang="en-US" sz="1200" b="1" i="0" u="none" strike="noStrike" cap="none" dirty="0">
                <a:solidFill>
                  <a:srgbClr val="000000"/>
                </a:solidFill>
                <a:latin typeface="Calibri"/>
                <a:ea typeface="Calibri"/>
                <a:cs typeface="Calibri"/>
                <a:sym typeface="Calibri"/>
              </a:rPr>
              <a:t>Performance Task anchor chart</a:t>
            </a:r>
            <a:r>
              <a:rPr lang="en-US" sz="1200" i="0" u="none" strike="noStrike" cap="none" dirty="0">
                <a:solidFill>
                  <a:srgbClr val="000000"/>
                </a:solidFill>
                <a:latin typeface="Calibri"/>
                <a:ea typeface="Calibri"/>
                <a:cs typeface="Calibri"/>
                <a:sym typeface="Calibri"/>
              </a:rPr>
              <a:t>, and </a:t>
            </a:r>
            <a:r>
              <a:rPr lang="en-US" sz="1200" b="1" i="0" u="none" strike="noStrike" cap="none" dirty="0">
                <a:solidFill>
                  <a:srgbClr val="000000"/>
                </a:solidFill>
                <a:latin typeface="Calibri"/>
                <a:ea typeface="Calibri"/>
                <a:cs typeface="Calibri"/>
                <a:sym typeface="Calibri"/>
              </a:rPr>
              <a:t>Steps for Planning and Drafting My Narrative anchor chart</a:t>
            </a:r>
            <a:r>
              <a:rPr lang="en-US"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This slide has animations that appear upon click.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Read aloud the learning targets: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"I </a:t>
            </a:r>
            <a:r>
              <a:rPr lang="en-US" sz="1200" i="1" u="none" strike="noStrike" cap="none" dirty="0">
                <a:solidFill>
                  <a:srgbClr val="000000"/>
                </a:solidFill>
                <a:latin typeface="Calibri"/>
                <a:ea typeface="Calibri"/>
                <a:cs typeface="Calibri"/>
                <a:sym typeface="Calibri"/>
              </a:rPr>
              <a:t>can critique my writing partner’s narrative for organization and provide kind, helpful, and specific feedback</a:t>
            </a:r>
            <a:r>
              <a:rPr lang="en-US" sz="1200" i="1" u="none" strike="noStrike" cap="none" dirty="0" smtClean="0">
                <a:solidFill>
                  <a:srgbClr val="000000"/>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"I </a:t>
            </a:r>
            <a:r>
              <a:rPr lang="en-US" sz="1200" i="1" u="none" strike="noStrike" cap="none" dirty="0">
                <a:solidFill>
                  <a:srgbClr val="000000"/>
                </a:solidFill>
                <a:latin typeface="Calibri"/>
                <a:ea typeface="Calibri"/>
                <a:cs typeface="Calibri"/>
                <a:sym typeface="Calibri"/>
              </a:rPr>
              <a:t>can explain how authors of narratives use dialogue to help the reader understand the thoughts, feelings, and responses of characters</a:t>
            </a:r>
            <a:r>
              <a:rPr lang="en-US" sz="1200" i="1" u="none" strike="noStrike" cap="none" dirty="0" smtClean="0">
                <a:solidFill>
                  <a:srgbClr val="000000"/>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"I </a:t>
            </a:r>
            <a:r>
              <a:rPr lang="en-US" sz="1200" i="1" u="none" strike="noStrike" cap="none" dirty="0">
                <a:solidFill>
                  <a:srgbClr val="000000"/>
                </a:solidFill>
                <a:latin typeface="Calibri"/>
                <a:ea typeface="Calibri"/>
                <a:cs typeface="Calibri"/>
                <a:sym typeface="Calibri"/>
              </a:rPr>
              <a:t>can use commas and quotation marks correctly to show dialogue</a:t>
            </a:r>
            <a:r>
              <a:rPr lang="en-US" sz="1200" i="1" u="none" strike="noStrike" cap="none" dirty="0" smtClean="0">
                <a:solidFill>
                  <a:srgbClr val="000000"/>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Ask students to identify parts of the learning targets that are unfamiliar or confusing. Pay particular attention to the meanings of the words </a:t>
            </a:r>
            <a:r>
              <a:rPr lang="en-US" sz="1200" i="1" u="none" strike="noStrike" cap="none" dirty="0">
                <a:solidFill>
                  <a:srgbClr val="000000"/>
                </a:solidFill>
                <a:latin typeface="Calibri"/>
                <a:ea typeface="Calibri"/>
                <a:cs typeface="Calibri"/>
                <a:sym typeface="Calibri"/>
              </a:rPr>
              <a:t>specific</a:t>
            </a:r>
            <a:r>
              <a:rPr lang="en-US" sz="1200" i="0" u="none" strike="noStrike" cap="none" dirty="0">
                <a:solidFill>
                  <a:srgbClr val="000000"/>
                </a:solidFill>
                <a:latin typeface="Calibri"/>
                <a:ea typeface="Calibri"/>
                <a:cs typeface="Calibri"/>
                <a:sym typeface="Calibri"/>
              </a:rPr>
              <a:t>, </a:t>
            </a:r>
            <a:r>
              <a:rPr lang="en-US" sz="1200" i="1" u="none" strike="noStrike" cap="none" dirty="0">
                <a:solidFill>
                  <a:srgbClr val="000000"/>
                </a:solidFill>
                <a:latin typeface="Calibri"/>
                <a:ea typeface="Calibri"/>
                <a:cs typeface="Calibri"/>
                <a:sym typeface="Calibri"/>
              </a:rPr>
              <a:t>critique</a:t>
            </a:r>
            <a:r>
              <a:rPr lang="en-US" sz="1200" i="0" u="none" strike="noStrike" cap="none" dirty="0">
                <a:solidFill>
                  <a:srgbClr val="000000"/>
                </a:solidFill>
                <a:latin typeface="Calibri"/>
                <a:ea typeface="Calibri"/>
                <a:cs typeface="Calibri"/>
                <a:sym typeface="Calibri"/>
              </a:rPr>
              <a:t>, and </a:t>
            </a:r>
            <a:r>
              <a:rPr lang="en-US" sz="1200" i="1" u="none" strike="noStrike" cap="none" dirty="0">
                <a:solidFill>
                  <a:srgbClr val="000000"/>
                </a:solidFill>
                <a:latin typeface="Calibri"/>
                <a:ea typeface="Calibri"/>
                <a:cs typeface="Calibri"/>
                <a:sym typeface="Calibri"/>
              </a:rPr>
              <a:t>dialogue</a:t>
            </a:r>
            <a:r>
              <a:rPr lang="en-US" sz="1200" i="0" u="none" strike="noStrike" cap="none" dirty="0">
                <a:solidFill>
                  <a:srgbClr val="000000"/>
                </a:solidFill>
                <a:latin typeface="Calibri"/>
                <a:ea typeface="Calibri"/>
                <a:cs typeface="Calibri"/>
                <a:sym typeface="Calibri"/>
              </a:rPr>
              <a:t> as you clarify the meaning of the targets with students.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rgbClr val="000000"/>
                </a:solidFill>
                <a:latin typeface="Calibri"/>
                <a:ea typeface="Calibri"/>
                <a:cs typeface="Calibri"/>
                <a:sym typeface="Calibri"/>
              </a:rPr>
              <a:t>Student </a:t>
            </a:r>
            <a:r>
              <a:rPr lang="en-US" sz="1200" dirty="0">
                <a:latin typeface="Calibri"/>
                <a:ea typeface="Calibri"/>
                <a:cs typeface="Calibri"/>
                <a:sym typeface="Calibri"/>
              </a:rPr>
              <a:t>L</a:t>
            </a:r>
            <a:r>
              <a:rPr lang="en-US" sz="1200" i="0" u="none" strike="noStrike" cap="none" dirty="0">
                <a:solidFill>
                  <a:srgbClr val="000000"/>
                </a:solidFill>
                <a:latin typeface="Calibri"/>
                <a:ea typeface="Calibri"/>
                <a:cs typeface="Calibri"/>
                <a:sym typeface="Calibri"/>
              </a:rPr>
              <a:t>ook-</a:t>
            </a:r>
            <a:r>
              <a:rPr lang="en-US" sz="1200" i="0" u="none" strike="noStrike" cap="none" dirty="0" err="1">
                <a:solidFill>
                  <a:srgbClr val="000000"/>
                </a:solidFill>
                <a:latin typeface="Calibri"/>
                <a:ea typeface="Calibri"/>
                <a:cs typeface="Calibri"/>
                <a:sym typeface="Calibri"/>
              </a:rPr>
              <a:t>fors</a:t>
            </a:r>
            <a:r>
              <a:rPr lang="en-US" sz="1200" i="0" u="none" strike="noStrike" cap="none" dirty="0">
                <a:solidFill>
                  <a:srgbClr val="000000"/>
                </a:solidFill>
                <a:latin typeface="Calibri"/>
                <a:ea typeface="Calibri"/>
                <a:cs typeface="Calibri"/>
                <a:sym typeface="Calibri"/>
              </a:rPr>
              <a:t>/</a:t>
            </a:r>
            <a:r>
              <a:rPr lang="en-US" sz="1200" dirty="0">
                <a:latin typeface="Calibri"/>
                <a:ea typeface="Calibri"/>
                <a:cs typeface="Calibri"/>
                <a:sym typeface="Calibri"/>
              </a:rPr>
              <a:t>L</a:t>
            </a:r>
            <a:r>
              <a:rPr lang="en-US" sz="1200" i="0" u="none" strike="noStrike" cap="none" dirty="0">
                <a:solidFill>
                  <a:srgbClr val="000000"/>
                </a:solidFill>
                <a:latin typeface="Calibri"/>
                <a:ea typeface="Calibri"/>
                <a:cs typeface="Calibri"/>
                <a:sym typeface="Calibri"/>
              </a:rPr>
              <a:t>isten-</a:t>
            </a:r>
            <a:r>
              <a:rPr lang="en-US" sz="1200" i="0" u="none" strike="noStrike" cap="none" dirty="0" err="1">
                <a:solidFill>
                  <a:srgbClr val="000000"/>
                </a:solidFill>
                <a:latin typeface="Calibri"/>
                <a:ea typeface="Calibri"/>
                <a:cs typeface="Calibri"/>
                <a:sym typeface="Calibri"/>
              </a:rPr>
              <a:t>fors</a:t>
            </a:r>
            <a:r>
              <a:rPr lang="en-US"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Students should be following along as you discuss learning targets.</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Support for Any Students Who Need It</a:t>
            </a:r>
            <a:r>
              <a:rPr lang="en-US"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Allow students to pair-share an example of how the events in their narratives are organized in a way that makes sense.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i="0" u="none" strike="noStrike" cap="none" dirty="0">
                <a:solidFill>
                  <a:srgbClr val="000000"/>
                </a:solidFill>
                <a:latin typeface="Calibri"/>
                <a:ea typeface="Calibri"/>
                <a:cs typeface="Calibri"/>
                <a:sym typeface="Calibri"/>
              </a:rPr>
              <a:t>Students may benefit from finding an example of dialogue in </a:t>
            </a:r>
            <a:r>
              <a:rPr lang="en-US" sz="1200" b="1" i="0" u="none" strike="noStrike" cap="none" dirty="0">
                <a:solidFill>
                  <a:srgbClr val="000000"/>
                </a:solidFill>
                <a:latin typeface="Calibri"/>
                <a:ea typeface="Calibri"/>
                <a:cs typeface="Calibri"/>
                <a:sym typeface="Calibri"/>
              </a:rPr>
              <a:t>“</a:t>
            </a:r>
            <a:r>
              <a:rPr lang="en-US" sz="1200" b="0" i="0" u="none" strike="noStrike" cap="none" dirty="0">
                <a:solidFill>
                  <a:srgbClr val="000000"/>
                </a:solidFill>
                <a:latin typeface="Calibri"/>
                <a:ea typeface="Calibri"/>
                <a:cs typeface="Calibri"/>
                <a:sym typeface="Calibri"/>
              </a:rPr>
              <a:t>Powerful Polly.” Ask them what this sample helps them understand: thoughts, feelings, or response. (Some of the samples may fulfill multiple functions.) Then, students can search “Powerful Polly” for </a:t>
            </a:r>
            <a:r>
              <a:rPr lang="en-US" sz="1200" i="0" u="none" strike="noStrike" cap="none" dirty="0">
                <a:solidFill>
                  <a:srgbClr val="000000"/>
                </a:solidFill>
                <a:latin typeface="Calibri"/>
                <a:ea typeface="Calibri"/>
                <a:cs typeface="Calibri"/>
                <a:sym typeface="Calibri"/>
              </a:rPr>
              <a:t>examples in three categories: dialogue that helps the reader understand thoughts, dialogue that helps the reader understand feelings, and dialogue that helps the reader understand responses. </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40109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1" name="Google Shape;71;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2" name="Google Shape;72;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4" name="Google Shape;74;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7" name="Google Shape;77;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1"/>
        <p:cNvGrpSpPr/>
        <p:nvPr/>
      </p:nvGrpSpPr>
      <p:grpSpPr>
        <a:xfrm>
          <a:off x="0" y="0"/>
          <a:ext cx="0" cy="0"/>
          <a:chOff x="0" y="0"/>
          <a:chExt cx="0" cy="0"/>
        </a:xfrm>
      </p:grpSpPr>
      <p:sp>
        <p:nvSpPr>
          <p:cNvPr id="82" name="Google Shape;82;p1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3"/>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84" name="Google Shape;84;p13"/>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85" name="Google Shape;85;p13"/>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5"/>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5"/>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9"/>
        <p:cNvGrpSpPr/>
        <p:nvPr/>
      </p:nvGrpSpPr>
      <p:grpSpPr>
        <a:xfrm>
          <a:off x="0" y="0"/>
          <a:ext cx="0" cy="0"/>
          <a:chOff x="0" y="0"/>
          <a:chExt cx="0" cy="0"/>
        </a:xfrm>
      </p:grpSpPr>
      <p:sp>
        <p:nvSpPr>
          <p:cNvPr id="100" name="Google Shape;100;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02" name="Google Shape;102;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7" name="Google Shape;107;p17"/>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108" name="Google Shape;108;p17"/>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109" name="Google Shape;109;p17"/>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0"/>
        <p:cNvGrpSpPr/>
        <p:nvPr/>
      </p:nvGrpSpPr>
      <p:grpSpPr>
        <a:xfrm>
          <a:off x="0" y="0"/>
          <a:ext cx="0" cy="0"/>
          <a:chOff x="0" y="0"/>
          <a:chExt cx="0" cy="0"/>
        </a:xfrm>
      </p:grpSpPr>
      <p:sp>
        <p:nvSpPr>
          <p:cNvPr id="111" name="Google Shape;111;p1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1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3" name="Google Shape;11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16" name="Google Shape;116;p1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7" name="Google Shape;117;p1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8" name="Google Shape;118;p1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1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7" name="Google Shape;127;p2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2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 name="Google Shape;20;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21" name="Google Shape;21;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 name="Google Shape;22;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2" name="Google Shape;152;p2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9" name="Google Shape;159;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2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2" name="Google Shape;172;p2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5"/>
        <p:cNvGrpSpPr/>
        <p:nvPr/>
      </p:nvGrpSpPr>
      <p:grpSpPr>
        <a:xfrm>
          <a:off x="0" y="0"/>
          <a:ext cx="0" cy="0"/>
          <a:chOff x="0" y="0"/>
          <a:chExt cx="0" cy="0"/>
        </a:xfrm>
      </p:grpSpPr>
      <p:sp>
        <p:nvSpPr>
          <p:cNvPr id="186" name="Google Shape;186;p29"/>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7" name="Google Shape;187;p29"/>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8" name="Google Shape;188;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91" name="Google Shape;191;p29"/>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92" name="Google Shape;192;p29"/>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3" name="Google Shape;193;p29"/>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4"/>
        <p:cNvGrpSpPr/>
        <p:nvPr/>
      </p:nvGrpSpPr>
      <p:grpSpPr>
        <a:xfrm>
          <a:off x="0" y="0"/>
          <a:ext cx="0" cy="0"/>
          <a:chOff x="0" y="0"/>
          <a:chExt cx="0" cy="0"/>
        </a:xfrm>
      </p:grpSpPr>
      <p:sp>
        <p:nvSpPr>
          <p:cNvPr id="195" name="Google Shape;195;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0"/>
        <p:cNvGrpSpPr/>
        <p:nvPr/>
      </p:nvGrpSpPr>
      <p:grpSpPr>
        <a:xfrm>
          <a:off x="0" y="0"/>
          <a:ext cx="0" cy="0"/>
          <a:chOff x="0" y="0"/>
          <a:chExt cx="0" cy="0"/>
        </a:xfrm>
      </p:grpSpPr>
      <p:sp>
        <p:nvSpPr>
          <p:cNvPr id="201" name="Google Shape;201;p31"/>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1"/>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03" name="Google Shape;20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6"/>
        <p:cNvGrpSpPr/>
        <p:nvPr/>
      </p:nvGrpSpPr>
      <p:grpSpPr>
        <a:xfrm>
          <a:off x="0" y="0"/>
          <a:ext cx="0" cy="0"/>
          <a:chOff x="0" y="0"/>
          <a:chExt cx="0" cy="0"/>
        </a:xfrm>
      </p:grpSpPr>
      <p:sp>
        <p:nvSpPr>
          <p:cNvPr id="207" name="Google Shape;207;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8" name="Google Shape;208;p32"/>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2"/>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6" name="Google Shape;26;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7" name="Google Shape;27;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 name="Google Shape;29;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13"/>
        <p:cNvGrpSpPr/>
        <p:nvPr/>
      </p:nvGrpSpPr>
      <p:grpSpPr>
        <a:xfrm>
          <a:off x="0" y="0"/>
          <a:ext cx="0" cy="0"/>
          <a:chOff x="0" y="0"/>
          <a:chExt cx="0" cy="0"/>
        </a:xfrm>
      </p:grpSpPr>
      <p:sp>
        <p:nvSpPr>
          <p:cNvPr id="214" name="Google Shape;214;p33"/>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5" name="Google Shape;215;p33"/>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6" name="Google Shape;216;p33"/>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7" name="Google Shape;217;p33"/>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8" name="Google Shape;218;p33"/>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4" name="Google Shape;22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7"/>
        <p:cNvGrpSpPr/>
        <p:nvPr/>
      </p:nvGrpSpPr>
      <p:grpSpPr>
        <a:xfrm>
          <a:off x="0" y="0"/>
          <a:ext cx="0" cy="0"/>
          <a:chOff x="0" y="0"/>
          <a:chExt cx="0" cy="0"/>
        </a:xfrm>
      </p:grpSpPr>
      <p:sp>
        <p:nvSpPr>
          <p:cNvPr id="228" name="Google Shape;228;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0" name="Google Shape;230;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31"/>
        <p:cNvGrpSpPr/>
        <p:nvPr/>
      </p:nvGrpSpPr>
      <p:grpSpPr>
        <a:xfrm>
          <a:off x="0" y="0"/>
          <a:ext cx="0" cy="0"/>
          <a:chOff x="0" y="0"/>
          <a:chExt cx="0" cy="0"/>
        </a:xfrm>
      </p:grpSpPr>
      <p:sp>
        <p:nvSpPr>
          <p:cNvPr id="232" name="Google Shape;232;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3" name="Google Shape;233;p36"/>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4" name="Google Shape;234;p36"/>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5" name="Google Shape;23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6" name="Google Shape;23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7" name="Google Shape;23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8"/>
        <p:cNvGrpSpPr/>
        <p:nvPr/>
      </p:nvGrpSpPr>
      <p:grpSpPr>
        <a:xfrm>
          <a:off x="0" y="0"/>
          <a:ext cx="0" cy="0"/>
          <a:chOff x="0" y="0"/>
          <a:chExt cx="0" cy="0"/>
        </a:xfrm>
      </p:grpSpPr>
      <p:sp>
        <p:nvSpPr>
          <p:cNvPr id="239" name="Google Shape;239;p3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0" name="Google Shape;240;p37"/>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41" name="Google Shape;241;p37"/>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42" name="Google Shape;242;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3" name="Google Shape;243;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5"/>
        <p:cNvGrpSpPr/>
        <p:nvPr/>
      </p:nvGrpSpPr>
      <p:grpSpPr>
        <a:xfrm>
          <a:off x="0" y="0"/>
          <a:ext cx="0" cy="0"/>
          <a:chOff x="0" y="0"/>
          <a:chExt cx="0" cy="0"/>
        </a:xfrm>
      </p:grpSpPr>
      <p:sp>
        <p:nvSpPr>
          <p:cNvPr id="246" name="Google Shape;246;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7" name="Google Shape;247;p38"/>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8" name="Google Shape;248;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9" name="Google Shape;249;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0" name="Google Shape;250;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51"/>
        <p:cNvGrpSpPr/>
        <p:nvPr/>
      </p:nvGrpSpPr>
      <p:grpSpPr>
        <a:xfrm>
          <a:off x="0" y="0"/>
          <a:ext cx="0" cy="0"/>
          <a:chOff x="0" y="0"/>
          <a:chExt cx="0" cy="0"/>
        </a:xfrm>
      </p:grpSpPr>
      <p:sp>
        <p:nvSpPr>
          <p:cNvPr id="252" name="Google Shape;252;p39"/>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3" name="Google Shape;253;p39"/>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4" name="Google Shape;254;p3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5" name="Google Shape;255;p3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6" name="Google Shape;256;p3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 name="Google Shape;32;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 name="Google Shape;33;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4" name="Google Shape;34;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 name="Google Shape;35;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9" name="Google Shape;39;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0" name="Google Shape;40;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1" name="Google Shape;41;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2" name="Google Shape;42;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8" name="Google Shape;48;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1"/>
        <p:cNvGrpSpPr/>
        <p:nvPr/>
      </p:nvGrpSpPr>
      <p:grpSpPr>
        <a:xfrm>
          <a:off x="0" y="0"/>
          <a:ext cx="0" cy="0"/>
          <a:chOff x="0" y="0"/>
          <a:chExt cx="0" cy="0"/>
        </a:xfrm>
      </p:grpSpPr>
      <p:sp>
        <p:nvSpPr>
          <p:cNvPr id="52" name="Google Shape;52;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3" name="Google Shape;53;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7" name="Google Shape;57;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8" name="Google Shape;58;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59" name="Google Shape;59;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65" name="Google Shape;65;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6" name="Google Shape;66;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89" name="Google Shape;8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2" name="Google Shape;92;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3" name="Google Shape;93;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4" name="Google Shape;94;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6"/>
        <p:cNvGrpSpPr/>
        <p:nvPr/>
      </p:nvGrpSpPr>
      <p:grpSpPr>
        <a:xfrm>
          <a:off x="0" y="0"/>
          <a:ext cx="0" cy="0"/>
          <a:chOff x="0" y="0"/>
          <a:chExt cx="0" cy="0"/>
        </a:xfrm>
      </p:grpSpPr>
      <p:sp>
        <p:nvSpPr>
          <p:cNvPr id="177" name="Google Shape;177;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8" name="Google Shape;178;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9" name="Google Shape;179;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82" name="Google Shape;182;p28"/>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83" name="Google Shape;183;p28"/>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84" name="Google Shape;184;p28"/>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2/unit-3/lesson-9"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0"/>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3400" b="0" i="0" u="none" strike="noStrike" cap="none">
                <a:solidFill>
                  <a:schemeClr val="dk1"/>
                </a:solidFill>
                <a:latin typeface="Century Gothic"/>
                <a:ea typeface="Century Gothic"/>
                <a:cs typeface="Century Gothic"/>
                <a:sym typeface="Century Gothic"/>
              </a:rPr>
              <a:t>Grade 4: Module 2: Unit 3: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62" name="Google Shape;262;p40"/>
          <p:cNvSpPr txBox="1">
            <a:spLocks noGrp="1"/>
          </p:cNvSpPr>
          <p:nvPr>
            <p:ph type="body" idx="1"/>
          </p:nvPr>
        </p:nvSpPr>
        <p:spPr>
          <a:xfrm>
            <a:off x="385272" y="1072055"/>
            <a:ext cx="8520600" cy="4071445"/>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US" sz="1200" b="0" i="0" u="none" strike="noStrike" cap="none" dirty="0">
                <a:solidFill>
                  <a:schemeClr val="dk1"/>
                </a:solidFill>
                <a:latin typeface="Century Gothic"/>
                <a:ea typeface="Century Gothic"/>
                <a:cs typeface="Century Gothic"/>
                <a:sym typeface="Century Gothic"/>
              </a:rPr>
              <a:t>This lesson will take approximately 6</a:t>
            </a:r>
            <a:r>
              <a:rPr lang="en-US" sz="1200" dirty="0"/>
              <a:t>0</a:t>
            </a:r>
            <a:r>
              <a:rPr lang="en-US" sz="1200" b="0" i="0" u="none" strike="noStrike" cap="none" dirty="0">
                <a:solidFill>
                  <a:schemeClr val="dk1"/>
                </a:solidFill>
                <a:latin typeface="Century Gothic"/>
                <a:ea typeface="Century Gothic"/>
                <a:cs typeface="Century Gothic"/>
                <a:sym typeface="Century Gothic"/>
              </a:rPr>
              <a:t>-85 minutes to complete. </a:t>
            </a:r>
            <a:endParaRPr sz="12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US" sz="1400" b="0" i="0" u="none" strike="noStrike" cap="none" dirty="0">
                <a:solidFill>
                  <a:schemeClr val="dk1"/>
                </a:solidFill>
                <a:latin typeface="Century Gothic"/>
                <a:ea typeface="Century Gothic"/>
                <a:cs typeface="Century Gothic"/>
                <a:sym typeface="Century Gothic"/>
              </a:rPr>
              <a:t>Each day starting with this lesson, students revise their work using a different colored pencil for each different focus. See supporting materials and Work Time C.</a:t>
            </a:r>
            <a:endParaRPr dirty="0"/>
          </a:p>
          <a:p>
            <a:pPr marL="457200" marR="0" lvl="0" indent="-361950" algn="l" rtl="0">
              <a:lnSpc>
                <a:spcPct val="100000"/>
              </a:lnSpc>
              <a:spcBef>
                <a:spcPts val="800"/>
              </a:spcBef>
              <a:spcAft>
                <a:spcPts val="0"/>
              </a:spcAft>
              <a:buClr>
                <a:schemeClr val="dk1"/>
              </a:buClr>
              <a:buSzPts val="2100"/>
              <a:buFont typeface="Century Gothic"/>
              <a:buChar char="•"/>
            </a:pPr>
            <a:r>
              <a:rPr lang="en-US" sz="1400" b="0" i="0" u="none" strike="noStrike" cap="none" dirty="0">
                <a:solidFill>
                  <a:schemeClr val="dk1"/>
                </a:solidFill>
                <a:latin typeface="Century Gothic"/>
                <a:ea typeface="Century Gothic"/>
                <a:cs typeface="Century Gothic"/>
                <a:sym typeface="Century Gothic"/>
              </a:rPr>
              <a:t>The second part of this lesson helps students identify how authors of narrative text strategically use dialogue to show their characters’ thoughts and feelings. Students examine dialogue in two narratives and discuss why the author chose to use dialogue in a particular part of the story. </a:t>
            </a:r>
            <a:endParaRPr dirty="0"/>
          </a:p>
          <a:p>
            <a:pPr marL="0" marR="0" lvl="0" indent="0" algn="l" rtl="0">
              <a:lnSpc>
                <a:spcPct val="90000"/>
              </a:lnSpc>
              <a:spcBef>
                <a:spcPts val="800"/>
              </a:spcBef>
              <a:spcAft>
                <a:spcPts val="0"/>
              </a:spcAft>
              <a:buClr>
                <a:schemeClr val="dk1"/>
              </a:buClr>
              <a:buSzPts val="3200"/>
              <a:buFont typeface="Arial"/>
              <a:buNone/>
            </a:pPr>
            <a:r>
              <a:rPr lang="en-US" sz="1400" b="0" i="0" u="none" strike="noStrike" cap="none" dirty="0">
                <a:solidFill>
                  <a:schemeClr val="dk1"/>
                </a:solidFill>
                <a:latin typeface="Century Gothic"/>
                <a:ea typeface="Century Gothic"/>
                <a:cs typeface="Century Gothic"/>
                <a:sym typeface="Century Gothic"/>
              </a:rPr>
              <a:t>The Learning Targets for students today are:</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800"/>
              </a:spcBef>
              <a:spcAft>
                <a:spcPts val="0"/>
              </a:spcAft>
              <a:buClr>
                <a:schemeClr val="dk1"/>
              </a:buClr>
              <a:buSzPts val="1400"/>
              <a:buFont typeface="Century Gothic"/>
              <a:buChar char="•"/>
            </a:pPr>
            <a:r>
              <a:rPr lang="en-US" sz="1400" b="0" i="0" u="none" strike="noStrike" cap="none" dirty="0">
                <a:solidFill>
                  <a:schemeClr val="dk1"/>
                </a:solidFill>
                <a:latin typeface="Century Gothic"/>
                <a:ea typeface="Century Gothic"/>
                <a:cs typeface="Century Gothic"/>
                <a:sym typeface="Century Gothic"/>
              </a:rPr>
              <a:t>I can critique my writing partner’s narrative for organization and provide kind, helpful, and specific feedback. </a:t>
            </a:r>
            <a:endParaRPr sz="1400" dirty="0"/>
          </a:p>
          <a:p>
            <a:pPr marL="457200" marR="0" lvl="0" indent="-317500" algn="l" rtl="0">
              <a:lnSpc>
                <a:spcPct val="100000"/>
              </a:lnSpc>
              <a:spcBef>
                <a:spcPts val="800"/>
              </a:spcBef>
              <a:spcAft>
                <a:spcPts val="0"/>
              </a:spcAft>
              <a:buClr>
                <a:schemeClr val="dk1"/>
              </a:buClr>
              <a:buSzPts val="1400"/>
              <a:buFont typeface="Century Gothic"/>
              <a:buChar char="•"/>
            </a:pPr>
            <a:r>
              <a:rPr lang="en-US" sz="1400" b="0" i="0" u="none" strike="noStrike" cap="none" dirty="0">
                <a:solidFill>
                  <a:schemeClr val="dk1"/>
                </a:solidFill>
                <a:latin typeface="Century Gothic"/>
                <a:ea typeface="Century Gothic"/>
                <a:cs typeface="Century Gothic"/>
                <a:sym typeface="Century Gothic"/>
              </a:rPr>
              <a:t>I can explain how authors of narratives use dialogue to help the reader understand the thoughts, feelings, and responses of characters. </a:t>
            </a:r>
            <a:endParaRPr sz="1400" dirty="0"/>
          </a:p>
          <a:p>
            <a:pPr marL="457200" marR="0" lvl="0" indent="-317500" algn="l" rtl="0">
              <a:lnSpc>
                <a:spcPct val="100000"/>
              </a:lnSpc>
              <a:spcBef>
                <a:spcPts val="800"/>
              </a:spcBef>
              <a:spcAft>
                <a:spcPts val="0"/>
              </a:spcAft>
              <a:buClr>
                <a:schemeClr val="dk1"/>
              </a:buClr>
              <a:buSzPts val="1400"/>
              <a:buFont typeface="Century Gothic"/>
              <a:buChar char="•"/>
            </a:pPr>
            <a:r>
              <a:rPr lang="en-US" sz="1400" b="0" i="0" u="none" strike="noStrike" cap="none" dirty="0">
                <a:solidFill>
                  <a:schemeClr val="dk1"/>
                </a:solidFill>
                <a:latin typeface="Century Gothic"/>
                <a:ea typeface="Century Gothic"/>
                <a:cs typeface="Century Gothic"/>
                <a:sym typeface="Century Gothic"/>
              </a:rPr>
              <a:t>I can use commas and quotation marks correctly to show dialogue. </a:t>
            </a:r>
            <a:endParaRPr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9"/>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2400" b="0" i="0" u="none" strike="noStrike" cap="none">
                <a:solidFill>
                  <a:schemeClr val="dk1"/>
                </a:solidFill>
                <a:latin typeface="Century Gothic"/>
                <a:ea typeface="Century Gothic"/>
                <a:cs typeface="Century Gothic"/>
                <a:sym typeface="Century Gothic"/>
              </a:rPr>
              <a:t>Peer Critique of Drafts: Introductions</a:t>
            </a:r>
            <a:endParaRPr sz="2400" b="0" i="0" u="none" strike="noStrike" cap="none">
              <a:solidFill>
                <a:schemeClr val="dk1"/>
              </a:solidFill>
              <a:latin typeface="Century Gothic"/>
              <a:ea typeface="Century Gothic"/>
              <a:cs typeface="Century Gothic"/>
              <a:sym typeface="Century Gothic"/>
            </a:endParaRPr>
          </a:p>
        </p:txBody>
      </p:sp>
      <p:sp>
        <p:nvSpPr>
          <p:cNvPr id="326" name="Google Shape;326;p49"/>
          <p:cNvSpPr txBox="1"/>
          <p:nvPr/>
        </p:nvSpPr>
        <p:spPr>
          <a:xfrm>
            <a:off x="5556900" y="1411675"/>
            <a:ext cx="3275400" cy="3108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i="0" u="none" strike="noStrike" cap="none" dirty="0">
                <a:solidFill>
                  <a:srgbClr val="000000"/>
                </a:solidFill>
                <a:latin typeface="Century Gothic"/>
                <a:ea typeface="Century Gothic"/>
                <a:cs typeface="Century Gothic"/>
                <a:sym typeface="Century Gothic"/>
              </a:rPr>
              <a:t>Directions:</a:t>
            </a:r>
            <a:endParaRPr dirty="0">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Century Gothic"/>
              <a:buAutoNum type="arabicPeriod"/>
            </a:pPr>
            <a:r>
              <a:rPr lang="en-US" sz="1400" i="0" u="none" strike="noStrike" cap="none" dirty="0">
                <a:solidFill>
                  <a:srgbClr val="000000"/>
                </a:solidFill>
                <a:latin typeface="Century Gothic"/>
                <a:ea typeface="Century Gothic"/>
                <a:cs typeface="Century Gothic"/>
                <a:sym typeface="Century Gothic"/>
              </a:rPr>
              <a:t>Meet with your partner.</a:t>
            </a:r>
            <a:endParaRPr dirty="0">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Century Gothic"/>
              <a:buAutoNum type="arabicPeriod"/>
            </a:pPr>
            <a:r>
              <a:rPr lang="en-US" sz="1400" i="0" u="none" strike="noStrike" cap="none" dirty="0">
                <a:solidFill>
                  <a:srgbClr val="000000"/>
                </a:solidFill>
                <a:latin typeface="Century Gothic"/>
                <a:ea typeface="Century Gothic"/>
                <a:cs typeface="Century Gothic"/>
                <a:sym typeface="Century Gothic"/>
              </a:rPr>
              <a:t>Read their choose-your-own-adventure narrative drafts </a:t>
            </a:r>
            <a:r>
              <a:rPr lang="en-US" sz="1400" b="1" i="0" u="none" strike="noStrike" cap="none" dirty="0">
                <a:solidFill>
                  <a:srgbClr val="000000"/>
                </a:solidFill>
                <a:latin typeface="Century Gothic"/>
                <a:ea typeface="Century Gothic"/>
                <a:cs typeface="Century Gothic"/>
                <a:sym typeface="Century Gothic"/>
              </a:rPr>
              <a:t>TWICE </a:t>
            </a:r>
            <a:r>
              <a:rPr lang="en-US" sz="1400" i="0" u="none" strike="noStrike" cap="none" dirty="0">
                <a:solidFill>
                  <a:srgbClr val="000000"/>
                </a:solidFill>
                <a:latin typeface="Century Gothic"/>
                <a:ea typeface="Century Gothic"/>
                <a:cs typeface="Century Gothic"/>
                <a:sym typeface="Century Gothic"/>
              </a:rPr>
              <a:t>to your partner.</a:t>
            </a:r>
            <a:endParaRPr dirty="0">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Century Gothic"/>
              <a:buAutoNum type="arabicPeriod"/>
            </a:pPr>
            <a:r>
              <a:rPr lang="en-US" sz="1400" i="0" u="none" strike="noStrike" cap="none" dirty="0">
                <a:solidFill>
                  <a:srgbClr val="000000"/>
                </a:solidFill>
                <a:latin typeface="Century Gothic"/>
                <a:ea typeface="Century Gothic"/>
                <a:cs typeface="Century Gothic"/>
                <a:sym typeface="Century Gothic"/>
              </a:rPr>
              <a:t>While your partner is reading to you focus on giving feedback on W.4.3a.</a:t>
            </a:r>
            <a:endParaRPr dirty="0">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Century Gothic"/>
              <a:buAutoNum type="arabicPeriod"/>
            </a:pPr>
            <a:r>
              <a:rPr lang="en-US" sz="1400" i="0" u="none" strike="noStrike" cap="none" dirty="0">
                <a:solidFill>
                  <a:srgbClr val="000000"/>
                </a:solidFill>
                <a:latin typeface="Century Gothic"/>
                <a:ea typeface="Century Gothic"/>
                <a:cs typeface="Century Gothic"/>
                <a:sym typeface="Century Gothic"/>
              </a:rPr>
              <a:t>Record feedback on </a:t>
            </a:r>
            <a:r>
              <a:rPr lang="en-US" sz="1400" b="1" i="0" u="none" strike="noStrike" cap="none" dirty="0">
                <a:solidFill>
                  <a:srgbClr val="000000"/>
                </a:solidFill>
                <a:latin typeface="Century Gothic"/>
                <a:ea typeface="Century Gothic"/>
                <a:cs typeface="Century Gothic"/>
                <a:sym typeface="Century Gothic"/>
              </a:rPr>
              <a:t>Narrative Feedback recording forms</a:t>
            </a:r>
            <a:r>
              <a:rPr lang="en-US" sz="1400" i="0" u="none" strike="noStrike" cap="none" dirty="0">
                <a:solidFill>
                  <a:srgbClr val="000000"/>
                </a:solidFill>
                <a:latin typeface="Century Gothic"/>
                <a:ea typeface="Century Gothic"/>
                <a:cs typeface="Century Gothic"/>
                <a:sym typeface="Century Gothic"/>
              </a:rPr>
              <a:t>.</a:t>
            </a:r>
            <a:endParaRPr dirty="0">
              <a:latin typeface="Century Gothic"/>
              <a:ea typeface="Century Gothic"/>
              <a:cs typeface="Century Gothic"/>
              <a:sym typeface="Century Gothic"/>
            </a:endParaRPr>
          </a:p>
        </p:txBody>
      </p:sp>
      <p:pic>
        <p:nvPicPr>
          <p:cNvPr id="327" name="Google Shape;327;p49"/>
          <p:cNvPicPr preferRelativeResize="0"/>
          <p:nvPr/>
        </p:nvPicPr>
        <p:blipFill rotWithShape="1">
          <a:blip r:embed="rId3">
            <a:alphaModFix/>
          </a:blip>
          <a:srcRect/>
          <a:stretch/>
        </p:blipFill>
        <p:spPr>
          <a:xfrm rot="5400000">
            <a:off x="879067" y="131401"/>
            <a:ext cx="3855786" cy="5143501"/>
          </a:xfrm>
          <a:prstGeom prst="rect">
            <a:avLst/>
          </a:prstGeom>
          <a:noFill/>
          <a:ln>
            <a:noFill/>
          </a:ln>
        </p:spPr>
      </p:pic>
      <p:cxnSp>
        <p:nvCxnSpPr>
          <p:cNvPr id="328" name="Google Shape;328;p49"/>
          <p:cNvCxnSpPr/>
          <p:nvPr/>
        </p:nvCxnSpPr>
        <p:spPr>
          <a:xfrm rot="10800000">
            <a:off x="3064675" y="2614225"/>
            <a:ext cx="1642200" cy="0"/>
          </a:xfrm>
          <a:prstGeom prst="straightConnector1">
            <a:avLst/>
          </a:prstGeom>
          <a:noFill/>
          <a:ln w="114300" cap="flat" cmpd="sng">
            <a:solidFill>
              <a:srgbClr val="3E6EC2"/>
            </a:solidFill>
            <a:prstDash val="solid"/>
            <a:round/>
            <a:headEnd type="none" w="sm" len="sm"/>
            <a:tailEnd type="triangle" w="med" len="med"/>
          </a:ln>
        </p:spPr>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50"/>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2400" b="0" i="0" u="none" strike="noStrike" cap="none">
                <a:solidFill>
                  <a:schemeClr val="dk1"/>
                </a:solidFill>
                <a:latin typeface="Century Gothic"/>
                <a:ea typeface="Century Gothic"/>
                <a:cs typeface="Century Gothic"/>
                <a:sym typeface="Century Gothic"/>
              </a:rPr>
              <a:t>Annotating Drafts for Revision</a:t>
            </a:r>
            <a:endParaRPr sz="2400" b="0" i="0" u="none" strike="noStrike" cap="none">
              <a:solidFill>
                <a:schemeClr val="dk1"/>
              </a:solidFill>
              <a:latin typeface="Century Gothic"/>
              <a:ea typeface="Century Gothic"/>
              <a:cs typeface="Century Gothic"/>
              <a:sym typeface="Century Gothic"/>
            </a:endParaRPr>
          </a:p>
        </p:txBody>
      </p:sp>
      <p:sp>
        <p:nvSpPr>
          <p:cNvPr id="334" name="Google Shape;334;p50"/>
          <p:cNvSpPr txBox="1"/>
          <p:nvPr/>
        </p:nvSpPr>
        <p:spPr>
          <a:xfrm>
            <a:off x="524655" y="906875"/>
            <a:ext cx="8307645" cy="40934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rgbClr val="000000"/>
                </a:solidFill>
                <a:latin typeface="Century Gothic"/>
                <a:ea typeface="Century Gothic"/>
                <a:cs typeface="Century Gothic"/>
                <a:sym typeface="Century Gothic"/>
              </a:rPr>
              <a:t>Steps for Revising:</a:t>
            </a:r>
            <a:endParaRPr/>
          </a:p>
          <a:p>
            <a:pPr marL="0" marR="0" lvl="0" indent="0" algn="l" rtl="0">
              <a:lnSpc>
                <a:spcPct val="100000"/>
              </a:lnSpc>
              <a:spcBef>
                <a:spcPts val="0"/>
              </a:spcBef>
              <a:spcAft>
                <a:spcPts val="0"/>
              </a:spcAft>
              <a:buNone/>
            </a:pPr>
            <a:endParaRPr sz="2000" b="1" i="0" u="none" strike="noStrike" cap="none">
              <a:solidFill>
                <a:srgbClr val="000000"/>
              </a:solidFill>
              <a:latin typeface="Century Gothic"/>
              <a:ea typeface="Century Gothic"/>
              <a:cs typeface="Century Gothic"/>
              <a:sym typeface="Century Gothic"/>
            </a:endParaRPr>
          </a:p>
          <a:p>
            <a:pPr marL="457200" marR="0" lvl="1" indent="-457200" algn="l" rtl="0">
              <a:lnSpc>
                <a:spcPct val="100000"/>
              </a:lnSpc>
              <a:spcBef>
                <a:spcPts val="0"/>
              </a:spcBef>
              <a:spcAft>
                <a:spcPts val="0"/>
              </a:spcAft>
              <a:buClr>
                <a:srgbClr val="000000"/>
              </a:buClr>
              <a:buSzPts val="2000"/>
              <a:buFont typeface="Arial"/>
              <a:buAutoNum type="arabicPeriod"/>
            </a:pPr>
            <a:r>
              <a:rPr lang="en-US" sz="2000" b="0" i="0" u="none" strike="noStrike" cap="none">
                <a:solidFill>
                  <a:srgbClr val="000000"/>
                </a:solidFill>
                <a:latin typeface="Century Gothic"/>
                <a:ea typeface="Century Gothic"/>
                <a:cs typeface="Century Gothic"/>
                <a:sym typeface="Century Gothic"/>
              </a:rPr>
              <a:t>Choose the correct colored pencil. Today’s color is </a:t>
            </a:r>
            <a:r>
              <a:rPr lang="en-US" sz="2000" b="1" i="0" u="none" strike="noStrike" cap="none">
                <a:solidFill>
                  <a:srgbClr val="00B050"/>
                </a:solidFill>
                <a:latin typeface="Century Gothic"/>
                <a:ea typeface="Century Gothic"/>
                <a:cs typeface="Century Gothic"/>
                <a:sym typeface="Century Gothic"/>
              </a:rPr>
              <a:t>GREEN.</a:t>
            </a:r>
            <a:endParaRPr/>
          </a:p>
          <a:p>
            <a:pPr marL="457200" marR="0" lvl="1" indent="-457200" algn="l" rtl="0">
              <a:lnSpc>
                <a:spcPct val="100000"/>
              </a:lnSpc>
              <a:spcBef>
                <a:spcPts val="0"/>
              </a:spcBef>
              <a:spcAft>
                <a:spcPts val="0"/>
              </a:spcAft>
              <a:buClr>
                <a:srgbClr val="000000"/>
              </a:buClr>
              <a:buSzPts val="2000"/>
              <a:buFont typeface="Arial"/>
              <a:buAutoNum type="arabicPeriod"/>
            </a:pPr>
            <a:r>
              <a:rPr lang="en-US" sz="2000" b="0" i="0" u="none" strike="noStrike" cap="none">
                <a:solidFill>
                  <a:srgbClr val="000000"/>
                </a:solidFill>
                <a:latin typeface="Century Gothic"/>
                <a:ea typeface="Century Gothic"/>
                <a:cs typeface="Century Gothic"/>
                <a:sym typeface="Century Gothic"/>
              </a:rPr>
              <a:t>Decide where you are going to add a revision note based on feedback or new learning.</a:t>
            </a:r>
            <a:endParaRPr/>
          </a:p>
          <a:p>
            <a:pPr marL="457200" marR="0" lvl="1" indent="-457200" algn="l" rtl="0">
              <a:lnSpc>
                <a:spcPct val="100000"/>
              </a:lnSpc>
              <a:spcBef>
                <a:spcPts val="0"/>
              </a:spcBef>
              <a:spcAft>
                <a:spcPts val="0"/>
              </a:spcAft>
              <a:buClr>
                <a:srgbClr val="000000"/>
              </a:buClr>
              <a:buSzPts val="2000"/>
              <a:buFont typeface="Arial"/>
              <a:buAutoNum type="arabicPeriod"/>
            </a:pPr>
            <a:r>
              <a:rPr lang="en-US" sz="2000" b="0" i="0" u="none" strike="noStrike" cap="none">
                <a:solidFill>
                  <a:srgbClr val="000000"/>
                </a:solidFill>
                <a:latin typeface="Century Gothic"/>
                <a:ea typeface="Century Gothic"/>
                <a:cs typeface="Century Gothic"/>
                <a:sym typeface="Century Gothic"/>
              </a:rPr>
              <a:t>Write your revision note in the space above the sentence you want to change.</a:t>
            </a:r>
            <a:endParaRPr/>
          </a:p>
          <a:p>
            <a:pPr marL="457200" marR="0" lvl="1" indent="-457200" algn="l" rtl="0">
              <a:lnSpc>
                <a:spcPct val="100000"/>
              </a:lnSpc>
              <a:spcBef>
                <a:spcPts val="0"/>
              </a:spcBef>
              <a:spcAft>
                <a:spcPts val="0"/>
              </a:spcAft>
              <a:buClr>
                <a:srgbClr val="000000"/>
              </a:buClr>
              <a:buSzPts val="2000"/>
              <a:buFont typeface="Arial"/>
              <a:buAutoNum type="arabicPeriod"/>
            </a:pPr>
            <a:r>
              <a:rPr lang="en-US" sz="2000" b="0" i="0" u="none" strike="noStrike" cap="none">
                <a:solidFill>
                  <a:srgbClr val="000000"/>
                </a:solidFill>
                <a:latin typeface="Century Gothic"/>
                <a:ea typeface="Century Gothic"/>
                <a:cs typeface="Century Gothic"/>
                <a:sym typeface="Century Gothic"/>
              </a:rPr>
              <a:t>Read through your entire narrative and continue to record your revision notes.</a:t>
            </a:r>
            <a:endParaRPr/>
          </a:p>
          <a:p>
            <a:pPr marL="457200" marR="0" lvl="1" indent="-457200" algn="l" rtl="0">
              <a:lnSpc>
                <a:spcPct val="100000"/>
              </a:lnSpc>
              <a:spcBef>
                <a:spcPts val="0"/>
              </a:spcBef>
              <a:spcAft>
                <a:spcPts val="0"/>
              </a:spcAft>
              <a:buClr>
                <a:srgbClr val="000000"/>
              </a:buClr>
              <a:buSzPts val="2000"/>
              <a:buFont typeface="Arial"/>
              <a:buAutoNum type="arabicPeriod"/>
            </a:pPr>
            <a:r>
              <a:rPr lang="en-US" sz="2000" b="0" i="0" u="none" strike="noStrike" cap="none">
                <a:solidFill>
                  <a:srgbClr val="000000"/>
                </a:solidFill>
                <a:latin typeface="Century Gothic"/>
                <a:ea typeface="Century Gothic"/>
                <a:cs typeface="Century Gothic"/>
                <a:sym typeface="Century Gothic"/>
              </a:rPr>
              <a:t>Review your revision notes to be sure they make sense.</a:t>
            </a:r>
            <a:endParaRPr/>
          </a:p>
          <a:p>
            <a:pPr marL="0" marR="0" lvl="0" indent="0" algn="l" rtl="0">
              <a:lnSpc>
                <a:spcPct val="100000"/>
              </a:lnSpc>
              <a:spcBef>
                <a:spcPts val="0"/>
              </a:spcBef>
              <a:spcAft>
                <a:spcPts val="0"/>
              </a:spcAft>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1"/>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Examining Models of Dialogue</a:t>
            </a:r>
            <a:endParaRPr sz="3400" b="0" i="0" u="none" strike="noStrike" cap="none">
              <a:solidFill>
                <a:schemeClr val="dk1"/>
              </a:solidFill>
              <a:latin typeface="Century Gothic"/>
              <a:ea typeface="Century Gothic"/>
              <a:cs typeface="Century Gothic"/>
              <a:sym typeface="Century Gothic"/>
            </a:endParaRPr>
          </a:p>
        </p:txBody>
      </p:sp>
      <p:sp>
        <p:nvSpPr>
          <p:cNvPr id="340" name="Google Shape;340;p51"/>
          <p:cNvSpPr txBox="1">
            <a:spLocks noGrp="1"/>
          </p:cNvSpPr>
          <p:nvPr>
            <p:ph type="body" idx="1"/>
          </p:nvPr>
        </p:nvSpPr>
        <p:spPr>
          <a:xfrm>
            <a:off x="311700" y="1183853"/>
            <a:ext cx="3911100" cy="32571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76200" marR="0" lvl="0" indent="0" algn="l" rtl="0">
              <a:lnSpc>
                <a:spcPct val="100000"/>
              </a:lnSpc>
              <a:spcBef>
                <a:spcPts val="800"/>
              </a:spcBef>
              <a:spcAft>
                <a:spcPts val="0"/>
              </a:spcAft>
              <a:buClr>
                <a:schemeClr val="dk1"/>
              </a:buClr>
              <a:buSzPts val="2400"/>
              <a:buFont typeface="Century Gothic"/>
              <a:buNone/>
            </a:pPr>
            <a:r>
              <a:rPr lang="en-US" sz="1600" b="1" i="1" u="none" strike="noStrike" cap="none">
                <a:solidFill>
                  <a:srgbClr val="000000"/>
                </a:solidFill>
                <a:latin typeface="Century Gothic"/>
                <a:ea typeface="Century Gothic"/>
                <a:cs typeface="Century Gothic"/>
                <a:sym typeface="Century Gothic"/>
              </a:rPr>
              <a:t>How does a writer show you when a character is speaking?</a:t>
            </a:r>
            <a:endParaRPr/>
          </a:p>
          <a:p>
            <a:pPr marL="76200" marR="0" lvl="0" indent="0" algn="l" rtl="0">
              <a:lnSpc>
                <a:spcPct val="100000"/>
              </a:lnSpc>
              <a:spcBef>
                <a:spcPts val="800"/>
              </a:spcBef>
              <a:spcAft>
                <a:spcPts val="0"/>
              </a:spcAft>
              <a:buClr>
                <a:schemeClr val="dk1"/>
              </a:buClr>
              <a:buSzPts val="2400"/>
              <a:buFont typeface="Century Gothic"/>
              <a:buNone/>
            </a:pPr>
            <a:endParaRPr sz="1600" b="1" i="1" u="none" strike="noStrike" cap="none">
              <a:solidFill>
                <a:srgbClr val="000000"/>
              </a:solidFill>
              <a:latin typeface="Century Gothic"/>
              <a:ea typeface="Century Gothic"/>
              <a:cs typeface="Century Gothic"/>
              <a:sym typeface="Century Gothic"/>
            </a:endParaRPr>
          </a:p>
          <a:p>
            <a:pPr marL="76200" marR="0" lvl="0" indent="0" algn="l" rtl="0">
              <a:lnSpc>
                <a:spcPct val="100000"/>
              </a:lnSpc>
              <a:spcBef>
                <a:spcPts val="800"/>
              </a:spcBef>
              <a:spcAft>
                <a:spcPts val="0"/>
              </a:spcAft>
              <a:buClr>
                <a:schemeClr val="dk1"/>
              </a:buClr>
              <a:buSzPts val="2400"/>
              <a:buFont typeface="Century Gothic"/>
              <a:buNone/>
            </a:pPr>
            <a:r>
              <a:rPr lang="en-US" sz="1600" b="1" i="1" u="none" strike="noStrike" cap="none">
                <a:solidFill>
                  <a:srgbClr val="000000"/>
                </a:solidFill>
                <a:latin typeface="Century Gothic"/>
                <a:ea typeface="Century Gothic"/>
                <a:cs typeface="Century Gothic"/>
                <a:sym typeface="Century Gothic"/>
              </a:rPr>
              <a:t>Are the words ‘said the teacher’ what the teacher said? How do we know?</a:t>
            </a:r>
            <a:endParaRPr/>
          </a:p>
          <a:p>
            <a:pPr marL="76200" marR="0" lvl="0" indent="0" algn="l" rtl="0">
              <a:lnSpc>
                <a:spcPct val="100000"/>
              </a:lnSpc>
              <a:spcBef>
                <a:spcPts val="800"/>
              </a:spcBef>
              <a:spcAft>
                <a:spcPts val="0"/>
              </a:spcAft>
              <a:buClr>
                <a:schemeClr val="dk1"/>
              </a:buClr>
              <a:buSzPts val="2400"/>
              <a:buFont typeface="Century Gothic"/>
              <a:buNone/>
            </a:pPr>
            <a:endParaRPr sz="1600" b="1" i="1" u="none" strike="noStrike" cap="none">
              <a:solidFill>
                <a:srgbClr val="000000"/>
              </a:solidFill>
              <a:latin typeface="Century Gothic"/>
              <a:ea typeface="Century Gothic"/>
              <a:cs typeface="Century Gothic"/>
              <a:sym typeface="Century Gothic"/>
            </a:endParaRPr>
          </a:p>
          <a:p>
            <a:pPr marL="76200" marR="0" lvl="0" indent="0" algn="l" rtl="0">
              <a:lnSpc>
                <a:spcPct val="100000"/>
              </a:lnSpc>
              <a:spcBef>
                <a:spcPts val="800"/>
              </a:spcBef>
              <a:spcAft>
                <a:spcPts val="0"/>
              </a:spcAft>
              <a:buClr>
                <a:schemeClr val="dk1"/>
              </a:buClr>
              <a:buSzPts val="2400"/>
              <a:buFont typeface="Century Gothic"/>
              <a:buNone/>
            </a:pPr>
            <a:r>
              <a:rPr lang="en-US" sz="1600" b="1" i="1" u="none" strike="noStrike" cap="none">
                <a:solidFill>
                  <a:srgbClr val="000000"/>
                </a:solidFill>
                <a:latin typeface="Century Gothic"/>
                <a:ea typeface="Century Gothic"/>
                <a:cs typeface="Century Gothic"/>
                <a:sym typeface="Century Gothic"/>
              </a:rPr>
              <a:t>Are the words ‘Joe replied’ what Joe said? How do we know? </a:t>
            </a:r>
            <a:endParaRPr/>
          </a:p>
          <a:p>
            <a:pPr marL="76200" marR="0" lvl="0" indent="0" algn="l" rtl="0">
              <a:lnSpc>
                <a:spcPct val="100000"/>
              </a:lnSpc>
              <a:spcBef>
                <a:spcPts val="800"/>
              </a:spcBef>
              <a:spcAft>
                <a:spcPts val="0"/>
              </a:spcAft>
              <a:buClr>
                <a:schemeClr val="dk1"/>
              </a:buClr>
              <a:buSzPts val="2400"/>
              <a:buFont typeface="Century Gothic"/>
              <a:buNone/>
            </a:pPr>
            <a:endParaRPr sz="1600" b="1" i="1" u="none" strike="noStrike" cap="none">
              <a:solidFill>
                <a:srgbClr val="000000"/>
              </a:solidFill>
              <a:latin typeface="Century Gothic"/>
              <a:ea typeface="Century Gothic"/>
              <a:cs typeface="Century Gothic"/>
              <a:sym typeface="Century Gothic"/>
            </a:endParaRPr>
          </a:p>
          <a:p>
            <a:pPr marL="76200" marR="0" lvl="0" indent="0" algn="l" rtl="0">
              <a:lnSpc>
                <a:spcPct val="100000"/>
              </a:lnSpc>
              <a:spcBef>
                <a:spcPts val="800"/>
              </a:spcBef>
              <a:spcAft>
                <a:spcPts val="0"/>
              </a:spcAft>
              <a:buClr>
                <a:schemeClr val="dk1"/>
              </a:buClr>
              <a:buSzPts val="2400"/>
              <a:buFont typeface="Century Gothic"/>
              <a:buNone/>
            </a:pPr>
            <a:r>
              <a:rPr lang="en-US" sz="1600" b="1" i="1" u="none" strike="noStrike" cap="none">
                <a:solidFill>
                  <a:srgbClr val="000000"/>
                </a:solidFill>
                <a:latin typeface="Century Gothic"/>
                <a:ea typeface="Century Gothic"/>
                <a:cs typeface="Century Gothic"/>
                <a:sym typeface="Century Gothic"/>
              </a:rPr>
              <a:t>Why do authors use dialogue?</a:t>
            </a:r>
            <a:endParaRPr/>
          </a:p>
          <a:p>
            <a:pPr marL="76200" marR="0" lvl="0" indent="0" algn="l" rtl="0">
              <a:lnSpc>
                <a:spcPct val="100000"/>
              </a:lnSpc>
              <a:spcBef>
                <a:spcPts val="800"/>
              </a:spcBef>
              <a:spcAft>
                <a:spcPts val="0"/>
              </a:spcAft>
              <a:buClr>
                <a:schemeClr val="dk1"/>
              </a:buClr>
              <a:buSzPts val="2400"/>
              <a:buFont typeface="Century Gothic"/>
              <a:buNone/>
            </a:pPr>
            <a:endParaRPr sz="1600" b="1" i="1" u="none" strike="noStrike" cap="none">
              <a:solidFill>
                <a:srgbClr val="000000"/>
              </a:solidFill>
              <a:latin typeface="Century Gothic"/>
              <a:ea typeface="Century Gothic"/>
              <a:cs typeface="Century Gothic"/>
              <a:sym typeface="Century Gothic"/>
            </a:endParaRPr>
          </a:p>
          <a:p>
            <a:pPr marL="76200" marR="0" lvl="0" indent="0" algn="l" rtl="0">
              <a:lnSpc>
                <a:spcPct val="100000"/>
              </a:lnSpc>
              <a:spcBef>
                <a:spcPts val="800"/>
              </a:spcBef>
              <a:spcAft>
                <a:spcPts val="0"/>
              </a:spcAft>
              <a:buClr>
                <a:schemeClr val="dk1"/>
              </a:buClr>
              <a:buSzPts val="2400"/>
              <a:buFont typeface="Century Gothic"/>
              <a:buNone/>
            </a:pPr>
            <a:endParaRPr sz="1600" b="1" i="1" u="none" strike="noStrike" cap="none">
              <a:solidFill>
                <a:srgbClr val="000000"/>
              </a:solidFill>
              <a:latin typeface="Century Gothic"/>
              <a:ea typeface="Century Gothic"/>
              <a:cs typeface="Century Gothic"/>
              <a:sym typeface="Century Gothic"/>
            </a:endParaRPr>
          </a:p>
        </p:txBody>
      </p:sp>
      <p:pic>
        <p:nvPicPr>
          <p:cNvPr id="341" name="Google Shape;341;p51"/>
          <p:cNvPicPr preferRelativeResize="0"/>
          <p:nvPr/>
        </p:nvPicPr>
        <p:blipFill rotWithShape="1">
          <a:blip r:embed="rId3">
            <a:alphaModFix/>
          </a:blip>
          <a:srcRect/>
          <a:stretch/>
        </p:blipFill>
        <p:spPr>
          <a:xfrm>
            <a:off x="4462539" y="964560"/>
            <a:ext cx="4369759" cy="3695701"/>
          </a:xfrm>
          <a:prstGeom prst="rect">
            <a:avLst/>
          </a:prstGeom>
          <a:noFill/>
          <a:ln w="9525" cap="flat" cmpd="sng">
            <a:solidFill>
              <a:srgbClr val="000000"/>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4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40">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4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Review Learning Targets</a:t>
            </a:r>
            <a:endParaRPr sz="3400" b="0" i="0" u="none" strike="noStrike" cap="none">
              <a:solidFill>
                <a:schemeClr val="dk1"/>
              </a:solidFill>
              <a:latin typeface="Century Gothic"/>
              <a:ea typeface="Century Gothic"/>
              <a:cs typeface="Century Gothic"/>
              <a:sym typeface="Century Gothic"/>
            </a:endParaRPr>
          </a:p>
        </p:txBody>
      </p:sp>
      <p:sp>
        <p:nvSpPr>
          <p:cNvPr id="347" name="Google Shape;347;p52"/>
          <p:cNvSpPr txBox="1">
            <a:spLocks noGrp="1"/>
          </p:cNvSpPr>
          <p:nvPr>
            <p:ph type="body" idx="1"/>
          </p:nvPr>
        </p:nvSpPr>
        <p:spPr>
          <a:xfrm>
            <a:off x="311875" y="1126925"/>
            <a:ext cx="8520600" cy="3771000"/>
          </a:xfrm>
          <a:prstGeom prst="rect">
            <a:avLst/>
          </a:prstGeom>
          <a:noFill/>
          <a:ln>
            <a:noFill/>
          </a:ln>
        </p:spPr>
        <p:txBody>
          <a:bodyPr spcFirstLastPara="1" wrap="square" lIns="68575" tIns="34275" rIns="68575" bIns="34275" anchor="t" anchorCtr="0">
            <a:noAutofit/>
          </a:bodyPr>
          <a:lstStyle/>
          <a:p>
            <a:pPr marL="457200" marR="0" lvl="0" indent="-361950" algn="l" rtl="0">
              <a:lnSpc>
                <a:spcPct val="100000"/>
              </a:lnSpc>
              <a:spcBef>
                <a:spcPts val="800"/>
              </a:spcBef>
              <a:spcAft>
                <a:spcPts val="0"/>
              </a:spcAft>
              <a:buClr>
                <a:schemeClr val="dk1"/>
              </a:buClr>
              <a:buSzPts val="2100"/>
              <a:buFont typeface="Century Gothic"/>
              <a:buChar char="•"/>
            </a:pPr>
            <a:r>
              <a:rPr lang="en-US" sz="2400" b="0" i="0" u="none" strike="noStrike" cap="none">
                <a:solidFill>
                  <a:schemeClr val="dk1"/>
                </a:solidFill>
                <a:latin typeface="Century Gothic"/>
                <a:ea typeface="Century Gothic"/>
                <a:cs typeface="Century Gothic"/>
                <a:sym typeface="Century Gothic"/>
              </a:rPr>
              <a:t>I can critique my writing partner’s narrative for organization and provide kind, helpful, and specific feedback. </a:t>
            </a:r>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400" b="0" i="0" u="none" strike="noStrike" cap="none">
                <a:solidFill>
                  <a:schemeClr val="dk1"/>
                </a:solidFill>
                <a:latin typeface="Century Gothic"/>
                <a:ea typeface="Century Gothic"/>
                <a:cs typeface="Century Gothic"/>
                <a:sym typeface="Century Gothic"/>
              </a:rPr>
              <a:t>I can explain how authors of narratives use dialogue to help the reader understand the thoughts, feelings, and responses of characters. </a:t>
            </a:r>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400" b="0" i="0" u="none" strike="noStrike" cap="none">
                <a:solidFill>
                  <a:schemeClr val="dk1"/>
                </a:solidFill>
                <a:latin typeface="Century Gothic"/>
                <a:ea typeface="Century Gothic"/>
                <a:cs typeface="Century Gothic"/>
                <a:sym typeface="Century Gothic"/>
              </a:rPr>
              <a:t>I can use commas and quotation marks correctly to show dialogue. </a:t>
            </a:r>
            <a:endParaRPr/>
          </a:p>
        </p:txBody>
      </p:sp>
      <p:pic>
        <p:nvPicPr>
          <p:cNvPr id="348" name="Google Shape;348;p52"/>
          <p:cNvPicPr preferRelativeResize="0"/>
          <p:nvPr/>
        </p:nvPicPr>
        <p:blipFill rotWithShape="1">
          <a:blip r:embed="rId3">
            <a:alphaModFix/>
          </a:blip>
          <a:srcRect/>
          <a:stretch/>
        </p:blipFill>
        <p:spPr>
          <a:xfrm>
            <a:off x="8414658" y="4288971"/>
            <a:ext cx="616006" cy="608954"/>
          </a:xfrm>
          <a:prstGeom prst="rect">
            <a:avLst/>
          </a:prstGeom>
          <a:noFill/>
          <a:ln>
            <a:noFill/>
          </a:ln>
        </p:spPr>
      </p:pic>
      <p:sp>
        <p:nvSpPr>
          <p:cNvPr id="349" name="Google Shape;349;p52"/>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 </a:t>
            </a:r>
            <a:endParaRPr/>
          </a:p>
        </p:txBody>
      </p:sp>
      <p:sp>
        <p:nvSpPr>
          <p:cNvPr id="350" name="Google Shape;350;p52"/>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5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entury Gothic"/>
              <a:buNone/>
            </a:pPr>
            <a:r>
              <a:rPr lang="en-US" sz="3000" b="0" i="0" u="none" strike="noStrike" cap="none">
                <a:solidFill>
                  <a:schemeClr val="dk1"/>
                </a:solidFill>
                <a:latin typeface="Century Gothic"/>
                <a:ea typeface="Century Gothic"/>
                <a:cs typeface="Century Gothic"/>
                <a:sym typeface="Century Gothic"/>
              </a:rPr>
              <a:t>Homework</a:t>
            </a:r>
            <a:endParaRPr sz="3000" b="0" i="0" u="none" strike="noStrike" cap="none">
              <a:solidFill>
                <a:schemeClr val="dk1"/>
              </a:solidFill>
              <a:latin typeface="Century Gothic"/>
              <a:ea typeface="Century Gothic"/>
              <a:cs typeface="Century Gothic"/>
              <a:sym typeface="Century Gothic"/>
            </a:endParaRPr>
          </a:p>
        </p:txBody>
      </p:sp>
      <p:sp>
        <p:nvSpPr>
          <p:cNvPr id="356" name="Google Shape;356;p53"/>
          <p:cNvSpPr txBox="1">
            <a:spLocks noGrp="1"/>
          </p:cNvSpPr>
          <p:nvPr>
            <p:ph type="body" idx="1"/>
          </p:nvPr>
        </p:nvSpPr>
        <p:spPr>
          <a:xfrm>
            <a:off x="420325" y="1190400"/>
            <a:ext cx="4621800" cy="28269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marR="0" lvl="0" indent="-342900" algn="l" rtl="0">
              <a:lnSpc>
                <a:spcPct val="100000"/>
              </a:lnSpc>
              <a:spcBef>
                <a:spcPts val="800"/>
              </a:spcBef>
              <a:spcAft>
                <a:spcPts val="0"/>
              </a:spcAft>
              <a:buClr>
                <a:schemeClr val="dk1"/>
              </a:buClr>
              <a:buSzPts val="1800"/>
              <a:buFont typeface="Century Gothic"/>
              <a:buAutoNum type="alphaUcPeriod"/>
            </a:pPr>
            <a:r>
              <a:rPr lang="en-US" sz="1800" b="0" i="0" u="none" strike="noStrike" cap="none" dirty="0">
                <a:solidFill>
                  <a:schemeClr val="dk1"/>
                </a:solidFill>
                <a:latin typeface="Century Gothic"/>
                <a:ea typeface="Century Gothic"/>
                <a:cs typeface="Century Gothic"/>
                <a:sym typeface="Century Gothic"/>
              </a:rPr>
              <a:t>There are three dialogue practices in your homework resources for this unit. Complete at least two of them.</a:t>
            </a:r>
            <a:endParaRPr dirty="0"/>
          </a:p>
          <a:p>
            <a:pPr marL="457200" marR="0" lvl="0" indent="-342900" algn="l" rtl="0">
              <a:lnSpc>
                <a:spcPct val="100000"/>
              </a:lnSpc>
              <a:spcBef>
                <a:spcPts val="800"/>
              </a:spcBef>
              <a:spcAft>
                <a:spcPts val="0"/>
              </a:spcAft>
              <a:buClr>
                <a:schemeClr val="dk1"/>
              </a:buClr>
              <a:buSzPts val="1800"/>
              <a:buFont typeface="Century Gothic"/>
              <a:buAutoNum type="alphaUcPeriod"/>
            </a:pPr>
            <a:r>
              <a:rPr lang="en-US" sz="1800" b="0" i="0" u="none" strike="noStrike" cap="none" dirty="0">
                <a:solidFill>
                  <a:schemeClr val="dk1"/>
                </a:solidFill>
                <a:latin typeface="Century Gothic"/>
                <a:ea typeface="Century Gothic"/>
                <a:cs typeface="Century Gothic"/>
                <a:sym typeface="Century Gothic"/>
              </a:rPr>
              <a:t>Accountable Research </a:t>
            </a:r>
            <a:r>
              <a:rPr lang="en-US" sz="1800" b="0" i="0" u="none" strike="noStrike" cap="none" dirty="0" smtClean="0">
                <a:solidFill>
                  <a:schemeClr val="dk1"/>
                </a:solidFill>
                <a:latin typeface="Century Gothic"/>
                <a:ea typeface="Century Gothic"/>
                <a:cs typeface="Century Gothic"/>
                <a:sym typeface="Century Gothic"/>
              </a:rPr>
              <a:t>Reading: </a:t>
            </a:r>
            <a:r>
              <a:rPr lang="en-US" sz="1800" b="0" i="0" u="none" strike="noStrike" cap="none" dirty="0">
                <a:solidFill>
                  <a:schemeClr val="dk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357" name="Google Shape;357;p53"/>
          <p:cNvSpPr txBox="1"/>
          <p:nvPr/>
        </p:nvSpPr>
        <p:spPr>
          <a:xfrm>
            <a:off x="5315750" y="1190375"/>
            <a:ext cx="3160200" cy="3507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US" sz="1800" b="0" i="0" u="none" strike="noStrike" cap="none">
                <a:solidFill>
                  <a:srgbClr val="000000"/>
                </a:solidFill>
                <a:latin typeface="Century Gothic"/>
                <a:ea typeface="Century Gothic"/>
                <a:cs typeface="Century Gothic"/>
                <a:sym typeface="Century Gothic"/>
              </a:rPr>
              <a:t>Module 2</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US" sz="1800" b="0" i="0" u="none" strike="noStrike" cap="none">
                <a:solidFill>
                  <a:srgbClr val="000000"/>
                </a:solidFill>
                <a:latin typeface="Century Gothic"/>
                <a:ea typeface="Century Gothic"/>
                <a:cs typeface="Century Gothic"/>
                <a:sym typeface="Century Gothic"/>
              </a:rPr>
              <a:t>Guiding Question</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US" sz="1800" b="0" i="0" u="none" strike="noStrike" cap="none">
                <a:solidFill>
                  <a:srgbClr val="000000"/>
                </a:solidFill>
                <a:latin typeface="Century Gothic"/>
                <a:ea typeface="Century Gothic"/>
                <a:cs typeface="Century Gothic"/>
                <a:sym typeface="Century Gothic"/>
              </a:rPr>
              <a:t>Anchor Chart</a:t>
            </a:r>
            <a:endParaRPr sz="1800" b="0" i="0" u="none" strike="noStrike" cap="none">
              <a:solidFill>
                <a:srgbClr val="000000"/>
              </a:solidFill>
              <a:latin typeface="Century Gothic"/>
              <a:ea typeface="Century Gothic"/>
              <a:cs typeface="Century Gothic"/>
              <a:sym typeface="Century Gothic"/>
            </a:endParaRPr>
          </a:p>
          <a:p>
            <a:pPr marL="342900" marR="0" lvl="0" indent="0" algn="l" rtl="0">
              <a:lnSpc>
                <a:spcPct val="90000"/>
              </a:lnSpc>
              <a:spcBef>
                <a:spcPts val="340"/>
              </a:spcBef>
              <a:spcAft>
                <a:spcPts val="0"/>
              </a:spcAft>
              <a:buClr>
                <a:srgbClr val="000000"/>
              </a:buClr>
              <a:buSzPts val="1200"/>
              <a:buFont typeface="Arial"/>
              <a:buNone/>
            </a:pPr>
            <a:endParaRPr sz="1600" b="0" i="0" u="none" strike="noStrike" cap="none">
              <a:solidFill>
                <a:srgbClr val="000000"/>
              </a:solidFill>
              <a:latin typeface="Calibri"/>
              <a:ea typeface="Calibri"/>
              <a:cs typeface="Calibri"/>
              <a:sym typeface="Calibri"/>
            </a:endParaRPr>
          </a:p>
          <a:p>
            <a:pPr marL="342900" marR="0" lvl="0" indent="-336550" algn="l" rtl="0">
              <a:lnSpc>
                <a:spcPct val="90000"/>
              </a:lnSpc>
              <a:spcBef>
                <a:spcPts val="340"/>
              </a:spcBef>
              <a:spcAft>
                <a:spcPts val="0"/>
              </a:spcAft>
              <a:buClr>
                <a:srgbClr val="000000"/>
              </a:buClr>
              <a:buSzPts val="1600"/>
              <a:buFont typeface="Century Gothic"/>
              <a:buChar char="•"/>
            </a:pPr>
            <a:r>
              <a:rPr lang="en-US" sz="1600" b="0" i="0" u="none" strike="noStrike" cap="none">
                <a:solidFill>
                  <a:srgbClr val="000000"/>
                </a:solidFill>
                <a:latin typeface="Century Gothic"/>
                <a:ea typeface="Century Gothic"/>
                <a:cs typeface="Century Gothic"/>
                <a:sym typeface="Century Gothic"/>
              </a:rPr>
              <a:t>How do animals’ bodies and behaviors help them survive?</a:t>
            </a:r>
            <a:endParaRPr sz="1600" b="0" i="0" u="none" strike="noStrike" cap="none">
              <a:solidFill>
                <a:srgbClr val="000000"/>
              </a:solidFill>
              <a:latin typeface="Century Gothic"/>
              <a:ea typeface="Century Gothic"/>
              <a:cs typeface="Century Gothic"/>
              <a:sym typeface="Century Gothic"/>
            </a:endParaRPr>
          </a:p>
          <a:p>
            <a:pPr marL="342900" marR="0" lvl="0" indent="-336550" algn="l" rtl="0">
              <a:lnSpc>
                <a:spcPct val="90000"/>
              </a:lnSpc>
              <a:spcBef>
                <a:spcPts val="340"/>
              </a:spcBef>
              <a:spcAft>
                <a:spcPts val="0"/>
              </a:spcAft>
              <a:buClr>
                <a:srgbClr val="000000"/>
              </a:buClr>
              <a:buSzPts val="1600"/>
              <a:buFont typeface="Century Gothic"/>
              <a:buChar char="•"/>
            </a:pPr>
            <a:r>
              <a:rPr lang="en-US" sz="1600" b="0" i="0" u="none" strike="noStrike" cap="none">
                <a:solidFill>
                  <a:srgbClr val="000000"/>
                </a:solidFill>
                <a:latin typeface="Century Gothic"/>
                <a:ea typeface="Century Gothic"/>
                <a:cs typeface="Century Gothic"/>
                <a:sym typeface="Century Gothic"/>
              </a:rPr>
              <a:t>How can writers use knowledge from their research to inform and entertain?</a:t>
            </a:r>
            <a:br>
              <a:rPr lang="en-US" sz="1600" b="0" i="0" u="none" strike="noStrike" cap="none">
                <a:solidFill>
                  <a:srgbClr val="000000"/>
                </a:solidFill>
                <a:latin typeface="Century Gothic"/>
                <a:ea typeface="Century Gothic"/>
                <a:cs typeface="Century Gothic"/>
                <a:sym typeface="Century Gothic"/>
              </a:rPr>
            </a:br>
            <a:endParaRPr sz="16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4"/>
          <p:cNvSpPr txBox="1">
            <a:spLocks noGrp="1"/>
          </p:cNvSpPr>
          <p:nvPr>
            <p:ph type="title"/>
          </p:nvPr>
        </p:nvSpPr>
        <p:spPr>
          <a:xfrm>
            <a:off x="311700" y="474475"/>
            <a:ext cx="8520600" cy="1749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363" name="Google Shape;363;p54"/>
          <p:cNvSpPr txBox="1">
            <a:spLocks noGrp="1"/>
          </p:cNvSpPr>
          <p:nvPr>
            <p:ph type="body" idx="1"/>
          </p:nvPr>
        </p:nvSpPr>
        <p:spPr>
          <a:xfrm>
            <a:off x="311700" y="474475"/>
            <a:ext cx="8520600" cy="4531200"/>
          </a:xfrm>
          <a:prstGeom prst="rect">
            <a:avLst/>
          </a:prstGeom>
          <a:noFill/>
          <a:ln>
            <a:noFill/>
          </a:ln>
        </p:spPr>
        <p:txBody>
          <a:bodyPr spcFirstLastPara="1" wrap="square" lIns="68575" tIns="34275" rIns="68575" bIns="34275" anchor="t" anchorCtr="0">
            <a:noAutofit/>
          </a:bodyPr>
          <a:lstStyle/>
          <a:p>
            <a:pPr marL="457200" marR="0" lvl="0" indent="-292100" algn="l" rtl="0">
              <a:lnSpc>
                <a:spcPct val="120000"/>
              </a:lnSpc>
              <a:spcBef>
                <a:spcPts val="800"/>
              </a:spcBef>
              <a:spcAft>
                <a:spcPts val="0"/>
              </a:spcAft>
              <a:buClr>
                <a:schemeClr val="dk1"/>
              </a:buClr>
              <a:buSzPts val="1000"/>
              <a:buFont typeface="Century Gothic"/>
              <a:buAutoNum type="arabicPeriod"/>
            </a:pPr>
            <a:r>
              <a:rPr lang="en-US" sz="1000" b="0" i="0" u="none" strike="noStrike" cap="none" dirty="0">
                <a:solidFill>
                  <a:schemeClr val="dk1"/>
                </a:solidFill>
                <a:latin typeface="Century Gothic"/>
                <a:ea typeface="Century Gothic"/>
                <a:cs typeface="Century Gothic"/>
                <a:sym typeface="Century Gothic"/>
              </a:rPr>
              <a:t>Take out Independent Reading Journal.</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US" sz="1000" b="0" i="0" u="none" strike="noStrike" cap="none" dirty="0">
                <a:solidFill>
                  <a:schemeClr val="dk1"/>
                </a:solidFill>
                <a:latin typeface="Century Gothic"/>
                <a:ea typeface="Century Gothic"/>
                <a:cs typeface="Century Gothic"/>
                <a:sym typeface="Century Gothic"/>
              </a:rPr>
              <a:t>Select a prompt.</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US" sz="1000" b="0" i="0" u="none" strike="noStrike" cap="none" dirty="0">
                <a:solidFill>
                  <a:schemeClr val="dk1"/>
                </a:solidFill>
                <a:latin typeface="Century Gothic"/>
                <a:ea typeface="Century Gothic"/>
                <a:cs typeface="Century Gothic"/>
                <a:sym typeface="Century Gothic"/>
              </a:rPr>
              <a:t>Copy prompt into front of independent reading journal.</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US" sz="1000" b="0" i="0" u="none" strike="noStrike" cap="none" dirty="0">
                <a:solidFill>
                  <a:schemeClr val="dk1"/>
                </a:solidFill>
                <a:latin typeface="Century Gothic"/>
                <a:ea typeface="Century Gothic"/>
                <a:cs typeface="Century Gothic"/>
                <a:sym typeface="Century Gothic"/>
              </a:rPr>
              <a:t>Respond to prompt for HW.</a:t>
            </a:r>
            <a:endParaRPr sz="1000" b="0" i="0" u="none" strike="noStrike" cap="none" dirty="0">
              <a:solidFill>
                <a:schemeClr val="dk1"/>
              </a:solidFill>
              <a:latin typeface="Century Gothic"/>
              <a:ea typeface="Century Gothic"/>
              <a:cs typeface="Century Gothic"/>
              <a:sym typeface="Century Gothic"/>
            </a:endParaRPr>
          </a:p>
          <a:p>
            <a:pPr marL="1828800" marR="0" lvl="0" indent="457200" algn="l" rtl="0">
              <a:lnSpc>
                <a:spcPct val="120000"/>
              </a:lnSpc>
              <a:spcBef>
                <a:spcPts val="800"/>
              </a:spcBef>
              <a:spcAft>
                <a:spcPts val="0"/>
              </a:spcAft>
              <a:buClr>
                <a:schemeClr val="dk1"/>
              </a:buClr>
              <a:buSzPts val="1100"/>
              <a:buFont typeface="Arial"/>
              <a:buNone/>
            </a:pPr>
            <a:r>
              <a:rPr lang="en-US" sz="1300" b="1" i="0" u="none" strike="noStrike" cap="none" dirty="0">
                <a:solidFill>
                  <a:schemeClr val="dk1"/>
                </a:solidFill>
                <a:latin typeface="Century Gothic"/>
                <a:ea typeface="Century Gothic"/>
                <a:cs typeface="Century Gothic"/>
                <a:sym typeface="Century Gothic"/>
              </a:rPr>
              <a:t>Module 2: Journal Prompts</a:t>
            </a:r>
            <a:endParaRPr sz="1300" b="1"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38000"/>
              </a:lnSpc>
              <a:spcBef>
                <a:spcPts val="900"/>
              </a:spcBef>
              <a:spcAft>
                <a:spcPts val="0"/>
              </a:spcAft>
              <a:buClr>
                <a:schemeClr val="dk1"/>
              </a:buClr>
              <a:buSzPts val="1200"/>
              <a:buFont typeface="Century Gothic"/>
              <a:buChar char="•"/>
            </a:pPr>
            <a:r>
              <a:rPr lang="en-US" sz="1100" b="0" i="0" u="none" strike="noStrike" cap="none" dirty="0">
                <a:solidFill>
                  <a:schemeClr val="dk1"/>
                </a:solidFill>
                <a:sym typeface="Century Gothic"/>
              </a:rPr>
              <a:t>Record 2–3 facts in your own words about animals or animal defenses that you found out in your research reading today.</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US" sz="1100" b="0" i="0" u="none" strike="noStrike" cap="none" dirty="0">
                <a:solidFill>
                  <a:schemeClr val="dk1"/>
                </a:solidFill>
                <a:sym typeface="Century Gothic"/>
              </a:rPr>
              <a:t>What questions do you have about animals or animal defenses after reading?</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US" sz="1100" b="0" i="0" u="none" strike="noStrike" cap="none" dirty="0">
                <a:solidFill>
                  <a:schemeClr val="dk1"/>
                </a:solidFill>
                <a:sym typeface="Century Gothic"/>
              </a:rPr>
              <a:t>What would you like to research further after reading? Why?</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US" sz="1100" b="0" i="0" u="none" strike="noStrike" cap="none" dirty="0">
                <a:solidFill>
                  <a:schemeClr val="dk1"/>
                </a:solidFill>
                <a:sym typeface="Century Gothic"/>
              </a:rPr>
              <a:t>Summarize your research reading today in no more than 4 sentences.</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US" sz="1100" b="0" i="0" u="none" strike="noStrike" cap="none" dirty="0">
                <a:solidFill>
                  <a:schemeClr val="dk1"/>
                </a:solidFill>
                <a:sym typeface="Century Gothic"/>
              </a:rPr>
              <a:t>How would you describe the setting of the particular part of the</a:t>
            </a:r>
            <a:r>
              <a:rPr lang="en-US" sz="1100" dirty="0"/>
              <a:t> </a:t>
            </a:r>
            <a:r>
              <a:rPr lang="en-US" sz="1100" b="0" i="0" u="none" strike="noStrike" cap="none" dirty="0">
                <a:solidFill>
                  <a:schemeClr val="dk1"/>
                </a:solidFill>
                <a:sym typeface="Century Gothic"/>
              </a:rPr>
              <a:t>text you read?</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US" sz="1100" b="0" i="0" u="none" strike="noStrike" cap="none" dirty="0">
                <a:solidFill>
                  <a:schemeClr val="dk1"/>
                </a:solidFill>
                <a:sym typeface="Century Gothic"/>
              </a:rPr>
              <a:t>What do you think is going to happen next? Why?</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US" sz="1100" b="0" i="0" u="none" strike="noStrike" cap="none" dirty="0">
                <a:solidFill>
                  <a:schemeClr val="dk1"/>
                </a:solidFill>
                <a:sym typeface="Century Gothic"/>
              </a:rPr>
              <a:t>Summarize the pages you just read in no more than 4 sentences.</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US" sz="1100" b="0" i="0" u="none" strike="noStrike" cap="none" dirty="0">
                <a:solidFill>
                  <a:schemeClr val="dk1"/>
                </a:solidFill>
                <a:sym typeface="Century Gothic"/>
              </a:rPr>
              <a:t>What is the main idea of the part of the text you just read?</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US" sz="1100" b="0" i="0" u="none" strike="noStrike" cap="none" dirty="0">
                <a:solidFill>
                  <a:schemeClr val="dk1"/>
                </a:solidFill>
                <a:sym typeface="Century Gothic"/>
              </a:rPr>
              <a:t>Think about the title of your text. Why do you think the author</a:t>
            </a:r>
            <a:r>
              <a:rPr lang="en-US" sz="1100" dirty="0"/>
              <a:t> </a:t>
            </a:r>
            <a:r>
              <a:rPr lang="en-US" sz="1100" b="0" i="0" u="none" strike="noStrike" cap="none" dirty="0">
                <a:solidFill>
                  <a:schemeClr val="dk1"/>
                </a:solidFill>
                <a:sym typeface="Century Gothic"/>
              </a:rPr>
              <a:t>chose this title?</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US" sz="1100" b="0" i="0" u="none" strike="noStrike" cap="none" dirty="0">
                <a:solidFill>
                  <a:schemeClr val="dk1"/>
                </a:solidFill>
                <a:sym typeface="Century Gothic"/>
              </a:rPr>
              <a:t>What are two new words you learned in this text? Tell about the</a:t>
            </a:r>
            <a:r>
              <a:rPr lang="en-US" sz="1100" dirty="0"/>
              <a:t> w</a:t>
            </a:r>
            <a:r>
              <a:rPr lang="en-US" sz="1100" b="0" i="0" u="none" strike="noStrike" cap="none" dirty="0">
                <a:solidFill>
                  <a:schemeClr val="dk1"/>
                </a:solidFill>
                <a:sym typeface="Century Gothic"/>
              </a:rPr>
              <a:t>ords.</a:t>
            </a:r>
            <a:endParaRPr sz="1100" b="0" i="0" u="none" strike="noStrike" cap="none" dirty="0">
              <a:solidFill>
                <a:schemeClr val="dk1"/>
              </a:solidFill>
              <a:sym typeface="Century Gothic"/>
            </a:endParaRPr>
          </a:p>
          <a:p>
            <a:pPr lvl="0" indent="-292100">
              <a:lnSpc>
                <a:spcPct val="138000"/>
              </a:lnSpc>
              <a:spcBef>
                <a:spcPts val="0"/>
              </a:spcBef>
              <a:buSzPts val="1000"/>
            </a:pPr>
            <a:r>
              <a:rPr lang="en-US" sz="1100" b="0" i="0" u="none" strike="noStrike" cap="none" dirty="0">
                <a:solidFill>
                  <a:schemeClr val="dk1"/>
                </a:solidFill>
                <a:sym typeface="Century Gothic"/>
              </a:rPr>
              <a:t>Choose a picture, chart, graph, or diagram from your text. </a:t>
            </a:r>
            <a:r>
              <a:rPr lang="en" sz="1100" dirty="0"/>
              <a:t>Explain how the information you learned from the image helped you understand the text. </a:t>
            </a:r>
            <a:br>
              <a:rPr lang="en" sz="1100" dirty="0"/>
            </a:br>
            <a:r>
              <a:rPr lang="en-US" sz="1200" b="0" i="0" u="none" strike="noStrike" cap="none" dirty="0">
                <a:solidFill>
                  <a:schemeClr val="dk1"/>
                </a:solidFill>
                <a:latin typeface="Century Gothic"/>
                <a:ea typeface="Century Gothic"/>
                <a:cs typeface="Century Gothic"/>
                <a:sym typeface="Century Gothic"/>
              </a:rPr>
              <a:t/>
            </a:r>
            <a:br>
              <a:rPr lang="en-US" sz="1200" b="0" i="0" u="none" strike="noStrike" cap="none" dirty="0">
                <a:solidFill>
                  <a:schemeClr val="dk1"/>
                </a:solidFill>
                <a:latin typeface="Century Gothic"/>
                <a:ea typeface="Century Gothic"/>
                <a:cs typeface="Century Gothic"/>
                <a:sym typeface="Century Gothic"/>
              </a:rPr>
            </a:br>
            <a:r>
              <a:rPr lang="en-US" sz="1100" b="0" i="0" u="none" strike="noStrike" cap="none" dirty="0">
                <a:solidFill>
                  <a:schemeClr val="dk1"/>
                </a:solidFill>
                <a:latin typeface="Century Gothic"/>
                <a:ea typeface="Century Gothic"/>
                <a:cs typeface="Century Gothic"/>
                <a:sym typeface="Century Gothic"/>
              </a:rPr>
              <a:t/>
            </a:r>
            <a:br>
              <a:rPr lang="en-US" sz="1100" b="0" i="0" u="none" strike="noStrike" cap="none" dirty="0">
                <a:solidFill>
                  <a:schemeClr val="dk1"/>
                </a:solidFill>
                <a:latin typeface="Century Gothic"/>
                <a:ea typeface="Century Gothic"/>
                <a:cs typeface="Century Gothic"/>
                <a:sym typeface="Century Gothic"/>
              </a:rPr>
            </a:b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800"/>
              </a:spcBef>
              <a:spcAft>
                <a:spcPts val="0"/>
              </a:spcAft>
              <a:buClr>
                <a:schemeClr val="dk1"/>
              </a:buClr>
              <a:buSzPts val="2100"/>
              <a:buFont typeface="Century Gothic"/>
              <a:buNone/>
            </a:pP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endParaRPr sz="1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US"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70" name="Google Shape;370;p55"/>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US" sz="2100" b="0" i="0" u="none" strike="noStrike" cap="none">
                <a:solidFill>
                  <a:schemeClr val="dk1"/>
                </a:solidFill>
                <a:latin typeface="Century Gothic"/>
                <a:ea typeface="Century Gothic"/>
                <a:cs typeface="Century Gothic"/>
                <a:sym typeface="Century Gothic"/>
              </a:rPr>
              <a:t>Activities for today:</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US"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US" sz="2100" b="0" i="0" u="none" strike="noStrike" cap="none">
                <a:solidFill>
                  <a:schemeClr val="dk1"/>
                </a:solidFill>
                <a:latin typeface="Century Gothic"/>
                <a:ea typeface="Century Gothic"/>
                <a:cs typeface="Century Gothic"/>
                <a:sym typeface="Century Gothic"/>
              </a:rPr>
              <a:t>Groups assigned:</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71" name="Google Shape;371;p55"/>
          <p:cNvGraphicFramePr/>
          <p:nvPr/>
        </p:nvGraphicFramePr>
        <p:xfrm>
          <a:off x="744325" y="3242975"/>
          <a:ext cx="7239000" cy="1471550"/>
        </p:xfrm>
        <a:graphic>
          <a:graphicData uri="http://schemas.openxmlformats.org/drawingml/2006/table">
            <a:tbl>
              <a:tblPr>
                <a:noFill/>
                <a:tableStyleId>{9C683F23-8B60-45EA-95FC-07C5F999C629}</a:tableStyleId>
              </a:tblPr>
              <a:tblGrid>
                <a:gridCol w="1809750"/>
                <a:gridCol w="1809750"/>
                <a:gridCol w="1809750"/>
                <a:gridCol w="1809750"/>
              </a:tblGrid>
              <a:tr h="4321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10394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1"/>
          <p:cNvSpPr txBox="1">
            <a:spLocks noGrp="1"/>
          </p:cNvSpPr>
          <p:nvPr>
            <p:ph type="title"/>
          </p:nvPr>
        </p:nvSpPr>
        <p:spPr>
          <a:xfrm>
            <a:off x="311700" y="334175"/>
            <a:ext cx="8520600" cy="9273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3400" b="0" i="0" u="none" strike="noStrike" cap="none" dirty="0">
                <a:solidFill>
                  <a:schemeClr val="dk1"/>
                </a:solidFill>
                <a:latin typeface="Century Gothic"/>
                <a:ea typeface="Century Gothic"/>
                <a:cs typeface="Century Gothic"/>
                <a:sym typeface="Century Gothic"/>
              </a:rPr>
              <a:t>Grade 4: Module 2: Unit 3: Lesson 9</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dirty="0">
                <a:solidFill>
                  <a:schemeClr val="dk1"/>
                </a:solidFill>
                <a:latin typeface="Century Gothic"/>
                <a:ea typeface="Century Gothic"/>
                <a:cs typeface="Century Gothic"/>
                <a:sym typeface="Century Gothic"/>
              </a:rPr>
              <a:t>Teacher slide, before teaching</a:t>
            </a:r>
            <a:r>
              <a:rPr lang="en-US" sz="1800" b="1" i="0" u="none" strike="noStrike" cap="none" dirty="0" smtClean="0">
                <a:solidFill>
                  <a:schemeClr val="dk1"/>
                </a:solidFill>
                <a:latin typeface="Century Gothic"/>
                <a:ea typeface="Century Gothic"/>
                <a:cs typeface="Century Gothic"/>
                <a:sym typeface="Century Gothic"/>
              </a:rPr>
              <a:t>.</a:t>
            </a:r>
            <a:endParaRPr sz="1800" b="1"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endParaRPr sz="1800" b="1" i="0" u="none" strike="noStrike" cap="none" dirty="0">
              <a:solidFill>
                <a:schemeClr val="dk1"/>
              </a:solidFill>
              <a:latin typeface="Century Gothic"/>
              <a:ea typeface="Century Gothic"/>
              <a:cs typeface="Century Gothic"/>
              <a:sym typeface="Century Gothic"/>
            </a:endParaRPr>
          </a:p>
        </p:txBody>
      </p:sp>
      <p:sp>
        <p:nvSpPr>
          <p:cNvPr id="268" name="Google Shape;268;p41"/>
          <p:cNvSpPr txBox="1">
            <a:spLocks noGrp="1"/>
          </p:cNvSpPr>
          <p:nvPr>
            <p:ph type="body" idx="1"/>
          </p:nvPr>
        </p:nvSpPr>
        <p:spPr>
          <a:xfrm>
            <a:off x="311700" y="1171607"/>
            <a:ext cx="8520600" cy="3702000"/>
          </a:xfrm>
          <a:prstGeom prst="rect">
            <a:avLst/>
          </a:prstGeom>
          <a:noFill/>
          <a:ln>
            <a:noFill/>
          </a:ln>
        </p:spPr>
        <p:txBody>
          <a:bodyPr spcFirstLastPara="1" wrap="square" lIns="68575" tIns="34275" rIns="68575" bIns="34275" anchor="t" anchorCtr="0">
            <a:noAutofit/>
          </a:bodyPr>
          <a:lstStyle/>
          <a:p>
            <a:pPr marL="0" marR="0" lvl="0" indent="0" algn="l" rtl="0">
              <a:lnSpc>
                <a:spcPct val="98181"/>
              </a:lnSpc>
              <a:spcBef>
                <a:spcPts val="800"/>
              </a:spcBef>
              <a:spcAft>
                <a:spcPts val="0"/>
              </a:spcAft>
              <a:buClr>
                <a:schemeClr val="dk1"/>
              </a:buClr>
              <a:buSzPts val="2100"/>
              <a:buFont typeface="Century Gothic"/>
              <a:buNone/>
            </a:pPr>
            <a:r>
              <a:rPr lang="en-US" sz="2000" b="1" i="0" u="none" strike="noStrike" cap="none" dirty="0">
                <a:solidFill>
                  <a:schemeClr val="dk1"/>
                </a:solidFill>
                <a:latin typeface="Century Gothic"/>
                <a:ea typeface="Century Gothic"/>
                <a:cs typeface="Century Gothic"/>
                <a:sym typeface="Century Gothic"/>
              </a:rPr>
              <a:t>Preparing for Lesson 9: </a:t>
            </a:r>
            <a:r>
              <a:rPr lang="en-US" sz="2000" b="0" i="0" u="none" strike="noStrike" cap="none" dirty="0">
                <a:solidFill>
                  <a:schemeClr val="dk1"/>
                </a:solidFill>
                <a:latin typeface="Century Gothic"/>
                <a:ea typeface="Century Gothic"/>
                <a:cs typeface="Century Gothic"/>
                <a:sym typeface="Century Gothic"/>
              </a:rPr>
              <a:t>Pre-reading and Preparing:</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r>
              <a:rPr lang="en-US" sz="20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2000" b="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100000"/>
              </a:lnSpc>
              <a:spcBef>
                <a:spcPts val="800"/>
              </a:spcBef>
              <a:spcAft>
                <a:spcPts val="0"/>
              </a:spcAft>
              <a:buClr>
                <a:schemeClr val="dk1"/>
              </a:buClr>
              <a:buSzPts val="2000"/>
              <a:buFont typeface="Century Gothic"/>
              <a:buChar char="•"/>
            </a:pPr>
            <a:r>
              <a:rPr lang="en-US" sz="2000" b="0" i="0" u="none" strike="noStrike" cap="none" dirty="0">
                <a:solidFill>
                  <a:schemeClr val="dk1"/>
                </a:solidFill>
                <a:latin typeface="Century Gothic"/>
                <a:ea typeface="Century Gothic"/>
                <a:cs typeface="Century Gothic"/>
                <a:sym typeface="Century Gothic"/>
              </a:rPr>
              <a:t>Read through Lesson 9 </a:t>
            </a:r>
            <a:r>
              <a:rPr lang="en-US" sz="2000" b="0" i="0" u="sng" strike="noStrike" cap="none" dirty="0">
                <a:solidFill>
                  <a:schemeClr val="hlink"/>
                </a:solidFill>
                <a:latin typeface="Century Gothic"/>
                <a:ea typeface="Century Gothic"/>
                <a:cs typeface="Century Gothic"/>
                <a:sym typeface="Century Gothic"/>
                <a:hlinkClick r:id="rId3"/>
              </a:rPr>
              <a:t>Here. </a:t>
            </a:r>
            <a:endParaRPr sz="2000" dirty="0"/>
          </a:p>
          <a:p>
            <a:pPr marL="0" marR="0" lvl="0" indent="0" algn="l" rtl="0">
              <a:lnSpc>
                <a:spcPct val="100000"/>
              </a:lnSpc>
              <a:spcBef>
                <a:spcPts val="800"/>
              </a:spcBef>
              <a:spcAft>
                <a:spcPts val="0"/>
              </a:spcAft>
              <a:buClr>
                <a:schemeClr val="dk1"/>
              </a:buClr>
              <a:buSzPts val="2100"/>
              <a:buFont typeface="Century Gothic"/>
              <a:buNone/>
            </a:pPr>
            <a:r>
              <a:rPr lang="en-US" sz="2000" b="0" i="0" u="none" strike="noStrike" cap="none" dirty="0">
                <a:solidFill>
                  <a:schemeClr val="dk1"/>
                </a:solidFill>
                <a:latin typeface="Century Gothic"/>
                <a:ea typeface="Century Gothic"/>
                <a:cs typeface="Century Gothic"/>
                <a:sym typeface="Century Gothic"/>
              </a:rPr>
              <a:t>In this lesson, students will be:</a:t>
            </a:r>
            <a:endParaRPr sz="2000" b="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100000"/>
              </a:lnSpc>
              <a:spcBef>
                <a:spcPts val="800"/>
              </a:spcBef>
              <a:spcAft>
                <a:spcPts val="0"/>
              </a:spcAft>
              <a:buClr>
                <a:schemeClr val="dk1"/>
              </a:buClr>
              <a:buSzPts val="2000"/>
              <a:buFont typeface="Century Gothic"/>
              <a:buChar char="•"/>
            </a:pPr>
            <a:r>
              <a:rPr lang="en-US" sz="2000" b="0" i="0" u="none" strike="noStrike" cap="none" dirty="0">
                <a:solidFill>
                  <a:schemeClr val="dk1"/>
                </a:solidFill>
                <a:latin typeface="Century Gothic"/>
                <a:ea typeface="Century Gothic"/>
                <a:cs typeface="Century Gothic"/>
                <a:sym typeface="Century Gothic"/>
              </a:rPr>
              <a:t>Reviewing Learning Targets </a:t>
            </a:r>
            <a:endParaRPr sz="2000" dirty="0"/>
          </a:p>
          <a:p>
            <a:pPr marL="457200" marR="0" lvl="0" indent="-355600" algn="l" rtl="0">
              <a:lnSpc>
                <a:spcPct val="100000"/>
              </a:lnSpc>
              <a:spcBef>
                <a:spcPts val="800"/>
              </a:spcBef>
              <a:spcAft>
                <a:spcPts val="0"/>
              </a:spcAft>
              <a:buClr>
                <a:schemeClr val="dk1"/>
              </a:buClr>
              <a:buSzPts val="2000"/>
              <a:buFont typeface="Century Gothic"/>
              <a:buChar char="•"/>
            </a:pPr>
            <a:r>
              <a:rPr lang="en-US" sz="2000" b="0" i="0" u="none" strike="noStrike" cap="none" dirty="0">
                <a:solidFill>
                  <a:schemeClr val="dk1"/>
                </a:solidFill>
                <a:latin typeface="Century Gothic"/>
                <a:ea typeface="Century Gothic"/>
                <a:cs typeface="Century Gothic"/>
                <a:sym typeface="Century Gothic"/>
              </a:rPr>
              <a:t>Peer Critiqu</a:t>
            </a:r>
            <a:r>
              <a:rPr lang="en-US" sz="2000" dirty="0"/>
              <a:t>ing</a:t>
            </a:r>
            <a:r>
              <a:rPr lang="en-US" sz="2000" b="0" i="0" u="none" strike="noStrike" cap="none" dirty="0">
                <a:solidFill>
                  <a:schemeClr val="dk1"/>
                </a:solidFill>
                <a:latin typeface="Century Gothic"/>
                <a:ea typeface="Century Gothic"/>
                <a:cs typeface="Century Gothic"/>
                <a:sym typeface="Century Gothic"/>
              </a:rPr>
              <a:t> Drafts: Introductions</a:t>
            </a:r>
            <a:endParaRPr sz="2000" dirty="0"/>
          </a:p>
          <a:p>
            <a:pPr marL="457200" marR="0" lvl="0" indent="-355600" algn="l" rtl="0">
              <a:lnSpc>
                <a:spcPct val="100000"/>
              </a:lnSpc>
              <a:spcBef>
                <a:spcPts val="800"/>
              </a:spcBef>
              <a:spcAft>
                <a:spcPts val="0"/>
              </a:spcAft>
              <a:buClr>
                <a:schemeClr val="dk1"/>
              </a:buClr>
              <a:buSzPts val="2000"/>
              <a:buFont typeface="Century Gothic"/>
              <a:buChar char="•"/>
            </a:pPr>
            <a:r>
              <a:rPr lang="en-US" sz="2000" b="0" i="0" u="none" strike="noStrike" cap="none" dirty="0">
                <a:solidFill>
                  <a:schemeClr val="dk1"/>
                </a:solidFill>
                <a:latin typeface="Century Gothic"/>
                <a:ea typeface="Century Gothic"/>
                <a:cs typeface="Century Gothic"/>
                <a:sym typeface="Century Gothic"/>
              </a:rPr>
              <a:t>Annotating Drafts for Revision</a:t>
            </a:r>
            <a:endParaRPr sz="2000" dirty="0"/>
          </a:p>
          <a:p>
            <a:pPr marL="457200" marR="0" lvl="0" indent="-355600" algn="l" rtl="0">
              <a:lnSpc>
                <a:spcPct val="100000"/>
              </a:lnSpc>
              <a:spcBef>
                <a:spcPts val="800"/>
              </a:spcBef>
              <a:spcAft>
                <a:spcPts val="0"/>
              </a:spcAft>
              <a:buClr>
                <a:schemeClr val="dk1"/>
              </a:buClr>
              <a:buSzPts val="2000"/>
              <a:buFont typeface="Century Gothic"/>
              <a:buChar char="•"/>
            </a:pPr>
            <a:r>
              <a:rPr lang="en-US" sz="2000" b="0" i="0" u="none" strike="noStrike" cap="none" dirty="0">
                <a:solidFill>
                  <a:schemeClr val="dk1"/>
                </a:solidFill>
                <a:latin typeface="Century Gothic"/>
                <a:ea typeface="Century Gothic"/>
                <a:cs typeface="Century Gothic"/>
                <a:sym typeface="Century Gothic"/>
              </a:rPr>
              <a:t>Examining Models of Dialogue</a:t>
            </a:r>
            <a:endParaRPr sz="2000" dirty="0"/>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Grade 4: Module 2: Unit 3: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74" name="Google Shape;274;p42"/>
          <p:cNvSpPr txBox="1">
            <a:spLocks noGrp="1"/>
          </p:cNvSpPr>
          <p:nvPr>
            <p:ph type="body" idx="1"/>
          </p:nvPr>
        </p:nvSpPr>
        <p:spPr>
          <a:xfrm>
            <a:off x="311700" y="1155949"/>
            <a:ext cx="8520600" cy="3214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rgbClr val="000000"/>
              </a:buClr>
              <a:buSzPts val="1100"/>
              <a:buFont typeface="Arial"/>
              <a:buNone/>
            </a:pPr>
            <a:r>
              <a:rPr lang="en-US" sz="1600" b="1" i="0" u="none" strike="noStrike" cap="none" dirty="0">
                <a:solidFill>
                  <a:schemeClr val="dk1"/>
                </a:solidFill>
                <a:latin typeface="Century Gothic"/>
                <a:ea typeface="Century Gothic"/>
                <a:cs typeface="Century Gothic"/>
                <a:sym typeface="Century Gothic"/>
              </a:rPr>
              <a:t>Preparing for Lesson 9: </a:t>
            </a:r>
            <a:r>
              <a:rPr lang="en-US" sz="1600" b="0" i="1" u="none" strike="noStrike" cap="none" dirty="0">
                <a:solidFill>
                  <a:schemeClr val="dk1"/>
                </a:solidFill>
                <a:latin typeface="Century Gothic"/>
                <a:ea typeface="Century Gothic"/>
                <a:cs typeface="Century Gothic"/>
                <a:sym typeface="Century Gothic"/>
              </a:rPr>
              <a:t>Materials and Student Pairings</a:t>
            </a:r>
            <a:endParaRPr sz="1600" b="0" i="1" u="none"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100" b="0" i="0" u="none" strike="noStrike" cap="none" dirty="0">
                <a:solidFill>
                  <a:schemeClr val="dk1"/>
                </a:solidFill>
                <a:latin typeface="Century Gothic"/>
                <a:ea typeface="Century Gothic"/>
                <a:cs typeface="Century Gothic"/>
                <a:sym typeface="Century Gothic"/>
              </a:rPr>
              <a:t>Display anchor charts (see materials below).</a:t>
            </a:r>
            <a:endParaRPr dirty="0"/>
          </a:p>
          <a:p>
            <a:pPr marL="457200" marR="0" lvl="0" indent="-361950" algn="l" rtl="0">
              <a:lnSpc>
                <a:spcPct val="100000"/>
              </a:lnSpc>
              <a:spcBef>
                <a:spcPts val="800"/>
              </a:spcBef>
              <a:spcAft>
                <a:spcPts val="0"/>
              </a:spcAft>
              <a:buClr>
                <a:schemeClr val="dk1"/>
              </a:buClr>
              <a:buSzPts val="2100"/>
              <a:buFont typeface="Century Gothic"/>
              <a:buChar char="•"/>
            </a:pPr>
            <a:r>
              <a:rPr lang="en-US" sz="2100" b="0" i="0" u="none" strike="noStrike" cap="none" dirty="0">
                <a:solidFill>
                  <a:schemeClr val="dk1"/>
                </a:solidFill>
                <a:latin typeface="Century Gothic"/>
                <a:ea typeface="Century Gothic"/>
                <a:cs typeface="Century Gothic"/>
                <a:sym typeface="Century Gothic"/>
              </a:rPr>
              <a:t>Organize students in pairs to critique each other’s writing.</a:t>
            </a:r>
            <a:endParaRPr dirty="0"/>
          </a:p>
          <a:p>
            <a:pPr marL="457200" marR="0" lvl="0" indent="-361950" algn="l" rtl="0">
              <a:lnSpc>
                <a:spcPct val="100000"/>
              </a:lnSpc>
              <a:spcBef>
                <a:spcPts val="800"/>
              </a:spcBef>
              <a:spcAft>
                <a:spcPts val="0"/>
              </a:spcAft>
              <a:buClr>
                <a:schemeClr val="dk1"/>
              </a:buClr>
              <a:buSzPts val="2100"/>
              <a:buFont typeface="Century Gothic"/>
              <a:buChar char="•"/>
            </a:pPr>
            <a:r>
              <a:rPr lang="en-US" sz="2100" b="0" i="0" u="none" strike="noStrike" cap="none" dirty="0">
                <a:solidFill>
                  <a:schemeClr val="dk1"/>
                </a:solidFill>
                <a:latin typeface="Century Gothic"/>
                <a:ea typeface="Century Gothic"/>
                <a:cs typeface="Century Gothic"/>
                <a:sym typeface="Century Gothic"/>
              </a:rPr>
              <a:t>You will need to </a:t>
            </a:r>
            <a:r>
              <a:rPr lang="en-US" sz="2100" b="0" i="0" u="none" strike="noStrike" cap="none" dirty="0" smtClean="0">
                <a:solidFill>
                  <a:schemeClr val="dk1"/>
                </a:solidFill>
                <a:latin typeface="Century Gothic"/>
                <a:ea typeface="Century Gothic"/>
                <a:cs typeface="Century Gothic"/>
                <a:sym typeface="Century Gothic"/>
              </a:rPr>
              <a:t>return </a:t>
            </a:r>
            <a:r>
              <a:rPr lang="en-US" sz="2100" b="0" i="0" u="none" strike="noStrike" cap="none" dirty="0">
                <a:solidFill>
                  <a:schemeClr val="dk1"/>
                </a:solidFill>
                <a:latin typeface="Century Gothic"/>
                <a:ea typeface="Century Gothic"/>
                <a:cs typeface="Century Gothic"/>
                <a:sym typeface="Century Gothic"/>
              </a:rPr>
              <a:t>Choose</a:t>
            </a:r>
            <a:r>
              <a:rPr lang="en-US" dirty="0"/>
              <a:t>-</a:t>
            </a:r>
            <a:r>
              <a:rPr lang="en-US" sz="2100" b="0" i="0" u="none" strike="noStrike" cap="none" dirty="0">
                <a:solidFill>
                  <a:schemeClr val="dk1"/>
                </a:solidFill>
                <a:latin typeface="Century Gothic"/>
                <a:ea typeface="Century Gothic"/>
                <a:cs typeface="Century Gothic"/>
                <a:sym typeface="Century Gothic"/>
              </a:rPr>
              <a:t>Your</a:t>
            </a:r>
            <a:r>
              <a:rPr lang="en-US" dirty="0"/>
              <a:t>-</a:t>
            </a:r>
            <a:r>
              <a:rPr lang="en-US" sz="2100" b="0" i="0" u="none" strike="noStrike" cap="none" dirty="0">
                <a:solidFill>
                  <a:schemeClr val="dk1"/>
                </a:solidFill>
                <a:latin typeface="Century Gothic"/>
                <a:ea typeface="Century Gothic"/>
                <a:cs typeface="Century Gothic"/>
                <a:sym typeface="Century Gothic"/>
              </a:rPr>
              <a:t>Own</a:t>
            </a:r>
            <a:r>
              <a:rPr lang="en-US" dirty="0"/>
              <a:t>-</a:t>
            </a:r>
            <a:r>
              <a:rPr lang="en-US" sz="2100" b="0" i="0" u="none" strike="noStrike" cap="none" dirty="0">
                <a:solidFill>
                  <a:schemeClr val="dk1"/>
                </a:solidFill>
                <a:latin typeface="Century Gothic"/>
                <a:ea typeface="Century Gothic"/>
                <a:cs typeface="Century Gothic"/>
                <a:sym typeface="Century Gothic"/>
              </a:rPr>
              <a:t>Adventure  narrative drafts from the </a:t>
            </a:r>
            <a:r>
              <a:rPr lang="en-US" sz="2100" b="1" i="0" u="none" strike="noStrike" cap="none" dirty="0">
                <a:solidFill>
                  <a:schemeClr val="dk1"/>
                </a:solidFill>
                <a:latin typeface="Century Gothic"/>
                <a:ea typeface="Century Gothic"/>
                <a:cs typeface="Century Gothic"/>
                <a:sym typeface="Century Gothic"/>
              </a:rPr>
              <a:t>mid-unit assessment </a:t>
            </a:r>
            <a:r>
              <a:rPr lang="en-US" sz="2100" b="0" i="0" u="none" strike="noStrike" cap="none" dirty="0">
                <a:solidFill>
                  <a:schemeClr val="dk1"/>
                </a:solidFill>
                <a:latin typeface="Century Gothic"/>
                <a:ea typeface="Century Gothic"/>
                <a:cs typeface="Century Gothic"/>
                <a:sym typeface="Century Gothic"/>
              </a:rPr>
              <a:t>with feedback.</a:t>
            </a:r>
            <a:endParaRPr dirty="0"/>
          </a:p>
          <a:p>
            <a:pPr marL="457200" marR="0" lvl="0" indent="-361950" algn="l" rtl="0">
              <a:lnSpc>
                <a:spcPct val="100000"/>
              </a:lnSpc>
              <a:spcBef>
                <a:spcPts val="800"/>
              </a:spcBef>
              <a:spcAft>
                <a:spcPts val="0"/>
              </a:spcAft>
              <a:buClr>
                <a:schemeClr val="dk1"/>
              </a:buClr>
              <a:buSzPts val="2100"/>
              <a:buFont typeface="Century Gothic"/>
              <a:buChar char="•"/>
            </a:pPr>
            <a:r>
              <a:rPr lang="en-US" sz="2100" b="0" i="0" u="none" strike="noStrike" cap="none" dirty="0">
                <a:solidFill>
                  <a:schemeClr val="dk1"/>
                </a:solidFill>
                <a:latin typeface="Century Gothic"/>
                <a:ea typeface="Century Gothic"/>
                <a:cs typeface="Century Gothic"/>
                <a:sym typeface="Century Gothic"/>
              </a:rPr>
              <a:t>Post: Learning targets.</a:t>
            </a:r>
            <a:endParaRPr dirty="0"/>
          </a:p>
          <a:p>
            <a:pPr marL="0" marR="0" lvl="0" indent="0" algn="l" rtl="0">
              <a:lnSpc>
                <a:spcPct val="90000"/>
              </a:lnSpc>
              <a:spcBef>
                <a:spcPts val="1000"/>
              </a:spcBef>
              <a:spcAft>
                <a:spcPts val="0"/>
              </a:spcAft>
              <a:buClr>
                <a:srgbClr val="000000"/>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800"/>
              </a:spcBef>
              <a:spcAft>
                <a:spcPts val="0"/>
              </a:spcAft>
              <a:buClr>
                <a:schemeClr val="dk1"/>
              </a:buClr>
              <a:buSzPts val="2100"/>
              <a:buFont typeface="Century Gothic"/>
              <a:buNone/>
            </a:pPr>
            <a:endParaRPr sz="1400" b="1"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3"/>
          <p:cNvSpPr txBox="1">
            <a:spLocks noGrp="1"/>
          </p:cNvSpPr>
          <p:nvPr>
            <p:ph type="title"/>
          </p:nvPr>
        </p:nvSpPr>
        <p:spPr>
          <a:xfrm>
            <a:off x="311700" y="475350"/>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Grade 4: Module 2: Unit 3: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80" name="Google Shape;280;p43"/>
          <p:cNvSpPr txBox="1">
            <a:spLocks noGrp="1"/>
          </p:cNvSpPr>
          <p:nvPr>
            <p:ph type="body" idx="1"/>
          </p:nvPr>
        </p:nvSpPr>
        <p:spPr>
          <a:xfrm>
            <a:off x="311700" y="1473600"/>
            <a:ext cx="8520600" cy="3277500"/>
          </a:xfrm>
          <a:prstGeom prst="rect">
            <a:avLst/>
          </a:prstGeom>
          <a:noFill/>
          <a:ln>
            <a:noFill/>
          </a:ln>
        </p:spPr>
        <p:txBody>
          <a:bodyPr spcFirstLastPara="1" wrap="square" lIns="68575" tIns="34275" rIns="68575" bIns="34275" anchor="t" anchorCtr="0">
            <a:noAutofit/>
          </a:bodyPr>
          <a:lstStyle/>
          <a:p>
            <a:pPr marL="457200" marR="0" lvl="0" indent="-361950" algn="l" rtl="0">
              <a:lnSpc>
                <a:spcPct val="100000"/>
              </a:lnSpc>
              <a:spcBef>
                <a:spcPts val="800"/>
              </a:spcBef>
              <a:spcAft>
                <a:spcPts val="0"/>
              </a:spcAft>
              <a:buClr>
                <a:schemeClr val="dk1"/>
              </a:buClr>
              <a:buSzPts val="2100"/>
              <a:buFont typeface="Century Gothic"/>
              <a:buChar char="•"/>
            </a:pPr>
            <a:r>
              <a:rPr lang="en-US" sz="2000" b="0" i="0" u="none" strike="noStrike" cap="none">
                <a:solidFill>
                  <a:schemeClr val="dk1"/>
                </a:solidFill>
                <a:latin typeface="Century Gothic"/>
                <a:ea typeface="Century Gothic"/>
                <a:cs typeface="Century Gothic"/>
                <a:sym typeface="Century Gothic"/>
              </a:rPr>
              <a:t>Review the Peer Critique protocol.</a:t>
            </a:r>
            <a:endParaRPr/>
          </a:p>
        </p:txBody>
      </p:sp>
      <p:pic>
        <p:nvPicPr>
          <p:cNvPr id="281" name="Google Shape;281;p43" descr="https://d30y9cdsu7xlg0.cloudfront.net/png/419920-200.png"/>
          <p:cNvPicPr preferRelativeResize="0"/>
          <p:nvPr/>
        </p:nvPicPr>
        <p:blipFill rotWithShape="1">
          <a:blip r:embed="rId3">
            <a:alphaModFix/>
          </a:blip>
          <a:srcRect/>
          <a:stretch/>
        </p:blipFill>
        <p:spPr>
          <a:xfrm>
            <a:off x="7981405" y="3900213"/>
            <a:ext cx="850900" cy="8509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4"/>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Grade 4: Module 2: Unit 3: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87" name="Google Shape;287;p44"/>
          <p:cNvSpPr txBox="1">
            <a:spLocks noGrp="1"/>
          </p:cNvSpPr>
          <p:nvPr>
            <p:ph type="body" idx="1"/>
          </p:nvPr>
        </p:nvSpPr>
        <p:spPr>
          <a:xfrm>
            <a:off x="311700" y="1276500"/>
            <a:ext cx="8520600" cy="3589200"/>
          </a:xfrm>
          <a:prstGeom prst="rect">
            <a:avLst/>
          </a:prstGeom>
          <a:noFill/>
          <a:ln>
            <a:noFill/>
          </a:ln>
        </p:spPr>
        <p:txBody>
          <a:bodyPr spcFirstLastPara="1" wrap="square" lIns="68575" tIns="34275" rIns="68575" bIns="34275" anchor="t" anchorCtr="0">
            <a:noAutofit/>
          </a:bodyPr>
          <a:lstStyle/>
          <a:p>
            <a:pPr marL="0" marR="0" lvl="0" indent="0" algn="l" rtl="0">
              <a:lnSpc>
                <a:spcPct val="98181"/>
              </a:lnSpc>
              <a:spcBef>
                <a:spcPts val="800"/>
              </a:spcBef>
              <a:spcAft>
                <a:spcPts val="0"/>
              </a:spcAft>
              <a:buClr>
                <a:schemeClr val="dk1"/>
              </a:buClr>
              <a:buSzPts val="2100"/>
              <a:buFont typeface="Century Gothic"/>
              <a:buNone/>
            </a:pPr>
            <a:r>
              <a:rPr lang="en-US" sz="2100" b="1" i="0" u="none" strike="noStrike" cap="none" dirty="0">
                <a:solidFill>
                  <a:schemeClr val="dk1"/>
                </a:solidFill>
                <a:latin typeface="Century Gothic"/>
                <a:ea typeface="Century Gothic"/>
                <a:cs typeface="Century Gothic"/>
                <a:sym typeface="Century Gothic"/>
              </a:rPr>
              <a:t>Preparing for Lesson 9: </a:t>
            </a:r>
            <a:r>
              <a:rPr lang="en-US" sz="2100" b="0" i="0" u="none" strike="noStrike" cap="none" dirty="0">
                <a:solidFill>
                  <a:schemeClr val="dk1"/>
                </a:solidFill>
                <a:latin typeface="Century Gothic"/>
                <a:ea typeface="Century Gothic"/>
                <a:cs typeface="Century Gothic"/>
                <a:sym typeface="Century Gothic"/>
              </a:rPr>
              <a:t>Supports for Students Who Need It</a:t>
            </a:r>
            <a:endParaRPr sz="14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100" b="0" i="0" u="none" strike="noStrike" cap="none" dirty="0">
                <a:solidFill>
                  <a:schemeClr val="dk1"/>
                </a:solidFill>
                <a:latin typeface="Century Gothic"/>
                <a:ea typeface="Century Gothic"/>
                <a:cs typeface="Century Gothic"/>
                <a:sym typeface="Century Gothic"/>
              </a:rPr>
              <a:t>Students may not remember any of the dialogue work from grade 3. Be </a:t>
            </a:r>
            <a:r>
              <a:rPr lang="en-US" sz="2100" b="0" i="0" u="none" strike="noStrike" cap="none" dirty="0" smtClean="0">
                <a:solidFill>
                  <a:schemeClr val="dk1"/>
                </a:solidFill>
                <a:latin typeface="Century Gothic"/>
                <a:ea typeface="Century Gothic"/>
                <a:cs typeface="Century Gothic"/>
                <a:sym typeface="Century Gothic"/>
              </a:rPr>
              <a:t>aware that </a:t>
            </a:r>
            <a:r>
              <a:rPr lang="en-US" sz="2100" b="0" i="0" u="none" strike="noStrike" cap="none" dirty="0">
                <a:solidFill>
                  <a:schemeClr val="dk1"/>
                </a:solidFill>
                <a:latin typeface="Century Gothic"/>
                <a:ea typeface="Century Gothic"/>
                <a:cs typeface="Century Gothic"/>
                <a:sym typeface="Century Gothic"/>
              </a:rPr>
              <a:t>this may require more thorough re-teaching, depending on how much students remember.</a:t>
            </a:r>
            <a:endParaRPr dirty="0"/>
          </a:p>
          <a:p>
            <a:pPr marL="9525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2100"/>
              <a:buFont typeface="Century Gothic"/>
              <a:buNone/>
            </a:pPr>
            <a:endParaRPr sz="1400" b="0" i="0" u="none" strike="noStrike" cap="none" dirty="0">
              <a:solidFill>
                <a:srgbClr val="444444"/>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endParaRPr sz="2400" b="1"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100"/>
              <a:buFont typeface="Century Gothic"/>
              <a:buNone/>
            </a:pPr>
            <a:endParaRPr sz="2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1"/>
        <p:cNvGrpSpPr/>
        <p:nvPr/>
      </p:nvGrpSpPr>
      <p:grpSpPr>
        <a:xfrm>
          <a:off x="0" y="0"/>
          <a:ext cx="0" cy="0"/>
          <a:chOff x="0" y="0"/>
          <a:chExt cx="0" cy="0"/>
        </a:xfrm>
      </p:grpSpPr>
      <p:pic>
        <p:nvPicPr>
          <p:cNvPr id="292" name="Google Shape;292;p45"/>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93" name="Google Shape;293;p45"/>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94" name="Google Shape;294;p45"/>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US" sz="3000" b="1" i="0" u="none" strike="noStrike" cap="none">
                <a:solidFill>
                  <a:srgbClr val="404040"/>
                </a:solidFill>
                <a:latin typeface="Century Gothic"/>
                <a:ea typeface="Century Gothic"/>
                <a:cs typeface="Century Gothic"/>
                <a:sym typeface="Century Gothic"/>
              </a:rPr>
              <a:t>Grade 4: Module 2: </a:t>
            </a:r>
            <a:br>
              <a:rPr lang="en-US" sz="3000" b="1" i="0" u="none" strike="noStrike" cap="none">
                <a:solidFill>
                  <a:srgbClr val="404040"/>
                </a:solidFill>
                <a:latin typeface="Century Gothic"/>
                <a:ea typeface="Century Gothic"/>
                <a:cs typeface="Century Gothic"/>
                <a:sym typeface="Century Gothic"/>
              </a:rPr>
            </a:br>
            <a:r>
              <a:rPr lang="en-US" sz="3000" b="1" i="0" u="none" strike="noStrike" cap="none">
                <a:solidFill>
                  <a:srgbClr val="404040"/>
                </a:solidFill>
                <a:latin typeface="Century Gothic"/>
                <a:ea typeface="Century Gothic"/>
                <a:cs typeface="Century Gothic"/>
                <a:sym typeface="Century Gothic"/>
              </a:rPr>
              <a:t>Unit 3: Lesson 9</a:t>
            </a:r>
            <a:endParaRPr sz="3000" b="0" i="0" u="none" strike="noStrike" cap="none">
              <a:solidFill>
                <a:srgbClr val="404040"/>
              </a:solidFill>
              <a:latin typeface="Calibri"/>
              <a:ea typeface="Calibri"/>
              <a:cs typeface="Calibri"/>
              <a:sym typeface="Calibri"/>
            </a:endParaRPr>
          </a:p>
        </p:txBody>
      </p:sp>
      <p:pic>
        <p:nvPicPr>
          <p:cNvPr id="295" name="Google Shape;295;p45"/>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96" name="Google Shape;296;p45"/>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6"/>
          <p:cNvSpPr txBox="1">
            <a:spLocks noGrp="1"/>
          </p:cNvSpPr>
          <p:nvPr>
            <p:ph type="title"/>
          </p:nvPr>
        </p:nvSpPr>
        <p:spPr>
          <a:xfrm>
            <a:off x="3006458" y="334175"/>
            <a:ext cx="5825842"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400"/>
              <a:buFont typeface="Century Gothic"/>
              <a:buNone/>
            </a:pPr>
            <a:r>
              <a:rPr lang="en-US"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302" name="Google Shape;302;p46"/>
          <p:cNvSpPr txBox="1">
            <a:spLocks noGrp="1"/>
          </p:cNvSpPr>
          <p:nvPr>
            <p:ph type="body" idx="1"/>
          </p:nvPr>
        </p:nvSpPr>
        <p:spPr>
          <a:xfrm>
            <a:off x="3168375" y="1038700"/>
            <a:ext cx="5664000" cy="3620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800"/>
              </a:spcBef>
              <a:spcAft>
                <a:spcPts val="0"/>
              </a:spcAft>
              <a:buClr>
                <a:srgbClr val="000000"/>
              </a:buClr>
              <a:buSzPts val="1100"/>
              <a:buFont typeface="Arial"/>
              <a:buNone/>
            </a:pPr>
            <a:r>
              <a:rPr lang="en-US" sz="2400" b="1" i="0" u="none" strike="noStrike" cap="none">
                <a:solidFill>
                  <a:schemeClr val="dk1"/>
                </a:solidFill>
                <a:latin typeface="Century Gothic"/>
                <a:ea typeface="Century Gothic"/>
                <a:cs typeface="Century Gothic"/>
                <a:sym typeface="Century Gothic"/>
              </a:rPr>
              <a:t>What are we learning and doing today?</a:t>
            </a:r>
            <a:endParaRPr sz="2400" b="1" i="0" u="none" strike="noStrike" cap="none">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000" b="0" i="0" u="none" strike="noStrike" cap="none">
                <a:solidFill>
                  <a:schemeClr val="dk1"/>
                </a:solidFill>
                <a:latin typeface="Century Gothic"/>
                <a:ea typeface="Century Gothic"/>
                <a:cs typeface="Century Gothic"/>
                <a:sym typeface="Century Gothic"/>
              </a:rPr>
              <a:t>Engaging in a peer critique of our introductions</a:t>
            </a:r>
            <a:r>
              <a:rPr lang="en-US" sz="2000"/>
              <a:t>,</a:t>
            </a:r>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000" b="0" i="0" u="none" strike="noStrike" cap="none">
                <a:solidFill>
                  <a:schemeClr val="dk1"/>
                </a:solidFill>
                <a:latin typeface="Century Gothic"/>
                <a:ea typeface="Century Gothic"/>
                <a:cs typeface="Century Gothic"/>
                <a:sym typeface="Century Gothic"/>
              </a:rPr>
              <a:t>Annotating our drafts for revision</a:t>
            </a:r>
            <a:r>
              <a:rPr lang="en-US" sz="2000"/>
              <a:t>, and</a:t>
            </a:r>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000" b="0" i="0" u="none" strike="noStrike" cap="none">
                <a:solidFill>
                  <a:schemeClr val="dk1"/>
                </a:solidFill>
                <a:latin typeface="Century Gothic"/>
                <a:ea typeface="Century Gothic"/>
                <a:cs typeface="Century Gothic"/>
                <a:sym typeface="Century Gothic"/>
              </a:rPr>
              <a:t>Looking at models of dialogue.</a:t>
            </a:r>
            <a:endParaRPr/>
          </a:p>
          <a:p>
            <a:pPr marL="457200" marR="0" lvl="0" indent="-22860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a:p>
            <a:pPr marL="914400" marR="0" lvl="1" indent="-228600" algn="l" rtl="0">
              <a:lnSpc>
                <a:spcPct val="100000"/>
              </a:lnSpc>
              <a:spcBef>
                <a:spcPts val="800"/>
              </a:spcBef>
              <a:spcAft>
                <a:spcPts val="0"/>
              </a:spcAft>
              <a:buClr>
                <a:schemeClr val="dk1"/>
              </a:buClr>
              <a:buSzPts val="2100"/>
              <a:buFont typeface="Century Gothic"/>
              <a:buNone/>
            </a:pP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p:txBody>
      </p:sp>
      <p:pic>
        <p:nvPicPr>
          <p:cNvPr id="303" name="Google Shape;303;p46"/>
          <p:cNvPicPr preferRelativeResize="0"/>
          <p:nvPr/>
        </p:nvPicPr>
        <p:blipFill rotWithShape="1">
          <a:blip r:embed="rId3">
            <a:alphaModFix/>
          </a:blip>
          <a:srcRect/>
          <a:stretch/>
        </p:blipFill>
        <p:spPr>
          <a:xfrm>
            <a:off x="311700" y="537958"/>
            <a:ext cx="2694758" cy="393182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7"/>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2400" b="0" i="0" u="none" strike="noStrike" cap="none">
                <a:solidFill>
                  <a:schemeClr val="dk1"/>
                </a:solidFill>
                <a:latin typeface="Century Gothic"/>
                <a:ea typeface="Century Gothic"/>
                <a:cs typeface="Century Gothic"/>
                <a:sym typeface="Century Gothic"/>
              </a:rPr>
              <a:t>Narrative Writing Checklist</a:t>
            </a:r>
            <a:endParaRPr sz="2400" b="0" i="0" u="none" strike="noStrike" cap="none">
              <a:solidFill>
                <a:schemeClr val="dk1"/>
              </a:solidFill>
              <a:latin typeface="Century Gothic"/>
              <a:ea typeface="Century Gothic"/>
              <a:cs typeface="Century Gothic"/>
              <a:sym typeface="Century Gothic"/>
            </a:endParaRPr>
          </a:p>
        </p:txBody>
      </p:sp>
      <p:sp>
        <p:nvSpPr>
          <p:cNvPr id="309" name="Google Shape;309;p47"/>
          <p:cNvSpPr txBox="1"/>
          <p:nvPr/>
        </p:nvSpPr>
        <p:spPr>
          <a:xfrm>
            <a:off x="6202150" y="906875"/>
            <a:ext cx="2630100" cy="3338554"/>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457200" marR="0" lvl="0" indent="-323850" algn="l" rtl="0">
              <a:lnSpc>
                <a:spcPct val="100000"/>
              </a:lnSpc>
              <a:spcBef>
                <a:spcPts val="0"/>
              </a:spcBef>
              <a:spcAft>
                <a:spcPts val="0"/>
              </a:spcAft>
              <a:buClr>
                <a:srgbClr val="000000"/>
              </a:buClr>
              <a:buSzPts val="1500"/>
              <a:buFont typeface="Century Gothic"/>
              <a:buAutoNum type="arabicPeriod"/>
            </a:pPr>
            <a:r>
              <a:rPr lang="en-US" sz="1500" b="1" i="1" u="none" strike="noStrike" cap="none" dirty="0">
                <a:solidFill>
                  <a:srgbClr val="000000"/>
                </a:solidFill>
                <a:latin typeface="Century Gothic"/>
                <a:ea typeface="Century Gothic"/>
                <a:cs typeface="Century Gothic"/>
                <a:sym typeface="Century Gothic"/>
              </a:rPr>
              <a:t>What do we mean by </a:t>
            </a:r>
            <a:r>
              <a:rPr lang="en-US" sz="1500" b="1" i="1" u="none" strike="noStrike" cap="none" dirty="0" smtClean="0">
                <a:solidFill>
                  <a:srgbClr val="000000"/>
                </a:solidFill>
                <a:latin typeface="Century Gothic"/>
                <a:ea typeface="Century Gothic"/>
                <a:cs typeface="Century Gothic"/>
                <a:sym typeface="Century Gothic"/>
              </a:rPr>
              <a:t>’organize?’</a:t>
            </a:r>
            <a:endParaRPr sz="1500" dirty="0">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rgbClr val="000000"/>
              </a:buClr>
              <a:buSzPts val="1500"/>
              <a:buFont typeface="Century Gothic"/>
              <a:buAutoNum type="arabicPeriod"/>
            </a:pPr>
            <a:r>
              <a:rPr lang="en-US" sz="1500" b="1" i="1" u="none" strike="noStrike" cap="none" dirty="0">
                <a:solidFill>
                  <a:srgbClr val="000000"/>
                </a:solidFill>
                <a:latin typeface="Century Gothic"/>
                <a:ea typeface="Century Gothic"/>
                <a:cs typeface="Century Gothic"/>
                <a:sym typeface="Century Gothic"/>
              </a:rPr>
              <a:t>What do we mean by </a:t>
            </a:r>
            <a:r>
              <a:rPr lang="en-US" sz="1500" b="1" i="1" u="none" strike="noStrike" cap="none" dirty="0" smtClean="0">
                <a:solidFill>
                  <a:srgbClr val="000000"/>
                </a:solidFill>
                <a:latin typeface="Century Gothic"/>
                <a:ea typeface="Century Gothic"/>
                <a:cs typeface="Century Gothic"/>
                <a:sym typeface="Century Gothic"/>
              </a:rPr>
              <a:t>‘events?’</a:t>
            </a:r>
            <a:endParaRPr sz="1500" b="1" i="1" u="none" strike="noStrike" cap="none" dirty="0">
              <a:solidFill>
                <a:srgbClr val="000000"/>
              </a:solidFill>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rgbClr val="000000"/>
              </a:buClr>
              <a:buSzPts val="1500"/>
              <a:buFont typeface="Century Gothic"/>
              <a:buAutoNum type="arabicPeriod"/>
            </a:pPr>
            <a:r>
              <a:rPr lang="en-US" sz="1500" b="1" i="1" u="none" strike="noStrike" cap="none" dirty="0">
                <a:solidFill>
                  <a:srgbClr val="000000"/>
                </a:solidFill>
                <a:latin typeface="Century Gothic"/>
                <a:ea typeface="Century Gothic"/>
                <a:cs typeface="Century Gothic"/>
                <a:sym typeface="Century Gothic"/>
              </a:rPr>
              <a:t>What do we mean by </a:t>
            </a:r>
            <a:r>
              <a:rPr lang="en-US" sz="1500" b="1" i="1" u="none" strike="noStrike" cap="none" dirty="0" smtClean="0">
                <a:solidFill>
                  <a:srgbClr val="000000"/>
                </a:solidFill>
                <a:latin typeface="Century Gothic"/>
                <a:ea typeface="Century Gothic"/>
                <a:cs typeface="Century Gothic"/>
                <a:sym typeface="Century Gothic"/>
              </a:rPr>
              <a:t>‘makes </a:t>
            </a:r>
            <a:r>
              <a:rPr lang="en-US" sz="1500" b="1" i="1" u="none" strike="noStrike" cap="none" dirty="0">
                <a:solidFill>
                  <a:srgbClr val="000000"/>
                </a:solidFill>
                <a:latin typeface="Century Gothic"/>
                <a:ea typeface="Century Gothic"/>
                <a:cs typeface="Century Gothic"/>
                <a:sym typeface="Century Gothic"/>
              </a:rPr>
              <a:t>sense</a:t>
            </a:r>
            <a:r>
              <a:rPr lang="en-US" sz="1500" b="1" i="1" u="none" strike="noStrike" cap="none" dirty="0" smtClean="0">
                <a:solidFill>
                  <a:srgbClr val="000000"/>
                </a:solidFill>
                <a:latin typeface="Century Gothic"/>
                <a:ea typeface="Century Gothic"/>
                <a:cs typeface="Century Gothic"/>
                <a:sym typeface="Century Gothic"/>
              </a:rPr>
              <a:t>?’</a:t>
            </a:r>
            <a:endParaRPr sz="1500" b="1" i="1" u="none" strike="noStrike" cap="none" dirty="0">
              <a:solidFill>
                <a:srgbClr val="000000"/>
              </a:solidFill>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rgbClr val="000000"/>
              </a:buClr>
              <a:buSzPts val="1500"/>
              <a:buFont typeface="Century Gothic"/>
              <a:buAutoNum type="arabicPeriod"/>
            </a:pPr>
            <a:r>
              <a:rPr lang="en-US" sz="1500" b="1" i="1" u="none" strike="noStrike" cap="none" dirty="0">
                <a:solidFill>
                  <a:srgbClr val="000000"/>
                </a:solidFill>
                <a:latin typeface="Century Gothic"/>
                <a:ea typeface="Century Gothic"/>
                <a:cs typeface="Century Gothic"/>
                <a:sym typeface="Century Gothic"/>
              </a:rPr>
              <a:t>Are there specific criteria about organizing the events in this narrative that you should be aware of and list in that column and on the checklist?</a:t>
            </a:r>
            <a:endParaRPr sz="1500" b="1" i="0" u="none" strike="noStrike" cap="none" dirty="0">
              <a:solidFill>
                <a:srgbClr val="000000"/>
              </a:solidFill>
              <a:latin typeface="Century Gothic"/>
              <a:ea typeface="Century Gothic"/>
              <a:cs typeface="Century Gothic"/>
              <a:sym typeface="Century Gothic"/>
            </a:endParaRPr>
          </a:p>
        </p:txBody>
      </p:sp>
      <p:pic>
        <p:nvPicPr>
          <p:cNvPr id="310" name="Google Shape;310;p47"/>
          <p:cNvPicPr preferRelativeResize="0"/>
          <p:nvPr/>
        </p:nvPicPr>
        <p:blipFill rotWithShape="1">
          <a:blip r:embed="rId3">
            <a:alphaModFix/>
          </a:blip>
          <a:srcRect/>
          <a:stretch/>
        </p:blipFill>
        <p:spPr>
          <a:xfrm rot="5400000">
            <a:off x="1430768" y="229363"/>
            <a:ext cx="3855785" cy="5143500"/>
          </a:xfrm>
          <a:prstGeom prst="rect">
            <a:avLst/>
          </a:prstGeom>
          <a:noFill/>
          <a:ln>
            <a:noFill/>
          </a:ln>
        </p:spPr>
      </p:pic>
      <p:cxnSp>
        <p:nvCxnSpPr>
          <p:cNvPr id="311" name="Google Shape;311;p47"/>
          <p:cNvCxnSpPr/>
          <p:nvPr/>
        </p:nvCxnSpPr>
        <p:spPr>
          <a:xfrm flipH="1">
            <a:off x="2950250" y="4416500"/>
            <a:ext cx="1357200" cy="21000"/>
          </a:xfrm>
          <a:prstGeom prst="straightConnector1">
            <a:avLst/>
          </a:prstGeom>
          <a:noFill/>
          <a:ln w="114300" cap="flat" cmpd="sng">
            <a:solidFill>
              <a:srgbClr val="3E6EC2"/>
            </a:solidFill>
            <a:prstDash val="solid"/>
            <a:round/>
            <a:headEnd type="none" w="sm" len="sm"/>
            <a:tailEnd type="triangle" w="med" len="med"/>
          </a:ln>
        </p:spPr>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8"/>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Review Learning Targets</a:t>
            </a:r>
            <a:endParaRPr sz="3400" b="0" i="0" u="none" strike="noStrike" cap="none">
              <a:solidFill>
                <a:schemeClr val="dk1"/>
              </a:solidFill>
              <a:latin typeface="Century Gothic"/>
              <a:ea typeface="Century Gothic"/>
              <a:cs typeface="Century Gothic"/>
              <a:sym typeface="Century Gothic"/>
            </a:endParaRPr>
          </a:p>
        </p:txBody>
      </p:sp>
      <p:sp>
        <p:nvSpPr>
          <p:cNvPr id="317" name="Google Shape;317;p48"/>
          <p:cNvSpPr txBox="1">
            <a:spLocks noGrp="1"/>
          </p:cNvSpPr>
          <p:nvPr>
            <p:ph type="body" idx="1"/>
          </p:nvPr>
        </p:nvSpPr>
        <p:spPr>
          <a:xfrm>
            <a:off x="311874" y="1126925"/>
            <a:ext cx="7847387" cy="3771000"/>
          </a:xfrm>
          <a:prstGeom prst="rect">
            <a:avLst/>
          </a:prstGeom>
          <a:noFill/>
          <a:ln>
            <a:noFill/>
          </a:ln>
        </p:spPr>
        <p:txBody>
          <a:bodyPr spcFirstLastPara="1" wrap="square" lIns="68575" tIns="34275" rIns="68575" bIns="34275" anchor="t" anchorCtr="0">
            <a:noAutofit/>
          </a:bodyPr>
          <a:lstStyle/>
          <a:p>
            <a:pPr marL="457200" marR="0" lvl="0" indent="-361950" algn="l" rtl="0">
              <a:lnSpc>
                <a:spcPct val="100000"/>
              </a:lnSpc>
              <a:spcBef>
                <a:spcPts val="800"/>
              </a:spcBef>
              <a:spcAft>
                <a:spcPts val="0"/>
              </a:spcAft>
              <a:buClr>
                <a:schemeClr val="dk1"/>
              </a:buClr>
              <a:buSzPts val="2100"/>
              <a:buFont typeface="Century Gothic"/>
              <a:buChar char="•"/>
            </a:pPr>
            <a:r>
              <a:rPr lang="en-US" sz="2400" b="0" i="0" u="none" strike="noStrike" cap="none">
                <a:solidFill>
                  <a:schemeClr val="dk1"/>
                </a:solidFill>
                <a:latin typeface="Century Gothic"/>
                <a:ea typeface="Century Gothic"/>
                <a:cs typeface="Century Gothic"/>
                <a:sym typeface="Century Gothic"/>
              </a:rPr>
              <a:t>I can critique my writing partner’s narrative for organization and provide kind, helpful, and specific feedback. </a:t>
            </a:r>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400" b="0" i="0" u="none" strike="noStrike" cap="none">
                <a:solidFill>
                  <a:schemeClr val="dk1"/>
                </a:solidFill>
                <a:latin typeface="Century Gothic"/>
                <a:ea typeface="Century Gothic"/>
                <a:cs typeface="Century Gothic"/>
                <a:sym typeface="Century Gothic"/>
              </a:rPr>
              <a:t>I can explain how authors of narratives use dialogue to help the reader understand the thoughts, feelings, and responses of characters. </a:t>
            </a:r>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400" b="0" i="0" u="none" strike="noStrike" cap="none">
                <a:solidFill>
                  <a:schemeClr val="dk1"/>
                </a:solidFill>
                <a:latin typeface="Century Gothic"/>
                <a:ea typeface="Century Gothic"/>
                <a:cs typeface="Century Gothic"/>
                <a:sym typeface="Century Gothic"/>
              </a:rPr>
              <a:t>I can use commas and quotation marks correctly to show dialogue. </a:t>
            </a:r>
            <a:endParaRPr/>
          </a:p>
        </p:txBody>
      </p:sp>
      <p:pic>
        <p:nvPicPr>
          <p:cNvPr id="318" name="Google Shape;318;p48"/>
          <p:cNvPicPr preferRelativeResize="0"/>
          <p:nvPr/>
        </p:nvPicPr>
        <p:blipFill rotWithShape="1">
          <a:blip r:embed="rId3">
            <a:alphaModFix/>
          </a:blip>
          <a:srcRect/>
          <a:stretch/>
        </p:blipFill>
        <p:spPr>
          <a:xfrm>
            <a:off x="8333431" y="4305027"/>
            <a:ext cx="673039" cy="592898"/>
          </a:xfrm>
          <a:prstGeom prst="rect">
            <a:avLst/>
          </a:prstGeom>
          <a:noFill/>
          <a:ln>
            <a:noFill/>
          </a:ln>
        </p:spPr>
      </p:pic>
      <p:sp>
        <p:nvSpPr>
          <p:cNvPr id="319" name="Google Shape;319;p48"/>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 </a:t>
            </a:r>
            <a:endParaRPr/>
          </a:p>
        </p:txBody>
      </p:sp>
      <p:sp>
        <p:nvSpPr>
          <p:cNvPr id="320" name="Google Shape;320;p48"/>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 </a:t>
            </a:r>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9E2A8AB-E073-4A13-BE33-379A8C3E70E3}"/>
</file>

<file path=customXml/itemProps2.xml><?xml version="1.0" encoding="utf-8"?>
<ds:datastoreItem xmlns:ds="http://schemas.openxmlformats.org/officeDocument/2006/customXml" ds:itemID="{8D662C2F-B4B1-4721-B34C-04F10791D131}"/>
</file>

<file path=customXml/itemProps3.xml><?xml version="1.0" encoding="utf-8"?>
<ds:datastoreItem xmlns:ds="http://schemas.openxmlformats.org/officeDocument/2006/customXml" ds:itemID="{44568905-4A38-4405-85D1-AE607F2268AD}"/>
</file>

<file path=docProps/app.xml><?xml version="1.0" encoding="utf-8"?>
<Properties xmlns="http://schemas.openxmlformats.org/officeDocument/2006/extended-properties" xmlns:vt="http://schemas.openxmlformats.org/officeDocument/2006/docPropsVTypes">
  <TotalTime>19</TotalTime>
  <Words>3029</Words>
  <Application>Microsoft Macintosh PowerPoint</Application>
  <PresentationFormat>On-screen Show (16:9)</PresentationFormat>
  <Paragraphs>391</Paragraphs>
  <Slides>16</Slides>
  <Notes>16</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16</vt:i4>
      </vt:variant>
    </vt:vector>
  </HeadingPairs>
  <TitlesOfParts>
    <vt:vector size="21" baseType="lpstr">
      <vt:lpstr>Calibri</vt:lpstr>
      <vt:lpstr>Century Gothic</vt:lpstr>
      <vt:lpstr>Office Theme</vt:lpstr>
      <vt:lpstr>Office Theme</vt:lpstr>
      <vt:lpstr>Office Theme</vt:lpstr>
      <vt:lpstr>Grade 4: Module 2: Unit 3: Lesson 9 Teacher slide, before teaching.</vt:lpstr>
      <vt:lpstr>Grade 4: Module 2: Unit 3: Lesson 9 Teacher slide, before teaching. </vt:lpstr>
      <vt:lpstr>Grade 4: Module 2: Unit 3: Lesson 9 Teacher slide, before teaching.</vt:lpstr>
      <vt:lpstr>Grade 4: Module 2: Unit 3: Lesson 9 Teacher slide, before teaching.</vt:lpstr>
      <vt:lpstr>Grade 4: Module 2: Unit 3: Lesson 9 Teacher slide, before teaching.</vt:lpstr>
      <vt:lpstr>Grade 4: Module 2:  Unit 3: Lesson 9</vt:lpstr>
      <vt:lpstr>Hello, Students!</vt:lpstr>
      <vt:lpstr>Narrative Writing Checklist</vt:lpstr>
      <vt:lpstr>Review Learning Targets</vt:lpstr>
      <vt:lpstr>Peer Critique of Drafts: Introductions</vt:lpstr>
      <vt:lpstr>Annotating Drafts for Revision</vt:lpstr>
      <vt:lpstr>Examining Models of Dialogue</vt:lpstr>
      <vt:lpstr>Review Learning Targets</vt:lpstr>
      <vt:lpstr>Homework</vt:lpstr>
      <vt:lpstr>Homework: Accountable Research Reading </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3: Lesson 9 Teacher slide, before teaching.</dc:title>
  <dc:creator>nbravo</dc:creator>
  <cp:lastModifiedBy>Alexander Specht</cp:lastModifiedBy>
  <cp:revision>7</cp:revision>
  <dcterms:modified xsi:type="dcterms:W3CDTF">2018-10-01T18:16:10Z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