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6.xml" ContentType="application/vnd.openxmlformats-officedocument.presentationml.slide+xml"/>
  <Override PartName="/ppt/presentation.xml" ContentType="application/vnd.openxmlformats-officedocument.presentationml.presentation.main+xml"/>
  <Override PartName="/ppt/slides/slide15.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4.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1.xml" ContentType="application/vnd.openxmlformats-officedocument.presentationml.slide+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16.xml" ContentType="application/vnd.openxmlformats-officedocument.presentationml.notesSlide+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notesSlides/notesSlide15.xml" ContentType="application/vnd.openxmlformats-officedocument.presentationml.notesSlide+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45.xml" ContentType="application/vnd.openxmlformats-officedocument.presentationml.slideLayout+xml"/>
  <Override PartName="/ppt/slideLayouts/slideLayout37.xml" ContentType="application/vnd.openxmlformats-officedocument.presentationml.slideLayout+xml"/>
  <Override PartName="/ppt/slideLayouts/slideLayout47.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64.xml" ContentType="application/vnd.openxmlformats-officedocument.presentationml.slideLayout+xml"/>
  <Override PartName="/ppt/slideLayouts/slideLayout63.xml" ContentType="application/vnd.openxmlformats-officedocument.presentationml.slideLayout+xml"/>
  <Override PartName="/ppt/notesSlides/notesSlide6.xml" ContentType="application/vnd.openxmlformats-officedocument.presentationml.notesSlide+xml"/>
  <Override PartName="/ppt/slideLayouts/slideLayout46.xml" ContentType="application/vnd.openxmlformats-officedocument.presentationml.slideLayout+xml"/>
  <Override PartName="/ppt/notesSlides/notesSlide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62.xml" ContentType="application/vnd.openxmlformats-officedocument.presentationml.slideLayout+xml"/>
  <Override PartName="/ppt/notesSlides/notesSlide7.xml" ContentType="application/vnd.openxmlformats-officedocument.presentationml.notesSlide+xml"/>
  <Override PartName="/ppt/slideLayouts/slideLayout53.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7.xml" ContentType="application/vnd.openxmlformats-officedocument.presentationml.slideLayout+xml"/>
  <Override PartName="/ppt/slideLayouts/slideLayout59.xml" ContentType="application/vnd.openxmlformats-officedocument.presentationml.slideLayout+xml"/>
  <Override PartName="/ppt/slideLayouts/slideLayout61.xml" ContentType="application/vnd.openxmlformats-officedocument.presentationml.slideLayout+xml"/>
  <Override PartName="/ppt/slideLayouts/slideLayout58.xml" ContentType="application/vnd.openxmlformats-officedocument.presentationml.slideLayout+xml"/>
  <Override PartName="/ppt/slideLayouts/slideLayout60.xml" ContentType="application/vnd.openxmlformats-officedocument.presentationml.slideLayout+xml"/>
  <Override PartName="/ppt/slideLayouts/slideLayout52.xml" ContentType="application/vnd.openxmlformats-officedocument.presentationml.slideLayout+xml"/>
  <Override PartName="/ppt/slideLayouts/slideLayout48.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6.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4" r:id="rId3"/>
    <p:sldMasterId id="2147483715" r:id="rId4"/>
    <p:sldMasterId id="2147483716"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B523608-2836-41B3-9A7B-DFF5966E91A9}">
  <a:tblStyle styleId="{DB523608-2836-41B3-9A7B-DFF5966E91A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3.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5961025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Opening Word Workout instructional practice serves as a cycle review. Students are introduced to a new “exercise,” or learning activity, Word Workout: Sneaky Sounds. In this exercise, students apply their knowledge of the schwa sound (/ə/) spelled with “a” to read and spell words correctly.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the teacher may choose from any of the review “exercises” taught in Modules 1–2. Students build their workout by practicing these exercises as a review of skills taught thus far. Consider that some exercises may be a better fit for the focus of this cycle so that schwa words spelled with “a” can be included, as well as prefixes “de-” and “dis-.”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review exercise recommended and included in the slides is a continuation of the Sneaky Sounds exercise using the cycle decodable “The Lifecycle of Moths and Butterflies.”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89874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5"/>
        <p:cNvGrpSpPr/>
        <p:nvPr/>
      </p:nvGrpSpPr>
      <p:grpSpPr>
        <a:xfrm>
          <a:off x="0" y="0"/>
          <a:ext cx="0" cy="0"/>
          <a:chOff x="0" y="0"/>
          <a:chExt cx="0" cy="0"/>
        </a:xfrm>
      </p:grpSpPr>
      <p:sp>
        <p:nvSpPr>
          <p:cNvPr id="456" name="Google Shape;456;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7" name="Google Shape;457;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8 - 10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the Word Workout: Sneaky Sounds exercise.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show answer key after students have completed work or time allowed.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same Word Workout: Sneaky Sounds recording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continue our Word Workout: Sneaky Sounds using words from our decodable reader ‘The Lifecycle of Moths and Butterflies’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“You will work with a partner and take turns reading the decodable to each other.  As you find words with the sneaky schwa sound spelled with the letter “a,” add it to your list.  Mark (highlight, circle or underline) the letter “a” that has the sneaky schwa sound in each word. When you are finished, read your list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with the newly introduced Word Workout: Sneaky Sounds exercise.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draw a square around the end spelling)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they wrote.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3890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64" name="Google Shape;464;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i="0" dirty="0">
                <a:latin typeface="Calibri"/>
                <a:ea typeface="Calibri"/>
                <a:cs typeface="Calibri"/>
                <a:sym typeface="Calibri"/>
              </a:rPr>
              <a:t>(examples: </a:t>
            </a:r>
            <a:r>
              <a:rPr lang="en" sz="1200" b="1" i="0" dirty="0">
                <a:latin typeface="Calibri"/>
                <a:ea typeface="Calibri"/>
                <a:cs typeface="Calibri"/>
                <a:sym typeface="Calibri"/>
              </a:rPr>
              <a:t>be able to do something on your own, be able to help myself with something</a:t>
            </a:r>
            <a:r>
              <a:rPr lang="en" sz="1200" i="0" dirty="0">
                <a:latin typeface="Calibri"/>
                <a:ea typeface="Calibri"/>
                <a:cs typeface="Calibri"/>
                <a:sym typeface="Calibri"/>
              </a:rPr>
              <a:t>) </a:t>
            </a:r>
            <a:r>
              <a:rPr lang="en" sz="1200" i="1" dirty="0">
                <a:latin typeface="Calibri"/>
                <a:ea typeface="Calibri"/>
                <a:cs typeface="Calibri"/>
                <a:sym typeface="Calibri"/>
              </a:rPr>
              <a:t>“What does it mean to be an independent reader?” </a:t>
            </a:r>
            <a:r>
              <a:rPr lang="en" sz="1200" i="0" dirty="0">
                <a:latin typeface="Calibri"/>
                <a:ea typeface="Calibri"/>
                <a:cs typeface="Calibri"/>
                <a:sym typeface="Calibri"/>
              </a:rPr>
              <a:t>(examples: </a:t>
            </a:r>
            <a:r>
              <a:rPr lang="en" sz="1200" b="1" i="0" dirty="0">
                <a:latin typeface="Calibri"/>
                <a:ea typeface="Calibri"/>
                <a:cs typeface="Calibri"/>
                <a:sym typeface="Calibri"/>
              </a:rPr>
              <a:t>have knowledge and skills to problem solve words, have “stamina” or the ability to stick with reading for an extended period of time, know your strengths and weaknesses</a:t>
            </a:r>
            <a:r>
              <a:rPr lang="en" sz="1200" i="0" dirty="0">
                <a:latin typeface="Calibri"/>
                <a:ea typeface="Calibri"/>
                <a:cs typeface="Calibri"/>
                <a:sym typeface="Calibri"/>
              </a:rPr>
              <a:t>)</a:t>
            </a:r>
            <a:endParaRPr sz="1200" b="1" i="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a:t>
            </a:r>
            <a:r>
              <a:rPr lang="en" sz="1200" dirty="0" smtClean="0">
                <a:latin typeface="Calibri"/>
                <a:ea typeface="Calibri"/>
                <a:cs typeface="Calibri"/>
                <a:sym typeface="Calibri"/>
              </a:rPr>
              <a:t>responses </a:t>
            </a:r>
            <a:r>
              <a:rPr lang="en" sz="1200" dirty="0">
                <a:latin typeface="Calibri"/>
                <a:ea typeface="Calibri"/>
                <a:cs typeface="Calibri"/>
                <a:sym typeface="Calibri"/>
              </a:rPr>
              <a:t>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sym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sym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sym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a:p>
            <a:pPr marL="44450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901700" marR="0" lvl="0" indent="0" algn="l" rtl="0">
              <a:spcBef>
                <a:spcPts val="0"/>
              </a:spcBef>
              <a:spcAft>
                <a:spcPts val="0"/>
              </a:spcAft>
              <a:buNone/>
            </a:pPr>
            <a:endParaRPr sz="1200" b="1" dirty="0">
              <a:latin typeface="Calibri"/>
              <a:ea typeface="Calibri"/>
              <a:cs typeface="Calibri"/>
              <a:sym typeface="Calibri"/>
            </a:endParaRPr>
          </a:p>
        </p:txBody>
      </p:sp>
      <p:sp>
        <p:nvSpPr>
          <p:cNvPr id="465" name="Google Shape;465;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66" name="Google Shape;466;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830541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1"/>
        <p:cNvGrpSpPr/>
        <p:nvPr/>
      </p:nvGrpSpPr>
      <p:grpSpPr>
        <a:xfrm>
          <a:off x="0" y="0"/>
          <a:ext cx="0" cy="0"/>
          <a:chOff x="0" y="0"/>
          <a:chExt cx="0" cy="0"/>
        </a:xfrm>
      </p:grpSpPr>
      <p:sp>
        <p:nvSpPr>
          <p:cNvPr id="472" name="Google Shape;472;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3" name="Google Shape;473;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 </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40054621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1" name="Google Shape;481;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t>
            </a:r>
            <a:r>
              <a:rPr lang="en" sz="1200" b="0" dirty="0">
                <a:solidFill>
                  <a:schemeClr val="dk1"/>
                </a:solidFill>
                <a:latin typeface="Calibri"/>
                <a:ea typeface="Calibri"/>
                <a:cs typeface="Calibri"/>
                <a:sym typeface="Calibri"/>
              </a:rPr>
              <a:t>assignment.  For example, the slide may be printed and copied and the activity directions cut apart.</a:t>
            </a:r>
            <a:endParaRPr sz="1200" b="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Distribute materials: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Post or project syllable slice word list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and markers and erasers OR pencil and paper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Students in teacher group may share writing on chart paper, if available.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a:t>
            </a:r>
            <a:r>
              <a:rPr lang="en" sz="1200" dirty="0">
                <a:solidFill>
                  <a:schemeClr val="dk1"/>
                </a:solidFill>
                <a:latin typeface="Calibri"/>
                <a:ea typeface="Calibri"/>
                <a:cs typeface="Calibri"/>
                <a:sym typeface="Calibri"/>
              </a:rPr>
              <a:t>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a:t>
            </a:r>
            <a:r>
              <a:rPr lang="en" sz="1200" dirty="0" smtClean="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a:t>
            </a:r>
            <a:r>
              <a:rPr lang="en" sz="1200" baseline="0" dirty="0" smtClean="0">
                <a:solidFill>
                  <a:schemeClr val="dk1"/>
                </a:solidFill>
                <a:latin typeface="Calibri"/>
                <a:ea typeface="Calibri"/>
                <a:cs typeface="Calibri"/>
                <a:sym typeface="Calibri"/>
              </a:rPr>
              <a:t> the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marking the schwa sound spelled “a” and any suffixes or prefixes?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a:t>
            </a:r>
            <a:r>
              <a:rPr lang="en" sz="1200" dirty="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7236529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9" name="Google Shape;489;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13</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Independent work time rotations per teacher assignment</a:t>
            </a: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Pre-arrange student partnerships before teaching the lesson.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Distribute white boards, markers and erasers.  Post word list or show slide.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pair up with a partner to write words on their white boards and slice words by their syllable.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Partners will read each other's white boards and check each other's work.</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how to be detectives and find the syllables if they are challenged by a word (syllable sleuth steps).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Offer a student-friendly definition for unfamiliar words, after students have analyzed the word for syllables.</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06514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5"/>
        <p:cNvGrpSpPr/>
        <p:nvPr/>
      </p:nvGrpSpPr>
      <p:grpSpPr>
        <a:xfrm>
          <a:off x="0" y="0"/>
          <a:ext cx="0" cy="0"/>
          <a:chOff x="0" y="0"/>
          <a:chExt cx="0" cy="0"/>
        </a:xfrm>
      </p:grpSpPr>
      <p:sp>
        <p:nvSpPr>
          <p:cNvPr id="496" name="Google Shape;496;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7" name="Google Shape;497;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Pacing: see slide 13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Syllable Sleuth Steps for reference as needed.</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915945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4a67bd760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4a67bd760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13</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9099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Workout: Sneaky Sounds Word Cards (for student use; copy and cut out handout for student pairs or write on board/project on slide and prompt students to copy on paper or white boards)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Word Workout: Sneaky Sounds (copy one per pair of students or post on board/project on slide and prompt students to copy from board/slide)</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Decodable “The Lifecycle of Moths and Butterflies”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White boards, markers and erasers or paper, pencils and erasers</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Predetermine student partners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6804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Syllabication Guidance Document (pages 27-29 in Skills Block Resource Manual) in support of the Independent Work Time activities.</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r>
              <a:rPr lang="en" sz="1200">
                <a:solidFill>
                  <a:schemeClr val="dk1"/>
                </a:solidFill>
                <a:latin typeface="Calibri"/>
                <a:ea typeface="Calibri"/>
                <a:cs typeface="Calibri"/>
                <a:sym typeface="Calibri"/>
              </a:rPr>
              <a:t/>
            </a:r>
            <a:br>
              <a:rPr lang="en" sz="1200">
                <a:solidFill>
                  <a:schemeClr val="dk1"/>
                </a:solidFill>
                <a:latin typeface="Calibri"/>
                <a:ea typeface="Calibri"/>
                <a:cs typeface="Calibri"/>
                <a:sym typeface="Calibri"/>
              </a:rPr>
            </a:b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7299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the schwa sound (/ə/) spelled with “a.”</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New instructional practice Word Workout: Sneaky </a:t>
            </a:r>
            <a:r>
              <a:rPr lang="en" sz="1200" dirty="0" smtClean="0">
                <a:solidFill>
                  <a:schemeClr val="dk1"/>
                </a:solidFill>
                <a:latin typeface="Calibri"/>
                <a:ea typeface="Calibri"/>
                <a:cs typeface="Calibri"/>
                <a:sym typeface="Calibri"/>
              </a:rPr>
              <a:t>Sounds.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apply their knowledge of the schwa sound (/ə/) spelled with “a” to read and spell words </a:t>
            </a:r>
            <a:r>
              <a:rPr lang="en" sz="1200" dirty="0" smtClean="0">
                <a:solidFill>
                  <a:schemeClr val="dk1"/>
                </a:solidFill>
                <a:latin typeface="Calibri"/>
                <a:ea typeface="Calibri"/>
                <a:cs typeface="Calibri"/>
                <a:sym typeface="Calibri"/>
              </a:rPr>
              <a:t>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exercise, identify, workout (L)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7530355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15832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“Remember the transition song we just sang. Today we are going to be listening to words and finding the sneaky sounds.”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5214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and extended modeling as this is a new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Click on slide to reveal words in list, partner word lists and then to check work after students complete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Sneaky Sounds exercise is recommended to continue during </a:t>
            </a:r>
            <a:r>
              <a:rPr lang="en" sz="1200" dirty="0" smtClean="0">
                <a:solidFill>
                  <a:schemeClr val="dk1"/>
                </a:solidFill>
                <a:latin typeface="Calibri"/>
                <a:ea typeface="Calibri"/>
                <a:cs typeface="Calibri"/>
                <a:sym typeface="Calibri"/>
              </a:rPr>
              <a:t>work </a:t>
            </a:r>
            <a:r>
              <a:rPr lang="en" sz="1200" dirty="0">
                <a:solidFill>
                  <a:schemeClr val="dk1"/>
                </a:solidFill>
                <a:latin typeface="Calibri"/>
                <a:ea typeface="Calibri"/>
                <a:cs typeface="Calibri"/>
                <a:sym typeface="Calibri"/>
              </a:rPr>
              <a:t>time, so students have time to complete this task.  Students will use decodable for second sneaky sounds activity as time permits to review cycle skills.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has schwa spelling “a” in bold.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are going to learn a new exercise called Sneaky Sounds.”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guess the sound that will be sneaking in our words today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schwa sound; (/</a:t>
            </a:r>
            <a:r>
              <a:rPr lang="en" sz="1200" b="1" dirty="0" smtClean="0">
                <a:solidFill>
                  <a:schemeClr val="dk1"/>
                </a:solidFill>
                <a:latin typeface="Calibri"/>
                <a:ea typeface="Calibri"/>
                <a:cs typeface="Calibri"/>
                <a:sym typeface="Calibri"/>
              </a:rPr>
              <a:t>ə/))</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We have been learning about the schwa sound, and today you will practice reading and spelling words that have the schwa sound spelled with the letter ‘a.’ Here’s how we will practice schwa words today: I will say a word, and you will think about the word you hear. You will decide if it has the schwa sound spelled with ‘a.’ If it does, then we will write the word in a Word List. If it doesn’t, then we will say ‘no schwa.’”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the word “alarm” and ask: “</a:t>
            </a:r>
            <a:r>
              <a:rPr lang="en" sz="1200" i="1" dirty="0">
                <a:solidFill>
                  <a:schemeClr val="dk1"/>
                </a:solidFill>
                <a:latin typeface="Calibri"/>
                <a:ea typeface="Calibri"/>
                <a:cs typeface="Calibri"/>
                <a:sym typeface="Calibri"/>
              </a:rPr>
              <a:t>Does this word have the schwa sound spelled with ‘a’?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‘alarm’ has the schwa sound at the beginning. I am going to write that word so I can practice spelling it correctly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“alarm” on the board as the first word in a list (or click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try this word: ‘panda.</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word have the schwa sound spelled with ‘a’?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yes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‘panda’ has the schwa sound at the end, so I will write that word on our list.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try this word: ‘duck.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this word have the schwa sound spelled with ‘a’?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no schwa</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Right! ‘Duck’ does not have the schwa sound spelled with ‘a,’ so we say ‘no schwa,’ and we would not add this word to our Word List. Now you will practice with a partner. You will have Word Cards and a Word List. You will each take a turn reading a word, and your partner will decide if it has the schwa sound spelled with ‘a.’ If it does, your partner will write it on the Word List. If it doesn’t, your partner will say ‘no schwa.’ You will take turns reading and writing as many schwa words as you can.”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Sneaky Sounds Word Cards and Sneaky Sounds Word List to student partners.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the exercise.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making plurals and analyzing the spelling patterns.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Sneaky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student-friendly definitions for unfamiliar words and give the word in the context of a sentence to support meaning.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Alaska is the name of a state in the United States.  Alaska is a very large state, located in the northern U.S. near Canada.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be loyal is to be dependable or trustworthy.  A loyal fan to a team only supports that </a:t>
            </a:r>
            <a:r>
              <a:rPr lang="en" sz="1200" dirty="0" smtClean="0">
                <a:solidFill>
                  <a:schemeClr val="dk1"/>
                </a:solidFill>
                <a:latin typeface="Calibri"/>
                <a:ea typeface="Calibri"/>
                <a:cs typeface="Calibri"/>
                <a:sym typeface="Calibri"/>
              </a:rPr>
              <a:t>team. We </a:t>
            </a:r>
            <a:r>
              <a:rPr lang="en" sz="1200" dirty="0">
                <a:solidFill>
                  <a:schemeClr val="dk1"/>
                </a:solidFill>
                <a:latin typeface="Calibri"/>
                <a:ea typeface="Calibri"/>
                <a:cs typeface="Calibri"/>
                <a:sym typeface="Calibri"/>
              </a:rPr>
              <a:t>know the prefix “dis” means “not.” So, “disloyal” means not dependable or a traitor. The football fan changed sides and was considered disloyal by his friends.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Local means something near, like near to where you live, like a town or city.  What is your favorite local restaurant?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Scuba is a special device divers use to breath when they go underwater. They are called scuba divers.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Coastal refers to an area along the coast or beach of an ocean or sea.  We like to stay in the coastal region of the Florida Keys for vacation.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2704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1"/>
        <p:cNvGrpSpPr/>
        <p:nvPr/>
      </p:nvGrpSpPr>
      <p:grpSpPr>
        <a:xfrm>
          <a:off x="0" y="0"/>
          <a:ext cx="0" cy="0"/>
          <a:chOff x="0" y="0"/>
          <a:chExt cx="0" cy="0"/>
        </a:xfrm>
      </p:grpSpPr>
      <p:sp>
        <p:nvSpPr>
          <p:cNvPr id="442" name="Google Shape;442;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3" name="Google Shape;443;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continue Word Workout: Sneaky Sounds with their decodable text.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871009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9" name="Google Shape;449;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2 - 3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Sneaky Sounds </a:t>
            </a:r>
            <a:r>
              <a:rPr lang="en" sz="1200" dirty="0" smtClean="0">
                <a:solidFill>
                  <a:schemeClr val="dk1"/>
                </a:solidFill>
                <a:latin typeface="Calibri"/>
                <a:ea typeface="Calibri"/>
                <a:cs typeface="Calibri"/>
                <a:sym typeface="Calibri"/>
              </a:rPr>
              <a:t>using </a:t>
            </a:r>
            <a:r>
              <a:rPr lang="en" sz="1200" dirty="0">
                <a:solidFill>
                  <a:schemeClr val="dk1"/>
                </a:solidFill>
                <a:latin typeface="Calibri"/>
                <a:ea typeface="Calibri"/>
                <a:cs typeface="Calibri"/>
                <a:sym typeface="Calibri"/>
              </a:rPr>
              <a:t>words from the decodable reader “The Lifecycle of Moths and Butterflies.”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will also provide students with an additional opportunity to reread the decodable from this cycle.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324178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9"/>
        <p:cNvGrpSpPr/>
        <p:nvPr/>
      </p:nvGrpSpPr>
      <p:grpSpPr>
        <a:xfrm>
          <a:off x="0" y="0"/>
          <a:ext cx="0" cy="0"/>
          <a:chOff x="0" y="0"/>
          <a:chExt cx="0" cy="0"/>
        </a:xfrm>
      </p:grpSpPr>
      <p:sp>
        <p:nvSpPr>
          <p:cNvPr id="250" name="Google Shape;250;p4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4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5" name="Google Shape;255;p4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6" name="Google Shape;256;p4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57" name="Google Shape;257;p4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0" name="Google Shape;26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1" name="Google Shape;261;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7" name="Google Shape;26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9" name="Google Shape;279;p4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4" name="Google Shape;294;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5"/>
        <p:cNvGrpSpPr/>
        <p:nvPr/>
      </p:nvGrpSpPr>
      <p:grpSpPr>
        <a:xfrm>
          <a:off x="0" y="0"/>
          <a:ext cx="0" cy="0"/>
          <a:chOff x="0" y="0"/>
          <a:chExt cx="0" cy="0"/>
        </a:xfrm>
      </p:grpSpPr>
      <p:sp>
        <p:nvSpPr>
          <p:cNvPr id="296" name="Google Shape;29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7" name="Google Shape;297;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Google Shape;298;p5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9" name="Google Shape;299;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0" name="Google Shape;300;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04" name="Google Shape;304;p5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5" name="Google Shape;305;p5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6" name="Google Shape;306;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9"/>
        <p:cNvGrpSpPr/>
        <p:nvPr/>
      </p:nvGrpSpPr>
      <p:grpSpPr>
        <a:xfrm>
          <a:off x="0" y="0"/>
          <a:ext cx="0" cy="0"/>
          <a:chOff x="0" y="0"/>
          <a:chExt cx="0" cy="0"/>
        </a:xfrm>
      </p:grpSpPr>
      <p:sp>
        <p:nvSpPr>
          <p:cNvPr id="310" name="Google Shape;31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1" name="Google Shape;311;p5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2" name="Google Shape;312;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3" name="Google Shape;313;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7" name="Google Shape;317;p5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Google Shape;318;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9" name="Google Shape;319;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23" name="Google Shape;323;p54"/>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324" name="Google Shape;324;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5" name="Google Shape;325;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6" name="Google Shape;326;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9" name="Google Shape;32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330" name="Google Shape;330;p55"/>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1"/>
        <p:cNvGrpSpPr/>
        <p:nvPr/>
      </p:nvGrpSpPr>
      <p:grpSpPr>
        <a:xfrm>
          <a:off x="0" y="0"/>
          <a:ext cx="0" cy="0"/>
          <a:chOff x="0" y="0"/>
          <a:chExt cx="0" cy="0"/>
        </a:xfrm>
      </p:grpSpPr>
      <p:sp>
        <p:nvSpPr>
          <p:cNvPr id="332" name="Google Shape;332;p5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33" name="Google Shape;333;p56"/>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34" name="Google Shape;334;p56"/>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5" name="Google Shape;335;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38"/>
        <p:cNvGrpSpPr/>
        <p:nvPr/>
      </p:nvGrpSpPr>
      <p:grpSpPr>
        <a:xfrm>
          <a:off x="0" y="0"/>
          <a:ext cx="0" cy="0"/>
          <a:chOff x="0" y="0"/>
          <a:chExt cx="0" cy="0"/>
        </a:xfrm>
      </p:grpSpPr>
      <p:sp>
        <p:nvSpPr>
          <p:cNvPr id="339" name="Google Shape;339;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40" name="Google Shape;340;p5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1" name="Google Shape;341;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2" name="Google Shape;342;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3" name="Google Shape;343;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344" name="Google Shape;344;p57"/>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349"/>
        <p:cNvGrpSpPr/>
        <p:nvPr/>
      </p:nvGrpSpPr>
      <p:grpSpPr>
        <a:xfrm>
          <a:off x="0" y="0"/>
          <a:ext cx="0" cy="0"/>
          <a:chOff x="0" y="0"/>
          <a:chExt cx="0" cy="0"/>
        </a:xfrm>
      </p:grpSpPr>
      <p:sp>
        <p:nvSpPr>
          <p:cNvPr id="350" name="Google Shape;350;p5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351" name="Google Shape;351;p5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52" name="Google Shape;352;p5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53"/>
        <p:cNvGrpSpPr/>
        <p:nvPr/>
      </p:nvGrpSpPr>
      <p:grpSpPr>
        <a:xfrm>
          <a:off x="0" y="0"/>
          <a:ext cx="0" cy="0"/>
          <a:chOff x="0" y="0"/>
          <a:chExt cx="0" cy="0"/>
        </a:xfrm>
      </p:grpSpPr>
      <p:sp>
        <p:nvSpPr>
          <p:cNvPr id="354" name="Google Shape;354;p6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55" name="Google Shape;355;p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56"/>
        <p:cNvGrpSpPr/>
        <p:nvPr/>
      </p:nvGrpSpPr>
      <p:grpSpPr>
        <a:xfrm>
          <a:off x="0" y="0"/>
          <a:ext cx="0" cy="0"/>
          <a:chOff x="0" y="0"/>
          <a:chExt cx="0" cy="0"/>
        </a:xfrm>
      </p:grpSpPr>
      <p:sp>
        <p:nvSpPr>
          <p:cNvPr id="357" name="Google Shape;357;p6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8" name="Google Shape;358;p6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359" name="Google Shape;359;p6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60"/>
        <p:cNvGrpSpPr/>
        <p:nvPr/>
      </p:nvGrpSpPr>
      <p:grpSpPr>
        <a:xfrm>
          <a:off x="0" y="0"/>
          <a:ext cx="0" cy="0"/>
          <a:chOff x="0" y="0"/>
          <a:chExt cx="0" cy="0"/>
        </a:xfrm>
      </p:grpSpPr>
      <p:sp>
        <p:nvSpPr>
          <p:cNvPr id="361" name="Google Shape;361;p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2" name="Google Shape;362;p6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3" name="Google Shape;363;p6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64" name="Google Shape;364;p6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65"/>
        <p:cNvGrpSpPr/>
        <p:nvPr/>
      </p:nvGrpSpPr>
      <p:grpSpPr>
        <a:xfrm>
          <a:off x="0" y="0"/>
          <a:ext cx="0" cy="0"/>
          <a:chOff x="0" y="0"/>
          <a:chExt cx="0" cy="0"/>
        </a:xfrm>
      </p:grpSpPr>
      <p:sp>
        <p:nvSpPr>
          <p:cNvPr id="366" name="Google Shape;366;p6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7" name="Google Shape;367;p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68"/>
        <p:cNvGrpSpPr/>
        <p:nvPr/>
      </p:nvGrpSpPr>
      <p:grpSpPr>
        <a:xfrm>
          <a:off x="0" y="0"/>
          <a:ext cx="0" cy="0"/>
          <a:chOff x="0" y="0"/>
          <a:chExt cx="0" cy="0"/>
        </a:xfrm>
      </p:grpSpPr>
      <p:sp>
        <p:nvSpPr>
          <p:cNvPr id="369" name="Google Shape;369;p6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70" name="Google Shape;370;p6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371" name="Google Shape;371;p6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72"/>
        <p:cNvGrpSpPr/>
        <p:nvPr/>
      </p:nvGrpSpPr>
      <p:grpSpPr>
        <a:xfrm>
          <a:off x="0" y="0"/>
          <a:ext cx="0" cy="0"/>
          <a:chOff x="0" y="0"/>
          <a:chExt cx="0" cy="0"/>
        </a:xfrm>
      </p:grpSpPr>
      <p:sp>
        <p:nvSpPr>
          <p:cNvPr id="373" name="Google Shape;373;p6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374" name="Google Shape;374;p6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75"/>
        <p:cNvGrpSpPr/>
        <p:nvPr/>
      </p:nvGrpSpPr>
      <p:grpSpPr>
        <a:xfrm>
          <a:off x="0" y="0"/>
          <a:ext cx="0" cy="0"/>
          <a:chOff x="0" y="0"/>
          <a:chExt cx="0" cy="0"/>
        </a:xfrm>
      </p:grpSpPr>
      <p:sp>
        <p:nvSpPr>
          <p:cNvPr id="376" name="Google Shape;376;p6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6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378" name="Google Shape;378;p6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379" name="Google Shape;379;p6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380" name="Google Shape;380;p6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1"/>
        <p:cNvGrpSpPr/>
        <p:nvPr/>
      </p:nvGrpSpPr>
      <p:grpSpPr>
        <a:xfrm>
          <a:off x="0" y="0"/>
          <a:ext cx="0" cy="0"/>
          <a:chOff x="0" y="0"/>
          <a:chExt cx="0" cy="0"/>
        </a:xfrm>
      </p:grpSpPr>
      <p:sp>
        <p:nvSpPr>
          <p:cNvPr id="382" name="Google Shape;382;p6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383" name="Google Shape;383;p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84"/>
        <p:cNvGrpSpPr/>
        <p:nvPr/>
      </p:nvGrpSpPr>
      <p:grpSpPr>
        <a:xfrm>
          <a:off x="0" y="0"/>
          <a:ext cx="0" cy="0"/>
          <a:chOff x="0" y="0"/>
          <a:chExt cx="0" cy="0"/>
        </a:xfrm>
      </p:grpSpPr>
      <p:sp>
        <p:nvSpPr>
          <p:cNvPr id="385" name="Google Shape;385;p6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386" name="Google Shape;386;p6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387" name="Google Shape;387;p6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88"/>
        <p:cNvGrpSpPr/>
        <p:nvPr/>
      </p:nvGrpSpPr>
      <p:grpSpPr>
        <a:xfrm>
          <a:off x="0" y="0"/>
          <a:ext cx="0" cy="0"/>
          <a:chOff x="0" y="0"/>
          <a:chExt cx="0" cy="0"/>
        </a:xfrm>
      </p:grpSpPr>
      <p:sp>
        <p:nvSpPr>
          <p:cNvPr id="389" name="Google Shape;389;p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image" Target="../media/image2.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image" Target="../media/image1.jpg"/><Relationship Id="rId2" Type="http://schemas.openxmlformats.org/officeDocument/2006/relationships/slideLayout" Target="../slideLayouts/slideLayout40.xml"/><Relationship Id="rId16" Type="http://schemas.openxmlformats.org/officeDocument/2006/relationships/theme" Target="../theme/theme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image" Target="../media/image3.png"/><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1.xml"/><Relationship Id="rId3" Type="http://schemas.openxmlformats.org/officeDocument/2006/relationships/slideLayout" Target="../slideLayouts/slideLayout56.xml"/><Relationship Id="rId7" Type="http://schemas.openxmlformats.org/officeDocument/2006/relationships/slideLayout" Target="../slideLayouts/slideLayout60.xml"/><Relationship Id="rId12" Type="http://schemas.openxmlformats.org/officeDocument/2006/relationships/theme" Target="../theme/theme5.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11" Type="http://schemas.openxmlformats.org/officeDocument/2006/relationships/slideLayout" Target="../slideLayouts/slideLayout64.xml"/><Relationship Id="rId5" Type="http://schemas.openxmlformats.org/officeDocument/2006/relationships/slideLayout" Target="../slideLayouts/slideLayout58.xml"/><Relationship Id="rId10" Type="http://schemas.openxmlformats.org/officeDocument/2006/relationships/slideLayout" Target="../slideLayouts/slideLayout63.xml"/><Relationship Id="rId4" Type="http://schemas.openxmlformats.org/officeDocument/2006/relationships/slideLayout" Target="../slideLayouts/slideLayout57.xml"/><Relationship Id="rId9" Type="http://schemas.openxmlformats.org/officeDocument/2006/relationships/slideLayout" Target="../slideLayouts/slideLayout6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2" name="Google Shape;24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6" name="Google Shape;246;p42"/>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47" name="Google Shape;247;p42"/>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48" name="Google Shape;248;p42"/>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345"/>
        <p:cNvGrpSpPr/>
        <p:nvPr/>
      </p:nvGrpSpPr>
      <p:grpSpPr>
        <a:xfrm>
          <a:off x="0" y="0"/>
          <a:ext cx="0" cy="0"/>
          <a:chOff x="0" y="0"/>
          <a:chExt cx="0" cy="0"/>
        </a:xfrm>
      </p:grpSpPr>
      <p:sp>
        <p:nvSpPr>
          <p:cNvPr id="346" name="Google Shape;346;p5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347" name="Google Shape;347;p5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348" name="Google Shape;348;p5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0.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6.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6.xml"/><Relationship Id="rId1" Type="http://schemas.openxmlformats.org/officeDocument/2006/relationships/slideLayout" Target="../slideLayouts/slideLayout56.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70"/>
          <p:cNvSpPr txBox="1">
            <a:spLocks noGrp="1"/>
          </p:cNvSpPr>
          <p:nvPr>
            <p:ph type="title"/>
          </p:nvPr>
        </p:nvSpPr>
        <p:spPr>
          <a:xfrm>
            <a:off x="276646" y="185057"/>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Lesson 105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95" name="Google Shape;395;p70"/>
          <p:cNvSpPr txBox="1">
            <a:spLocks noGrp="1"/>
          </p:cNvSpPr>
          <p:nvPr>
            <p:ph type="body" idx="1"/>
          </p:nvPr>
        </p:nvSpPr>
        <p:spPr>
          <a:xfrm>
            <a:off x="276646" y="1161354"/>
            <a:ext cx="8520600" cy="3552161"/>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800" i="1" dirty="0" smtClean="0"/>
              <a:t>The </a:t>
            </a:r>
            <a:r>
              <a:rPr lang="en" sz="1800" i="1" dirty="0"/>
              <a:t>Opening Word Workout instructional practice serves as a cycle review. Students are introduced to a new “exercise,” or learning activity, Word Workout: Sneaky Sounds. In this exercise, students apply their knowledge of the schwa sound (/ə/) spelled with “a” to read and spell words correctly.  Students will continue with Word Workout: Sneaky Sounds during Work time. This will allow adequate time for completing the opening and provide an extended opportunity for students to reread the cycle decodable.</a:t>
            </a:r>
            <a:endParaRPr sz="1800" i="1" dirty="0"/>
          </a:p>
          <a:p>
            <a:pPr marL="0" lvl="0" indent="0" algn="l" rtl="0">
              <a:lnSpc>
                <a:spcPct val="115000"/>
              </a:lnSpc>
              <a:spcBef>
                <a:spcPts val="0"/>
              </a:spcBef>
              <a:spcAft>
                <a:spcPts val="0"/>
              </a:spcAft>
              <a:buClr>
                <a:schemeClr val="dk1"/>
              </a:buClr>
              <a:buSzPts val="1100"/>
              <a:buFont typeface="Arial"/>
              <a:buNone/>
            </a:pPr>
            <a:r>
              <a:rPr lang="en" sz="1800" b="1" i="1" dirty="0">
                <a:solidFill>
                  <a:schemeClr val="dk1"/>
                </a:solidFill>
              </a:rPr>
              <a:t>Be sure that students pay careful attention to</a:t>
            </a:r>
            <a:r>
              <a:rPr lang="en" sz="1600" b="1" i="1" dirty="0">
                <a:solidFill>
                  <a:schemeClr val="dk1"/>
                </a:solidFill>
              </a:rPr>
              <a:t>:</a:t>
            </a:r>
            <a:endParaRPr sz="1600" b="1" i="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800" dirty="0"/>
              <a:t>schwa sound (/ə/) spelled with “a”</a:t>
            </a:r>
            <a:endParaRPr sz="1800" dirty="0"/>
          </a:p>
          <a:p>
            <a:pPr marL="177800" lvl="0" indent="-152400" algn="l" rtl="0">
              <a:lnSpc>
                <a:spcPct val="115000"/>
              </a:lnSpc>
              <a:spcBef>
                <a:spcPts val="0"/>
              </a:spcBef>
              <a:spcAft>
                <a:spcPts val="0"/>
              </a:spcAft>
              <a:buClr>
                <a:schemeClr val="dk1"/>
              </a:buClr>
              <a:buSzPts val="1800"/>
              <a:buChar char="•"/>
            </a:pPr>
            <a:r>
              <a:rPr lang="en" sz="1800" dirty="0"/>
              <a:t>Prefixes “de-” and “dis-”</a:t>
            </a: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58"/>
        <p:cNvGrpSpPr/>
        <p:nvPr/>
      </p:nvGrpSpPr>
      <p:grpSpPr>
        <a:xfrm>
          <a:off x="0" y="0"/>
          <a:ext cx="0" cy="0"/>
          <a:chOff x="0" y="0"/>
          <a:chExt cx="0" cy="0"/>
        </a:xfrm>
      </p:grpSpPr>
      <p:sp>
        <p:nvSpPr>
          <p:cNvPr id="459" name="Google Shape;459;p79"/>
          <p:cNvSpPr txBox="1">
            <a:spLocks noGrp="1"/>
          </p:cNvSpPr>
          <p:nvPr>
            <p:ph type="title"/>
          </p:nvPr>
        </p:nvSpPr>
        <p:spPr>
          <a:xfrm>
            <a:off x="102975" y="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a:t>Sneaky Sounds: “The Lifecycle of Moths and Butterflies” </a:t>
            </a:r>
            <a:r>
              <a:rPr lang="en" i="1"/>
              <a:t> </a:t>
            </a:r>
            <a:endParaRPr i="1"/>
          </a:p>
        </p:txBody>
      </p:sp>
      <p:graphicFrame>
        <p:nvGraphicFramePr>
          <p:cNvPr id="460" name="Google Shape;460;p79"/>
          <p:cNvGraphicFramePr/>
          <p:nvPr/>
        </p:nvGraphicFramePr>
        <p:xfrm>
          <a:off x="2020075" y="732238"/>
          <a:ext cx="4870450" cy="4071485"/>
        </p:xfrm>
        <a:graphic>
          <a:graphicData uri="http://schemas.openxmlformats.org/drawingml/2006/table">
            <a:tbl>
              <a:tblPr>
                <a:noFill/>
                <a:tableStyleId>{DB523608-2836-41B3-9A7B-DFF5966E91A9}</a:tableStyleId>
              </a:tblPr>
              <a:tblGrid>
                <a:gridCol w="4870450"/>
              </a:tblGrid>
              <a:tr h="531925">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Schwa Sound spelled “a”</a:t>
                      </a:r>
                      <a:endParaRPr sz="2400" b="1">
                        <a:solidFill>
                          <a:srgbClr val="666666"/>
                        </a:solidFill>
                        <a:latin typeface="Century Gothic"/>
                        <a:ea typeface="Century Gothic"/>
                        <a:cs typeface="Century Gothic"/>
                        <a:sym typeface="Century Gothic"/>
                      </a:endParaRPr>
                    </a:p>
                  </a:txBody>
                  <a:tcPr marL="91425" marR="91425" marT="91425" marB="91425"/>
                </a:tc>
              </a:tr>
              <a:tr h="3522875">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r>
            </a:tbl>
          </a:graphicData>
        </a:graphic>
      </p:graphicFrame>
      <p:sp>
        <p:nvSpPr>
          <p:cNvPr id="461" name="Google Shape;461;p79"/>
          <p:cNvSpPr txBox="1"/>
          <p:nvPr/>
        </p:nvSpPr>
        <p:spPr>
          <a:xfrm>
            <a:off x="3415400" y="1426025"/>
            <a:ext cx="2258700" cy="327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decod</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nother</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larv</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pup</a:t>
            </a:r>
            <a:r>
              <a:rPr lang="en" sz="2400" b="1">
                <a:latin typeface="Century Gothic"/>
                <a:ea typeface="Century Gothic"/>
                <a:cs typeface="Century Gothic"/>
                <a:sym typeface="Century Gothic"/>
              </a:rPr>
              <a:t>a</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dult</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mazing</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usu</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lly</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anim</a:t>
            </a:r>
            <a:r>
              <a:rPr lang="en" sz="2400" b="1">
                <a:latin typeface="Century Gothic"/>
                <a:ea typeface="Century Gothic"/>
                <a:cs typeface="Century Gothic"/>
                <a:sym typeface="Century Gothic"/>
              </a:rPr>
              <a:t>a</a:t>
            </a:r>
            <a:r>
              <a:rPr lang="en" sz="2400">
                <a:latin typeface="Century Gothic"/>
                <a:ea typeface="Century Gothic"/>
                <a:cs typeface="Century Gothic"/>
                <a:sym typeface="Century Gothic"/>
              </a:rPr>
              <a:t>ls</a:t>
            </a:r>
            <a:endParaRPr sz="24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1"/>
                                        </p:tgtEl>
                                        <p:attrNameLst>
                                          <p:attrName>style.visibility</p:attrName>
                                        </p:attrNameLst>
                                      </p:cBhvr>
                                      <p:to>
                                        <p:strVal val="visible"/>
                                      </p:to>
                                    </p:set>
                                    <p:animEffect transition="in" filter="fade">
                                      <p:cBhvr>
                                        <p:cTn id="7" dur="1000"/>
                                        <p:tgtEl>
                                          <p:spTgt spid="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7"/>
        <p:cNvGrpSpPr/>
        <p:nvPr/>
      </p:nvGrpSpPr>
      <p:grpSpPr>
        <a:xfrm>
          <a:off x="0" y="0"/>
          <a:ext cx="0" cy="0"/>
          <a:chOff x="0" y="0"/>
          <a:chExt cx="0" cy="0"/>
        </a:xfrm>
      </p:grpSpPr>
      <p:sp>
        <p:nvSpPr>
          <p:cNvPr id="468" name="Google Shape;468;p80"/>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469" name="Google Shape;469;p80"/>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70" name="Google Shape;470;p80"/>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74"/>
        <p:cNvGrpSpPr/>
        <p:nvPr/>
      </p:nvGrpSpPr>
      <p:grpSpPr>
        <a:xfrm>
          <a:off x="0" y="0"/>
          <a:ext cx="0" cy="0"/>
          <a:chOff x="0" y="0"/>
          <a:chExt cx="0" cy="0"/>
        </a:xfrm>
      </p:grpSpPr>
      <p:sp>
        <p:nvSpPr>
          <p:cNvPr id="475" name="Google Shape;475;p8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76" name="Google Shape;476;p81"/>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77" name="Google Shape;477;p81"/>
          <p:cNvPicPr preferRelativeResize="0"/>
          <p:nvPr/>
        </p:nvPicPr>
        <p:blipFill>
          <a:blip r:embed="rId3">
            <a:alphaModFix/>
          </a:blip>
          <a:stretch>
            <a:fillRect/>
          </a:stretch>
        </p:blipFill>
        <p:spPr>
          <a:xfrm>
            <a:off x="8218250" y="4212771"/>
            <a:ext cx="906700" cy="71012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2"/>
        <p:cNvGrpSpPr/>
        <p:nvPr/>
      </p:nvGrpSpPr>
      <p:grpSpPr>
        <a:xfrm>
          <a:off x="0" y="0"/>
          <a:ext cx="0" cy="0"/>
          <a:chOff x="0" y="0"/>
          <a:chExt cx="0" cy="0"/>
        </a:xfrm>
      </p:grpSpPr>
      <p:graphicFrame>
        <p:nvGraphicFramePr>
          <p:cNvPr id="483" name="Google Shape;483;p82"/>
          <p:cNvGraphicFramePr/>
          <p:nvPr>
            <p:extLst>
              <p:ext uri="{D42A27DB-BD31-4B8C-83A1-F6EECF244321}">
                <p14:modId xmlns:p14="http://schemas.microsoft.com/office/powerpoint/2010/main" val="3356851485"/>
              </p:ext>
            </p:extLst>
          </p:nvPr>
        </p:nvGraphicFramePr>
        <p:xfrm>
          <a:off x="0" y="0"/>
          <a:ext cx="9144000" cy="5064110"/>
        </p:xfrm>
        <a:graphic>
          <a:graphicData uri="http://schemas.openxmlformats.org/drawingml/2006/table">
            <a:tbl>
              <a:tblPr>
                <a:noFill/>
                <a:tableStyleId>{DB523608-2836-41B3-9A7B-DFF5966E91A9}</a:tableStyleId>
              </a:tblPr>
              <a:tblGrid>
                <a:gridCol w="3112750"/>
                <a:gridCol w="3196625"/>
                <a:gridCol w="2834625"/>
              </a:tblGrid>
              <a:tr h="682075">
                <a:tc>
                  <a:txBody>
                    <a:bodyPr/>
                    <a:lstStyle/>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panose="020B0502020202020204" pitchFamily="34" charset="0"/>
                          <a:ea typeface="Calibri"/>
                          <a:cs typeface="Calibri"/>
                          <a:sym typeface="Calibri"/>
                        </a:rPr>
                        <a:t>Teacher Group </a:t>
                      </a:r>
                      <a:endParaRPr sz="17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panose="020B0502020202020204" pitchFamily="34" charset="0"/>
                          <a:ea typeface="Calibri"/>
                          <a:cs typeface="Calibri"/>
                          <a:sym typeface="Calibri"/>
                        </a:rPr>
                        <a:t>Syllable Slice</a:t>
                      </a:r>
                      <a:endParaRPr sz="17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700" b="1" dirty="0">
                          <a:solidFill>
                            <a:schemeClr val="dk1"/>
                          </a:solidFill>
                          <a:latin typeface="Century Gothic" panose="020B0502020202020204" pitchFamily="34" charset="0"/>
                          <a:ea typeface="Calibri"/>
                          <a:cs typeface="Calibri"/>
                          <a:sym typeface="Calibri"/>
                        </a:rPr>
                        <a:t> Partner Work      </a:t>
                      </a:r>
                      <a:endParaRPr sz="1700" b="1" dirty="0">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700" b="1" dirty="0">
                          <a:solidFill>
                            <a:schemeClr val="dk1"/>
                          </a:solidFill>
                          <a:latin typeface="Century Gothic" panose="020B0502020202020204" pitchFamily="34" charset="0"/>
                          <a:ea typeface="Calibri"/>
                          <a:cs typeface="Calibri"/>
                          <a:sym typeface="Calibri"/>
                        </a:rPr>
                        <a:t>Syllable Slice </a:t>
                      </a:r>
                      <a:endParaRPr sz="1700" b="1" dirty="0">
                        <a:latin typeface="Century Gothic" panose="020B0502020202020204" pitchFamily="34" charset="0"/>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700" b="1">
                          <a:solidFill>
                            <a:schemeClr val="dk1"/>
                          </a:solidFill>
                          <a:latin typeface="Century Gothic" panose="020B0502020202020204" pitchFamily="34" charset="0"/>
                          <a:ea typeface="Calibri"/>
                          <a:cs typeface="Calibri"/>
                          <a:sym typeface="Calibri"/>
                        </a:rPr>
                        <a:t>Independent </a:t>
                      </a:r>
                      <a:endParaRPr sz="1700" b="1">
                        <a:solidFill>
                          <a:schemeClr val="dk1"/>
                        </a:solidFill>
                        <a:latin typeface="Century Gothic" panose="020B0502020202020204" pitchFamily="34" charset="0"/>
                        <a:ea typeface="Calibri"/>
                        <a:cs typeface="Calibri"/>
                        <a:sym typeface="Calibri"/>
                      </a:endParaRPr>
                    </a:p>
                    <a:p>
                      <a:pPr marL="0" lvl="0" indent="0" algn="ctr" rtl="0">
                        <a:spcBef>
                          <a:spcPts val="0"/>
                        </a:spcBef>
                        <a:spcAft>
                          <a:spcPts val="0"/>
                        </a:spcAft>
                        <a:buNone/>
                      </a:pPr>
                      <a:r>
                        <a:rPr lang="en" sz="1700" b="1">
                          <a:solidFill>
                            <a:schemeClr val="dk1"/>
                          </a:solidFill>
                          <a:latin typeface="Century Gothic" panose="020B0502020202020204" pitchFamily="34" charset="0"/>
                          <a:ea typeface="Calibri"/>
                          <a:cs typeface="Calibri"/>
                          <a:sym typeface="Calibri"/>
                        </a:rPr>
                        <a:t>Syllable Slice</a:t>
                      </a:r>
                      <a:endParaRPr sz="1700" b="1">
                        <a:latin typeface="Century Gothic" panose="020B0502020202020204" pitchFamily="34" charset="0"/>
                        <a:ea typeface="Calibri"/>
                        <a:cs typeface="Calibri"/>
                        <a:sym typeface="Calibri"/>
                      </a:endParaRPr>
                    </a:p>
                  </a:txBody>
                  <a:tcPr marL="91425" marR="91425" marT="91425" marB="91425"/>
                </a:tc>
              </a:tr>
              <a:tr h="4363100">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We </a:t>
                      </a:r>
                      <a:r>
                        <a:rPr lang="en" sz="1500" dirty="0">
                          <a:solidFill>
                            <a:schemeClr val="dk1"/>
                          </a:solidFill>
                          <a:latin typeface="Century Gothic" panose="020B0502020202020204" pitchFamily="34" charset="0"/>
                          <a:ea typeface="Calibri"/>
                          <a:cs typeface="Calibri"/>
                          <a:sym typeface="Calibri"/>
                        </a:rPr>
                        <a:t>are going to work together to find and count the syllables. We will share the pen and work </a:t>
                      </a:r>
                      <a:r>
                        <a:rPr lang="en" sz="1500" dirty="0" smtClean="0">
                          <a:solidFill>
                            <a:schemeClr val="dk1"/>
                          </a:solidFill>
                          <a:latin typeface="Century Gothic" panose="020B0502020202020204" pitchFamily="34" charset="0"/>
                          <a:ea typeface="Calibri"/>
                          <a:cs typeface="Calibri"/>
                          <a:sym typeface="Calibri"/>
                        </a:rPr>
                        <a:t>together.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be Syllable Sleuths! That will help us break apart the </a:t>
                      </a:r>
                      <a:r>
                        <a:rPr lang="en" sz="1500" dirty="0" smtClean="0">
                          <a:solidFill>
                            <a:schemeClr val="dk1"/>
                          </a:solidFill>
                          <a:latin typeface="Century Gothic" panose="020B0502020202020204" pitchFamily="34" charset="0"/>
                          <a:ea typeface="Calibri"/>
                          <a:cs typeface="Calibri"/>
                          <a:sym typeface="Calibri"/>
                        </a:rPr>
                        <a:t>words.</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Let’s </a:t>
                      </a:r>
                      <a:r>
                        <a:rPr lang="en" sz="1500" dirty="0">
                          <a:solidFill>
                            <a:schemeClr val="dk1"/>
                          </a:solidFill>
                          <a:latin typeface="Century Gothic" panose="020B0502020202020204" pitchFamily="34" charset="0"/>
                          <a:ea typeface="Calibri"/>
                          <a:cs typeface="Calibri"/>
                          <a:sym typeface="Calibri"/>
                        </a:rPr>
                        <a:t>write the total number of syllables for each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If </a:t>
                      </a:r>
                      <a:r>
                        <a:rPr lang="en" sz="1500" dirty="0">
                          <a:solidFill>
                            <a:schemeClr val="dk1"/>
                          </a:solidFill>
                          <a:latin typeface="Century Gothic" panose="020B0502020202020204" pitchFamily="34" charset="0"/>
                          <a:ea typeface="Calibri"/>
                          <a:cs typeface="Calibri"/>
                          <a:sym typeface="Calibri"/>
                        </a:rPr>
                        <a:t>we have time, we will find the sneaky schwa sound spelled “a” and any words with suffixes or prefixes.</a:t>
                      </a:r>
                      <a:endParaRPr sz="1500" dirty="0">
                        <a:solidFill>
                          <a:schemeClr val="dk1"/>
                        </a:solidFill>
                        <a:highlight>
                          <a:srgbClr val="FFFF00"/>
                        </a:highlight>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Decide </a:t>
                      </a:r>
                      <a:r>
                        <a:rPr lang="en" sz="1500" dirty="0">
                          <a:solidFill>
                            <a:schemeClr val="dk1"/>
                          </a:solidFill>
                          <a:latin typeface="Century Gothic" panose="020B0502020202020204" pitchFamily="34" charset="0"/>
                          <a:ea typeface="Calibri"/>
                          <a:cs typeface="Calibri"/>
                          <a:sym typeface="Calibri"/>
                        </a:rPr>
                        <a:t>who will go </a:t>
                      </a:r>
                      <a:r>
                        <a:rPr lang="en" sz="1500" dirty="0" smtClean="0">
                          <a:solidFill>
                            <a:schemeClr val="dk1"/>
                          </a:solidFill>
                          <a:latin typeface="Century Gothic" panose="020B0502020202020204" pitchFamily="34" charset="0"/>
                          <a:ea typeface="Calibri"/>
                          <a:cs typeface="Calibri"/>
                          <a:sym typeface="Calibri"/>
                        </a:rPr>
                        <a:t>first.</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When </a:t>
                      </a:r>
                      <a:r>
                        <a:rPr lang="en" sz="1500" dirty="0">
                          <a:solidFill>
                            <a:schemeClr val="dk1"/>
                          </a:solidFill>
                          <a:latin typeface="Century Gothic" panose="020B0502020202020204" pitchFamily="34" charset="0"/>
                          <a:ea typeface="Calibri"/>
                          <a:cs typeface="Calibri"/>
                          <a:sym typeface="Calibri"/>
                        </a:rPr>
                        <a:t>it is your turn, write the word from the list on your whiteboard or </a:t>
                      </a:r>
                      <a:r>
                        <a:rPr lang="en" sz="1500" dirty="0" smtClean="0">
                          <a:solidFill>
                            <a:schemeClr val="dk1"/>
                          </a:solidFill>
                          <a:latin typeface="Century Gothic" panose="020B0502020202020204" pitchFamily="34" charset="0"/>
                          <a:ea typeface="Calibri"/>
                          <a:cs typeface="Calibri"/>
                          <a:sym typeface="Calibri"/>
                        </a:rPr>
                        <a:t>paper.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Be </a:t>
                      </a:r>
                      <a:r>
                        <a:rPr lang="en" sz="1500" dirty="0">
                          <a:solidFill>
                            <a:schemeClr val="dk1"/>
                          </a:solidFill>
                          <a:latin typeface="Century Gothic" panose="020B0502020202020204" pitchFamily="34" charset="0"/>
                          <a:ea typeface="Calibri"/>
                          <a:cs typeface="Calibri"/>
                          <a:sym typeface="Calibri"/>
                        </a:rPr>
                        <a:t>Syllable Sleuths to break apart the words and find the syllables, and read the </a:t>
                      </a:r>
                      <a:r>
                        <a:rPr lang="en" sz="1500" dirty="0" smtClean="0">
                          <a:solidFill>
                            <a:schemeClr val="dk1"/>
                          </a:solidFill>
                          <a:latin typeface="Century Gothic" panose="020B0502020202020204" pitchFamily="34" charset="0"/>
                          <a:ea typeface="Calibri"/>
                          <a:cs typeface="Calibri"/>
                          <a:sym typeface="Calibri"/>
                        </a:rPr>
                        <a:t>words.</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Segment </a:t>
                      </a:r>
                      <a:r>
                        <a:rPr lang="en" sz="1500" dirty="0">
                          <a:solidFill>
                            <a:schemeClr val="dk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If </a:t>
                      </a:r>
                      <a:r>
                        <a:rPr lang="en" sz="1500" dirty="0">
                          <a:solidFill>
                            <a:schemeClr val="dk1"/>
                          </a:solidFill>
                          <a:latin typeface="Century Gothic" panose="020B0502020202020204" pitchFamily="34" charset="0"/>
                          <a:ea typeface="Calibri"/>
                          <a:cs typeface="Calibri"/>
                          <a:sym typeface="Calibri"/>
                        </a:rPr>
                        <a:t>you still have time, mark the sneaky schwa sound spelled “a” and any words with suffixes or prefixes.</a:t>
                      </a:r>
                      <a:endParaRPr sz="15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panose="020B0502020202020204" pitchFamily="34" charset="0"/>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words on your whiteboard or </a:t>
                      </a:r>
                      <a:r>
                        <a:rPr lang="en" sz="1500" dirty="0" smtClean="0">
                          <a:solidFill>
                            <a:schemeClr val="dk1"/>
                          </a:solidFill>
                          <a:latin typeface="Century Gothic" panose="020B0502020202020204" pitchFamily="34" charset="0"/>
                          <a:ea typeface="Calibri"/>
                          <a:cs typeface="Calibri"/>
                          <a:sym typeface="Calibri"/>
                        </a:rPr>
                        <a:t>paper.</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Segment </a:t>
                      </a:r>
                      <a:r>
                        <a:rPr lang="en" sz="1500" dirty="0">
                          <a:solidFill>
                            <a:schemeClr val="dk1"/>
                          </a:solidFill>
                          <a:latin typeface="Century Gothic" panose="020B0502020202020204" pitchFamily="34" charset="0"/>
                          <a:ea typeface="Calibri"/>
                          <a:cs typeface="Calibri"/>
                          <a:sym typeface="Calibri"/>
                        </a:rPr>
                        <a:t>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the total number of syllables after you “slice” the syllables in the </a:t>
                      </a:r>
                      <a:r>
                        <a:rPr lang="en" sz="1500" dirty="0" smtClean="0">
                          <a:solidFill>
                            <a:schemeClr val="dk1"/>
                          </a:solidFill>
                          <a:latin typeface="Century Gothic" panose="020B0502020202020204" pitchFamily="34" charset="0"/>
                          <a:ea typeface="Calibri"/>
                          <a:cs typeface="Calibri"/>
                          <a:sym typeface="Calibri"/>
                        </a:rPr>
                        <a:t>word.</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Write </a:t>
                      </a:r>
                      <a:r>
                        <a:rPr lang="en" sz="1500" dirty="0">
                          <a:solidFill>
                            <a:schemeClr val="dk1"/>
                          </a:solidFill>
                          <a:latin typeface="Century Gothic" panose="020B0502020202020204" pitchFamily="34" charset="0"/>
                          <a:ea typeface="Calibri"/>
                          <a:cs typeface="Calibri"/>
                          <a:sym typeface="Calibri"/>
                        </a:rPr>
                        <a:t>a silly sentence using as many words from the list that you </a:t>
                      </a:r>
                      <a:r>
                        <a:rPr lang="en" sz="1500" dirty="0" smtClean="0">
                          <a:solidFill>
                            <a:schemeClr val="dk1"/>
                          </a:solidFill>
                          <a:latin typeface="Century Gothic" panose="020B0502020202020204" pitchFamily="34" charset="0"/>
                          <a:ea typeface="Calibri"/>
                          <a:cs typeface="Calibri"/>
                          <a:sym typeface="Calibri"/>
                        </a:rPr>
                        <a:t>can.</a:t>
                      </a:r>
                      <a:endParaRPr lang="en" sz="1500" dirty="0">
                        <a:solidFill>
                          <a:schemeClr val="dk1"/>
                        </a:solidFill>
                        <a:latin typeface="Century Gothic" panose="020B0502020202020204" pitchFamily="34" charset="0"/>
                        <a:ea typeface="Calibri"/>
                        <a:cs typeface="Calibri"/>
                        <a:sym typeface="Calibri"/>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panose="020B0502020202020204" pitchFamily="34" charset="0"/>
                          <a:ea typeface="Calibri"/>
                          <a:cs typeface="Calibri"/>
                          <a:sym typeface="Calibri"/>
                        </a:rPr>
                        <a:t>Find </a:t>
                      </a:r>
                      <a:r>
                        <a:rPr lang="en" sz="1500" dirty="0" smtClean="0">
                          <a:solidFill>
                            <a:schemeClr val="dk1"/>
                          </a:solidFill>
                          <a:latin typeface="Century Gothic" panose="020B0502020202020204" pitchFamily="34" charset="0"/>
                          <a:ea typeface="Calibri"/>
                          <a:cs typeface="Calibri"/>
                          <a:sym typeface="Calibri"/>
                        </a:rPr>
                        <a:t>another</a:t>
                      </a:r>
                      <a:r>
                        <a:rPr lang="en" sz="1500" baseline="0" dirty="0" smtClean="0">
                          <a:solidFill>
                            <a:schemeClr val="dk1"/>
                          </a:solidFill>
                          <a:latin typeface="Century Gothic" panose="020B0502020202020204" pitchFamily="34" charset="0"/>
                          <a:ea typeface="Calibri"/>
                          <a:cs typeface="Calibri"/>
                          <a:sym typeface="Calibri"/>
                        </a:rPr>
                        <a:t> </a:t>
                      </a:r>
                      <a:r>
                        <a:rPr lang="en" sz="1500" dirty="0" smtClean="0">
                          <a:solidFill>
                            <a:schemeClr val="dk1"/>
                          </a:solidFill>
                          <a:latin typeface="Century Gothic" panose="020B0502020202020204" pitchFamily="34" charset="0"/>
                          <a:ea typeface="Calibri"/>
                          <a:cs typeface="Calibri"/>
                          <a:sym typeface="Calibri"/>
                        </a:rPr>
                        <a:t>independent </a:t>
                      </a:r>
                      <a:r>
                        <a:rPr lang="en" sz="1500" dirty="0">
                          <a:solidFill>
                            <a:schemeClr val="dk1"/>
                          </a:solidFill>
                          <a:latin typeface="Century Gothic" panose="020B0502020202020204" pitchFamily="34" charset="0"/>
                          <a:ea typeface="Calibri"/>
                          <a:cs typeface="Calibri"/>
                          <a:sym typeface="Calibri"/>
                        </a:rPr>
                        <a:t>worker, check each other’s work and read your silly sentence to each other</a:t>
                      </a:r>
                      <a:r>
                        <a:rPr lang="en" sz="1500" dirty="0" smtClean="0">
                          <a:solidFill>
                            <a:schemeClr val="dk1"/>
                          </a:solidFill>
                          <a:latin typeface="Century Gothic" panose="020B0502020202020204" pitchFamily="34" charset="0"/>
                          <a:ea typeface="Calibri"/>
                          <a:cs typeface="Calibri"/>
                          <a:sym typeface="Calibri"/>
                        </a:rPr>
                        <a:t>.</a:t>
                      </a:r>
                      <a:endParaRPr sz="1500" dirty="0">
                        <a:solidFill>
                          <a:schemeClr val="dk1"/>
                        </a:solidFill>
                        <a:latin typeface="Century Gothic" panose="020B0502020202020204" pitchFamily="34" charset="0"/>
                        <a:ea typeface="Calibri"/>
                        <a:cs typeface="Calibri"/>
                        <a:sym typeface="Calibri"/>
                      </a:endParaRPr>
                    </a:p>
                  </a:txBody>
                  <a:tcPr marL="91425" marR="91425" marT="91425" marB="91425"/>
                </a:tc>
              </a:tr>
            </a:tbl>
          </a:graphicData>
        </a:graphic>
      </p:graphicFrame>
      <p:pic>
        <p:nvPicPr>
          <p:cNvPr id="484" name="Google Shape;484;p82"/>
          <p:cNvPicPr preferRelativeResize="0"/>
          <p:nvPr/>
        </p:nvPicPr>
        <p:blipFill>
          <a:blip r:embed="rId3">
            <a:alphaModFix/>
          </a:blip>
          <a:stretch>
            <a:fillRect/>
          </a:stretch>
        </p:blipFill>
        <p:spPr>
          <a:xfrm rot="951010" flipH="1">
            <a:off x="346802" y="173019"/>
            <a:ext cx="560328" cy="371982"/>
          </a:xfrm>
          <a:prstGeom prst="rect">
            <a:avLst/>
          </a:prstGeom>
          <a:noFill/>
          <a:ln>
            <a:noFill/>
          </a:ln>
        </p:spPr>
      </p:pic>
      <p:pic>
        <p:nvPicPr>
          <p:cNvPr id="485" name="Google Shape;485;p82"/>
          <p:cNvPicPr preferRelativeResize="0"/>
          <p:nvPr/>
        </p:nvPicPr>
        <p:blipFill>
          <a:blip r:embed="rId3">
            <a:alphaModFix/>
          </a:blip>
          <a:stretch>
            <a:fillRect/>
          </a:stretch>
        </p:blipFill>
        <p:spPr>
          <a:xfrm rot="951010" flipH="1">
            <a:off x="3510352" y="173019"/>
            <a:ext cx="560328" cy="371982"/>
          </a:xfrm>
          <a:prstGeom prst="rect">
            <a:avLst/>
          </a:prstGeom>
          <a:noFill/>
          <a:ln>
            <a:noFill/>
          </a:ln>
        </p:spPr>
      </p:pic>
      <p:pic>
        <p:nvPicPr>
          <p:cNvPr id="486" name="Google Shape;486;p82"/>
          <p:cNvPicPr preferRelativeResize="0"/>
          <p:nvPr/>
        </p:nvPicPr>
        <p:blipFill>
          <a:blip r:embed="rId3">
            <a:alphaModFix/>
          </a:blip>
          <a:stretch>
            <a:fillRect/>
          </a:stretch>
        </p:blipFill>
        <p:spPr>
          <a:xfrm rot="951010" flipH="1">
            <a:off x="6529852" y="173019"/>
            <a:ext cx="560328" cy="37198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83"/>
          <p:cNvSpPr txBox="1">
            <a:spLocks noGrp="1"/>
          </p:cNvSpPr>
          <p:nvPr>
            <p:ph type="title"/>
          </p:nvPr>
        </p:nvSpPr>
        <p:spPr>
          <a:xfrm>
            <a:off x="944336" y="287678"/>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u="sng" dirty="0">
                <a:latin typeface="Century Gothic" panose="020B0502020202020204" pitchFamily="34" charset="0"/>
                <a:ea typeface="Calibri"/>
                <a:cs typeface="Calibri"/>
                <a:sym typeface="Calibri"/>
              </a:rPr>
              <a:t>Syllable Slice</a:t>
            </a:r>
            <a:r>
              <a:rPr lang="en" sz="3000" dirty="0">
                <a:latin typeface="Century Gothic" panose="020B0502020202020204" pitchFamily="34" charset="0"/>
              </a:rPr>
              <a:t> </a:t>
            </a:r>
            <a:endParaRPr sz="3000" dirty="0">
              <a:latin typeface="Century Gothic" panose="020B0502020202020204" pitchFamily="34" charset="0"/>
            </a:endParaRPr>
          </a:p>
        </p:txBody>
      </p:sp>
      <p:sp>
        <p:nvSpPr>
          <p:cNvPr id="492" name="Google Shape;492;p83"/>
          <p:cNvSpPr txBox="1">
            <a:spLocks noGrp="1"/>
          </p:cNvSpPr>
          <p:nvPr>
            <p:ph type="body" idx="1"/>
          </p:nvPr>
        </p:nvSpPr>
        <p:spPr>
          <a:xfrm>
            <a:off x="4204200" y="102079"/>
            <a:ext cx="4768648"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b="1" dirty="0"/>
              <a:t>napkin</a:t>
            </a:r>
            <a:r>
              <a:rPr lang="en" sz="2400" dirty="0"/>
              <a:t> 	</a:t>
            </a:r>
            <a:r>
              <a:rPr lang="en" sz="2400" dirty="0" smtClean="0"/>
              <a:t>    </a:t>
            </a:r>
            <a:r>
              <a:rPr lang="en" sz="2400" b="1" dirty="0" smtClean="0"/>
              <a:t>nap/kin</a:t>
            </a:r>
            <a:r>
              <a:rPr lang="en" sz="2400" b="1" dirty="0"/>
              <a:t>: 2 </a:t>
            </a:r>
            <a:endParaRPr sz="2400" b="1" dirty="0"/>
          </a:p>
          <a:p>
            <a:pPr marL="0" lvl="0" indent="0" algn="l" rtl="0">
              <a:spcBef>
                <a:spcPts val="0"/>
              </a:spcBef>
              <a:spcAft>
                <a:spcPts val="0"/>
              </a:spcAft>
              <a:buNone/>
            </a:pPr>
            <a:r>
              <a:rPr lang="en" sz="2400" b="1" dirty="0"/>
              <a:t> agenda</a:t>
            </a:r>
            <a:endParaRPr sz="2400" b="1" dirty="0"/>
          </a:p>
          <a:p>
            <a:pPr marL="0" lvl="0" indent="0" algn="l" rtl="0">
              <a:spcBef>
                <a:spcPts val="0"/>
              </a:spcBef>
              <a:spcAft>
                <a:spcPts val="0"/>
              </a:spcAft>
              <a:buNone/>
            </a:pPr>
            <a:r>
              <a:rPr lang="en" sz="2400" b="1" dirty="0"/>
              <a:t> excavate</a:t>
            </a:r>
            <a:endParaRPr sz="2400" b="1" dirty="0"/>
          </a:p>
          <a:p>
            <a:pPr marL="0" lvl="0" indent="0" algn="l" rtl="0">
              <a:spcBef>
                <a:spcPts val="0"/>
              </a:spcBef>
              <a:spcAft>
                <a:spcPts val="0"/>
              </a:spcAft>
              <a:buNone/>
            </a:pPr>
            <a:r>
              <a:rPr lang="en" sz="2400" b="1" dirty="0"/>
              <a:t> external</a:t>
            </a:r>
            <a:endParaRPr sz="2400" b="1" dirty="0"/>
          </a:p>
          <a:p>
            <a:pPr marL="0" lvl="0" indent="0" algn="l" rtl="0">
              <a:spcBef>
                <a:spcPts val="0"/>
              </a:spcBef>
              <a:spcAft>
                <a:spcPts val="0"/>
              </a:spcAft>
              <a:buNone/>
            </a:pPr>
            <a:r>
              <a:rPr lang="en" sz="2400" b="1" dirty="0"/>
              <a:t> Alabama</a:t>
            </a:r>
            <a:endParaRPr sz="2400" b="1" dirty="0"/>
          </a:p>
          <a:p>
            <a:pPr marL="0" lvl="0" indent="0" algn="l" rtl="0">
              <a:spcBef>
                <a:spcPts val="0"/>
              </a:spcBef>
              <a:spcAft>
                <a:spcPts val="0"/>
              </a:spcAft>
              <a:buNone/>
            </a:pPr>
            <a:r>
              <a:rPr lang="en" sz="2400" b="1" dirty="0"/>
              <a:t> Singapore</a:t>
            </a:r>
            <a:endParaRPr sz="2400" b="1" dirty="0"/>
          </a:p>
          <a:p>
            <a:pPr marL="0" lvl="0" indent="0" algn="l" rtl="0">
              <a:spcBef>
                <a:spcPts val="0"/>
              </a:spcBef>
              <a:spcAft>
                <a:spcPts val="0"/>
              </a:spcAft>
              <a:buNone/>
            </a:pPr>
            <a:r>
              <a:rPr lang="en" sz="2400" b="1" dirty="0"/>
              <a:t> decompose</a:t>
            </a:r>
            <a:endParaRPr sz="2400" b="1" dirty="0"/>
          </a:p>
          <a:p>
            <a:pPr marL="0" lvl="0" indent="0" algn="l" rtl="0">
              <a:spcBef>
                <a:spcPts val="0"/>
              </a:spcBef>
              <a:spcAft>
                <a:spcPts val="0"/>
              </a:spcAft>
              <a:buNone/>
            </a:pPr>
            <a:r>
              <a:rPr lang="en" sz="2400" b="1" dirty="0"/>
              <a:t> disorder</a:t>
            </a:r>
            <a:endParaRPr sz="2400" b="1" dirty="0"/>
          </a:p>
          <a:p>
            <a:pPr marL="0" lvl="0" indent="0" algn="l" rtl="0">
              <a:spcBef>
                <a:spcPts val="0"/>
              </a:spcBef>
              <a:spcAft>
                <a:spcPts val="0"/>
              </a:spcAft>
              <a:buNone/>
            </a:pPr>
            <a:r>
              <a:rPr lang="en" sz="2400" b="1" dirty="0"/>
              <a:t> dislocate</a:t>
            </a:r>
            <a:endParaRPr sz="2400" b="1" dirty="0"/>
          </a:p>
          <a:p>
            <a:pPr marL="0" lvl="0" indent="0" algn="l" rtl="0">
              <a:spcBef>
                <a:spcPts val="0"/>
              </a:spcBef>
              <a:spcAft>
                <a:spcPts val="0"/>
              </a:spcAft>
              <a:buNone/>
            </a:pPr>
            <a:r>
              <a:rPr lang="en" sz="2400" b="1" dirty="0"/>
              <a:t> banana</a:t>
            </a:r>
            <a:endParaRPr sz="2400" b="1" dirty="0">
              <a:solidFill>
                <a:schemeClr val="dk1"/>
              </a:solidFill>
            </a:endParaRPr>
          </a:p>
          <a:p>
            <a:pPr marL="0" lvl="0" indent="0" algn="l" rtl="0">
              <a:spcBef>
                <a:spcPts val="0"/>
              </a:spcBef>
              <a:spcAft>
                <a:spcPts val="0"/>
              </a:spcAft>
              <a:buNone/>
            </a:pPr>
            <a:r>
              <a:rPr lang="en" sz="2400" b="1" dirty="0">
                <a:solidFill>
                  <a:schemeClr val="dk1"/>
                </a:solidFill>
              </a:rPr>
              <a:t> alphabet</a:t>
            </a:r>
            <a:endParaRPr sz="2400" b="1" dirty="0">
              <a:solidFill>
                <a:schemeClr val="dk1"/>
              </a:solidFill>
            </a:endParaRPr>
          </a:p>
          <a:p>
            <a:pPr marL="0" lvl="0" indent="0" algn="l" rtl="0">
              <a:spcBef>
                <a:spcPts val="0"/>
              </a:spcBef>
              <a:spcAft>
                <a:spcPts val="0"/>
              </a:spcAft>
              <a:buNone/>
            </a:pPr>
            <a:r>
              <a:rPr lang="en" sz="2400" b="1" dirty="0"/>
              <a:t> deduction</a:t>
            </a:r>
            <a:endParaRPr sz="2400" b="1" dirty="0"/>
          </a:p>
          <a:p>
            <a:pPr marL="0" lvl="0" indent="0" algn="l" rtl="0">
              <a:spcBef>
                <a:spcPts val="0"/>
              </a:spcBef>
              <a:spcAft>
                <a:spcPts val="0"/>
              </a:spcAft>
              <a:buNone/>
            </a:pPr>
            <a:r>
              <a:rPr lang="en" sz="2400" b="1" dirty="0"/>
              <a:t> disagreement</a:t>
            </a:r>
            <a:endParaRPr sz="2400" b="1" dirty="0"/>
          </a:p>
          <a:p>
            <a:pPr marL="0" lvl="0" indent="0" algn="l" rtl="0">
              <a:spcBef>
                <a:spcPts val="0"/>
              </a:spcBef>
              <a:spcAft>
                <a:spcPts val="0"/>
              </a:spcAft>
              <a:buNone/>
            </a:pPr>
            <a:r>
              <a:rPr lang="en" sz="2400" b="1" dirty="0"/>
              <a:t>	</a:t>
            </a:r>
            <a:endParaRPr sz="2400" b="1" dirty="0"/>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493" name="Google Shape;493;p83"/>
          <p:cNvSpPr txBox="1"/>
          <p:nvPr/>
        </p:nvSpPr>
        <p:spPr>
          <a:xfrm>
            <a:off x="269123" y="884816"/>
            <a:ext cx="4104900" cy="4144507"/>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smtClean="0">
                <a:solidFill>
                  <a:schemeClr val="dk1"/>
                </a:solidFill>
                <a:latin typeface="Century Gothic"/>
                <a:ea typeface="Century Gothic"/>
                <a:cs typeface="Century Gothic"/>
                <a:sym typeface="Century Gothic"/>
              </a:rPr>
              <a:t>Groups </a:t>
            </a:r>
            <a:r>
              <a:rPr lang="en" sz="1800" dirty="0">
                <a:solidFill>
                  <a:schemeClr val="dk1"/>
                </a:solidFill>
                <a:latin typeface="Century Gothic"/>
                <a:ea typeface="Century Gothic"/>
                <a:cs typeface="Century Gothic"/>
                <a:sym typeface="Century Gothic"/>
              </a:rPr>
              <a:t>&amp; </a:t>
            </a:r>
            <a:r>
              <a:rPr lang="en" sz="1800" dirty="0" smtClean="0">
                <a:solidFill>
                  <a:schemeClr val="dk1"/>
                </a:solidFill>
                <a:latin typeface="Century Gothic"/>
                <a:ea typeface="Century Gothic"/>
                <a:cs typeface="Century Gothic"/>
                <a:sym typeface="Century Gothic"/>
              </a:rPr>
              <a:t>partners </a:t>
            </a:r>
            <a:r>
              <a:rPr lang="en" sz="1800" dirty="0">
                <a:solidFill>
                  <a:schemeClr val="dk1"/>
                </a:solidFill>
                <a:latin typeface="Century Gothic"/>
                <a:ea typeface="Century Gothic"/>
                <a:cs typeface="Century Gothic"/>
                <a:sym typeface="Century Gothic"/>
              </a:rPr>
              <a:t>will begin with Syllable Sleuth. This is an optional step for independent workers.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Segment syllables in each word with a slice (/).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Write the total number of syllables after you “slice.”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If you have time, create sentences with the words.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p>
        </p:txBody>
      </p:sp>
      <p:pic>
        <p:nvPicPr>
          <p:cNvPr id="494" name="Google Shape;494;p83"/>
          <p:cNvPicPr preferRelativeResize="0"/>
          <p:nvPr/>
        </p:nvPicPr>
        <p:blipFill>
          <a:blip r:embed="rId3">
            <a:alphaModFix/>
          </a:blip>
          <a:stretch>
            <a:fillRect/>
          </a:stretch>
        </p:blipFill>
        <p:spPr>
          <a:xfrm rot="951041" flipH="1">
            <a:off x="232963" y="105156"/>
            <a:ext cx="862654" cy="57270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sp>
        <p:nvSpPr>
          <p:cNvPr id="499" name="Google Shape;499;p84"/>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500" name="Google Shape;500;p84"/>
          <p:cNvSpPr txBox="1">
            <a:spLocks noGrp="1"/>
          </p:cNvSpPr>
          <p:nvPr>
            <p:ph type="body" idx="1"/>
          </p:nvPr>
        </p:nvSpPr>
        <p:spPr>
          <a:xfrm>
            <a:off x="476250" y="933790"/>
            <a:ext cx="8039100"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387350" algn="l" rtl="0">
              <a:spcBef>
                <a:spcPts val="0"/>
              </a:spcBef>
              <a:spcAft>
                <a:spcPts val="0"/>
              </a:spcAft>
              <a:buClr>
                <a:schemeClr val="dk1"/>
              </a:buClr>
              <a:buSzPct val="100000"/>
              <a:buAutoNum type="arabicPeriod"/>
            </a:pPr>
            <a:r>
              <a:rPr lang="en" dirty="0">
                <a:solidFill>
                  <a:schemeClr val="dk1"/>
                </a:solidFill>
              </a:rPr>
              <a:t>Find the vowels and put a dot below them. </a:t>
            </a:r>
            <a:endParaRPr dirty="0">
              <a:solidFill>
                <a:schemeClr val="dk1"/>
              </a:solidFill>
            </a:endParaRPr>
          </a:p>
          <a:p>
            <a:pPr marL="457200" lvl="0" indent="-387350" algn="l" rtl="0">
              <a:spcBef>
                <a:spcPts val="0"/>
              </a:spcBef>
              <a:spcAft>
                <a:spcPts val="0"/>
              </a:spcAft>
              <a:buClr>
                <a:schemeClr val="dk1"/>
              </a:buClr>
              <a:buSzPct val="100000"/>
              <a:buAutoNum type="arabicPeriod"/>
            </a:pPr>
            <a:r>
              <a:rPr lang="en" dirty="0">
                <a:solidFill>
                  <a:schemeClr val="dk1"/>
                </a:solidFill>
              </a:rPr>
              <a:t>Look for consonants between the vowels.</a:t>
            </a:r>
            <a:endParaRPr dirty="0">
              <a:solidFill>
                <a:schemeClr val="dk1"/>
              </a:solidFill>
            </a:endParaRPr>
          </a:p>
          <a:p>
            <a:pPr marL="457200" lvl="0" indent="-387350" algn="l" rtl="0">
              <a:spcBef>
                <a:spcPts val="0"/>
              </a:spcBef>
              <a:spcAft>
                <a:spcPts val="0"/>
              </a:spcAft>
              <a:buClr>
                <a:schemeClr val="dk1"/>
              </a:buClr>
              <a:buSzPct val="100000"/>
              <a:buAutoNum type="arabicPeriod"/>
            </a:pPr>
            <a:r>
              <a:rPr lang="en" dirty="0">
                <a:solidFill>
                  <a:schemeClr val="dk1"/>
                </a:solidFill>
              </a:rPr>
              <a:t>Divide the word just before the consonant and “-le.”</a:t>
            </a:r>
            <a:endParaRPr dirty="0">
              <a:solidFill>
                <a:schemeClr val="dk1"/>
              </a:solidFill>
            </a:endParaRPr>
          </a:p>
          <a:p>
            <a:pPr marL="457200" lvl="0" indent="-387350" algn="l" rtl="0">
              <a:spcBef>
                <a:spcPts val="0"/>
              </a:spcBef>
              <a:spcAft>
                <a:spcPts val="0"/>
              </a:spcAft>
              <a:buClr>
                <a:schemeClr val="dk1"/>
              </a:buClr>
              <a:buSzPct val="100000"/>
              <a:buAutoNum type="arabicPeriod"/>
            </a:pPr>
            <a:r>
              <a:rPr lang="en" dirty="0">
                <a:solidFill>
                  <a:schemeClr val="dk1"/>
                </a:solidFill>
              </a:rPr>
              <a:t>Break the words into syllables.</a:t>
            </a:r>
            <a:endParaRPr dirty="0">
              <a:solidFill>
                <a:schemeClr val="dk1"/>
              </a:solidFill>
            </a:endParaRPr>
          </a:p>
          <a:p>
            <a:pPr marL="457200" lvl="0" indent="-387350" algn="l" rtl="0">
              <a:spcBef>
                <a:spcPts val="0"/>
              </a:spcBef>
              <a:spcAft>
                <a:spcPts val="0"/>
              </a:spcAft>
              <a:buClr>
                <a:schemeClr val="dk1"/>
              </a:buClr>
              <a:buSzPct val="100000"/>
              <a:buAutoNum type="arabicPeriod"/>
            </a:pPr>
            <a:r>
              <a:rPr lang="en" dirty="0">
                <a:solidFill>
                  <a:schemeClr val="dk1"/>
                </a:solidFill>
              </a:rPr>
              <a:t>Read each syllable using the spelling pattern.</a:t>
            </a:r>
            <a:endParaRPr dirty="0">
              <a:solidFill>
                <a:schemeClr val="dk1"/>
              </a:solidFill>
            </a:endParaRPr>
          </a:p>
          <a:p>
            <a:pPr marL="914400" lvl="1" indent="-374650" algn="l" rtl="0">
              <a:spcBef>
                <a:spcPts val="0"/>
              </a:spcBef>
              <a:spcAft>
                <a:spcPts val="0"/>
              </a:spcAft>
              <a:buClr>
                <a:schemeClr val="dk1"/>
              </a:buClr>
              <a:buSzPts val="2300"/>
              <a:buAutoNum type="alphaLcPeriod"/>
            </a:pPr>
            <a:r>
              <a:rPr lang="en" sz="2100" dirty="0">
                <a:solidFill>
                  <a:schemeClr val="dk1"/>
                </a:solidFill>
              </a:rPr>
              <a:t>Closed</a:t>
            </a:r>
            <a:endParaRPr sz="2100" dirty="0">
              <a:solidFill>
                <a:schemeClr val="dk1"/>
              </a:solidFill>
            </a:endParaRPr>
          </a:p>
          <a:p>
            <a:pPr marL="914400" lvl="1" indent="-374650" algn="l" rtl="0">
              <a:spcBef>
                <a:spcPts val="0"/>
              </a:spcBef>
              <a:spcAft>
                <a:spcPts val="0"/>
              </a:spcAft>
              <a:buClr>
                <a:schemeClr val="dk1"/>
              </a:buClr>
              <a:buSzPts val="2300"/>
              <a:buAutoNum type="alphaLcPeriod"/>
            </a:pPr>
            <a:r>
              <a:rPr lang="en" sz="2100" dirty="0">
                <a:solidFill>
                  <a:schemeClr val="dk1"/>
                </a:solidFill>
              </a:rPr>
              <a:t>Open</a:t>
            </a:r>
            <a:endParaRPr sz="2100" dirty="0">
              <a:solidFill>
                <a:schemeClr val="dk1"/>
              </a:solidFill>
            </a:endParaRPr>
          </a:p>
          <a:p>
            <a:pPr marL="914400" lvl="1" indent="-374650" algn="l" rtl="0">
              <a:spcBef>
                <a:spcPts val="0"/>
              </a:spcBef>
              <a:spcAft>
                <a:spcPts val="0"/>
              </a:spcAft>
              <a:buClr>
                <a:schemeClr val="dk1"/>
              </a:buClr>
              <a:buSzPts val="2300"/>
              <a:buAutoNum type="alphaLcPeriod"/>
            </a:pPr>
            <a:r>
              <a:rPr lang="en" sz="2100" dirty="0">
                <a:solidFill>
                  <a:schemeClr val="dk1"/>
                </a:solidFill>
              </a:rPr>
              <a:t>Magic “e”</a:t>
            </a:r>
            <a:endParaRPr sz="2100" dirty="0">
              <a:solidFill>
                <a:schemeClr val="dk1"/>
              </a:solidFill>
            </a:endParaRPr>
          </a:p>
          <a:p>
            <a:pPr marL="914400" lvl="1" indent="-374650" algn="l" rtl="0">
              <a:spcBef>
                <a:spcPts val="0"/>
              </a:spcBef>
              <a:spcAft>
                <a:spcPts val="0"/>
              </a:spcAft>
              <a:buClr>
                <a:schemeClr val="dk1"/>
              </a:buClr>
              <a:buSzPts val="2300"/>
              <a:buAutoNum type="alphaLcPeriod"/>
            </a:pPr>
            <a:r>
              <a:rPr lang="en" sz="2100" dirty="0">
                <a:solidFill>
                  <a:schemeClr val="dk1"/>
                </a:solidFill>
              </a:rPr>
              <a:t>R-controlled</a:t>
            </a:r>
            <a:endParaRPr sz="2100" dirty="0">
              <a:solidFill>
                <a:schemeClr val="dk1"/>
              </a:solidFill>
            </a:endParaRPr>
          </a:p>
          <a:p>
            <a:pPr marL="914400" lvl="1" indent="-387350" algn="l" rtl="0">
              <a:spcBef>
                <a:spcPts val="0"/>
              </a:spcBef>
              <a:spcAft>
                <a:spcPts val="0"/>
              </a:spcAft>
              <a:buClr>
                <a:schemeClr val="dk1"/>
              </a:buClr>
              <a:buSzPts val="2500"/>
              <a:buAutoNum type="alphaLcPeriod"/>
            </a:pPr>
            <a:r>
              <a:rPr lang="en" sz="2100" dirty="0">
                <a:solidFill>
                  <a:schemeClr val="dk1"/>
                </a:solidFill>
              </a:rPr>
              <a:t>Vowel team </a:t>
            </a:r>
            <a:endParaRPr sz="2100" dirty="0">
              <a:solidFill>
                <a:schemeClr val="dk1"/>
              </a:solidFill>
            </a:endParaRPr>
          </a:p>
          <a:p>
            <a:pPr marL="914400" lvl="1" indent="-387350" algn="l" rtl="0">
              <a:spcBef>
                <a:spcPts val="0"/>
              </a:spcBef>
              <a:spcAft>
                <a:spcPts val="0"/>
              </a:spcAft>
              <a:buClr>
                <a:schemeClr val="dk1"/>
              </a:buClr>
              <a:buSzPts val="2500"/>
              <a:buAutoNum type="alphaLcPeriod"/>
            </a:pPr>
            <a:r>
              <a:rPr lang="en" sz="2100" dirty="0">
                <a:solidFill>
                  <a:schemeClr val="dk1"/>
                </a:solidFill>
              </a:rPr>
              <a:t>C-le</a:t>
            </a:r>
            <a:endParaRPr sz="21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sp>
        <p:nvSpPr>
          <p:cNvPr id="505" name="Google Shape;505;p85"/>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506" name="Google Shape;506;p85"/>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507" name="Google Shape;507;p85"/>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508" name="Google Shape;508;p85"/>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509" name="Google Shape;509;p85"/>
          <p:cNvGraphicFramePr/>
          <p:nvPr>
            <p:extLst>
              <p:ext uri="{D42A27DB-BD31-4B8C-83A1-F6EECF244321}">
                <p14:modId xmlns:p14="http://schemas.microsoft.com/office/powerpoint/2010/main" val="2869726267"/>
              </p:ext>
            </p:extLst>
          </p:nvPr>
        </p:nvGraphicFramePr>
        <p:xfrm>
          <a:off x="4572000" y="19125"/>
          <a:ext cx="4328900" cy="4973105"/>
        </p:xfrm>
        <a:graphic>
          <a:graphicData uri="http://schemas.openxmlformats.org/drawingml/2006/table">
            <a:tbl>
              <a:tblPr>
                <a:noFill/>
                <a:tableStyleId>{DB523608-2836-41B3-9A7B-DFF5966E91A9}</a:tableStyleId>
              </a:tblPr>
              <a:tblGrid>
                <a:gridCol w="537150"/>
                <a:gridCol w="3791750"/>
              </a:tblGrid>
              <a:tr h="1204625">
                <a:tc>
                  <a:txBody>
                    <a:bodyPr/>
                    <a:lstStyle/>
                    <a:p>
                      <a:pPr marL="0" lvl="0" indent="0" algn="l" rtl="0">
                        <a:spcBef>
                          <a:spcPts val="0"/>
                        </a:spcBef>
                        <a:spcAft>
                          <a:spcPts val="0"/>
                        </a:spcAft>
                        <a:buNone/>
                      </a:pPr>
                      <a:r>
                        <a:rPr lang="en" sz="1300" dirty="0">
                          <a:latin typeface="Century Gothic"/>
                          <a:ea typeface="Century Gothic"/>
                          <a:cs typeface="Century Gothic"/>
                          <a:sym typeface="Century Gothic"/>
                        </a:rPr>
                        <a:t>1.</a:t>
                      </a:r>
                      <a:endParaRPr sz="13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a:t>
                      </a:r>
                      <a:r>
                        <a:rPr lang="en" sz="1300" b="1" dirty="0" smtClean="0">
                          <a:latin typeface="Century Gothic"/>
                          <a:ea typeface="Century Gothic"/>
                          <a:cs typeface="Century Gothic"/>
                          <a:sym typeface="Century Gothic"/>
                        </a:rPr>
                        <a:t>Parts</a:t>
                      </a:r>
                      <a:r>
                        <a:rPr lang="en" sz="1300" b="0" dirty="0" smtClean="0">
                          <a:latin typeface="Century Gothic"/>
                          <a:ea typeface="Century Gothic"/>
                          <a:cs typeface="Century Gothic"/>
                          <a:sym typeface="Century Gothic"/>
                        </a:rPr>
                        <a:t>: </a:t>
                      </a:r>
                      <a:r>
                        <a:rPr lang="en" sz="1300" dirty="0" smtClean="0">
                          <a:latin typeface="Century Gothic"/>
                          <a:ea typeface="Century Gothic"/>
                          <a:cs typeface="Century Gothic"/>
                          <a:sym typeface="Century Gothic"/>
                        </a:rPr>
                        <a:t>Does </a:t>
                      </a:r>
                      <a:r>
                        <a:rPr lang="en" sz="1300" dirty="0">
                          <a:latin typeface="Century Gothic"/>
                          <a:ea typeface="Century Gothic"/>
                          <a:cs typeface="Century Gothic"/>
                          <a:sym typeface="Century Gothic"/>
                        </a:rPr>
                        <a:t>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t>
                      </a:r>
                      <a:r>
                        <a:rPr lang="en" sz="1300" b="1" dirty="0" smtClean="0">
                          <a:latin typeface="Century Gothic"/>
                          <a:ea typeface="Century Gothic"/>
                          <a:cs typeface="Century Gothic"/>
                          <a:sym typeface="Century Gothic"/>
                        </a:rPr>
                        <a:t>Again:</a:t>
                      </a:r>
                      <a:r>
                        <a:rPr lang="en" sz="1300" dirty="0" smtClean="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tr>
            </a:tbl>
          </a:graphicData>
        </a:graphic>
      </p:graphicFrame>
      <p:pic>
        <p:nvPicPr>
          <p:cNvPr id="510" name="Google Shape;510;p85"/>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511" name="Google Shape;511;p85"/>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512" name="Google Shape;512;p85"/>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513" name="Google Shape;513;p85"/>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514" name="Google Shape;514;p85"/>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71"/>
          <p:cNvSpPr txBox="1">
            <a:spLocks noGrp="1"/>
          </p:cNvSpPr>
          <p:nvPr>
            <p:ph type="body" idx="1"/>
          </p:nvPr>
        </p:nvSpPr>
        <p:spPr>
          <a:xfrm>
            <a:off x="311700" y="1095700"/>
            <a:ext cx="86259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a:t>
            </a:r>
            <a:r>
              <a:rPr lang="en" sz="1800" dirty="0"/>
              <a:t> 105</a:t>
            </a:r>
            <a:endParaRPr sz="1800"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Word Workout: Sneaky Sounds Word Cards</a:t>
            </a:r>
            <a:endParaRPr sz="1800" dirty="0"/>
          </a:p>
          <a:p>
            <a:pPr marL="457200" lvl="0" indent="-342900" algn="l" rtl="0">
              <a:spcBef>
                <a:spcPts val="0"/>
              </a:spcBef>
              <a:spcAft>
                <a:spcPts val="0"/>
              </a:spcAft>
              <a:buSzPts val="1800"/>
              <a:buChar char="●"/>
            </a:pPr>
            <a:r>
              <a:rPr lang="en" sz="1800" dirty="0"/>
              <a:t>Word Workout: Sneaky Sounds recording sheet (or use white boards or paper) </a:t>
            </a:r>
            <a:endParaRPr sz="1800" dirty="0"/>
          </a:p>
          <a:p>
            <a:pPr marL="457200" lvl="0" indent="-342900" algn="l" rtl="0">
              <a:spcBef>
                <a:spcPts val="0"/>
              </a:spcBef>
              <a:spcAft>
                <a:spcPts val="0"/>
              </a:spcAft>
              <a:buSzPts val="1800"/>
              <a:buChar char="●"/>
            </a:pPr>
            <a:r>
              <a:rPr lang="en" sz="1800" dirty="0"/>
              <a:t>Student Decodable “The Lifecycle of Moths and Butterflies”</a:t>
            </a:r>
            <a:endParaRPr sz="1800" dirty="0"/>
          </a:p>
          <a:p>
            <a:pPr marL="457200" lvl="0" indent="0" algn="l" rtl="0">
              <a:spcBef>
                <a:spcPts val="0"/>
              </a:spcBef>
              <a:spcAft>
                <a:spcPts val="0"/>
              </a:spcAft>
              <a:buNone/>
            </a:pP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 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01" name="Google Shape;401;p71"/>
          <p:cNvSpPr txBox="1">
            <a:spLocks noGrp="1"/>
          </p:cNvSpPr>
          <p:nvPr>
            <p:ph type="title"/>
          </p:nvPr>
        </p:nvSpPr>
        <p:spPr>
          <a:xfrm>
            <a:off x="311700" y="250807"/>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21: Lesson: 105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7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105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r>
              <a:rPr lang="en">
                <a:highlight>
                  <a:srgbClr val="FFFF00"/>
                </a:highlight>
              </a:rPr>
              <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407" name="Google Shape;407;p7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21: Lesson 105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413" name="Google Shape;413;p7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7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415" name="Google Shape;415;p7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21: Lesson 105</a:t>
            </a:r>
            <a:endParaRPr sz="3200" b="1">
              <a:solidFill>
                <a:srgbClr val="404040"/>
              </a:solidFill>
              <a:latin typeface="Century Gothic"/>
              <a:ea typeface="Century Gothic"/>
              <a:cs typeface="Century Gothic"/>
              <a:sym typeface="Century Gothic"/>
            </a:endParaRPr>
          </a:p>
        </p:txBody>
      </p:sp>
      <p:pic>
        <p:nvPicPr>
          <p:cNvPr id="416" name="Google Shape;416;p7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7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23" name="Google Shape;423;p7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3000" i="1" dirty="0">
                <a:solidFill>
                  <a:srgbClr val="FF0000"/>
                </a:solidFill>
              </a:rPr>
              <a:t>“Do you know the sound we’ll hear, the sound we’ll hear, the sound we’ll hear?                        Do you know the sound we’ll hear            sneaking in today?”</a:t>
            </a:r>
            <a:endParaRPr sz="30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429" name="Google Shape;429;p7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spell /ə/ words spelled with “a.” </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430" name="Google Shape;430;p75"/>
          <p:cNvPicPr preferRelativeResize="0"/>
          <p:nvPr/>
        </p:nvPicPr>
        <p:blipFill>
          <a:blip r:embed="rId3">
            <a:alphaModFix/>
          </a:blip>
          <a:stretch>
            <a:fillRect/>
          </a:stretch>
        </p:blipFill>
        <p:spPr>
          <a:xfrm>
            <a:off x="8353451" y="4336955"/>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76"/>
          <p:cNvSpPr txBox="1"/>
          <p:nvPr/>
        </p:nvSpPr>
        <p:spPr>
          <a:xfrm>
            <a:off x="305896" y="772100"/>
            <a:ext cx="4025400" cy="404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panose="020B0502020202020204" pitchFamily="34" charset="0"/>
              </a:rPr>
              <a:t>Partner A</a:t>
            </a:r>
            <a:r>
              <a:rPr lang="en" sz="1800" dirty="0">
                <a:solidFill>
                  <a:srgbClr val="666666"/>
                </a:solidFill>
                <a:latin typeface="Century Gothic" panose="020B0502020202020204" pitchFamily="34" charset="0"/>
              </a:rPr>
              <a:t>	</a:t>
            </a:r>
            <a:r>
              <a:rPr lang="en" sz="1800" b="1" u="sng" dirty="0" smtClean="0">
                <a:solidFill>
                  <a:srgbClr val="666666"/>
                </a:solidFill>
                <a:latin typeface="Century Gothic" panose="020B0502020202020204" pitchFamily="34" charset="0"/>
              </a:rPr>
              <a:t>Partner </a:t>
            </a:r>
            <a:r>
              <a:rPr lang="en" sz="1800" b="1" u="sng" dirty="0">
                <a:solidFill>
                  <a:srgbClr val="666666"/>
                </a:solidFill>
                <a:latin typeface="Century Gothic" panose="020B0502020202020204" pitchFamily="34" charset="0"/>
              </a:rPr>
              <a:t>B</a:t>
            </a:r>
            <a:endParaRPr sz="1800" b="1" u="sng" dirty="0">
              <a:solidFill>
                <a:srgbClr val="666666"/>
              </a:solidFill>
              <a:latin typeface="Century Gothic" panose="020B0502020202020204" pitchFamily="34" charset="0"/>
            </a:endParaRPr>
          </a:p>
          <a:p>
            <a:pPr marL="0" lvl="0" indent="0" algn="l" rtl="0">
              <a:spcBef>
                <a:spcPts val="0"/>
              </a:spcBef>
              <a:spcAft>
                <a:spcPts val="0"/>
              </a:spcAft>
              <a:buNone/>
            </a:pPr>
            <a:r>
              <a:rPr lang="en" sz="1800" b="1" dirty="0">
                <a:latin typeface="Century Gothic"/>
                <a:ea typeface="Century Gothic"/>
                <a:cs typeface="Century Gothic"/>
                <a:sym typeface="Century Gothic"/>
              </a:rPr>
              <a:t>alarm		</a:t>
            </a:r>
            <a:r>
              <a:rPr lang="en" sz="1800" b="1" dirty="0" smtClean="0">
                <a:latin typeface="Century Gothic"/>
                <a:ea typeface="Century Gothic"/>
                <a:cs typeface="Century Gothic"/>
                <a:sym typeface="Century Gothic"/>
              </a:rPr>
              <a:t>panda</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avoid		</a:t>
            </a:r>
            <a:r>
              <a:rPr lang="en" sz="1800" b="1" dirty="0" smtClean="0">
                <a:latin typeface="Century Gothic"/>
                <a:ea typeface="Century Gothic"/>
                <a:cs typeface="Century Gothic"/>
                <a:sym typeface="Century Gothic"/>
              </a:rPr>
              <a:t>tundra</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under		</a:t>
            </a:r>
            <a:r>
              <a:rPr lang="en" sz="1800" b="1" dirty="0" smtClean="0">
                <a:latin typeface="Century Gothic"/>
                <a:ea typeface="Century Gothic"/>
                <a:cs typeface="Century Gothic"/>
                <a:sym typeface="Century Gothic"/>
              </a:rPr>
              <a:t>scuba</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amaze		</a:t>
            </a:r>
            <a:r>
              <a:rPr lang="en" sz="1800" b="1" dirty="0" smtClean="0">
                <a:latin typeface="Century Gothic"/>
                <a:ea typeface="Century Gothic"/>
                <a:cs typeface="Century Gothic"/>
                <a:sym typeface="Century Gothic"/>
              </a:rPr>
              <a:t>plucked</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which		</a:t>
            </a:r>
            <a:r>
              <a:rPr lang="en" sz="1800" b="1" dirty="0" smtClean="0">
                <a:latin typeface="Century Gothic"/>
                <a:ea typeface="Century Gothic"/>
                <a:cs typeface="Century Gothic"/>
                <a:sym typeface="Century Gothic"/>
              </a:rPr>
              <a:t>aside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afraid		</a:t>
            </a:r>
            <a:r>
              <a:rPr lang="en" sz="1800" b="1" dirty="0" smtClean="0">
                <a:latin typeface="Century Gothic"/>
                <a:ea typeface="Century Gothic"/>
                <a:cs typeface="Century Gothic"/>
                <a:sym typeface="Century Gothic"/>
              </a:rPr>
              <a:t>disloyal</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around  	</a:t>
            </a:r>
            <a:r>
              <a:rPr lang="en" sz="1800" b="1" dirty="0" smtClean="0">
                <a:latin typeface="Century Gothic"/>
                <a:ea typeface="Century Gothic"/>
                <a:cs typeface="Century Gothic"/>
                <a:sym typeface="Century Gothic"/>
              </a:rPr>
              <a:t>plunder</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ground		</a:t>
            </a:r>
            <a:r>
              <a:rPr lang="en" sz="1800" b="1" dirty="0" smtClean="0">
                <a:latin typeface="Century Gothic"/>
                <a:ea typeface="Century Gothic"/>
                <a:cs typeface="Century Gothic"/>
                <a:sym typeface="Century Gothic"/>
              </a:rPr>
              <a:t>bunch</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comma		</a:t>
            </a:r>
            <a:r>
              <a:rPr lang="en" sz="1800" b="1" dirty="0" smtClean="0">
                <a:latin typeface="Century Gothic"/>
                <a:ea typeface="Century Gothic"/>
                <a:cs typeface="Century Gothic"/>
                <a:sym typeface="Century Gothic"/>
              </a:rPr>
              <a:t>across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Alaska		</a:t>
            </a:r>
            <a:r>
              <a:rPr lang="en" sz="1800" b="1" dirty="0" smtClean="0">
                <a:latin typeface="Century Gothic"/>
                <a:ea typeface="Century Gothic"/>
                <a:cs typeface="Century Gothic"/>
                <a:sym typeface="Century Gothic"/>
              </a:rPr>
              <a:t>dismiss</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shutter		</a:t>
            </a:r>
            <a:r>
              <a:rPr lang="en" sz="1800" b="1" dirty="0" smtClean="0">
                <a:latin typeface="Century Gothic"/>
                <a:ea typeface="Century Gothic"/>
                <a:cs typeface="Century Gothic"/>
                <a:sym typeface="Century Gothic"/>
              </a:rPr>
              <a:t>frankly</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decline		</a:t>
            </a:r>
            <a:r>
              <a:rPr lang="en" sz="1800" b="1" dirty="0" smtClean="0">
                <a:latin typeface="Century Gothic"/>
                <a:ea typeface="Century Gothic"/>
                <a:cs typeface="Century Gothic"/>
                <a:sym typeface="Century Gothic"/>
              </a:rPr>
              <a:t>umbrella</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local		</a:t>
            </a:r>
            <a:r>
              <a:rPr lang="en" sz="1800" b="1" dirty="0" smtClean="0">
                <a:latin typeface="Century Gothic"/>
                <a:ea typeface="Century Gothic"/>
                <a:cs typeface="Century Gothic"/>
                <a:sym typeface="Century Gothic"/>
              </a:rPr>
              <a:t>coastal</a:t>
            </a:r>
            <a:endParaRPr sz="1800" b="1" dirty="0">
              <a:latin typeface="Century Gothic"/>
              <a:ea typeface="Century Gothic"/>
              <a:cs typeface="Century Gothic"/>
              <a:sym typeface="Century Gothic"/>
            </a:endParaRPr>
          </a:p>
        </p:txBody>
      </p:sp>
      <p:sp>
        <p:nvSpPr>
          <p:cNvPr id="436" name="Google Shape;436;p76"/>
          <p:cNvSpPr txBox="1"/>
          <p:nvPr/>
        </p:nvSpPr>
        <p:spPr>
          <a:xfrm>
            <a:off x="259800" y="189295"/>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dirty="0">
                <a:solidFill>
                  <a:srgbClr val="666666"/>
                </a:solidFill>
                <a:latin typeface="Century Gothic"/>
                <a:ea typeface="Century Gothic"/>
                <a:cs typeface="Century Gothic"/>
                <a:sym typeface="Century Gothic"/>
              </a:rPr>
              <a:t>Word Workout: Sneaky Sounds</a:t>
            </a:r>
            <a:endParaRPr sz="2000" b="1" dirty="0">
              <a:solidFill>
                <a:srgbClr val="666666"/>
              </a:solidFill>
              <a:latin typeface="Century Gothic"/>
              <a:ea typeface="Century Gothic"/>
              <a:cs typeface="Century Gothic"/>
              <a:sym typeface="Century Gothic"/>
            </a:endParaRPr>
          </a:p>
        </p:txBody>
      </p:sp>
      <p:graphicFrame>
        <p:nvGraphicFramePr>
          <p:cNvPr id="437" name="Google Shape;437;p76"/>
          <p:cNvGraphicFramePr/>
          <p:nvPr/>
        </p:nvGraphicFramePr>
        <p:xfrm>
          <a:off x="5385100" y="117500"/>
          <a:ext cx="2780400" cy="4731545"/>
        </p:xfrm>
        <a:graphic>
          <a:graphicData uri="http://schemas.openxmlformats.org/drawingml/2006/table">
            <a:tbl>
              <a:tblPr>
                <a:noFill/>
                <a:tableStyleId>{DB523608-2836-41B3-9A7B-DFF5966E91A9}</a:tableStyleId>
              </a:tblPr>
              <a:tblGrid>
                <a:gridCol w="2780400"/>
              </a:tblGrid>
              <a:tr h="437625">
                <a:tc>
                  <a:txBody>
                    <a:bodyPr/>
                    <a:lstStyle/>
                    <a:p>
                      <a:pPr marL="0" lvl="0" indent="0" algn="ctr" rtl="0">
                        <a:spcBef>
                          <a:spcPts val="0"/>
                        </a:spcBef>
                        <a:spcAft>
                          <a:spcPts val="0"/>
                        </a:spcAft>
                        <a:buNone/>
                      </a:pPr>
                      <a:r>
                        <a:rPr lang="en" sz="1800" b="1">
                          <a:solidFill>
                            <a:srgbClr val="434343"/>
                          </a:solidFill>
                          <a:latin typeface="Century Gothic"/>
                          <a:ea typeface="Century Gothic"/>
                          <a:cs typeface="Century Gothic"/>
                          <a:sym typeface="Century Gothic"/>
                        </a:rPr>
                        <a:t>Sneaky Schwa</a:t>
                      </a:r>
                      <a:r>
                        <a:rPr lang="en" sz="1800" b="1">
                          <a:solidFill>
                            <a:srgbClr val="666666"/>
                          </a:solidFill>
                          <a:latin typeface="Century Gothic"/>
                          <a:ea typeface="Century Gothic"/>
                          <a:cs typeface="Century Gothic"/>
                          <a:sym typeface="Century Gothic"/>
                        </a:rPr>
                        <a:t> </a:t>
                      </a:r>
                      <a:endParaRPr sz="1800" b="1">
                        <a:solidFill>
                          <a:srgbClr val="666666"/>
                        </a:solidFill>
                        <a:latin typeface="Century Gothic"/>
                        <a:ea typeface="Century Gothic"/>
                        <a:cs typeface="Century Gothic"/>
                        <a:sym typeface="Century Gothic"/>
                      </a:endParaRPr>
                    </a:p>
                  </a:txBody>
                  <a:tcPr marL="91425" marR="91425" marT="91425" marB="91425">
                    <a:solidFill>
                      <a:srgbClr val="EFEFEF"/>
                    </a:solidFill>
                  </a:tcPr>
                </a:tc>
              </a:tr>
              <a:tr h="4274375">
                <a:tc>
                  <a:txBody>
                    <a:bodyPr/>
                    <a:lstStyle/>
                    <a:p>
                      <a:pPr marL="0" lvl="0" indent="0" algn="l" rtl="0">
                        <a:spcBef>
                          <a:spcPts val="0"/>
                        </a:spcBef>
                        <a:spcAft>
                          <a:spcPts val="0"/>
                        </a:spcAft>
                        <a:buNone/>
                      </a:pPr>
                      <a:endParaRPr sz="1800" b="1">
                        <a:solidFill>
                          <a:schemeClr val="dk1"/>
                        </a:solidFill>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solidFill>
                      <a:srgbClr val="FFFFFF"/>
                    </a:solidFill>
                  </a:tcPr>
                </a:tc>
              </a:tr>
            </a:tbl>
          </a:graphicData>
        </a:graphic>
      </p:graphicFrame>
      <p:sp>
        <p:nvSpPr>
          <p:cNvPr id="438" name="Google Shape;438;p76"/>
          <p:cNvSpPr txBox="1"/>
          <p:nvPr/>
        </p:nvSpPr>
        <p:spPr>
          <a:xfrm>
            <a:off x="5385100" y="489200"/>
            <a:ext cx="1311600" cy="56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a</a:t>
            </a:r>
            <a:r>
              <a:rPr lang="en" sz="1800">
                <a:solidFill>
                  <a:schemeClr val="dk1"/>
                </a:solidFill>
                <a:latin typeface="Century Gothic"/>
                <a:ea typeface="Century Gothic"/>
                <a:cs typeface="Century Gothic"/>
                <a:sym typeface="Century Gothic"/>
              </a:rPr>
              <a:t>larm</a:t>
            </a:r>
            <a:endParaRPr>
              <a:latin typeface="Century Gothic"/>
              <a:ea typeface="Century Gothic"/>
              <a:cs typeface="Century Gothic"/>
              <a:sym typeface="Century Gothic"/>
            </a:endParaRPr>
          </a:p>
        </p:txBody>
      </p:sp>
      <p:sp>
        <p:nvSpPr>
          <p:cNvPr id="439" name="Google Shape;439;p76"/>
          <p:cNvSpPr txBox="1"/>
          <p:nvPr/>
        </p:nvSpPr>
        <p:spPr>
          <a:xfrm>
            <a:off x="5385100" y="786500"/>
            <a:ext cx="1260300" cy="52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pand</a:t>
            </a:r>
            <a:r>
              <a:rPr lang="en" sz="1800" b="1">
                <a:solidFill>
                  <a:schemeClr val="dk1"/>
                </a:solidFill>
                <a:latin typeface="Century Gothic"/>
                <a:ea typeface="Century Gothic"/>
                <a:cs typeface="Century Gothic"/>
                <a:sym typeface="Century Gothic"/>
              </a:rPr>
              <a:t>a</a:t>
            </a:r>
            <a:endParaRPr sz="1800" b="1">
              <a:solidFill>
                <a:schemeClr val="dk1"/>
              </a:solidFill>
              <a:latin typeface="Century Gothic"/>
              <a:ea typeface="Century Gothic"/>
              <a:cs typeface="Century Gothic"/>
              <a:sym typeface="Century Gothic"/>
            </a:endParaRPr>
          </a:p>
        </p:txBody>
      </p:sp>
      <p:sp>
        <p:nvSpPr>
          <p:cNvPr id="440" name="Google Shape;440;p76"/>
          <p:cNvSpPr txBox="1"/>
          <p:nvPr/>
        </p:nvSpPr>
        <p:spPr>
          <a:xfrm>
            <a:off x="5385100" y="1055000"/>
            <a:ext cx="3549000" cy="390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void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maze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side</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fraid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disloy</a:t>
            </a: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l</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round  		</a:t>
            </a:r>
            <a:r>
              <a:rPr lang="en" sz="1800" dirty="0" smtClean="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cross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lask</a:t>
            </a: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comm</a:t>
            </a: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1800" dirty="0" smtClean="0">
                <a:solidFill>
                  <a:schemeClr val="dk1"/>
                </a:solidFill>
                <a:latin typeface="Century Gothic"/>
                <a:ea typeface="Century Gothic"/>
                <a:cs typeface="Century Gothic"/>
                <a:sym typeface="Century Gothic"/>
              </a:rPr>
              <a:t>tundr</a:t>
            </a:r>
            <a:r>
              <a:rPr lang="en" sz="1800" b="1" dirty="0" smtClean="0">
                <a:solidFill>
                  <a:schemeClr val="dk1"/>
                </a:solidFill>
                <a:latin typeface="Century Gothic"/>
                <a:ea typeface="Century Gothic"/>
                <a:cs typeface="Century Gothic"/>
                <a:sym typeface="Century Gothic"/>
              </a:rPr>
              <a:t>a</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umbrell</a:t>
            </a:r>
            <a:r>
              <a:rPr lang="en" sz="1800" b="1" dirty="0">
                <a:solidFill>
                  <a:schemeClr val="dk1"/>
                </a:solidFill>
                <a:latin typeface="Century Gothic"/>
                <a:ea typeface="Century Gothic"/>
                <a:cs typeface="Century Gothic"/>
                <a:sym typeface="Century Gothic"/>
              </a:rPr>
              <a:t>a</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loc</a:t>
            </a: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l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dirty="0">
                <a:solidFill>
                  <a:schemeClr val="dk1"/>
                </a:solidFill>
                <a:latin typeface="Century Gothic"/>
                <a:ea typeface="Century Gothic"/>
                <a:cs typeface="Century Gothic"/>
                <a:sym typeface="Century Gothic"/>
              </a:rPr>
              <a:t>coast</a:t>
            </a:r>
            <a:r>
              <a:rPr lang="en" sz="1800" b="1" dirty="0">
                <a:solidFill>
                  <a:schemeClr val="dk1"/>
                </a:solidFill>
                <a:latin typeface="Century Gothic"/>
                <a:ea typeface="Century Gothic"/>
                <a:cs typeface="Century Gothic"/>
                <a:sym typeface="Century Gothic"/>
              </a:rPr>
              <a:t>a</a:t>
            </a:r>
            <a:r>
              <a:rPr lang="en" sz="1800" dirty="0">
                <a:solidFill>
                  <a:schemeClr val="dk1"/>
                </a:solidFill>
                <a:latin typeface="Century Gothic"/>
                <a:ea typeface="Century Gothic"/>
                <a:cs typeface="Century Gothic"/>
                <a:sym typeface="Century Gothic"/>
              </a:rPr>
              <a:t>l</a:t>
            </a:r>
            <a:endParaRPr sz="1800" dirty="0">
              <a:solidFill>
                <a:schemeClr val="dk1"/>
              </a:solidFill>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38"/>
                                        </p:tgtEl>
                                        <p:attrNameLst>
                                          <p:attrName>style.visibility</p:attrName>
                                        </p:attrNameLst>
                                      </p:cBhvr>
                                      <p:to>
                                        <p:strVal val="visible"/>
                                      </p:to>
                                    </p:set>
                                    <p:animEffect transition="in" filter="fade">
                                      <p:cBhvr>
                                        <p:cTn id="7" dur="1000"/>
                                        <p:tgtEl>
                                          <p:spTgt spid="4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39"/>
                                        </p:tgtEl>
                                        <p:attrNameLst>
                                          <p:attrName>style.visibility</p:attrName>
                                        </p:attrNameLst>
                                      </p:cBhvr>
                                      <p:to>
                                        <p:strVal val="visible"/>
                                      </p:to>
                                    </p:set>
                                    <p:animEffect transition="in" filter="fade">
                                      <p:cBhvr>
                                        <p:cTn id="12" dur="1000"/>
                                        <p:tgtEl>
                                          <p:spTgt spid="43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35"/>
                                        </p:tgtEl>
                                        <p:attrNameLst>
                                          <p:attrName>style.visibility</p:attrName>
                                        </p:attrNameLst>
                                      </p:cBhvr>
                                      <p:to>
                                        <p:strVal val="visible"/>
                                      </p:to>
                                    </p:set>
                                    <p:animEffect transition="in" filter="fade">
                                      <p:cBhvr>
                                        <p:cTn id="17" dur="1000"/>
                                        <p:tgtEl>
                                          <p:spTgt spid="43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40"/>
                                        </p:tgtEl>
                                        <p:attrNameLst>
                                          <p:attrName>style.visibility</p:attrName>
                                        </p:attrNameLst>
                                      </p:cBhvr>
                                      <p:to>
                                        <p:strVal val="visible"/>
                                      </p:to>
                                    </p:set>
                                    <p:animEffect transition="in" filter="fade">
                                      <p:cBhvr>
                                        <p:cTn id="22" dur="1000"/>
                                        <p:tgtEl>
                                          <p:spTgt spid="4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p7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46" name="Google Shape;446;p77"/>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SzPts val="1100"/>
              <a:buFont typeface="Arial"/>
              <a:buNone/>
            </a:pPr>
            <a:r>
              <a:rPr lang="en" sz="3000" i="1">
                <a:solidFill>
                  <a:srgbClr val="FF0000"/>
                </a:solidFill>
              </a:rPr>
              <a:t>“Do you know the exercise, the exercise, the exercise? Do you know the exercise, to</a:t>
            </a:r>
            <a:endParaRPr sz="3000" i="1">
              <a:solidFill>
                <a:srgbClr val="FF0000"/>
              </a:solidFill>
            </a:endParaRPr>
          </a:p>
          <a:p>
            <a:pPr marL="0" lvl="0" indent="0" algn="ctr" rtl="0">
              <a:lnSpc>
                <a:spcPct val="100000"/>
              </a:lnSpc>
              <a:spcBef>
                <a:spcPts val="1000"/>
              </a:spcBef>
              <a:spcAft>
                <a:spcPts val="0"/>
              </a:spcAft>
              <a:buClr>
                <a:schemeClr val="dk1"/>
              </a:buClr>
              <a:buSzPts val="1100"/>
              <a:buFont typeface="Arial"/>
              <a:buNone/>
            </a:pPr>
            <a:r>
              <a:rPr lang="en" sz="3000" i="1">
                <a:solidFill>
                  <a:srgbClr val="FF0000"/>
                </a:solidFill>
              </a:rPr>
              <a:t>practice words today?”</a:t>
            </a:r>
            <a:endParaRPr sz="3000" i="1">
              <a:solidFill>
                <a:srgbClr val="FF0000"/>
              </a:solidFill>
            </a:endParaRPr>
          </a:p>
          <a:p>
            <a:pPr marL="0" lvl="0" indent="0" algn="ctr" rtl="0">
              <a:lnSpc>
                <a:spcPct val="100000"/>
              </a:lnSpc>
              <a:spcBef>
                <a:spcPts val="1000"/>
              </a:spcBef>
              <a:spcAft>
                <a:spcPts val="1000"/>
              </a:spcAft>
              <a:buNone/>
            </a:pPr>
            <a:endParaRPr sz="3000" i="1">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0"/>
        <p:cNvGrpSpPr/>
        <p:nvPr/>
      </p:nvGrpSpPr>
      <p:grpSpPr>
        <a:xfrm>
          <a:off x="0" y="0"/>
          <a:ext cx="0" cy="0"/>
          <a:chOff x="0" y="0"/>
          <a:chExt cx="0" cy="0"/>
        </a:xfrm>
      </p:grpSpPr>
      <p:sp>
        <p:nvSpPr>
          <p:cNvPr id="451" name="Google Shape;451;p78"/>
          <p:cNvSpPr txBox="1">
            <a:spLocks noGrp="1"/>
          </p:cNvSpPr>
          <p:nvPr>
            <p:ph type="title"/>
          </p:nvPr>
        </p:nvSpPr>
        <p:spPr>
          <a:xfrm>
            <a:off x="241975" y="20439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rgbClr val="434343"/>
                </a:solidFill>
              </a:rPr>
              <a:t>Word Workout: Sneaky Sounds</a:t>
            </a:r>
            <a:endParaRPr sz="3000" dirty="0">
              <a:solidFill>
                <a:srgbClr val="434343"/>
              </a:solidFill>
            </a:endParaRPr>
          </a:p>
        </p:txBody>
      </p:sp>
      <p:sp>
        <p:nvSpPr>
          <p:cNvPr id="452" name="Google Shape;452;p78"/>
          <p:cNvSpPr txBox="1">
            <a:spLocks noGrp="1"/>
          </p:cNvSpPr>
          <p:nvPr>
            <p:ph type="body" idx="1"/>
          </p:nvPr>
        </p:nvSpPr>
        <p:spPr>
          <a:xfrm>
            <a:off x="241975" y="981482"/>
            <a:ext cx="5200200" cy="428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solidFill>
                  <a:srgbClr val="434343"/>
                </a:solidFill>
              </a:rPr>
              <a:t>Let’s continue Word Workout: Sneaky Sounds</a:t>
            </a:r>
            <a:endParaRPr sz="2400" b="1" dirty="0">
              <a:solidFill>
                <a:srgbClr val="434343"/>
              </a:solidFill>
            </a:endParaRPr>
          </a:p>
          <a:p>
            <a:pPr marL="0" lvl="0" indent="0" algn="l" rtl="0">
              <a:spcBef>
                <a:spcPts val="800"/>
              </a:spcBef>
              <a:spcAft>
                <a:spcPts val="0"/>
              </a:spcAft>
              <a:buNone/>
            </a:pPr>
            <a:endParaRPr sz="2400" b="1" dirty="0">
              <a:solidFill>
                <a:srgbClr val="434343"/>
              </a:solidFill>
            </a:endParaRPr>
          </a:p>
          <a:p>
            <a:pPr marL="0" lvl="0" indent="0" algn="l" rtl="0">
              <a:spcBef>
                <a:spcPts val="800"/>
              </a:spcBef>
              <a:spcAft>
                <a:spcPts val="0"/>
              </a:spcAft>
              <a:buNone/>
            </a:pPr>
            <a:r>
              <a:rPr lang="en" sz="2400" b="1" dirty="0">
                <a:solidFill>
                  <a:srgbClr val="434343"/>
                </a:solidFill>
              </a:rPr>
              <a:t>We will use the words from our decodable reader “The Lifecycle of Moths and Butterflies.”</a:t>
            </a:r>
            <a:endParaRPr sz="2400" b="1" dirty="0">
              <a:solidFill>
                <a:srgbClr val="434343"/>
              </a:solidFill>
            </a:endParaRPr>
          </a:p>
        </p:txBody>
      </p:sp>
      <p:pic>
        <p:nvPicPr>
          <p:cNvPr id="453" name="Google Shape;453;p78"/>
          <p:cNvPicPr preferRelativeResize="0"/>
          <p:nvPr/>
        </p:nvPicPr>
        <p:blipFill>
          <a:blip r:embed="rId3">
            <a:alphaModFix/>
          </a:blip>
          <a:stretch>
            <a:fillRect/>
          </a:stretch>
        </p:blipFill>
        <p:spPr>
          <a:xfrm>
            <a:off x="5627914" y="1145400"/>
            <a:ext cx="3215611" cy="3714000"/>
          </a:xfrm>
          <a:prstGeom prst="rect">
            <a:avLst/>
          </a:prstGeom>
          <a:noFill/>
          <a:ln>
            <a:noFill/>
          </a:ln>
        </p:spPr>
      </p:pic>
      <p:sp>
        <p:nvSpPr>
          <p:cNvPr id="454" name="Google Shape;454;p78"/>
          <p:cNvSpPr txBox="1"/>
          <p:nvPr/>
        </p:nvSpPr>
        <p:spPr>
          <a:xfrm>
            <a:off x="5984569" y="1145400"/>
            <a:ext cx="2502300" cy="6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a:solidFill>
                  <a:srgbClr val="434343"/>
                </a:solidFill>
                <a:latin typeface="Century Gothic"/>
                <a:ea typeface="Century Gothic"/>
                <a:cs typeface="Century Gothic"/>
                <a:sym typeface="Century Gothic"/>
              </a:rPr>
              <a:t>Sneaky Sounds</a:t>
            </a:r>
            <a:endParaRPr sz="2400" b="1">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9D9C366-EF34-4BEA-82C2-34ED5443BE09}"/>
</file>

<file path=customXml/itemProps2.xml><?xml version="1.0" encoding="utf-8"?>
<ds:datastoreItem xmlns:ds="http://schemas.openxmlformats.org/officeDocument/2006/customXml" ds:itemID="{BA1BE193-0A61-4255-B057-C5D467B734A5}"/>
</file>

<file path=customXml/itemProps3.xml><?xml version="1.0" encoding="utf-8"?>
<ds:datastoreItem xmlns:ds="http://schemas.openxmlformats.org/officeDocument/2006/customXml" ds:itemID="{23EF1D70-8B38-43A1-854B-CE89E73E1831}"/>
</file>

<file path=docProps/app.xml><?xml version="1.0" encoding="utf-8"?>
<Properties xmlns="http://schemas.openxmlformats.org/officeDocument/2006/extended-properties" xmlns:vt="http://schemas.openxmlformats.org/officeDocument/2006/docPropsVTypes">
  <TotalTime>14</TotalTime>
  <Words>3800</Words>
  <Application>Microsoft Office PowerPoint</Application>
  <PresentationFormat>On-screen Show (16:9)</PresentationFormat>
  <Paragraphs>426</Paragraphs>
  <Slides>16</Slides>
  <Notes>16</Notes>
  <HiddenSlides>0</HiddenSlides>
  <MMClips>0</MMClips>
  <ScaleCrop>false</ScaleCrop>
  <HeadingPairs>
    <vt:vector size="6" baseType="variant">
      <vt:variant>
        <vt:lpstr>Fonts Used</vt:lpstr>
      </vt:variant>
      <vt:variant>
        <vt:i4>4</vt:i4>
      </vt:variant>
      <vt:variant>
        <vt:lpstr>Theme</vt:lpstr>
      </vt:variant>
      <vt:variant>
        <vt:i4>5</vt:i4>
      </vt:variant>
      <vt:variant>
        <vt:lpstr>Slide Titles</vt:lpstr>
      </vt:variant>
      <vt:variant>
        <vt:i4>16</vt:i4>
      </vt:variant>
    </vt:vector>
  </HeadingPairs>
  <TitlesOfParts>
    <vt:vector size="25" baseType="lpstr">
      <vt:lpstr>Calibri</vt:lpstr>
      <vt:lpstr>Century Gothic</vt:lpstr>
      <vt:lpstr>Times New Roman</vt:lpstr>
      <vt:lpstr>Arial</vt:lpstr>
      <vt:lpstr>Office Theme</vt:lpstr>
      <vt:lpstr>Office Theme</vt:lpstr>
      <vt:lpstr>Simple Light</vt:lpstr>
      <vt:lpstr>Office Theme</vt:lpstr>
      <vt:lpstr>Simple Light</vt:lpstr>
      <vt:lpstr>Grade 2: Module 4: Part 1: Cycle 21: Lesson 105 Teacher slide, before teaching.</vt:lpstr>
      <vt:lpstr>Grade 2: Module 4: Part 1: Cycle 21: Lesson: 105 Teacher slide, before teaching. </vt:lpstr>
      <vt:lpstr>Grade 2: Module 4: Part 1: Cycle 21: Lesson 105 Teacher slide, before teaching.</vt:lpstr>
      <vt:lpstr>PowerPoint Presentation</vt:lpstr>
      <vt:lpstr>Transition Song</vt:lpstr>
      <vt:lpstr>  Opening Learning Targets   </vt:lpstr>
      <vt:lpstr>PowerPoint Presentation</vt:lpstr>
      <vt:lpstr>Transition Song</vt:lpstr>
      <vt:lpstr>Word Workout: Sneaky Sounds</vt:lpstr>
      <vt:lpstr>Sneaky Sounds: “The Lifecycle of Moths and Butterflies”  </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21: Lesson 105 Teacher slide, before teaching.</dc:title>
  <dc:creator>nbravo</dc:creator>
  <cp:lastModifiedBy>Nicole Bravo</cp:lastModifiedBy>
  <cp:revision>3</cp:revision>
  <dcterms:modified xsi:type="dcterms:W3CDTF">2019-01-08T04:04:24Z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