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20247D1-85E0-49C6-8258-2112F085E7B2}">
  <a:tblStyle styleId="{620247D1-85E0-49C6-8258-2112F085E7B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656" autoAdjust="0"/>
  </p:normalViewPr>
  <p:slideViewPr>
    <p:cSldViewPr snapToGrid="0">
      <p:cViewPr varScale="1">
        <p:scale>
          <a:sx n="114" d="100"/>
          <a:sy n="114" d="100"/>
        </p:scale>
        <p:origin x="-944" y="-96"/>
      </p:cViewPr>
      <p:guideLst>
        <p:guide orient="horz" pos="1620"/>
        <p:guide pos="2880"/>
      </p:guideLst>
    </p:cSldViewPr>
  </p:slideViewPr>
  <p:notesTextViewPr>
    <p:cViewPr>
      <p:scale>
        <a:sx n="1" d="1"/>
        <a:sy n="1" d="1"/>
      </p:scale>
      <p:origin x="0" y="164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995D8F0D-1C3F-8BE6-3545-3396E265774D}"/>
    <pc:docChg chg="modSld">
      <pc:chgData name="Natalie Ivey" userId="S::natalie.ivey@detroitk12.org::2c81a4b0-7596-4a42-b4da-e7aac4dfeff9" providerId="AD" clId="Web-{995D8F0D-1C3F-8BE6-3545-3396E265774D}" dt="2019-03-25T19:28:58.262" v="2" actId="20577"/>
      <pc:docMkLst>
        <pc:docMk/>
      </pc:docMkLst>
      <pc:sldChg chg="modSp">
        <pc:chgData name="Natalie Ivey" userId="S::natalie.ivey@detroitk12.org::2c81a4b0-7596-4a42-b4da-e7aac4dfeff9" providerId="AD" clId="Web-{995D8F0D-1C3F-8BE6-3545-3396E265774D}" dt="2019-03-25T19:28:58.262" v="2" actId="20577"/>
        <pc:sldMkLst>
          <pc:docMk/>
          <pc:sldMk cId="1113670994" sldId="269"/>
        </pc:sldMkLst>
        <pc:spChg chg="mod">
          <ac:chgData name="Natalie Ivey" userId="S::natalie.ivey@detroitk12.org::2c81a4b0-7596-4a42-b4da-e7aac4dfeff9" providerId="AD" clId="Web-{995D8F0D-1C3F-8BE6-3545-3396E265774D}" dt="2019-03-25T19:28:58.262" v="2" actId="20577"/>
          <ac:spMkLst>
            <pc:docMk/>
            <pc:sldMk cId="1113670994" sldId="269"/>
            <ac:spMk id="2" creationId="{1F8E6D8D-A288-46C7-ACB4-67748FDC8529}"/>
          </ac:spMkLst>
        </pc:spChg>
      </pc:sldChg>
    </pc:docChg>
  </pc:docChgLst>
  <pc:docChgLst>
    <pc:chgData name="Jennifer Snapp" userId="S::jennifer.snapp@detroitk12.org::42622253-5fe4-47d2-9c8f-1ef2d995c939" providerId="AD" clId="Web-{26809B9E-FDA5-273F-CE6E-75235B4C6C5E}"/>
    <pc:docChg chg="addSld modSld">
      <pc:chgData name="Jennifer Snapp" userId="S::jennifer.snapp@detroitk12.org::42622253-5fe4-47d2-9c8f-1ef2d995c939" providerId="AD" clId="Web-{26809B9E-FDA5-273F-CE6E-75235B4C6C5E}" dt="2019-03-25T09:24:51.375" v="1" actId="20577"/>
      <pc:docMkLst>
        <pc:docMk/>
      </pc:docMkLst>
      <pc:sldChg chg="modSp add">
        <pc:chgData name="Jennifer Snapp" userId="S::jennifer.snapp@detroitk12.org::42622253-5fe4-47d2-9c8f-1ef2d995c939" providerId="AD" clId="Web-{26809B9E-FDA5-273F-CE6E-75235B4C6C5E}" dt="2019-03-25T09:24:51.375" v="1" actId="20577"/>
        <pc:sldMkLst>
          <pc:docMk/>
          <pc:sldMk cId="1113670994" sldId="269"/>
        </pc:sldMkLst>
        <pc:spChg chg="mod">
          <ac:chgData name="Jennifer Snapp" userId="S::jennifer.snapp@detroitk12.org::42622253-5fe4-47d2-9c8f-1ef2d995c939" providerId="AD" clId="Web-{26809B9E-FDA5-273F-CE6E-75235B4C6C5E}" dt="2019-03-25T09:24:51.375" v="1" actId="20577"/>
          <ac:spMkLst>
            <pc:docMk/>
            <pc:sldMk cId="1113670994" sldId="269"/>
            <ac:spMk id="2" creationId="{1F8E6D8D-A288-46C7-ACB4-67748FDC8529}"/>
          </ac:spMkLst>
        </pc:spChg>
      </pc:sldChg>
      <pc:sldMasterChg chg="addSldLayout">
        <pc:chgData name="Jennifer Snapp" userId="S::jennifer.snapp@detroitk12.org::42622253-5fe4-47d2-9c8f-1ef2d995c939" providerId="AD" clId="Web-{26809B9E-FDA5-273F-CE6E-75235B4C6C5E}" dt="2019-03-25T09:24:43.172" v="0"/>
        <pc:sldMasterMkLst>
          <pc:docMk/>
          <pc:sldMasterMk cId="0" sldId="2147483671"/>
        </pc:sldMasterMkLst>
        <pc:sldLayoutChg chg="add replId">
          <pc:chgData name="Jennifer Snapp" userId="S::jennifer.snapp@detroitk12.org::42622253-5fe4-47d2-9c8f-1ef2d995c939" providerId="AD" clId="Web-{26809B9E-FDA5-273F-CE6E-75235B4C6C5E}" dt="2019-03-25T09:24:43.172" v="0"/>
          <pc:sldLayoutMkLst>
            <pc:docMk/>
            <pc:sldMasterMk cId="0" sldId="2147483671"/>
            <pc:sldLayoutMk cId="2871773840"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932050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write book reviews for their independent reading books and work on their children’s book illustrations.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two separate stand-alone documents on EngageNY.org: </a:t>
            </a:r>
            <a:r>
              <a:rPr lang="en" sz="1200" b="1" dirty="0">
                <a:solidFill>
                  <a:schemeClr val="dk1"/>
                </a:solidFill>
                <a:latin typeface="Calibri"/>
                <a:ea typeface="Calibri"/>
                <a:cs typeface="Calibri"/>
                <a:sym typeface="Calibri"/>
              </a:rPr>
              <a:t>The Importance of Increasing the Volume of Reading</a:t>
            </a:r>
            <a:r>
              <a:rPr lang="en" sz="1200" dirty="0">
                <a:solidFill>
                  <a:srgbClr val="222222"/>
                </a:solidFill>
                <a:latin typeface="Calibri"/>
                <a:ea typeface="Calibri"/>
                <a:cs typeface="Calibri"/>
                <a:sym typeface="Calibri"/>
              </a:rPr>
              <a:t>, and </a:t>
            </a:r>
            <a:r>
              <a:rPr lang="en" sz="1200" b="1" dirty="0">
                <a:solidFill>
                  <a:srgbClr val="222222"/>
                </a:solidFill>
                <a:latin typeface="Calibri"/>
                <a:ea typeface="Calibri"/>
                <a:cs typeface="Calibri"/>
                <a:sym typeface="Calibri"/>
              </a:rPr>
              <a:t>Launching Independent Reading in Grades 6–8: Sample Plan</a:t>
            </a:r>
            <a:r>
              <a:rPr lang="en" sz="1200" dirty="0">
                <a:solidFill>
                  <a:srgbClr val="222222"/>
                </a:solidFill>
                <a:latin typeface="Calibri"/>
                <a:ea typeface="Calibri"/>
                <a:cs typeface="Calibri"/>
                <a:sym typeface="Calibri"/>
              </a:rPr>
              <a:t>. Together these documents </a:t>
            </a:r>
            <a:r>
              <a:rPr lang="en" sz="1200" dirty="0">
                <a:solidFill>
                  <a:schemeClr val="dk1"/>
                </a:solidFill>
                <a:latin typeface="Calibri"/>
                <a:ea typeface="Calibri"/>
                <a:cs typeface="Calibri"/>
                <a:sym typeface="Calibri"/>
              </a:rPr>
              <a:t>provide the rationale and practical guidance for a robust independent reading program</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possible, consult with the art teacher in your school as you decide how best to guide students to be successful with this portion of the children’s book (see Unit 3 Overview and Lesson 8 Teaching Notes). Although some students may be ready to work on their final illustrations, many will not</a:t>
            </a:r>
            <a:r>
              <a:rPr lang="en-US" sz="1200" dirty="0">
                <a:solidFill>
                  <a:schemeClr val="dk1"/>
                </a:solidFill>
                <a:latin typeface="Calibri"/>
                <a:ea typeface="Calibri"/>
                <a:cs typeface="Calibri"/>
                <a:sym typeface="Calibri"/>
              </a:rPr>
              <a:t> be</a:t>
            </a:r>
            <a:r>
              <a:rPr lang="en" sz="1200" dirty="0">
                <a:solidFill>
                  <a:schemeClr val="dk1"/>
                </a:solidFill>
                <a:latin typeface="Calibri"/>
                <a:ea typeface="Calibri"/>
                <a:cs typeface="Calibri"/>
                <a:sym typeface="Calibri"/>
              </a:rPr>
              <a:t>. Note that the bulk of illustrating their children’s book will be done outside of class or during small block time. You may consider giving the introductory lesson of the next module or launching the next independent reading project to give the students more time to work on their illustrations at home.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lieu of giving the whole class work time, consider asking one of your more artistic students to do a short mini lesson on illustrating techniques or to share a model illustration during Work Time B. If you do so, be sure you still hand out the cardstock or alternate material so the students can work on their illustrations at home. Remind them the final text will also go on cardstock but they will be writing that final text after you have given them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 as their </a:t>
            </a:r>
            <a:r>
              <a:rPr lang="en" sz="1200" b="1" dirty="0">
                <a:solidFill>
                  <a:schemeClr val="dk1"/>
                </a:solidFill>
                <a:latin typeface="Calibri"/>
                <a:ea typeface="Calibri"/>
                <a:cs typeface="Calibri"/>
                <a:sym typeface="Calibri"/>
              </a:rPr>
              <a:t>End of Unit 3 Assessment</a:t>
            </a:r>
            <a:r>
              <a:rPr lang="en" sz="1200" dirty="0">
                <a:solidFill>
                  <a:schemeClr val="dk1"/>
                </a:solidFill>
                <a:latin typeface="Calibri"/>
                <a:ea typeface="Calibri"/>
                <a:cs typeface="Calibri"/>
                <a:sym typeface="Calibri"/>
              </a:rPr>
              <a:t>, students turn in a packet of work that includes their second draft of their Storyboard, plus related materials: their first draft, the rubric, a self-assessment, and their </a:t>
            </a:r>
            <a:r>
              <a:rPr lang="en" sz="1200" b="1" dirty="0">
                <a:solidFill>
                  <a:schemeClr val="dk1"/>
                </a:solidFill>
                <a:latin typeface="Calibri"/>
                <a:ea typeface="Calibri"/>
                <a:cs typeface="Calibri"/>
                <a:sym typeface="Calibri"/>
              </a:rPr>
              <a:t>I Heart Revisions worksheet</a:t>
            </a:r>
            <a:r>
              <a:rPr lang="en" sz="1200" dirty="0">
                <a:solidFill>
                  <a:schemeClr val="dk1"/>
                </a:solidFill>
                <a:latin typeface="Calibri"/>
                <a:ea typeface="Calibri"/>
                <a:cs typeface="Calibri"/>
                <a:sym typeface="Calibri"/>
              </a:rPr>
              <a:t>. Together these function as their </a:t>
            </a:r>
            <a:r>
              <a:rPr lang="en" sz="1200" b="1" dirty="0">
                <a:solidFill>
                  <a:schemeClr val="dk1"/>
                </a:solidFill>
                <a:latin typeface="Calibri"/>
                <a:ea typeface="Calibri"/>
                <a:cs typeface="Calibri"/>
                <a:sym typeface="Calibri"/>
              </a:rPr>
              <a:t>End of Unit 3 Assessment. </a:t>
            </a:r>
            <a:r>
              <a:rPr lang="en" sz="1200" dirty="0">
                <a:solidFill>
                  <a:schemeClr val="dk1"/>
                </a:solidFill>
                <a:latin typeface="Calibri"/>
                <a:ea typeface="Calibri"/>
                <a:cs typeface="Calibri"/>
                <a:sym typeface="Calibri"/>
              </a:rPr>
              <a:t>(See student direction on the </a:t>
            </a:r>
            <a:r>
              <a:rPr lang="en" sz="1200" b="1" dirty="0">
                <a:solidFill>
                  <a:schemeClr val="dk1"/>
                </a:solidFill>
                <a:latin typeface="Calibri"/>
                <a:ea typeface="Calibri"/>
                <a:cs typeface="Calibri"/>
                <a:sym typeface="Calibri"/>
              </a:rPr>
              <a:t>End of Unit 3 Assessment: Self Assessment of My Storyboard</a:t>
            </a:r>
            <a:r>
              <a:rPr lang="en" sz="1200" dirty="0">
                <a:solidFill>
                  <a:schemeClr val="dk1"/>
                </a:solidFill>
                <a:latin typeface="Calibri"/>
                <a:ea typeface="Calibri"/>
                <a:cs typeface="Calibri"/>
                <a:sym typeface="Calibri"/>
              </a:rPr>
              <a:t>, in supporting materials). You may want to have this packet include the </a:t>
            </a:r>
            <a:r>
              <a:rPr lang="en" sz="1200" b="1" dirty="0">
                <a:solidFill>
                  <a:schemeClr val="dk1"/>
                </a:solidFill>
                <a:latin typeface="Calibri"/>
                <a:ea typeface="Calibri"/>
                <a:cs typeface="Calibri"/>
                <a:sym typeface="Calibri"/>
              </a:rPr>
              <a:t>Peer Editing Checklist: First Draft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My Children’s Book Plan</a:t>
            </a:r>
            <a:r>
              <a:rPr lang="en" sz="1200" dirty="0">
                <a:solidFill>
                  <a:schemeClr val="dk1"/>
                </a:solidFill>
                <a:latin typeface="Calibri"/>
                <a:ea typeface="Calibri"/>
                <a:cs typeface="Calibri"/>
                <a:sym typeface="Calibri"/>
              </a:rPr>
              <a:t> as well. This way you can see students’ progress through the different stages of this project.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10, students will react to your feedback and write the final drafts of their stories. If this timeline is insufficient, consider launching the students’ next independent reading project before you teach Lesson 10 to give yourself more time to give feedback.</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2300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55c31267e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55c31267e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Illustrating Your Book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mentioned on Slide 1, consider using one of your more artistic students to give a mini lesson on an illustrating technique or collaborating with the visual art teacher at your school during this time, if you’re 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cardstock</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or some other durable paper on which the students can draw their final illustrations. They will add the text to those illustrations in Lesson 10.</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work steadily on their illustrations.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who are not confident about their artistic abilities might need extra encouragement. Reassure them that effort and accuracy matter most, and that they should choose the medium they feel most comfortable with.</a:t>
            </a:r>
            <a:endParaRPr sz="1200" dirty="0">
              <a:latin typeface="Calibri"/>
              <a:ea typeface="Calibri"/>
              <a:cs typeface="Calibri"/>
              <a:sym typeface="Calibri"/>
            </a:endParaRPr>
          </a:p>
        </p:txBody>
      </p:sp>
    </p:spTree>
    <p:extLst>
      <p:ext uri="{BB962C8B-B14F-4D97-AF65-F5344CB8AC3E}">
        <p14:creationId xmlns:p14="http://schemas.microsoft.com/office/powerpoint/2010/main" val="3371340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55c31267e_1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455c31267e_1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Handing in Storyboards for End of Unit Assessment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missing portions of their required packet, consider passing out sticky notes and having them record what parts they are missing.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where students are on the </a:t>
            </a:r>
            <a:r>
              <a:rPr lang="en" sz="1200" b="1" dirty="0">
                <a:solidFill>
                  <a:schemeClr val="dk1"/>
                </a:solidFill>
                <a:latin typeface="Calibri"/>
                <a:ea typeface="Calibri"/>
                <a:cs typeface="Calibri"/>
                <a:sym typeface="Calibri"/>
              </a:rPr>
              <a:t>Ladder to Success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3 Assessment: Self-Assessment of My Draft Storyboard. </a:t>
            </a:r>
            <a:r>
              <a:rPr lang="en" sz="1200" dirty="0">
                <a:solidFill>
                  <a:schemeClr val="dk1"/>
                </a:solidFill>
                <a:latin typeface="Calibri"/>
                <a:ea typeface="Calibri"/>
                <a:cs typeface="Calibri"/>
                <a:sym typeface="Calibri"/>
              </a:rPr>
              <a:t>Instruct students to answer the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turn in a packet which includes: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self-assessment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Looking at the Rubric</a:t>
            </a:r>
            <a:r>
              <a:rPr lang="en" sz="1200" dirty="0">
                <a:solidFill>
                  <a:schemeClr val="dk1"/>
                </a:solidFill>
                <a:latin typeface="Calibri"/>
                <a:ea typeface="Calibri"/>
                <a:cs typeface="Calibri"/>
                <a:sym typeface="Calibri"/>
              </a:rPr>
              <a:t>(from Lesson 8)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I Heart Revisions worksheets</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Children’s Book Storyboards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457200" algn="l" rtl="0">
              <a:spcBef>
                <a:spcPts val="0"/>
              </a:spcBef>
              <a:spcAft>
                <a:spcPts val="0"/>
              </a:spcAft>
              <a:buNone/>
            </a:pPr>
            <a:r>
              <a:rPr lang="en" sz="1200" dirty="0">
                <a:solidFill>
                  <a:schemeClr val="dk1"/>
                </a:solidFill>
                <a:latin typeface="Calibri"/>
                <a:ea typeface="Calibri"/>
                <a:cs typeface="Calibri"/>
                <a:sym typeface="Calibri"/>
              </a:rPr>
              <a:t>You may also wish to collect: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(from Lesson 3)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Peer Editing Checklist: First Draft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startAt="4"/>
            </a:pPr>
            <a:r>
              <a:rPr lang="en" sz="1200" dirty="0">
                <a:solidFill>
                  <a:schemeClr val="dk1"/>
                </a:solidFill>
                <a:latin typeface="Calibri"/>
                <a:ea typeface="Calibri"/>
                <a:cs typeface="Calibri"/>
                <a:sym typeface="Calibri"/>
              </a:rPr>
              <a:t>Celebrate their success. You might say something like, </a:t>
            </a:r>
            <a:r>
              <a:rPr lang="en" sz="1200" i="1" dirty="0">
                <a:solidFill>
                  <a:schemeClr val="dk1"/>
                </a:solidFill>
                <a:latin typeface="Calibri"/>
                <a:ea typeface="Calibri"/>
                <a:cs typeface="Calibri"/>
                <a:sym typeface="Calibri"/>
              </a:rPr>
              <a:t>“You did a great job keeping track of all of these materials and making creative storyboards!”</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1, students should focus their attention on the </a:t>
            </a:r>
            <a:r>
              <a:rPr lang="en" sz="1200" b="1" dirty="0">
                <a:solidFill>
                  <a:schemeClr val="dk1"/>
                </a:solidFill>
                <a:latin typeface="Calibri"/>
                <a:ea typeface="Calibri"/>
                <a:cs typeface="Calibri"/>
                <a:sym typeface="Calibri"/>
              </a:rPr>
              <a:t>Ladder to Success anchor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students should focus on individually writing answers on the </a:t>
            </a:r>
            <a:r>
              <a:rPr lang="en" sz="1200" b="0" dirty="0">
                <a:solidFill>
                  <a:schemeClr val="dk1"/>
                </a:solidFill>
                <a:latin typeface="Calibri"/>
                <a:ea typeface="Calibri"/>
                <a:cs typeface="Calibri"/>
                <a:sym typeface="Calibri"/>
              </a:rPr>
              <a:t>Self-Assessment.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students should sort through their materials to find the required packet items.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a:t>
            </a:r>
            <a:r>
              <a:rPr lang="en" sz="1200" b="0" dirty="0">
                <a:solidFill>
                  <a:schemeClr val="dk1"/>
                </a:solidFill>
                <a:latin typeface="Calibri"/>
                <a:ea typeface="Calibri"/>
                <a:cs typeface="Calibri"/>
                <a:sym typeface="Calibri"/>
              </a:rPr>
              <a:t>the Self-Assessment aloud </a:t>
            </a:r>
            <a:r>
              <a:rPr lang="en" sz="1200" dirty="0">
                <a:solidFill>
                  <a:schemeClr val="dk1"/>
                </a:solidFill>
                <a:latin typeface="Calibri"/>
                <a:ea typeface="Calibri"/>
                <a:cs typeface="Calibri"/>
                <a:sym typeface="Calibri"/>
              </a:rPr>
              <a:t>for students who would benefit from the audio support.</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SzPts val="1100"/>
              <a:buChar char="●"/>
            </a:pPr>
            <a:r>
              <a:rPr lang="en" sz="1200" dirty="0">
                <a:solidFill>
                  <a:schemeClr val="dk1"/>
                </a:solidFill>
                <a:latin typeface="Calibri"/>
                <a:ea typeface="Calibri"/>
                <a:cs typeface="Calibri"/>
                <a:sym typeface="Calibri"/>
              </a:rPr>
              <a:t>If students are missing portions of their required packet, consider passing out sticky notes and having them record what parts they are missing.</a:t>
            </a:r>
            <a:endParaRPr dirty="0"/>
          </a:p>
        </p:txBody>
      </p:sp>
    </p:spTree>
    <p:extLst>
      <p:ext uri="{BB962C8B-B14F-4D97-AF65-F5344CB8AC3E}">
        <p14:creationId xmlns:p14="http://schemas.microsoft.com/office/powerpoint/2010/main" val="498856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Between Lesson 9 and Lesson 10, assess students’ second draft storyboards based on the rubric (from Lesson 8). Consider this a formative assessment. Your feedback will help the students as they write the final draft of the text onto the actual children’s book pages in Lesson 10. This is the first time you will give formal feedback on the students’ children’s books. Use this as an opportunity to identify students who may benefit from doing another round of revisions before they turn their book in to be assessed in the performance task. Consider extending the deadline for those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5" name="Google Shape;225;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0979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3" name="Google Shape;23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6256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3 Assessment: Self-Assessment of My Draft Storyboard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Cardstock, or alternate material for constructing the final draft of the children’s book pages (six or more pieces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Using Commas with Adjectives Answer Key</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book review</a:t>
            </a:r>
            <a:r>
              <a:rPr lang="en" sz="1200" dirty="0">
                <a:solidFill>
                  <a:schemeClr val="dk1"/>
                </a:solidFill>
                <a:latin typeface="Calibri"/>
                <a:ea typeface="Calibri"/>
                <a:cs typeface="Calibri"/>
                <a:sym typeface="Calibri"/>
              </a:rPr>
              <a:t> (one per student; new; teacher created in the form students will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Reader’s Review worksheet </a:t>
            </a:r>
            <a:r>
              <a:rPr lang="en" sz="1200" dirty="0">
                <a:solidFill>
                  <a:schemeClr val="dk1"/>
                </a:solidFill>
                <a:latin typeface="Calibri"/>
                <a:ea typeface="Calibri"/>
                <a:cs typeface="Calibri"/>
                <a:sym typeface="Calibri"/>
              </a:rPr>
              <a:t>(optional; from separate stand-alone document on EngageNY.org: </a:t>
            </a:r>
            <a:r>
              <a:rPr lang="en" sz="1200" dirty="0">
                <a:solidFill>
                  <a:srgbClr val="222222"/>
                </a:solidFill>
                <a:latin typeface="Calibri"/>
                <a:ea typeface="Calibri"/>
                <a:cs typeface="Calibri"/>
                <a:sym typeface="Calibri"/>
              </a:rPr>
              <a:t>Launching Independent Reading in Grades 6–8: Sample Plan)</a:t>
            </a:r>
            <a:endParaRPr sz="1200" dirty="0">
              <a:solidFill>
                <a:srgbClr val="222222"/>
              </a:solidFill>
              <a:latin typeface="Calibri"/>
              <a:ea typeface="Calibri"/>
              <a:cs typeface="Calibri"/>
              <a:sym typeface="Calibri"/>
            </a:endParaRPr>
          </a:p>
          <a:p>
            <a:pPr marL="457200" lvl="0" indent="-304800" algn="l" rtl="0">
              <a:spcBef>
                <a:spcPts val="0"/>
              </a:spcBef>
              <a:spcAft>
                <a:spcPts val="0"/>
              </a:spcAft>
              <a:buClr>
                <a:srgbClr val="222222"/>
              </a:buClr>
              <a:buSzPts val="1200"/>
              <a:buFont typeface="Century Gothic"/>
              <a:buChar char="●"/>
            </a:pPr>
            <a:r>
              <a:rPr lang="en" sz="1200" b="1" dirty="0">
                <a:solidFill>
                  <a:schemeClr val="dk1"/>
                </a:solidFill>
                <a:latin typeface="Calibri"/>
                <a:ea typeface="Calibri"/>
                <a:cs typeface="Calibri"/>
                <a:sym typeface="Calibri"/>
              </a:rPr>
              <a:t>Entry Task: Using Commas with Adjectives </a:t>
            </a:r>
            <a:r>
              <a:rPr lang="en" sz="1200" dirty="0">
                <a:solidFill>
                  <a:schemeClr val="dk1"/>
                </a:solidFill>
                <a:latin typeface="Calibri"/>
                <a:ea typeface="Calibri"/>
                <a:cs typeface="Calibri"/>
                <a:sym typeface="Calibri"/>
              </a:rPr>
              <a:t>(one per student)</a:t>
            </a:r>
            <a:endParaRPr sz="1200" dirty="0">
              <a:solidFill>
                <a:srgbClr val="222222"/>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Ladder to Success anchor chart </a:t>
            </a:r>
            <a:r>
              <a:rPr lang="en" sz="1200" dirty="0">
                <a:solidFill>
                  <a:schemeClr val="dk1"/>
                </a:solidFill>
                <a:latin typeface="Calibri"/>
                <a:ea typeface="Calibri"/>
                <a:cs typeface="Calibri"/>
                <a:sym typeface="Calibri"/>
              </a:rPr>
              <a:t>(from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Entry Task: Looking at the Rubric</a:t>
            </a:r>
            <a:r>
              <a:rPr lang="en" sz="1200" dirty="0">
                <a:solidFill>
                  <a:schemeClr val="dk1"/>
                </a:solidFill>
                <a:latin typeface="Calibri"/>
                <a:ea typeface="Calibri"/>
                <a:cs typeface="Calibri"/>
                <a:sym typeface="Calibri"/>
              </a:rPr>
              <a:t> (from Lesson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 Heart Revisions worksheet </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(optional;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Peer Editing Checklist: First Draft</a:t>
            </a:r>
            <a:r>
              <a:rPr lang="en" sz="1200" dirty="0">
                <a:solidFill>
                  <a:schemeClr val="dk1"/>
                </a:solidFill>
                <a:latin typeface="Calibri"/>
                <a:ea typeface="Calibri"/>
                <a:cs typeface="Calibri"/>
                <a:sym typeface="Calibri"/>
              </a:rPr>
              <a:t> (optional; from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Children’s Book Storyboards </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7916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Decide in which form students will publish their book review and create a model in that form. The stand-alone document has a student guide for writing a book review that you may find useful. Consider giving an oral book review (see Unit 3 Overview for more suggestions). (Please note: a sample review based on the Engage NY template is provided for you on Slide 8, so please feel free to use that model rather than creating one of your own. If you do not wish to use the template provided, you might need to alter Slide 8).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30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2883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5506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7-10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Using Commas with Adjectives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Entry Task: Using Commas with Adjectives (answers, for teacher references) </a:t>
            </a:r>
            <a:r>
              <a:rPr lang="en" sz="1200" dirty="0">
                <a:solidFill>
                  <a:schemeClr val="dk1"/>
                </a:solidFill>
                <a:latin typeface="Calibri"/>
                <a:ea typeface="Calibri"/>
                <a:cs typeface="Calibri"/>
                <a:sym typeface="Calibri"/>
              </a:rPr>
              <a:t>is displayed on the next slide. If you would prefer to use a document camera and demonstrate writing the answers, you may do so.</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Using Commas with Adjectives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instructional text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focusing on </a:t>
            </a:r>
            <a:r>
              <a:rPr lang="en" sz="1200" b="0" dirty="0">
                <a:solidFill>
                  <a:schemeClr val="dk1"/>
                </a:solidFill>
                <a:latin typeface="Calibri"/>
                <a:ea typeface="Calibri"/>
                <a:cs typeface="Calibri"/>
                <a:sym typeface="Calibri"/>
              </a:rPr>
              <a:t>their Entry Task document and working on it individually.</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Consider reading the Entry Task aloud for stud</a:t>
            </a:r>
            <a:r>
              <a:rPr lang="en" sz="1200" dirty="0">
                <a:solidFill>
                  <a:schemeClr val="dk1"/>
                </a:solidFill>
                <a:latin typeface="Calibri"/>
                <a:ea typeface="Calibri"/>
                <a:cs typeface="Calibri"/>
                <a:sym typeface="Calibri"/>
              </a:rPr>
              <a:t>ents who would benefit from the audio support.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1474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7-10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Using Commas with Adjectives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your convenience, the </a:t>
            </a:r>
            <a:r>
              <a:rPr lang="en" sz="1200" b="1" dirty="0">
                <a:solidFill>
                  <a:schemeClr val="dk1"/>
                </a:solidFill>
                <a:latin typeface="Calibri"/>
                <a:ea typeface="Calibri"/>
                <a:cs typeface="Calibri"/>
                <a:sym typeface="Calibri"/>
              </a:rPr>
              <a:t>Entry Task: Using Commas with Adjectives (answers, for teacher references) </a:t>
            </a:r>
            <a:r>
              <a:rPr lang="en" sz="1200" dirty="0">
                <a:solidFill>
                  <a:schemeClr val="dk1"/>
                </a:solidFill>
                <a:latin typeface="Calibri"/>
                <a:ea typeface="Calibri"/>
                <a:cs typeface="Calibri"/>
                <a:sym typeface="Calibri"/>
              </a:rPr>
              <a:t>is displayed on this slide. If you would prefer to use a document camera and demonstrate writing the answers, you may do so.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coming back to this punctuation concept when students turn in their book reviews, and ensuring they correct any related errors.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Using Commas with Adjectives Answer Key </a:t>
            </a:r>
            <a:r>
              <a:rPr lang="en" sz="1200" dirty="0">
                <a:solidFill>
                  <a:schemeClr val="dk1"/>
                </a:solidFill>
                <a:latin typeface="Calibri"/>
                <a:ea typeface="Calibri"/>
                <a:cs typeface="Calibri"/>
                <a:sym typeface="Calibri"/>
              </a:rPr>
              <a:t>and ask students to assess how well they did.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rule of </a:t>
            </a:r>
            <a:r>
              <a:rPr lang="en" sz="1200" i="1" dirty="0">
                <a:solidFill>
                  <a:schemeClr val="dk1"/>
                </a:solidFill>
                <a:latin typeface="Calibri"/>
                <a:ea typeface="Calibri"/>
                <a:cs typeface="Calibri"/>
                <a:sym typeface="Calibri"/>
              </a:rPr>
              <a:t>coordinating adjectives</a:t>
            </a:r>
            <a:r>
              <a:rPr lang="en" sz="1200" dirty="0">
                <a:solidFill>
                  <a:schemeClr val="dk1"/>
                </a:solidFill>
                <a:latin typeface="Calibri"/>
                <a:ea typeface="Calibri"/>
                <a:cs typeface="Calibri"/>
                <a:sym typeface="Calibri"/>
              </a:rPr>
              <a:t>. Explain that when two of the same type of adjective are together (like “sweet” and “frosty”—both describing how something tastes), they need to be separated by a comma. But when two different types of adjectives are together (like “thick” and “cotton”—“thick” is describing how something feels, while “cotton” is describing the material it’s made out of), they are not separated by a comma. An easy way to test whether adjectives are the same “type” is to reverse their order or insert the word “and.” If the sentence still sounds right, they are probably coordinating adjectives</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alternate paying attention to their papers and to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Using Commas with Adjectives Answer Key</a:t>
            </a:r>
            <a:r>
              <a:rPr lang="en" sz="1200" dirty="0">
                <a:solidFill>
                  <a:schemeClr val="dk1"/>
                </a:solidFill>
                <a:latin typeface="Calibri"/>
                <a:ea typeface="Calibri"/>
                <a:cs typeface="Calibri"/>
                <a:sym typeface="Calibri"/>
              </a:rPr>
              <a:t> on the slide, making corrections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having each answer explained individually, and from applying the “test” mentioned in teacher Action Step 2 to each set of adjectives.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1310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(7-10 minutes, this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Writing a Book Review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Writing a book review gives students an opportunity to articulate a cohesive understanding of multiple elements of the text, and to share a personal response.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model </a:t>
            </a:r>
            <a:r>
              <a:rPr lang="en" sz="1200" i="1" dirty="0">
                <a:solidFill>
                  <a:schemeClr val="dk1"/>
                </a:solidFill>
                <a:latin typeface="Calibri"/>
                <a:ea typeface="Calibri"/>
                <a:cs typeface="Calibri"/>
                <a:sym typeface="Calibri"/>
              </a:rPr>
              <a:t>Lyddie </a:t>
            </a:r>
            <a:r>
              <a:rPr lang="en" sz="1200" dirty="0">
                <a:solidFill>
                  <a:schemeClr val="dk1"/>
                </a:solidFill>
                <a:latin typeface="Calibri"/>
                <a:ea typeface="Calibri"/>
                <a:cs typeface="Calibri"/>
                <a:sym typeface="Calibri"/>
              </a:rPr>
              <a:t>review from Module 2 is displayed here, and students might recognize it. They might appreciate the familiarity, and the reminder that they’ve completed an exercise like this before.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their work with independent reading. If possible, share data about how many books students have read or how many of them met their reading goals.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experts in recommending their books to classmates: They know the books and they know their classmates. Today you will begin a process that will eventually build a big collection of book recommendations, so that students can figure out what books they want to read by asking the experts: other teenagers who have read those books.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model book review </a:t>
            </a:r>
            <a:r>
              <a:rPr lang="en" sz="1200" dirty="0">
                <a:solidFill>
                  <a:schemeClr val="dk1"/>
                </a:solidFill>
                <a:latin typeface="Calibri"/>
                <a:ea typeface="Calibri"/>
                <a:cs typeface="Calibri"/>
                <a:sym typeface="Calibri"/>
              </a:rPr>
              <a:t>in the form you have chosen for students to use to publish their book reviews. Read it aloud as students follow along silently.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two bolded questions aloud.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one or two students to answer.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5, </a:t>
            </a:r>
            <a:r>
              <a:rPr lang="en" sz="1200" b="0" dirty="0">
                <a:solidFill>
                  <a:schemeClr val="dk1"/>
                </a:solidFill>
                <a:latin typeface="Calibri"/>
                <a:ea typeface="Calibri"/>
                <a:cs typeface="Calibri"/>
                <a:sym typeface="Calibri"/>
              </a:rPr>
              <a:t>listen for students to say things like, “I notice each paragraph of the review relates to a specific aspect of the book and the reader’s response” and “The author gave a short summary of the book, but she didn’t include a list of all the characters or lots of details.”</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to write down their example in Teacher Action Step 7, either by recording their own explanation or by circling and underlining relevant portions in the text.</a:t>
            </a:r>
            <a:endParaRPr sz="1200" dirty="0">
              <a:latin typeface="Calibri"/>
              <a:ea typeface="Calibri"/>
              <a:cs typeface="Calibri"/>
              <a:sym typeface="Calibri"/>
            </a:endParaRPr>
          </a:p>
        </p:txBody>
      </p:sp>
    </p:spTree>
    <p:extLst>
      <p:ext uri="{BB962C8B-B14F-4D97-AF65-F5344CB8AC3E}">
        <p14:creationId xmlns:p14="http://schemas.microsoft.com/office/powerpoint/2010/main" val="325126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(18-20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Writing a Book Review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Action Step documents 1a and 1b are displayed here, for your convenience. If you would like to also incorporate 1c or 1d, please feel free to do so, using the 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will write a review of their independent reading book. Consider which scaffolds will help your students be successful, and use some or all of the following: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Give a 1-minute oral review of your book.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Review worksheet </a:t>
            </a:r>
            <a:r>
              <a:rPr lang="en" sz="1200" dirty="0">
                <a:solidFill>
                  <a:schemeClr val="dk1"/>
                </a:solidFill>
                <a:latin typeface="Calibri"/>
                <a:ea typeface="Calibri"/>
                <a:cs typeface="Calibri"/>
                <a:sym typeface="Calibri"/>
              </a:rPr>
              <a:t>(from the separate EngageNY.org document)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Another graphic organizer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rubric you plan to use to assess the reviews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the remainder of the time to work individually. Confer with them as needed. Depending on your class and the format of the book review, some students may need to complete their reviews for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work steadily on their book review, using the </a:t>
            </a:r>
            <a:r>
              <a:rPr lang="en" sz="1200" b="1" dirty="0">
                <a:solidFill>
                  <a:schemeClr val="dk1"/>
                </a:solidFill>
                <a:latin typeface="Calibri"/>
                <a:ea typeface="Calibri"/>
                <a:cs typeface="Calibri"/>
                <a:sym typeface="Calibri"/>
              </a:rPr>
              <a:t>Reader’s Review worksheet</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extra scaffolding with the suggestions under each section of the </a:t>
            </a:r>
            <a:r>
              <a:rPr lang="en" sz="1200" b="1" dirty="0">
                <a:solidFill>
                  <a:schemeClr val="dk1"/>
                </a:solidFill>
                <a:latin typeface="Calibri"/>
                <a:ea typeface="Calibri"/>
                <a:cs typeface="Calibri"/>
                <a:sym typeface="Calibri"/>
              </a:rPr>
              <a:t>Reader’s Review worksheet. </a:t>
            </a:r>
            <a:r>
              <a:rPr lang="en" sz="1200" dirty="0">
                <a:solidFill>
                  <a:schemeClr val="dk1"/>
                </a:solidFill>
                <a:latin typeface="Calibri"/>
                <a:ea typeface="Calibri"/>
                <a:cs typeface="Calibri"/>
                <a:sym typeface="Calibri"/>
              </a:rPr>
              <a:t>For example, it might be helpful for them to make separate notes about plot, character, setting, and theme, or to choose one of the suggestions for the author’s craft and style to focus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It’s easy for students to spend too much time and space on summary. Consider helping individual students with this task or providing a sentence frame, such as: “&lt;Book title&gt; by &lt;Book author&gt; is set in &lt;time and place&gt; and tells the story of &lt;main character&gt;, who &lt;short description of character’s situation&gt;.”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47305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71773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file/5731"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file/573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55-60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write book reviews for their independent reading books and work on their children’s book illustrations.</a:t>
            </a:r>
            <a:endParaRPr sz="1600" i="1"/>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0200" algn="l" rtl="0">
              <a:lnSpc>
                <a:spcPct val="100000"/>
              </a:lnSpc>
              <a:spcBef>
                <a:spcPts val="1000"/>
              </a:spcBef>
              <a:spcAft>
                <a:spcPts val="0"/>
              </a:spcAft>
              <a:buClr>
                <a:srgbClr val="000000"/>
              </a:buClr>
              <a:buSzPts val="1600"/>
              <a:buChar char="•"/>
            </a:pPr>
            <a:r>
              <a:rPr lang="en" sz="1600"/>
              <a:t>I can recognize coordinating adjectives.</a:t>
            </a:r>
            <a:endParaRPr sz="1600"/>
          </a:p>
          <a:p>
            <a:pPr marL="457200" lvl="0" indent="-330200" algn="l" rtl="0">
              <a:lnSpc>
                <a:spcPct val="100000"/>
              </a:lnSpc>
              <a:spcBef>
                <a:spcPts val="0"/>
              </a:spcBef>
              <a:spcAft>
                <a:spcPts val="0"/>
              </a:spcAft>
              <a:buClr>
                <a:srgbClr val="000000"/>
              </a:buClr>
              <a:buSzPts val="1600"/>
              <a:buChar char="•"/>
            </a:pPr>
            <a:r>
              <a:rPr lang="en" sz="1600"/>
              <a:t>I can illustrate my children’s book in an effective and interesting way.</a:t>
            </a:r>
            <a:endParaRPr sz="1600"/>
          </a:p>
          <a:p>
            <a:pPr marL="457200" lvl="0" indent="0" algn="l" rtl="0">
              <a:lnSpc>
                <a:spcPct val="90000"/>
              </a:lnSpc>
              <a:spcBef>
                <a:spcPts val="1000"/>
              </a:spcBef>
              <a:spcAft>
                <a:spcPts val="0"/>
              </a:spcAft>
              <a:buNone/>
            </a:pPr>
            <a:endParaRPr sz="16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illustrate our children’s books</a:t>
            </a:r>
            <a:endParaRPr sz="3000" b="1" dirty="0"/>
          </a:p>
        </p:txBody>
      </p:sp>
      <p:sp>
        <p:nvSpPr>
          <p:cNvPr id="213" name="Google Shape;213;p34"/>
          <p:cNvSpPr txBox="1"/>
          <p:nvPr/>
        </p:nvSpPr>
        <p:spPr>
          <a:xfrm>
            <a:off x="705400" y="1322625"/>
            <a:ext cx="6921600" cy="317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turn in your book reviews. Then, take out your packet of </a:t>
            </a:r>
            <a:r>
              <a:rPr lang="en" sz="1600" b="1">
                <a:latin typeface="Century Gothic"/>
                <a:ea typeface="Century Gothic"/>
                <a:cs typeface="Century Gothic"/>
                <a:sym typeface="Century Gothic"/>
              </a:rPr>
              <a:t>Children’s Book Storyboards.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If you </a:t>
            </a:r>
            <a:r>
              <a:rPr lang="en" sz="1600" u="sng">
                <a:latin typeface="Century Gothic"/>
                <a:ea typeface="Century Gothic"/>
                <a:cs typeface="Century Gothic"/>
                <a:sym typeface="Century Gothic"/>
              </a:rPr>
              <a:t>have not</a:t>
            </a:r>
            <a:r>
              <a:rPr lang="en" sz="1600">
                <a:latin typeface="Century Gothic"/>
                <a:ea typeface="Century Gothic"/>
                <a:cs typeface="Century Gothic"/>
                <a:sym typeface="Century Gothic"/>
              </a:rPr>
              <a:t> completed the second draft of each of your pages, you should work on that at this time.</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If you </a:t>
            </a:r>
            <a:r>
              <a:rPr lang="en" sz="1600" u="sng">
                <a:solidFill>
                  <a:schemeClr val="dk1"/>
                </a:solidFill>
                <a:latin typeface="Century Gothic"/>
                <a:ea typeface="Century Gothic"/>
                <a:cs typeface="Century Gothic"/>
                <a:sym typeface="Century Gothic"/>
              </a:rPr>
              <a:t>have</a:t>
            </a:r>
            <a:r>
              <a:rPr lang="en" sz="1600">
                <a:solidFill>
                  <a:schemeClr val="dk1"/>
                </a:solidFill>
                <a:latin typeface="Century Gothic"/>
                <a:ea typeface="Century Gothic"/>
                <a:cs typeface="Century Gothic"/>
                <a:sym typeface="Century Gothic"/>
              </a:rPr>
              <a:t> completed the second draft of each of your pages, please begin working on your illustrations. </a:t>
            </a:r>
            <a:r>
              <a:rPr lang="en" sz="1600">
                <a:latin typeface="Century Gothic"/>
                <a:ea typeface="Century Gothic"/>
                <a:cs typeface="Century Gothic"/>
                <a:sym typeface="Century Gothic"/>
              </a:rPr>
              <a:t>Remember, you have some options for illustrating your pages, such as a collage of photos, found images, or torn paper; or an outlined sketch filled in with watercolor.</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327572" y="73468"/>
            <a:ext cx="727201" cy="9553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5"/>
          <p:cNvSpPr txBox="1">
            <a:spLocks noGrp="1"/>
          </p:cNvSpPr>
          <p:nvPr>
            <p:ph type="title"/>
          </p:nvPr>
        </p:nvSpPr>
        <p:spPr>
          <a:xfrm>
            <a:off x="509300" y="73468"/>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hand in our storyboards</a:t>
            </a:r>
            <a:endParaRPr sz="3000" b="1" dirty="0"/>
          </a:p>
        </p:txBody>
      </p:sp>
      <p:pic>
        <p:nvPicPr>
          <p:cNvPr id="220" name="Google Shape;220;p35"/>
          <p:cNvPicPr preferRelativeResize="0"/>
          <p:nvPr/>
        </p:nvPicPr>
        <p:blipFill rotWithShape="1">
          <a:blip r:embed="rId3">
            <a:alphaModFix/>
          </a:blip>
          <a:srcRect t="3353"/>
          <a:stretch/>
        </p:blipFill>
        <p:spPr>
          <a:xfrm>
            <a:off x="2993000" y="1196625"/>
            <a:ext cx="2826299" cy="3450775"/>
          </a:xfrm>
          <a:prstGeom prst="rect">
            <a:avLst/>
          </a:prstGeom>
          <a:noFill/>
          <a:ln>
            <a:noFill/>
          </a:ln>
        </p:spPr>
      </p:pic>
      <p:pic>
        <p:nvPicPr>
          <p:cNvPr id="221" name="Google Shape;221;p35"/>
          <p:cNvPicPr preferRelativeResize="0"/>
          <p:nvPr/>
        </p:nvPicPr>
        <p:blipFill>
          <a:blip r:embed="rId4">
            <a:alphaModFix/>
          </a:blip>
          <a:stretch>
            <a:fillRect/>
          </a:stretch>
        </p:blipFill>
        <p:spPr>
          <a:xfrm>
            <a:off x="5958700" y="1467250"/>
            <a:ext cx="2826299" cy="3035837"/>
          </a:xfrm>
          <a:prstGeom prst="rect">
            <a:avLst/>
          </a:prstGeom>
          <a:noFill/>
          <a:ln>
            <a:noFill/>
          </a:ln>
        </p:spPr>
      </p:pic>
      <p:sp>
        <p:nvSpPr>
          <p:cNvPr id="222" name="Google Shape;222;p35"/>
          <p:cNvSpPr txBox="1"/>
          <p:nvPr/>
        </p:nvSpPr>
        <p:spPr>
          <a:xfrm>
            <a:off x="509300" y="1196625"/>
            <a:ext cx="2483700" cy="294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Please answer the questions on your </a:t>
            </a:r>
            <a:r>
              <a:rPr lang="en" b="1" dirty="0">
                <a:latin typeface="Century Gothic"/>
                <a:ea typeface="Century Gothic"/>
                <a:cs typeface="Century Gothic"/>
                <a:sym typeface="Century Gothic"/>
              </a:rPr>
              <a:t>End of Unit 3 Assessment: Self-Assessment of My Draft Storyboard handout</a:t>
            </a:r>
            <a:r>
              <a:rPr lang="en" dirty="0">
                <a:latin typeface="Century Gothic"/>
                <a:ea typeface="Century Gothic"/>
                <a:cs typeface="Century Gothic"/>
                <a:sym typeface="Century Gothic"/>
              </a:rPr>
              <a:t>. Then, turn in a packet including:</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The Self-Assessment</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The </a:t>
            </a:r>
            <a:r>
              <a:rPr lang="en" b="1" dirty="0">
                <a:latin typeface="Century Gothic"/>
                <a:ea typeface="Century Gothic"/>
                <a:cs typeface="Century Gothic"/>
                <a:sym typeface="Century Gothic"/>
              </a:rPr>
              <a:t>Entry Task: Looking at the Rubric </a:t>
            </a:r>
            <a:r>
              <a:rPr lang="en" dirty="0">
                <a:latin typeface="Century Gothic"/>
                <a:ea typeface="Century Gothic"/>
                <a:cs typeface="Century Gothic"/>
                <a:sym typeface="Century Gothic"/>
              </a:rPr>
              <a:t>(from Lesson 8)</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The </a:t>
            </a:r>
            <a:r>
              <a:rPr lang="en" b="1" dirty="0">
                <a:latin typeface="Century Gothic"/>
                <a:ea typeface="Century Gothic"/>
                <a:cs typeface="Century Gothic"/>
                <a:sym typeface="Century Gothic"/>
              </a:rPr>
              <a:t>I Heart Revisions worksheets </a:t>
            </a:r>
            <a:r>
              <a:rPr lang="en" dirty="0">
                <a:latin typeface="Century Gothic"/>
                <a:ea typeface="Century Gothic"/>
                <a:cs typeface="Century Gothic"/>
                <a:sym typeface="Century Gothic"/>
              </a:rPr>
              <a:t>(from Lesson 5)</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The Children’s Book Storyboards</a:t>
            </a:r>
            <a:endParaRPr dirty="0">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327572" y="73468"/>
            <a:ext cx="727201" cy="95539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8" name="Google Shape;228;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9" name="Google Shape;229;p36"/>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t>Work on illustrating your children’s book. You will write the final draft of the text in the next lesson, but you may work on your art at home.</a:t>
            </a:r>
            <a:endParaRPr sz="1800"/>
          </a:p>
          <a:p>
            <a:pPr marL="0" lvl="0" indent="0" algn="l" rtl="0">
              <a:spcBef>
                <a:spcPts val="800"/>
              </a:spcBef>
              <a:spcAft>
                <a:spcPts val="0"/>
              </a:spcAft>
              <a:buClr>
                <a:schemeClr val="dk1"/>
              </a:buClr>
              <a:buSzPts val="1100"/>
              <a:buFont typeface="Arial"/>
              <a:buNone/>
            </a:pPr>
            <a:endParaRPr sz="1800"/>
          </a:p>
        </p:txBody>
      </p:sp>
      <p:pic>
        <p:nvPicPr>
          <p:cNvPr id="6" name="Google Shape;167;p29"/>
          <p:cNvPicPr preferRelativeResize="0"/>
          <p:nvPr/>
        </p:nvPicPr>
        <p:blipFill>
          <a:blip r:embed="rId3">
            <a:alphaModFix/>
          </a:blip>
          <a:stretch>
            <a:fillRect/>
          </a:stretch>
        </p:blipFill>
        <p:spPr>
          <a:xfrm>
            <a:off x="8327572" y="73468"/>
            <a:ext cx="727201" cy="95539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6" name="Google Shape;236;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7" name="Google Shape;237;p37"/>
          <p:cNvGraphicFramePr/>
          <p:nvPr/>
        </p:nvGraphicFramePr>
        <p:xfrm>
          <a:off x="577191" y="1248212"/>
          <a:ext cx="7989600" cy="3230175"/>
        </p:xfrm>
        <a:graphic>
          <a:graphicData uri="http://schemas.openxmlformats.org/drawingml/2006/table">
            <a:tbl>
              <a:tblPr firstRow="1" bandRow="1">
                <a:noFill/>
                <a:tableStyleId>{620247D1-85E0-49C6-8258-2112F085E7B2}</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a:latin typeface="Century Gothic"/>
              </a:rPr>
              <a:t>Frederick Douglass: Last Day  of </a:t>
            </a:r>
            <a:br>
              <a:rPr lang="en-US" sz="3000" i="1" dirty="0">
                <a:latin typeface="Century Gothic"/>
              </a:rPr>
            </a:br>
            <a:r>
              <a:rPr lang="en-US" sz="3000" i="1" dirty="0">
                <a:latin typeface="Century Gothic"/>
              </a:rPr>
              <a:t>Slavery, </a:t>
            </a:r>
            <a:r>
              <a:rPr lang="en-US" sz="3000" dirty="0">
                <a:latin typeface="Century Gothic"/>
              </a:rPr>
              <a:t>by William Miller and illustrated by Cedric Lucas, 1995.  </a:t>
            </a:r>
            <a:r>
              <a:rPr lang="en-US" sz="3000" i="1" dirty="0">
                <a:latin typeface="Century Gothic"/>
              </a:rPr>
              <a:t> 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1113670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9</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9:</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Entry Task: Using Commas with Adjectives </a:t>
            </a:r>
            <a:r>
              <a:rPr lang="en" sz="1300" dirty="0">
                <a:solidFill>
                  <a:schemeClr val="dk1"/>
                </a:solidFill>
                <a:latin typeface="Century Gothic"/>
                <a:ea typeface="Century Gothic"/>
                <a:cs typeface="Century Gothic"/>
                <a:sym typeface="Century Gothic"/>
              </a:rPr>
              <a:t>(one per student)</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Document camera, if available</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Entry Task: Using Commas with Adjectives Answer Key</a:t>
            </a:r>
            <a:r>
              <a:rPr lang="en" sz="1300" dirty="0">
                <a:solidFill>
                  <a:schemeClr val="dk1"/>
                </a:solidFill>
                <a:latin typeface="Century Gothic"/>
                <a:ea typeface="Century Gothic"/>
                <a:cs typeface="Century Gothic"/>
                <a:sym typeface="Century Gothic"/>
              </a:rPr>
              <a:t> (one to display)</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Model book review</a:t>
            </a:r>
            <a:r>
              <a:rPr lang="en" sz="1300" dirty="0">
                <a:solidFill>
                  <a:schemeClr val="dk1"/>
                </a:solidFill>
                <a:latin typeface="Century Gothic"/>
                <a:ea typeface="Century Gothic"/>
                <a:cs typeface="Century Gothic"/>
                <a:sym typeface="Century Gothic"/>
              </a:rPr>
              <a:t> (one per student; new; teacher created in the form students will use)</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Reader’s Review worksheet </a:t>
            </a:r>
            <a:r>
              <a:rPr lang="en" sz="1300" dirty="0">
                <a:solidFill>
                  <a:schemeClr val="dk1"/>
                </a:solidFill>
                <a:latin typeface="Century Gothic"/>
                <a:ea typeface="Century Gothic"/>
                <a:cs typeface="Century Gothic"/>
                <a:sym typeface="Century Gothic"/>
              </a:rPr>
              <a:t>(optional; from separate stand-alone document on </a:t>
            </a:r>
            <a:r>
              <a:rPr lang="en" sz="1300" u="sng" dirty="0">
                <a:solidFill>
                  <a:schemeClr val="hlink"/>
                </a:solidFill>
                <a:latin typeface="Century Gothic"/>
                <a:ea typeface="Century Gothic"/>
                <a:cs typeface="Century Gothic"/>
                <a:sym typeface="Century Gothic"/>
                <a:hlinkClick r:id="rId3"/>
              </a:rPr>
              <a:t>EngageNY.org: Launching Independent Reading in Grades 6–8: Sample Plan</a:t>
            </a:r>
            <a:r>
              <a:rPr lang="en" sz="1300" dirty="0">
                <a:solidFill>
                  <a:srgbClr val="222222"/>
                </a:solidFill>
                <a:latin typeface="Century Gothic"/>
                <a:ea typeface="Century Gothic"/>
                <a:cs typeface="Century Gothic"/>
                <a:sym typeface="Century Gothic"/>
              </a:rPr>
              <a:t>; see Slide 9)</a:t>
            </a:r>
            <a:endParaRPr sz="1300" dirty="0">
              <a:solidFill>
                <a:srgbClr val="222222"/>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Children’s Book Storyboards (from Lesson 5)</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dirty="0">
                <a:solidFill>
                  <a:schemeClr val="dk1"/>
                </a:solidFill>
                <a:latin typeface="Century Gothic"/>
                <a:ea typeface="Century Gothic"/>
                <a:cs typeface="Century Gothic"/>
                <a:sym typeface="Century Gothic"/>
              </a:rPr>
              <a:t>Cardstock, or alternate material for constructing the final draft of the children’s book pages (six or more pieces per student)</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Ladder to Success anchor chart </a:t>
            </a:r>
            <a:r>
              <a:rPr lang="en" sz="1300" dirty="0">
                <a:solidFill>
                  <a:schemeClr val="dk1"/>
                </a:solidFill>
                <a:latin typeface="Century Gothic"/>
                <a:ea typeface="Century Gothic"/>
                <a:cs typeface="Century Gothic"/>
                <a:sym typeface="Century Gothic"/>
              </a:rPr>
              <a:t>(from Lesson 3)</a:t>
            </a:r>
            <a:endParaRPr sz="1300" b="1"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End of Unit 3 Assessment: Self-Assessment of My Draft Storyboard</a:t>
            </a:r>
            <a:endParaRPr sz="1300" b="1"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Entry Task: Looking at the Rubric</a:t>
            </a:r>
            <a:r>
              <a:rPr lang="en" sz="1300" dirty="0">
                <a:solidFill>
                  <a:schemeClr val="dk1"/>
                </a:solidFill>
                <a:latin typeface="Century Gothic"/>
                <a:ea typeface="Century Gothic"/>
                <a:cs typeface="Century Gothic"/>
                <a:sym typeface="Century Gothic"/>
              </a:rPr>
              <a:t> (from Lesson 8)</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I Heart Revisions worksheet </a:t>
            </a:r>
            <a:r>
              <a:rPr lang="en" sz="1300" dirty="0">
                <a:solidFill>
                  <a:schemeClr val="dk1"/>
                </a:solidFill>
                <a:latin typeface="Century Gothic"/>
                <a:ea typeface="Century Gothic"/>
                <a:cs typeface="Century Gothic"/>
                <a:sym typeface="Century Gothic"/>
              </a:rPr>
              <a:t>(from Lesson 5)</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My Children’s Book Plan </a:t>
            </a:r>
            <a:r>
              <a:rPr lang="en" sz="1300" dirty="0">
                <a:solidFill>
                  <a:schemeClr val="dk1"/>
                </a:solidFill>
                <a:latin typeface="Century Gothic"/>
                <a:ea typeface="Century Gothic"/>
                <a:cs typeface="Century Gothic"/>
                <a:sym typeface="Century Gothic"/>
              </a:rPr>
              <a:t>(optional; from Lesson 3)</a:t>
            </a:r>
            <a:endParaRPr sz="1300" dirty="0">
              <a:solidFill>
                <a:schemeClr val="dk1"/>
              </a:solidFill>
              <a:latin typeface="Century Gothic"/>
              <a:ea typeface="Century Gothic"/>
              <a:cs typeface="Century Gothic"/>
              <a:sym typeface="Century Gothic"/>
            </a:endParaRPr>
          </a:p>
          <a:p>
            <a:pPr marL="457200" lvl="0" indent="-311150" algn="l" rtl="0">
              <a:lnSpc>
                <a:spcPct val="100000"/>
              </a:lnSpc>
              <a:spcBef>
                <a:spcPts val="0"/>
              </a:spcBef>
              <a:spcAft>
                <a:spcPts val="0"/>
              </a:spcAft>
              <a:buClr>
                <a:schemeClr val="dk1"/>
              </a:buClr>
              <a:buSzPts val="1300"/>
              <a:buFont typeface="Century Gothic"/>
              <a:buChar char="●"/>
            </a:pPr>
            <a:r>
              <a:rPr lang="en" sz="1300" b="1" dirty="0">
                <a:solidFill>
                  <a:schemeClr val="dk1"/>
                </a:solidFill>
                <a:latin typeface="Century Gothic"/>
                <a:ea typeface="Century Gothic"/>
                <a:cs typeface="Century Gothic"/>
                <a:sym typeface="Century Gothic"/>
              </a:rPr>
              <a:t>Peer Editing Checklist: First Draft</a:t>
            </a:r>
            <a:r>
              <a:rPr lang="en" sz="1300" dirty="0">
                <a:solidFill>
                  <a:schemeClr val="dk1"/>
                </a:solidFill>
                <a:latin typeface="Century Gothic"/>
                <a:ea typeface="Century Gothic"/>
                <a:cs typeface="Century Gothic"/>
                <a:sym typeface="Century Gothic"/>
              </a:rPr>
              <a:t> (optional; from Lesson 6)</a:t>
            </a:r>
            <a:endParaRPr sz="13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9</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Decide in which form students will publish their book review and create a model in that form. The stand-alone document has a student guide for writing a book review that you may find useful. Consider giving an oral book review (see Unit 3 Overview for more suggestions). (Please note: a sample review based on the </a:t>
            </a:r>
            <a:r>
              <a:rPr lang="en" u="sng">
                <a:solidFill>
                  <a:schemeClr val="hlink"/>
                </a:solidFill>
                <a:latin typeface="Century Gothic"/>
                <a:ea typeface="Century Gothic"/>
                <a:cs typeface="Century Gothic"/>
                <a:sym typeface="Century Gothic"/>
                <a:hlinkClick r:id="rId3"/>
              </a:rPr>
              <a:t>Engage NY template</a:t>
            </a:r>
            <a:r>
              <a:rPr lang="en">
                <a:solidFill>
                  <a:schemeClr val="dk1"/>
                </a:solidFill>
                <a:latin typeface="Century Gothic"/>
                <a:ea typeface="Century Gothic"/>
                <a:cs typeface="Century Gothic"/>
                <a:sym typeface="Century Gothic"/>
              </a:rPr>
              <a:t> is provided for you on Slide 8, so please feel free to use that model rather than creating one of your own. If you do not wish to use the template provided, you might need to alter Slide 8). </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Refer to Slide 9, Teacher Action Steps 1a, 1b, 1c, and 1d. Consider whether you plan to create supporting documents for 1c and 1d or whether you’d rather use what’s projected (1a and 1b).</a:t>
            </a:r>
            <a:endParaRPr>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Learning about punctuation: specifically, how to use commas with adjectives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Writing a book review about our independent reading book</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Working on our children’s book illustrations</a:t>
            </a:r>
            <a:endParaRPr sz="1800">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Today involves a lot of creative and independent work! Let’s get ready to express some interesting responses to what we’ve read and created.</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327572" y="73468"/>
            <a:ext cx="727201" cy="95539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498022" y="230431"/>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learn about using commas with adjectives</a:t>
            </a:r>
            <a:endParaRPr sz="2600" b="1" i="1" dirty="0"/>
          </a:p>
        </p:txBody>
      </p:sp>
      <p:sp>
        <p:nvSpPr>
          <p:cNvPr id="174" name="Google Shape;174;p30"/>
          <p:cNvSpPr txBox="1"/>
          <p:nvPr/>
        </p:nvSpPr>
        <p:spPr>
          <a:xfrm>
            <a:off x="4688675" y="1420400"/>
            <a:ext cx="3921600" cy="28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You’ll receive a copy of our </a:t>
            </a:r>
            <a:r>
              <a:rPr lang="en" b="1">
                <a:latin typeface="Century Gothic"/>
                <a:ea typeface="Century Gothic"/>
                <a:cs typeface="Century Gothic"/>
                <a:sym typeface="Century Gothic"/>
              </a:rPr>
              <a:t>Entry Task: Using Commas with Adjectives. </a:t>
            </a:r>
            <a:r>
              <a:rPr lang="en">
                <a:latin typeface="Century Gothic"/>
                <a:ea typeface="Century Gothic"/>
                <a:cs typeface="Century Gothic"/>
                <a:sym typeface="Century Gothic"/>
              </a:rPr>
              <a:t>This is a quick writing rule you should remember because it will come up in your writing. </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Please work on the </a:t>
            </a:r>
            <a:r>
              <a:rPr lang="en" b="1">
                <a:latin typeface="Century Gothic"/>
                <a:ea typeface="Century Gothic"/>
                <a:cs typeface="Century Gothic"/>
                <a:sym typeface="Century Gothic"/>
              </a:rPr>
              <a:t>Entry Task </a:t>
            </a:r>
            <a:r>
              <a:rPr lang="en">
                <a:latin typeface="Century Gothic"/>
                <a:ea typeface="Century Gothic"/>
                <a:cs typeface="Century Gothic"/>
                <a:sym typeface="Century Gothic"/>
              </a:rPr>
              <a:t>individually.</a:t>
            </a:r>
            <a:endParaRPr>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685800" y="1372425"/>
            <a:ext cx="3749549" cy="2848642"/>
          </a:xfrm>
          <a:prstGeom prst="rect">
            <a:avLst/>
          </a:prstGeom>
          <a:noFill/>
          <a:ln>
            <a:noFill/>
          </a:ln>
        </p:spPr>
      </p:pic>
      <p:pic>
        <p:nvPicPr>
          <p:cNvPr id="6" name="Google Shape;167;p29"/>
          <p:cNvPicPr preferRelativeResize="0"/>
          <p:nvPr/>
        </p:nvPicPr>
        <p:blipFill>
          <a:blip r:embed="rId4">
            <a:alphaModFix/>
          </a:blip>
          <a:stretch>
            <a:fillRect/>
          </a:stretch>
        </p:blipFill>
        <p:spPr>
          <a:xfrm>
            <a:off x="8327572" y="73468"/>
            <a:ext cx="727201" cy="95539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check our answers</a:t>
            </a:r>
            <a:endParaRPr sz="3000" i="1" dirty="0"/>
          </a:p>
        </p:txBody>
      </p:sp>
      <p:pic>
        <p:nvPicPr>
          <p:cNvPr id="182" name="Google Shape;182;p31"/>
          <p:cNvPicPr preferRelativeResize="0"/>
          <p:nvPr/>
        </p:nvPicPr>
        <p:blipFill>
          <a:blip r:embed="rId3">
            <a:alphaModFix/>
          </a:blip>
          <a:stretch>
            <a:fillRect/>
          </a:stretch>
        </p:blipFill>
        <p:spPr>
          <a:xfrm>
            <a:off x="628650" y="1787200"/>
            <a:ext cx="4310750" cy="3005450"/>
          </a:xfrm>
          <a:prstGeom prst="rect">
            <a:avLst/>
          </a:prstGeom>
          <a:noFill/>
          <a:ln>
            <a:noFill/>
          </a:ln>
        </p:spPr>
      </p:pic>
      <p:sp>
        <p:nvSpPr>
          <p:cNvPr id="183" name="Google Shape;183;p31"/>
          <p:cNvSpPr txBox="1"/>
          <p:nvPr/>
        </p:nvSpPr>
        <p:spPr>
          <a:xfrm>
            <a:off x="5400675" y="1344200"/>
            <a:ext cx="3384300" cy="28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These exercises relate to the rule of </a:t>
            </a:r>
            <a:r>
              <a:rPr lang="en" i="1">
                <a:latin typeface="Century Gothic"/>
                <a:ea typeface="Century Gothic"/>
                <a:cs typeface="Century Gothic"/>
                <a:sym typeface="Century Gothic"/>
              </a:rPr>
              <a:t>coordinating adjectives. </a:t>
            </a:r>
            <a:endParaRPr i="1">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a:latin typeface="Century Gothic"/>
                <a:ea typeface="Century Gothic"/>
                <a:cs typeface="Century Gothic"/>
                <a:sym typeface="Century Gothic"/>
              </a:rPr>
              <a:t>When two of </a:t>
            </a:r>
            <a:r>
              <a:rPr lang="en" u="sng">
                <a:latin typeface="Century Gothic"/>
                <a:ea typeface="Century Gothic"/>
                <a:cs typeface="Century Gothic"/>
                <a:sym typeface="Century Gothic"/>
              </a:rPr>
              <a:t>the same type of adjective</a:t>
            </a:r>
            <a:r>
              <a:rPr lang="en">
                <a:latin typeface="Century Gothic"/>
                <a:ea typeface="Century Gothic"/>
                <a:cs typeface="Century Gothic"/>
                <a:sym typeface="Century Gothic"/>
              </a:rPr>
              <a:t> (like “sweet” and “frosty”, both describing how something tastes) are together, they need to be separated by a comma.</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a:latin typeface="Century Gothic"/>
                <a:ea typeface="Century Gothic"/>
                <a:cs typeface="Century Gothic"/>
                <a:sym typeface="Century Gothic"/>
              </a:rPr>
              <a:t>But when </a:t>
            </a:r>
            <a:r>
              <a:rPr lang="en" u="sng">
                <a:latin typeface="Century Gothic"/>
                <a:ea typeface="Century Gothic"/>
                <a:cs typeface="Century Gothic"/>
                <a:sym typeface="Century Gothic"/>
              </a:rPr>
              <a:t>two different types of adjectives</a:t>
            </a:r>
            <a:r>
              <a:rPr lang="en">
                <a:latin typeface="Century Gothic"/>
                <a:ea typeface="Century Gothic"/>
                <a:cs typeface="Century Gothic"/>
                <a:sym typeface="Century Gothic"/>
              </a:rPr>
              <a:t> </a:t>
            </a:r>
            <a:r>
              <a:rPr lang="en">
                <a:solidFill>
                  <a:schemeClr val="dk1"/>
                </a:solidFill>
                <a:latin typeface="Century Gothic"/>
                <a:ea typeface="Century Gothic"/>
                <a:cs typeface="Century Gothic"/>
                <a:sym typeface="Century Gothic"/>
              </a:rPr>
              <a:t>(like “thick” and “cotton”-- “thick” is describing how something feels while “cotton” is describing the material it’s made out of) </a:t>
            </a:r>
            <a:r>
              <a:rPr lang="en">
                <a:latin typeface="Century Gothic"/>
                <a:ea typeface="Century Gothic"/>
                <a:cs typeface="Century Gothic"/>
                <a:sym typeface="Century Gothic"/>
              </a:rPr>
              <a:t>are together, they are</a:t>
            </a:r>
            <a:r>
              <a:rPr lang="en" i="1">
                <a:latin typeface="Century Gothic"/>
                <a:ea typeface="Century Gothic"/>
                <a:cs typeface="Century Gothic"/>
                <a:sym typeface="Century Gothic"/>
              </a:rPr>
              <a:t> not</a:t>
            </a:r>
            <a:r>
              <a:rPr lang="en">
                <a:latin typeface="Century Gothic"/>
                <a:ea typeface="Century Gothic"/>
                <a:cs typeface="Century Gothic"/>
                <a:sym typeface="Century Gothic"/>
              </a:rPr>
              <a:t> separated by a comma.</a:t>
            </a:r>
            <a:endParaRPr>
              <a:latin typeface="Century Gothic"/>
              <a:ea typeface="Century Gothic"/>
              <a:cs typeface="Century Gothic"/>
              <a:sym typeface="Century Gothic"/>
            </a:endParaRPr>
          </a:p>
        </p:txBody>
      </p:sp>
      <p:sp>
        <p:nvSpPr>
          <p:cNvPr id="184" name="Google Shape;184;p31"/>
          <p:cNvSpPr txBox="1"/>
          <p:nvPr/>
        </p:nvSpPr>
        <p:spPr>
          <a:xfrm>
            <a:off x="634600" y="1137650"/>
            <a:ext cx="4468500" cy="94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Please take a look at the </a:t>
            </a:r>
            <a:r>
              <a:rPr lang="en" b="1">
                <a:solidFill>
                  <a:schemeClr val="dk1"/>
                </a:solidFill>
                <a:latin typeface="Century Gothic"/>
                <a:ea typeface="Century Gothic"/>
                <a:cs typeface="Century Gothic"/>
                <a:sym typeface="Century Gothic"/>
              </a:rPr>
              <a:t>Answer Key</a:t>
            </a:r>
            <a:r>
              <a:rPr lang="en">
                <a:solidFill>
                  <a:schemeClr val="dk1"/>
                </a:solidFill>
                <a:latin typeface="Century Gothic"/>
                <a:ea typeface="Century Gothic"/>
                <a:cs typeface="Century Gothic"/>
                <a:sym typeface="Century Gothic"/>
              </a:rPr>
              <a:t> projected below and assess how well you did.</a:t>
            </a:r>
            <a:endParaRPr/>
          </a:p>
        </p:txBody>
      </p:sp>
      <p:pic>
        <p:nvPicPr>
          <p:cNvPr id="7" name="Google Shape;167;p29"/>
          <p:cNvPicPr preferRelativeResize="0"/>
          <p:nvPr/>
        </p:nvPicPr>
        <p:blipFill>
          <a:blip r:embed="rId4">
            <a:alphaModFix/>
          </a:blip>
          <a:stretch>
            <a:fillRect/>
          </a:stretch>
        </p:blipFill>
        <p:spPr>
          <a:xfrm>
            <a:off x="8327572" y="73468"/>
            <a:ext cx="727201" cy="9553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498022" y="73468"/>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read a model book review</a:t>
            </a:r>
            <a:endParaRPr sz="3000" b="1" dirty="0"/>
          </a:p>
        </p:txBody>
      </p:sp>
      <p:sp>
        <p:nvSpPr>
          <p:cNvPr id="191" name="Google Shape;191;p32"/>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2"/>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2"/>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2"/>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2"/>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2"/>
          <p:cNvSpPr txBox="1"/>
          <p:nvPr/>
        </p:nvSpPr>
        <p:spPr>
          <a:xfrm>
            <a:off x="574334" y="1000671"/>
            <a:ext cx="6408900" cy="34323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None/>
            </a:pPr>
            <a:r>
              <a:rPr lang="en" sz="1300" dirty="0">
                <a:latin typeface="Century Gothic"/>
                <a:ea typeface="Century Gothic"/>
                <a:cs typeface="Century Gothic"/>
                <a:sym typeface="Century Gothic"/>
              </a:rPr>
              <a:t>I read </a:t>
            </a:r>
            <a:r>
              <a:rPr lang="en" sz="1300" i="1" dirty="0">
                <a:latin typeface="Century Gothic"/>
                <a:ea typeface="Century Gothic"/>
                <a:cs typeface="Century Gothic"/>
                <a:sym typeface="Century Gothic"/>
              </a:rPr>
              <a:t>Lyddie </a:t>
            </a:r>
            <a:r>
              <a:rPr lang="en" sz="1300" dirty="0">
                <a:latin typeface="Century Gothic"/>
                <a:ea typeface="Century Gothic"/>
                <a:cs typeface="Century Gothic"/>
                <a:sym typeface="Century Gothic"/>
              </a:rPr>
              <a:t>by Katherine Paterson. In this text, set in New England </a:t>
            </a:r>
            <a:r>
              <a:rPr lang="en" sz="1300" dirty="0">
                <a:solidFill>
                  <a:srgbClr val="000000"/>
                </a:solidFill>
                <a:latin typeface="Century Gothic"/>
                <a:ea typeface="Century Gothic"/>
                <a:cs typeface="Century Gothic"/>
                <a:sym typeface="Century Gothic"/>
              </a:rPr>
              <a:t>in the mid-nineteenth century, </a:t>
            </a:r>
            <a:r>
              <a:rPr lang="en" sz="1300" dirty="0">
                <a:latin typeface="Century Gothic"/>
                <a:ea typeface="Century Gothic"/>
                <a:cs typeface="Century Gothic"/>
                <a:sym typeface="Century Gothic"/>
              </a:rPr>
              <a:t>a young girl named Lyddie and her brother Charlie must leave home and work in separate places to try and pay off debt in hopes of saving their family farm.</a:t>
            </a:r>
            <a:endParaRPr sz="1300" dirty="0">
              <a:latin typeface="Century Gothic"/>
              <a:ea typeface="Century Gothic"/>
              <a:cs typeface="Century Gothic"/>
              <a:sym typeface="Century Gothic"/>
            </a:endParaRPr>
          </a:p>
          <a:p>
            <a:pPr marL="0" lvl="0" indent="457200" algn="l" rtl="0">
              <a:spcBef>
                <a:spcPts val="0"/>
              </a:spcBef>
              <a:spcAft>
                <a:spcPts val="0"/>
              </a:spcAft>
              <a:buNone/>
            </a:pPr>
            <a:r>
              <a:rPr lang="en" sz="1300" dirty="0">
                <a:latin typeface="Century Gothic"/>
                <a:ea typeface="Century Gothic"/>
                <a:cs typeface="Century Gothic"/>
                <a:sym typeface="Century Gothic"/>
              </a:rPr>
              <a:t>I noticed that the author structured the book by opening with a metaphor of a bear threatening Lyddie’s family early in the story. The bear represented how Lyddie had to stand up to all kinds of challenges by living alone and working at a very hard  job. At the end of the book, Lyddie reflected on the bear again.</a:t>
            </a:r>
            <a:endParaRPr sz="1300" dirty="0">
              <a:latin typeface="Century Gothic"/>
              <a:ea typeface="Century Gothic"/>
              <a:cs typeface="Century Gothic"/>
              <a:sym typeface="Century Gothic"/>
            </a:endParaRPr>
          </a:p>
          <a:p>
            <a:pPr marL="0" lvl="0" indent="457200" algn="l" rtl="0">
              <a:spcBef>
                <a:spcPts val="0"/>
              </a:spcBef>
              <a:spcAft>
                <a:spcPts val="0"/>
              </a:spcAft>
              <a:buNone/>
            </a:pPr>
            <a:r>
              <a:rPr lang="en" sz="1300" dirty="0">
                <a:latin typeface="Century Gothic"/>
                <a:ea typeface="Century Gothic"/>
                <a:cs typeface="Century Gothic"/>
                <a:sym typeface="Century Gothic"/>
              </a:rPr>
              <a:t>Reading this book made me think about how working conditions affect quality of life. Lyddie had such a hard time working that it eventually made her sick. It isn’t sustainable to treat workers poorly. Many of the rules made for workers in the nineteenth century helped with that, but we still have a long way to go.</a:t>
            </a:r>
            <a:endParaRPr sz="1300" dirty="0">
              <a:latin typeface="Century Gothic"/>
              <a:ea typeface="Century Gothic"/>
              <a:cs typeface="Century Gothic"/>
              <a:sym typeface="Century Gothic"/>
            </a:endParaRPr>
          </a:p>
          <a:p>
            <a:pPr marL="0" lvl="0" indent="457200" algn="l" rtl="0">
              <a:spcBef>
                <a:spcPts val="0"/>
              </a:spcBef>
              <a:spcAft>
                <a:spcPts val="0"/>
              </a:spcAft>
              <a:buNone/>
            </a:pPr>
            <a:r>
              <a:rPr lang="en" sz="1300" dirty="0">
                <a:latin typeface="Century Gothic"/>
                <a:ea typeface="Century Gothic"/>
                <a:cs typeface="Century Gothic"/>
                <a:sym typeface="Century Gothic"/>
              </a:rPr>
              <a:t>I would give this book 4 stars because I really cared about Lyddie and admired her strength. I also learned a lot about the importance of treating workers well, both in history and today.</a:t>
            </a:r>
            <a:endParaRPr sz="1300" dirty="0">
              <a:latin typeface="Century Gothic"/>
              <a:ea typeface="Century Gothic"/>
              <a:cs typeface="Century Gothic"/>
              <a:sym typeface="Century Gothic"/>
            </a:endParaRPr>
          </a:p>
        </p:txBody>
      </p:sp>
      <p:sp>
        <p:nvSpPr>
          <p:cNvPr id="197" name="Google Shape;197;p32"/>
          <p:cNvSpPr txBox="1"/>
          <p:nvPr/>
        </p:nvSpPr>
        <p:spPr>
          <a:xfrm>
            <a:off x="7227575" y="1699250"/>
            <a:ext cx="1481400" cy="26745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Century Gothic"/>
                <a:ea typeface="Century Gothic"/>
                <a:cs typeface="Century Gothic"/>
                <a:sym typeface="Century Gothic"/>
              </a:rPr>
              <a:t>What do you notice about this model review?</a:t>
            </a:r>
            <a:endParaRPr sz="1500" b="1">
              <a:latin typeface="Century Gothic"/>
              <a:ea typeface="Century Gothic"/>
              <a:cs typeface="Century Gothic"/>
              <a:sym typeface="Century Gothic"/>
            </a:endParaRPr>
          </a:p>
          <a:p>
            <a:pPr marL="0" lvl="0" indent="0" algn="l" rtl="0">
              <a:spcBef>
                <a:spcPts val="0"/>
              </a:spcBef>
              <a:spcAft>
                <a:spcPts val="0"/>
              </a:spcAft>
              <a:buNone/>
            </a:pPr>
            <a:endParaRPr sz="1500" b="1">
              <a:latin typeface="Century Gothic"/>
              <a:ea typeface="Century Gothic"/>
              <a:cs typeface="Century Gothic"/>
              <a:sym typeface="Century Gothic"/>
            </a:endParaRPr>
          </a:p>
          <a:p>
            <a:pPr marL="0" lvl="0" indent="0" algn="l" rtl="0">
              <a:spcBef>
                <a:spcPts val="0"/>
              </a:spcBef>
              <a:spcAft>
                <a:spcPts val="0"/>
              </a:spcAft>
              <a:buNone/>
            </a:pPr>
            <a:r>
              <a:rPr lang="en" sz="1500" b="1">
                <a:latin typeface="Century Gothic"/>
                <a:ea typeface="Century Gothic"/>
                <a:cs typeface="Century Gothic"/>
                <a:sym typeface="Century Gothic"/>
              </a:rPr>
              <a:t>What did the author say about the book? What didn’t she say?</a:t>
            </a:r>
            <a:endParaRPr sz="1500" b="1">
              <a:latin typeface="Century Gothic"/>
              <a:ea typeface="Century Gothic"/>
              <a:cs typeface="Century Gothic"/>
              <a:sym typeface="Century Gothic"/>
            </a:endParaRPr>
          </a:p>
        </p:txBody>
      </p:sp>
      <p:pic>
        <p:nvPicPr>
          <p:cNvPr id="11" name="Google Shape;167;p29"/>
          <p:cNvPicPr preferRelativeResize="0"/>
          <p:nvPr/>
        </p:nvPicPr>
        <p:blipFill>
          <a:blip r:embed="rId3">
            <a:alphaModFix/>
          </a:blip>
          <a:stretch>
            <a:fillRect/>
          </a:stretch>
        </p:blipFill>
        <p:spPr>
          <a:xfrm>
            <a:off x="8327572" y="73468"/>
            <a:ext cx="727201" cy="95539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3"/>
          <p:cNvSpPr txBox="1">
            <a:spLocks noGrp="1"/>
          </p:cNvSpPr>
          <p:nvPr>
            <p:ph type="title"/>
          </p:nvPr>
        </p:nvSpPr>
        <p:spPr>
          <a:xfrm>
            <a:off x="537225" y="73468"/>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begin writing our book reviews</a:t>
            </a:r>
            <a:endParaRPr sz="3000" b="1" dirty="0"/>
          </a:p>
        </p:txBody>
      </p:sp>
      <p:sp>
        <p:nvSpPr>
          <p:cNvPr id="204" name="Google Shape;204;p33"/>
          <p:cNvSpPr txBox="1"/>
          <p:nvPr/>
        </p:nvSpPr>
        <p:spPr>
          <a:xfrm>
            <a:off x="537225" y="1216850"/>
            <a:ext cx="5089200" cy="32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700" b="1" i="1">
              <a:solidFill>
                <a:schemeClr val="dk1"/>
              </a:solidFill>
              <a:latin typeface="Century Gothic"/>
              <a:ea typeface="Century Gothic"/>
              <a:cs typeface="Century Gothic"/>
              <a:sym typeface="Century Gothic"/>
            </a:endParaRPr>
          </a:p>
        </p:txBody>
      </p:sp>
      <p:sp>
        <p:nvSpPr>
          <p:cNvPr id="205" name="Google Shape;205;p33"/>
          <p:cNvSpPr txBox="1"/>
          <p:nvPr/>
        </p:nvSpPr>
        <p:spPr>
          <a:xfrm>
            <a:off x="628650" y="1031700"/>
            <a:ext cx="3258000" cy="35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In preparation for writing your book review, please </a:t>
            </a:r>
            <a:r>
              <a:rPr lang="en" sz="1600" b="1">
                <a:latin typeface="Century Gothic"/>
                <a:ea typeface="Century Gothic"/>
                <a:cs typeface="Century Gothic"/>
                <a:sym typeface="Century Gothic"/>
              </a:rPr>
              <a:t>Turn and Talk</a:t>
            </a:r>
            <a:r>
              <a:rPr lang="en" sz="1600">
                <a:latin typeface="Century Gothic"/>
                <a:ea typeface="Century Gothic"/>
                <a:cs typeface="Century Gothic"/>
                <a:sym typeface="Century Gothic"/>
              </a:rPr>
              <a:t> with your partner to give a 1-minute oral review of your book.</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Then, review the </a:t>
            </a:r>
            <a:r>
              <a:rPr lang="en" sz="1600" b="1">
                <a:latin typeface="Century Gothic"/>
                <a:ea typeface="Century Gothic"/>
                <a:cs typeface="Century Gothic"/>
                <a:sym typeface="Century Gothic"/>
              </a:rPr>
              <a:t>Reader’s Review worksheet</a:t>
            </a:r>
            <a:r>
              <a:rPr lang="en" sz="1600">
                <a:latin typeface="Century Gothic"/>
                <a:ea typeface="Century Gothic"/>
                <a:cs typeface="Century Gothic"/>
                <a:sym typeface="Century Gothic"/>
              </a:rPr>
              <a:t> displayed here for guidance in structuring your review.</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Please work individually on your book review.</a:t>
            </a:r>
            <a:endParaRPr sz="1600">
              <a:latin typeface="Century Gothic"/>
              <a:ea typeface="Century Gothic"/>
              <a:cs typeface="Century Gothic"/>
              <a:sym typeface="Century Gothic"/>
            </a:endParaRPr>
          </a:p>
        </p:txBody>
      </p:sp>
      <p:pic>
        <p:nvPicPr>
          <p:cNvPr id="206" name="Google Shape;206;p33"/>
          <p:cNvPicPr preferRelativeResize="0"/>
          <p:nvPr/>
        </p:nvPicPr>
        <p:blipFill>
          <a:blip r:embed="rId3">
            <a:alphaModFix/>
          </a:blip>
          <a:stretch>
            <a:fillRect/>
          </a:stretch>
        </p:blipFill>
        <p:spPr>
          <a:xfrm>
            <a:off x="3993442" y="1031699"/>
            <a:ext cx="3702758" cy="3726500"/>
          </a:xfrm>
          <a:prstGeom prst="rect">
            <a:avLst/>
          </a:prstGeom>
          <a:noFill/>
          <a:ln>
            <a:noFill/>
          </a:ln>
        </p:spPr>
      </p:pic>
      <p:pic>
        <p:nvPicPr>
          <p:cNvPr id="7" name="Google Shape;167;p29"/>
          <p:cNvPicPr preferRelativeResize="0"/>
          <p:nvPr/>
        </p:nvPicPr>
        <p:blipFill>
          <a:blip r:embed="rId4">
            <a:alphaModFix/>
          </a:blip>
          <a:stretch>
            <a:fillRect/>
          </a:stretch>
        </p:blipFill>
        <p:spPr>
          <a:xfrm>
            <a:off x="8327572" y="73468"/>
            <a:ext cx="727201" cy="95539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8DD6F19-2899-45BF-B0A1-3B5DB2F262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D5F274-F6A9-4056-92CB-FC61C9013ABA}">
  <ds:schemaRefs>
    <ds:schemaRef ds:uri="http://schemas.microsoft.com/sharepoint/v3/contenttype/forms"/>
  </ds:schemaRefs>
</ds:datastoreItem>
</file>

<file path=customXml/itemProps3.xml><?xml version="1.0" encoding="utf-8"?>
<ds:datastoreItem xmlns:ds="http://schemas.openxmlformats.org/officeDocument/2006/customXml" ds:itemID="{B77C3E7B-AAA8-48C9-8E39-3F5B1326FD8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13</TotalTime>
  <Words>4107</Words>
  <Application>Microsoft Office PowerPoint</Application>
  <PresentationFormat>On-screen Show (16:9)</PresentationFormat>
  <Paragraphs>300</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Grade 7: Module 3:  Unit 3: Lesson 9</vt:lpstr>
      <vt:lpstr>PowerPoint Presentation</vt:lpstr>
      <vt:lpstr>Let’s learn about using commas with adjectives</vt:lpstr>
      <vt:lpstr>Let’s check our answers</vt:lpstr>
      <vt:lpstr>Let’s read a model book review</vt:lpstr>
      <vt:lpstr>Let’s begin writing our book reviews</vt:lpstr>
      <vt:lpstr>Let’s illustrate our children’s books</vt:lpstr>
      <vt:lpstr>Let’s hand in our storyboards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9</cp:revision>
  <dcterms:modified xsi:type="dcterms:W3CDTF">2019-03-25T19:29:01Z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