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7.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Masters/slideMaster1.xml" ContentType="application/vnd.openxmlformats-officedocument.presentationml.slideMaster+xml"/>
  <Override PartName="/ppt/slideLayouts/slideLayout23.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slideLayouts/slideLayout22.xml" ContentType="application/vnd.openxmlformats-officedocument.presentationml.slideLayout+xml"/>
  <Override PartName="/ppt/notesSlides/notesSlide3.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4.xml" ContentType="application/vnd.openxmlformats-officedocument.presentationml.notesSlid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E216D64A-AD12-4341-B6EA-825ED2EF093D}">
  <a:tblStyle styleId="{E216D64A-AD12-4341-B6EA-825ED2EF093D}"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8767" autoAdjust="0"/>
  </p:normalViewPr>
  <p:slideViewPr>
    <p:cSldViewPr snapToGrid="0">
      <p:cViewPr varScale="1">
        <p:scale>
          <a:sx n="69" d="100"/>
          <a:sy n="69" d="100"/>
        </p:scale>
        <p:origin x="-2240"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heme" Target="theme/them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16" Type="http://schemas.openxmlformats.org/officeDocument/2006/relationships/slide" Target="slides/slide14.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presProps" Target="presProps.xml"/><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printerSettings" Target="printerSettings/printerSettings1.bin"/><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59480313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2/lesson-1"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i="1" dirty="0">
                <a:solidFill>
                  <a:schemeClr val="dk1"/>
                </a:solidFill>
                <a:latin typeface="Calibri"/>
                <a:ea typeface="Calibri"/>
                <a:cs typeface="Calibri"/>
                <a:sym typeface="Calibri"/>
              </a:rPr>
              <a:t> Divided Loyalties </a:t>
            </a:r>
            <a:r>
              <a:rPr lang="en" sz="1200" dirty="0">
                <a:solidFill>
                  <a:schemeClr val="dk1"/>
                </a:solidFill>
                <a:latin typeface="Calibri"/>
                <a:ea typeface="Calibri"/>
                <a:cs typeface="Calibri"/>
                <a:sym typeface="Calibri"/>
              </a:rPr>
              <a:t>would think of the excerpt in a text-based discussion.</a:t>
            </a: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scene from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however, instead of writing descriptive paragraphs, they now write short first person point of view narratives.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students read the final scene of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and analyze a character to write a new first-person narrative.</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975977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a:t>
            </a:r>
            <a:r>
              <a:rPr lang="en" sz="1200"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pairs and invite them to label themselves partner A and partner B.</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determine the gist and the meaning of unfamiliar words and phrases in Act I, Scene 1 of </a:t>
            </a:r>
            <a:r>
              <a:rPr lang="en" sz="1200" b="1" i="1" dirty="0">
                <a:solidFill>
                  <a:schemeClr val="dk1"/>
                </a:solidFill>
                <a:latin typeface="Calibri"/>
                <a:ea typeface="Calibri"/>
                <a:cs typeface="Calibri"/>
                <a:sym typeface="Calibri"/>
              </a:rPr>
              <a:t>Divided Loyalties</a:t>
            </a:r>
            <a:r>
              <a:rPr lang="en" sz="1200" b="1" i="0" dirty="0">
                <a:solidFill>
                  <a:schemeClr val="dk1"/>
                </a:solidFill>
                <a:latin typeface="Calibri"/>
                <a:ea typeface="Calibri"/>
                <a:cs typeface="Calibri"/>
                <a:sym typeface="Calibri"/>
              </a:rPr>
              <a:t>.’” </a:t>
            </a:r>
            <a:endParaRPr sz="1200" b="1"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make connections between Act I, Scene 1 of </a:t>
            </a:r>
            <a:r>
              <a:rPr lang="en" sz="1200" b="1" i="1" dirty="0">
                <a:solidFill>
                  <a:schemeClr val="dk1"/>
                </a:solidFill>
                <a:latin typeface="Calibri"/>
                <a:ea typeface="Calibri"/>
                <a:cs typeface="Calibri"/>
                <a:sym typeface="Calibri"/>
              </a:rPr>
              <a:t>Divided Loyalties </a:t>
            </a:r>
            <a:r>
              <a:rPr lang="en" sz="1200" b="1" i="0" dirty="0">
                <a:solidFill>
                  <a:schemeClr val="dk1"/>
                </a:solidFill>
                <a:latin typeface="Calibri"/>
                <a:ea typeface="Calibri"/>
                <a:cs typeface="Calibri"/>
                <a:sym typeface="Calibri"/>
              </a:rPr>
              <a:t>and the informational texts from Unit 1.”</a:t>
            </a:r>
            <a:endParaRPr sz="1200" b="1"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seen the first two learning targets many times in the previous unit for other texts.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notice that the words words </a:t>
            </a:r>
            <a:r>
              <a:rPr lang="en" sz="1200" i="1" dirty="0">
                <a:solidFill>
                  <a:schemeClr val="dk1"/>
                </a:solidFill>
                <a:latin typeface="Calibri"/>
                <a:ea typeface="Calibri"/>
                <a:cs typeface="Calibri"/>
                <a:sym typeface="Calibri"/>
              </a:rPr>
              <a:t>Act I, Scene 1</a:t>
            </a:r>
            <a:r>
              <a:rPr lang="en" sz="1200" dirty="0">
                <a:solidFill>
                  <a:schemeClr val="dk1"/>
                </a:solidFill>
                <a:latin typeface="Calibri"/>
                <a:ea typeface="Calibri"/>
                <a:cs typeface="Calibri"/>
                <a:sym typeface="Calibri"/>
              </a:rPr>
              <a:t> are underlined in the first learning target.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refer to the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strategies listed on the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and Turn and Talk: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these words mean? What is an act? What is a scene?” </a:t>
            </a:r>
            <a:r>
              <a:rPr lang="en" sz="1200" b="1" dirty="0">
                <a:solidFill>
                  <a:schemeClr val="dk1"/>
                </a:solidFill>
                <a:latin typeface="Calibri"/>
                <a:ea typeface="Calibri"/>
                <a:cs typeface="Calibri"/>
                <a:sym typeface="Calibri"/>
              </a:rPr>
              <a:t>(A play is divided into acts, which are big sections sort of like chapters, and a scene is a part of the play or movie when there is continuous action—there isn’t a change to another setting or another time of day, for example.) </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this tell you about </a:t>
            </a:r>
            <a:r>
              <a:rPr lang="en" sz="1200" b="0" i="1" dirty="0">
                <a:solidFill>
                  <a:schemeClr val="dk1"/>
                </a:solidFill>
                <a:latin typeface="Calibri"/>
                <a:ea typeface="Calibri"/>
                <a:cs typeface="Calibri"/>
                <a:sym typeface="Calibri"/>
              </a:rPr>
              <a:t>Divided Loyalties</a:t>
            </a:r>
            <a:r>
              <a:rPr lang="en" sz="1200" i="1" dirty="0">
                <a:solidFill>
                  <a:schemeClr val="dk1"/>
                </a:solidFill>
                <a:latin typeface="Calibri"/>
                <a:ea typeface="Calibri"/>
                <a:cs typeface="Calibri"/>
                <a:sym typeface="Calibri"/>
              </a:rPr>
              <a:t>? Does anyone have any idea what kind of text this might be?”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(Students may or may not know that these words tell us it is a play. If students don’t know, don’t tell them.)</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Bring students’ attention to the word </a:t>
            </a:r>
            <a:r>
              <a:rPr lang="en" sz="1200" i="1" dirty="0">
                <a:solidFill>
                  <a:schemeClr val="dk1"/>
                </a:solidFill>
                <a:latin typeface="Calibri"/>
                <a:ea typeface="Calibri"/>
                <a:cs typeface="Calibri"/>
                <a:sym typeface="Calibri"/>
              </a:rPr>
              <a:t>connections</a:t>
            </a:r>
            <a:r>
              <a:rPr lang="en" sz="1200" dirty="0">
                <a:solidFill>
                  <a:schemeClr val="dk1"/>
                </a:solidFill>
                <a:latin typeface="Calibri"/>
                <a:ea typeface="Calibri"/>
                <a:cs typeface="Calibri"/>
                <a:sym typeface="Calibri"/>
              </a:rPr>
              <a:t> that is underlined in the second learning target.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r>
              <a:rPr lang="en" sz="1200" i="1" dirty="0">
                <a:solidFill>
                  <a:schemeClr val="dk1"/>
                </a:solidFill>
                <a:latin typeface="Calibri"/>
                <a:ea typeface="Calibri"/>
                <a:cs typeface="Calibri"/>
                <a:sym typeface="Calibri"/>
              </a:rPr>
              <a:t>“What are connections? If you are going to be making connections to the informational texts from Unit 1, what do you think you will be doing?</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(making links between the two texts)</a:t>
            </a:r>
            <a:endParaRPr sz="1200" b="1"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learning targets.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comprehension and engagement: (Working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similar learning targets in Unit 1.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(Stopping between Learning Targets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reading one learning target at a time, stopping after each one to ask students what they think they will be doing in this lesson.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For ELLs: (Noticing Articles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After asking the question </a:t>
            </a:r>
            <a:r>
              <a:rPr lang="en" sz="1200" i="1" dirty="0">
                <a:solidFill>
                  <a:schemeClr val="dk1"/>
                </a:solidFill>
                <a:latin typeface="Calibri"/>
                <a:ea typeface="Calibri"/>
                <a:cs typeface="Calibri"/>
                <a:sym typeface="Calibri"/>
              </a:rPr>
              <a:t>“What is an act?”</a:t>
            </a:r>
            <a:r>
              <a:rPr lang="en" sz="1200" dirty="0">
                <a:solidFill>
                  <a:schemeClr val="dk1"/>
                </a:solidFill>
                <a:latin typeface="Calibri"/>
                <a:ea typeface="Calibri"/>
                <a:cs typeface="Calibri"/>
                <a:sym typeface="Calibri"/>
              </a:rPr>
              <a:t> invite students to notice the article </a:t>
            </a:r>
            <a:r>
              <a:rPr lang="en" sz="1200" i="1" dirty="0">
                <a:solidFill>
                  <a:schemeClr val="dk1"/>
                </a:solidFill>
                <a:latin typeface="Calibri"/>
                <a:ea typeface="Calibri"/>
                <a:cs typeface="Calibri"/>
                <a:sym typeface="Calibri"/>
              </a:rPr>
              <a:t>an</a:t>
            </a:r>
            <a:r>
              <a:rPr lang="en" sz="1200" dirty="0">
                <a:solidFill>
                  <a:schemeClr val="dk1"/>
                </a:solidFill>
                <a:latin typeface="Calibri"/>
                <a:ea typeface="Calibri"/>
                <a:cs typeface="Calibri"/>
                <a:sym typeface="Calibri"/>
              </a:rPr>
              <a:t> before </a:t>
            </a:r>
            <a:r>
              <a:rPr lang="en" sz="1200" i="1" dirty="0">
                <a:solidFill>
                  <a:schemeClr val="dk1"/>
                </a:solidFill>
                <a:latin typeface="Calibri"/>
                <a:ea typeface="Calibri"/>
                <a:cs typeface="Calibri"/>
                <a:sym typeface="Calibri"/>
              </a:rPr>
              <a:t>act</a:t>
            </a:r>
            <a:r>
              <a:rPr lang="en" sz="1200" dirty="0">
                <a:solidFill>
                  <a:schemeClr val="dk1"/>
                </a:solidFill>
                <a:latin typeface="Calibri"/>
                <a:ea typeface="Calibri"/>
                <a:cs typeface="Calibri"/>
                <a:sym typeface="Calibri"/>
              </a:rPr>
              <a:t>. Invite them to discuss whether this makes act a noun or a verb and to consider how this might change their response. (</a:t>
            </a:r>
            <a:r>
              <a:rPr lang="en" sz="1200" b="1" i="1" dirty="0">
                <a:solidFill>
                  <a:schemeClr val="dk1"/>
                </a:solidFill>
                <a:latin typeface="Calibri"/>
                <a:ea typeface="Calibri"/>
                <a:cs typeface="Calibri"/>
                <a:sym typeface="Calibri"/>
              </a:rPr>
              <a:t>An</a:t>
            </a:r>
            <a:r>
              <a:rPr lang="en" sz="1200" b="1" dirty="0">
                <a:solidFill>
                  <a:schemeClr val="dk1"/>
                </a:solidFill>
                <a:latin typeface="Calibri"/>
                <a:ea typeface="Calibri"/>
                <a:cs typeface="Calibri"/>
                <a:sym typeface="Calibri"/>
              </a:rPr>
              <a:t> signals that what follows will be a noun, so it can’t mean “to do something” or “to perform a fictional role,” as they may have otherwise considered.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39" name="Google Shape;23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06385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US" sz="1200" b="1" i="0" u="none" strike="noStrike" cap="none" dirty="0" smtClean="0">
                <a:solidFill>
                  <a:schemeClr val="dk1"/>
                </a:solidFill>
                <a:latin typeface="Calibri"/>
                <a:ea typeface="Calibri"/>
                <a:cs typeface="Calibri"/>
                <a:sym typeface="Calibri"/>
              </a:rPr>
              <a:t>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a:t>
            </a:r>
            <a:r>
              <a:rPr lang="en" sz="1200" b="0" i="1" dirty="0">
                <a:solidFill>
                  <a:schemeClr val="dk1"/>
                </a:solidFill>
                <a:latin typeface="Calibri"/>
                <a:ea typeface="Calibri"/>
                <a:cs typeface="Calibri"/>
                <a:sym typeface="Calibri"/>
              </a:rPr>
              <a:t>Divided Loyalties.</a:t>
            </a:r>
            <a:endParaRPr sz="1200" b="0"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read some of the pages in this book in their </a:t>
            </a:r>
            <a:r>
              <a:rPr lang="en" sz="1200" b="1" dirty="0">
                <a:solidFill>
                  <a:schemeClr val="dk1"/>
                </a:solidFill>
                <a:latin typeface="Calibri"/>
                <a:ea typeface="Calibri"/>
                <a:cs typeface="Calibri"/>
                <a:sym typeface="Calibri"/>
              </a:rPr>
              <a:t>Mid-Unit 1 Assessment.</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cover. Turn and Talk: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Divided</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Loyalties mean?</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(who or what you are loyal to is divided with a loyalty to someone or something else) </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you think this book is about? Why? What on the cover makes you think so?</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(about a family during the American Revolution; it says so) </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content-based fiction?”</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made-up story about a particular topic)</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3 minutes to look through the book in silence to notice and wonder.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group. Remind students of the</a:t>
            </a:r>
            <a:r>
              <a:rPr lang="en" sz="1200" b="1" dirty="0">
                <a:solidFill>
                  <a:schemeClr val="dk1"/>
                </a:solidFill>
                <a:latin typeface="Calibri"/>
                <a:ea typeface="Calibri"/>
                <a:cs typeface="Calibri"/>
                <a:sym typeface="Calibri"/>
              </a:rPr>
              <a:t> Discussion Norms anchor chart</a:t>
            </a:r>
            <a:r>
              <a:rPr lang="en" sz="1200" dirty="0">
                <a:solidFill>
                  <a:schemeClr val="dk1"/>
                </a:solidFill>
                <a:latin typeface="Calibri"/>
                <a:ea typeface="Calibri"/>
                <a:cs typeface="Calibri"/>
                <a:sym typeface="Calibri"/>
              </a:rPr>
              <a:t> and that they should follow these norms whenever they are going to discuss.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r>
              <a:rPr lang="en" sz="1200" i="1" dirty="0">
                <a:solidFill>
                  <a:schemeClr val="dk1"/>
                </a:solidFill>
                <a:latin typeface="Calibri"/>
                <a:ea typeface="Calibri"/>
                <a:cs typeface="Calibri"/>
                <a:sym typeface="Calibri"/>
              </a:rPr>
              <a:t>What do you notice and wonder about the text?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total participation technique, invite responses from the group. As students share out, capture their responses on the </a:t>
            </a:r>
            <a:r>
              <a:rPr lang="en" sz="1200" b="1" dirty="0">
                <a:solidFill>
                  <a:schemeClr val="dk1"/>
                </a:solidFill>
                <a:latin typeface="Calibri"/>
                <a:ea typeface="Calibri"/>
                <a:cs typeface="Calibri"/>
                <a:sym typeface="Calibri"/>
              </a:rPr>
              <a:t>I Notice/I Wonder anchor chart</a:t>
            </a:r>
            <a:r>
              <a:rPr lang="en" sz="1200" dirty="0">
                <a:solidFill>
                  <a:schemeClr val="dk1"/>
                </a:solidFill>
                <a:latin typeface="Calibri"/>
                <a:ea typeface="Calibri"/>
                <a:cs typeface="Calibri"/>
                <a:sym typeface="Calibri"/>
              </a:rPr>
              <a:t>. Possible suggestions: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 notice that instead of chapters, the book is divided into acts and scenes.</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 notice that at the beginning of each act, it gives the setting: the place, the state, and the year(s). </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 notice that the story is told through dialogue. </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 notice that character actions are described in parentheses. </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 wonder how to read this. </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 wonder what happens.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Confirm that this is a play and that many of the things they noticed are characteristics of plays. Underline characteristics of plays, such as acts and scenes, setting, dialogue, character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pages 6–7.</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or invite students to read aloud for the whole group, the description of each of the characters as the students read along silently in their heads.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cover. Turn and Talk: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From what you have read about the characters, what connections are you making to the title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Divided </a:t>
            </a:r>
            <a:r>
              <a:rPr lang="en" sz="1200" i="1" dirty="0">
                <a:solidFill>
                  <a:schemeClr val="dk1"/>
                </a:solidFill>
                <a:latin typeface="Calibri"/>
                <a:ea typeface="Calibri"/>
                <a:cs typeface="Calibri"/>
                <a:sym typeface="Calibri"/>
              </a:rPr>
              <a:t>Loyalties</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I can see that Robert and his son William support different sides of the American Revolution. Robert is a Loyalist, and William is a Patriot</a:t>
            </a:r>
            <a:r>
              <a:rPr lang="en" sz="1200" b="1" dirty="0" smtClean="0">
                <a:solidFill>
                  <a:schemeClr val="dk1"/>
                </a:solidFill>
                <a:latin typeface="Calibri"/>
                <a:ea typeface="Calibri"/>
                <a:cs typeface="Calibri"/>
                <a:sym typeface="Calibri"/>
              </a:rPr>
              <a:t>.)</a:t>
            </a:r>
            <a:endParaRPr lang="en-US" sz="1200" b="1" dirty="0" smtClean="0">
              <a:solidFill>
                <a:schemeClr val="dk1"/>
              </a:solidFill>
              <a:latin typeface="Calibri"/>
              <a:ea typeface="Calibri"/>
              <a:cs typeface="Calibri"/>
              <a:sym typeface="Calibri"/>
            </a:endParaRPr>
          </a:p>
          <a:p>
            <a:pPr marL="609600" lvl="1" indent="0" algn="l" rtl="0">
              <a:lnSpc>
                <a:spcPct val="10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and engagement in their responses.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(Character Chart: Charting Responses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Introduce students to the </a:t>
            </a:r>
            <a:r>
              <a:rPr lang="en" sz="1200" b="0" dirty="0">
                <a:solidFill>
                  <a:schemeClr val="dk1"/>
                </a:solidFill>
                <a:latin typeface="Calibri"/>
                <a:ea typeface="Calibri"/>
                <a:cs typeface="Calibri"/>
                <a:sym typeface="Calibri"/>
              </a:rPr>
              <a:t>Character Chart </a:t>
            </a:r>
            <a:r>
              <a:rPr lang="en" sz="1200" dirty="0">
                <a:solidFill>
                  <a:schemeClr val="dk1"/>
                </a:solidFill>
                <a:latin typeface="Calibri"/>
                <a:ea typeface="Calibri"/>
                <a:cs typeface="Calibri"/>
                <a:sym typeface="Calibri"/>
              </a:rPr>
              <a:t>(see “for heavier support”). In the first column of the chart, write the characters’ names and sketch their pictures; in the second column, chart important bullet points about each character. (Example: Mary=mother; loyal to Great Britain</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refer to this chart as they make connections to the title </a:t>
            </a:r>
            <a:r>
              <a:rPr lang="en" sz="1200" b="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and explain that it will be added to throughout the unit as students learn more about each character.</a:t>
            </a:r>
            <a:endParaRPr sz="1200" dirty="0">
              <a:solidFill>
                <a:schemeClr val="dk1"/>
              </a:solidFill>
              <a:latin typeface="Calibri"/>
              <a:ea typeface="Calibri"/>
              <a:cs typeface="Calibri"/>
              <a:sym typeface="Calibri"/>
            </a:endParaRPr>
          </a:p>
        </p:txBody>
      </p:sp>
      <p:sp>
        <p:nvSpPr>
          <p:cNvPr id="247" name="Google Shape;24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046960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20-</a:t>
            </a:r>
            <a:r>
              <a:rPr lang="en" sz="1200" b="1" dirty="0" smtClean="0">
                <a:solidFill>
                  <a:schemeClr val="dk1"/>
                </a:solidFill>
                <a:latin typeface="Calibri"/>
                <a:ea typeface="Calibri"/>
                <a:cs typeface="Calibri"/>
                <a:sym typeface="Calibri"/>
              </a:rPr>
              <a:t>25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Small groups</a:t>
            </a:r>
            <a:r>
              <a:rPr lang="en" sz="1200" b="1" dirty="0">
                <a:solidFill>
                  <a:schemeClr val="dk1"/>
                </a:solidFill>
                <a:latin typeface="Calibri"/>
                <a:ea typeface="Calibri"/>
                <a:cs typeface="Calibri"/>
                <a:sym typeface="Calibri"/>
              </a:rPr>
              <a:t>/Partners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page 9 and read aloud the act, setting, and scene.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help you skim through Act I, Scene 1 to determine the different characters they will need. List the characters on the board.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volunteers to begin reading and acting out the play while the other students read along silently in their heads. Where there are actions in parentheses, remind the applicable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r>
              <a:rPr lang="en" sz="1200" i="1" dirty="0">
                <a:solidFill>
                  <a:schemeClr val="dk1"/>
                </a:solidFill>
                <a:latin typeface="Calibri"/>
                <a:ea typeface="Calibri"/>
                <a:cs typeface="Calibri"/>
                <a:sym typeface="Calibri"/>
              </a:rPr>
              <a:t>What do you know from the first scene? What happened?”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This is set after the Boston Tea Party and the Boston Massacre, as both of those events are described, and Robert and Mary have very different views on the American Revolution than William.)</a:t>
            </a:r>
            <a:r>
              <a:rPr lang="en" sz="1200" dirty="0">
                <a:solidFill>
                  <a:schemeClr val="dk1"/>
                </a:solidFill>
                <a:latin typeface="Calibri"/>
                <a:ea typeface="Calibri"/>
                <a:cs typeface="Calibri"/>
                <a:sym typeface="Calibri"/>
              </a:rPr>
              <a:t>  Invite students to spend 3 minutes reflecting silently. Reflection can include thinking or writing/drawing on paper.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and direct students’ attention to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and review the characteristic of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Emphasize that students do not need to share out if they wish not to, but invite those who feel comfortable to share.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Divided Loyalties</a:t>
            </a:r>
            <a:r>
              <a:rPr lang="en" sz="1200" b="1" dirty="0">
                <a:solidFill>
                  <a:schemeClr val="dk1"/>
                </a:solidFill>
                <a:latin typeface="Calibri"/>
                <a:ea typeface="Calibri"/>
                <a:cs typeface="Calibri"/>
                <a:sym typeface="Calibri"/>
              </a:rPr>
              <a:t> Gist note-catcher</a:t>
            </a:r>
            <a:r>
              <a:rPr lang="en" sz="1200" dirty="0">
                <a:solidFill>
                  <a:schemeClr val="dk1"/>
                </a:solidFill>
                <a:latin typeface="Calibri"/>
                <a:ea typeface="Calibri"/>
                <a:cs typeface="Calibri"/>
                <a:sym typeface="Calibri"/>
              </a:rPr>
              <a:t>. Tell students that they are going to work in pairs to find the gist of Act I, Scene 1 and determine the meaning of any unfamiliar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a:t>
            </a:r>
            <a:r>
              <a:rPr lang="en" sz="1200" dirty="0">
                <a:solidFill>
                  <a:schemeClr val="dk1"/>
                </a:solidFill>
                <a:latin typeface="Calibri"/>
                <a:ea typeface="Calibri"/>
                <a:cs typeface="Calibri"/>
                <a:sym typeface="Calibri"/>
              </a:rPr>
              <a:t>. Remind students that when you find the gist, you determine what the text is mostly about.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strategies listed on the</a:t>
            </a:r>
            <a:r>
              <a:rPr lang="en" sz="1200" b="1" dirty="0">
                <a:solidFill>
                  <a:schemeClr val="dk1"/>
                </a:solidFill>
                <a:latin typeface="Calibri"/>
                <a:ea typeface="Calibri"/>
                <a:cs typeface="Calibri"/>
                <a:sym typeface="Calibri"/>
              </a:rPr>
              <a:t> Close Readers Do These Things anchor chart</a:t>
            </a:r>
            <a:r>
              <a:rPr lang="en" sz="1200" dirty="0">
                <a:solidFill>
                  <a:schemeClr val="dk1"/>
                </a:solidFill>
                <a:latin typeface="Calibri"/>
                <a:ea typeface="Calibri"/>
                <a:cs typeface="Calibri"/>
                <a:sym typeface="Calibri"/>
              </a:rPr>
              <a:t> and to record new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in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and remind them what </a:t>
            </a:r>
            <a:r>
              <a:rPr lang="en" sz="1200" i="1" dirty="0">
                <a:solidFill>
                  <a:schemeClr val="dk1"/>
                </a:solidFill>
                <a:latin typeface="Calibri"/>
                <a:ea typeface="Calibri"/>
                <a:cs typeface="Calibri"/>
                <a:sym typeface="Calibri"/>
              </a:rPr>
              <a:t>collaboration</a:t>
            </a:r>
            <a:r>
              <a:rPr lang="en" sz="1200" dirty="0">
                <a:solidFill>
                  <a:schemeClr val="dk1"/>
                </a:solidFill>
                <a:latin typeface="Calibri"/>
                <a:ea typeface="Calibri"/>
                <a:cs typeface="Calibri"/>
                <a:sym typeface="Calibri"/>
              </a:rPr>
              <a:t> looks and sounds like.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working with their partner.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pairs as they work to determine the gist and the meaning of unfamiliar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3 minutes remain, refocus whole group. Use total participation techniques to select students to share their gist statements and the meaning of any unfamiliar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with the whole group. Refer to the </a:t>
            </a:r>
            <a:r>
              <a:rPr lang="en" sz="1200" b="1" i="1" dirty="0">
                <a:solidFill>
                  <a:schemeClr val="dk1"/>
                </a:solidFill>
                <a:latin typeface="Calibri"/>
                <a:ea typeface="Calibri"/>
                <a:cs typeface="Calibri"/>
                <a:sym typeface="Calibri"/>
              </a:rPr>
              <a:t>Divided Loyalties</a:t>
            </a:r>
            <a:r>
              <a:rPr lang="en" sz="1200" b="1" dirty="0">
                <a:solidFill>
                  <a:schemeClr val="dk1"/>
                </a:solidFill>
                <a:latin typeface="Calibri"/>
                <a:ea typeface="Calibri"/>
                <a:cs typeface="Calibri"/>
                <a:sym typeface="Calibri"/>
              </a:rPr>
              <a:t> Gist note-catcher (example, for teacher reference) </a:t>
            </a:r>
            <a:r>
              <a:rPr lang="en" sz="1200" b="0" dirty="0">
                <a:solidFill>
                  <a:schemeClr val="dk1"/>
                </a:solidFill>
                <a:latin typeface="Calibri"/>
                <a:ea typeface="Calibri"/>
                <a:cs typeface="Calibri"/>
                <a:sym typeface="Calibri"/>
              </a:rPr>
              <a:t>as necessary.</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new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on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Where does this play take place? How do you know?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(Burlington, New Jersey; it says so on page 9 of the text.)</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 pin and label to Burlington, New Jersey on the </a:t>
            </a:r>
            <a:r>
              <a:rPr lang="en" sz="1200" b="1" dirty="0">
                <a:solidFill>
                  <a:schemeClr val="dk1"/>
                </a:solidFill>
                <a:latin typeface="Calibri"/>
                <a:ea typeface="Calibri"/>
                <a:cs typeface="Calibri"/>
                <a:sym typeface="Calibri"/>
              </a:rPr>
              <a:t>world map</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37160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gist Scene 1 and collaboration with their partners.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determining the gist: (Key Phrases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highlighting or underlining key phrases in their individual copy of </a:t>
            </a:r>
            <a:r>
              <a:rPr lang="en" sz="1200" b="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in advance. This lifts the gist up for them as they read 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fine motor skills: Offer choice with the graphic organizer by providing a template that includes lines within the boxes.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(Character Chart: Referencing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reference the </a:t>
            </a:r>
            <a:r>
              <a:rPr lang="en" sz="1200" b="0" dirty="0">
                <a:solidFill>
                  <a:schemeClr val="dk1"/>
                </a:solidFill>
                <a:latin typeface="Calibri"/>
                <a:ea typeface="Calibri"/>
                <a:cs typeface="Calibri"/>
                <a:sym typeface="Calibri"/>
              </a:rPr>
              <a:t>Character Chart </a:t>
            </a:r>
            <a:r>
              <a:rPr lang="en" sz="1200" dirty="0">
                <a:solidFill>
                  <a:schemeClr val="dk1"/>
                </a:solidFill>
                <a:latin typeface="Calibri"/>
                <a:ea typeface="Calibri"/>
                <a:cs typeface="Calibri"/>
                <a:sym typeface="Calibri"/>
              </a:rPr>
              <a:t>(see “for heavier support”) as they name the characters in Act I, Scene 1, sharing something they know about each character before beginning to read. Provide sentence frames for support. (Example: </a:t>
            </a:r>
            <a:r>
              <a:rPr lang="en" sz="1200" i="0" dirty="0">
                <a:solidFill>
                  <a:schemeClr val="dk1"/>
                </a:solidFill>
                <a:latin typeface="Calibri"/>
                <a:ea typeface="Calibri"/>
                <a:cs typeface="Calibri"/>
                <a:sym typeface="Calibri"/>
              </a:rPr>
              <a:t>Robert is the father. His loyalty is to Great Britain.)</a:t>
            </a:r>
            <a:endParaRPr sz="1200" i="0" dirty="0">
              <a:solidFill>
                <a:schemeClr val="dk1"/>
              </a:solidFill>
              <a:latin typeface="Calibri"/>
              <a:ea typeface="Calibri"/>
              <a:cs typeface="Calibri"/>
              <a:sym typeface="Calibri"/>
            </a:endParaRPr>
          </a:p>
        </p:txBody>
      </p:sp>
      <p:sp>
        <p:nvSpPr>
          <p:cNvPr id="254" name="Google Shape;25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395741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Individual/Whole group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informational texts from Unit 1 and to spend a few minutes working with their partner to make connections between Act I, Scene 1 of </a:t>
            </a: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the information in those texts.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total participation techniques</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students to share their responses with the whole group. Listen for students to make connections to what the Loyalists and Patriots believed, to the Boston Tea Party, to the Boston Massacre, and to William Franklin.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 with partner to answer questions appropriately.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oral language and processing: Pair students with strategic partners to ensure that they have a strong, politely helpful partner to support their efforts in sharing their thinking and listening to their partner to make connections.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(Displaying a Map: Activating Schema</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Display the </a:t>
            </a:r>
            <a:r>
              <a:rPr lang="en" sz="1200" b="0" dirty="0">
                <a:solidFill>
                  <a:schemeClr val="dk1"/>
                </a:solidFill>
                <a:latin typeface="Calibri"/>
                <a:ea typeface="Calibri"/>
                <a:cs typeface="Calibri"/>
                <a:sym typeface="Calibri"/>
              </a:rPr>
              <a:t>map of the world </a:t>
            </a:r>
            <a:r>
              <a:rPr lang="en" sz="1200" dirty="0">
                <a:solidFill>
                  <a:schemeClr val="dk1"/>
                </a:solidFill>
                <a:latin typeface="Calibri"/>
                <a:ea typeface="Calibri"/>
                <a:cs typeface="Calibri"/>
                <a:sym typeface="Calibri"/>
              </a:rPr>
              <a:t>from Unit 1. Invite students to identify Britain and the 13 colonies on the map, as well as Burlington, New Jersey, where </a:t>
            </a: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takes place. This will ground them in a physical context to support the connections they are making.</a:t>
            </a:r>
            <a:endParaRPr sz="1200" dirty="0">
              <a:solidFill>
                <a:schemeClr val="dk1"/>
              </a:solidFill>
              <a:latin typeface="Calibri"/>
              <a:ea typeface="Calibri"/>
              <a:cs typeface="Calibri"/>
              <a:sym typeface="Calibri"/>
            </a:endParaRPr>
          </a:p>
        </p:txBody>
      </p:sp>
      <p:sp>
        <p:nvSpPr>
          <p:cNvPr id="261" name="Google Shape;261;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214893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2f71d5ece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2f71d5ece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and remind them specifically of </a:t>
            </a:r>
            <a:r>
              <a:rPr lang="en" sz="1200" i="1" dirty="0">
                <a:solidFill>
                  <a:schemeClr val="dk1"/>
                </a:solidFill>
                <a:latin typeface="Calibri"/>
                <a:ea typeface="Calibri"/>
                <a:cs typeface="Calibri"/>
                <a:sym typeface="Calibri"/>
              </a:rPr>
              <a:t>integrity</a:t>
            </a:r>
            <a:r>
              <a:rPr lang="en" sz="1200" dirty="0">
                <a:solidFill>
                  <a:schemeClr val="dk1"/>
                </a:solidFill>
                <a:latin typeface="Calibri"/>
                <a:ea typeface="Calibri"/>
                <a:cs typeface="Calibri"/>
                <a:sym typeface="Calibri"/>
              </a:rPr>
              <a:t>. In the context of research reading homework, this means trying to do it each day, even when it is tough to do so, and if it isn’t possible, being honest when recording the dates and pages read in their journal.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a:t>
            </a:r>
            <a:r>
              <a:rPr lang="en" sz="1200" b="1" dirty="0">
                <a:solidFill>
                  <a:schemeClr val="dk1"/>
                </a:solidFill>
                <a:latin typeface="Calibri"/>
                <a:ea typeface="Calibri"/>
                <a:cs typeface="Calibri"/>
                <a:sym typeface="Calibri"/>
              </a:rPr>
              <a:t> Independent Reading: Sample Plans </a:t>
            </a:r>
            <a:r>
              <a:rPr lang="en" sz="1200" dirty="0">
                <a:solidFill>
                  <a:schemeClr val="dk1"/>
                </a:solidFill>
                <a:latin typeface="Calibri"/>
                <a:ea typeface="Calibri"/>
                <a:cs typeface="Calibri"/>
                <a:sym typeface="Calibri"/>
              </a:rPr>
              <a:t>to guide students through a research reading share.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technique (e.g., Red Light, Green Light or </a:t>
            </a:r>
            <a:r>
              <a:rPr lang="en" sz="1200" dirty="0" smtClean="0">
                <a:solidFill>
                  <a:schemeClr val="dk1"/>
                </a:solidFill>
                <a:latin typeface="Calibri"/>
                <a:ea typeface="Calibri"/>
                <a:cs typeface="Calibri"/>
                <a:sym typeface="Calibri"/>
              </a:rPr>
              <a:t>Thumb-O</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Meter</a:t>
            </a:r>
            <a:r>
              <a:rPr lang="en" sz="1200" dirty="0">
                <a:solidFill>
                  <a:schemeClr val="dk1"/>
                </a:solidFill>
                <a:latin typeface="Calibri"/>
                <a:ea typeface="Calibri"/>
                <a:cs typeface="Calibri"/>
                <a:sym typeface="Calibri"/>
              </a:rPr>
              <a:t>) for students to self-assess against the learning targets and against how well they did collaborating and showing respect and integrity.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share out their research reading.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organizing their thinking for verbal expression: (Meeting in Advance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meeting with students in advance to prep them for the research reading share and minimize the threat associated with sharing.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5061714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3b06deb05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Suggested slide pacing: </a:t>
            </a:r>
            <a:r>
              <a:rPr lang="en" sz="1200" b="1" i="0" u="none" strike="noStrike" cap="none" dirty="0" smtClean="0">
                <a:solidFill>
                  <a:srgbClr val="000000"/>
                </a:solidFill>
                <a:latin typeface="Calibri"/>
                <a:ea typeface="Calibri"/>
                <a:cs typeface="Calibri"/>
                <a:sym typeface="Calibri"/>
              </a:rPr>
              <a:t>2</a:t>
            </a:r>
            <a:r>
              <a:rPr lang="en-US" sz="1200" b="1" i="0" u="none" strike="noStrike" cap="none" dirty="0" smtClean="0">
                <a:solidFill>
                  <a:srgbClr val="000000"/>
                </a:solidFill>
                <a:latin typeface="Calibri"/>
                <a:ea typeface="Calibri"/>
                <a:cs typeface="Calibri"/>
                <a:sym typeface="Calibri"/>
              </a:rPr>
              <a:t>-3</a:t>
            </a:r>
            <a:r>
              <a:rPr lang="en" sz="1200" b="1" i="0"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minutes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 </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This slide contains animations to reveal each section of text.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Use a checking for understanding technique (e.g., Red Light, Green Light or Thumb-O-Meter) for students to self-assess against the learning learning targets.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time permits, focus students on the </a:t>
            </a:r>
            <a:r>
              <a:rPr lang="en" sz="1200" b="1" i="0" u="none" strike="noStrike" cap="none" dirty="0">
                <a:solidFill>
                  <a:schemeClr val="dk1"/>
                </a:solidFill>
                <a:latin typeface="Calibri"/>
                <a:ea typeface="Calibri"/>
                <a:cs typeface="Calibri"/>
                <a:sym typeface="Calibri"/>
              </a:rPr>
              <a:t>Working to Become Effective Learners anchor chart</a:t>
            </a:r>
            <a:r>
              <a:rPr lang="en" sz="1200" b="0" i="0" u="none" strike="noStrike" cap="none" dirty="0">
                <a:solidFill>
                  <a:schemeClr val="dk1"/>
                </a:solidFill>
                <a:latin typeface="Calibri"/>
                <a:ea typeface="Calibri"/>
                <a:cs typeface="Calibri"/>
                <a:sym typeface="Calibri"/>
              </a:rPr>
              <a:t> and invite them to self-assess how well they </a:t>
            </a:r>
            <a:r>
              <a:rPr lang="en" sz="1200" dirty="0">
                <a:solidFill>
                  <a:schemeClr val="dk1"/>
                </a:solidFill>
                <a:latin typeface="Calibri"/>
                <a:ea typeface="Calibri"/>
                <a:cs typeface="Calibri"/>
                <a:sym typeface="Calibri"/>
              </a:rPr>
              <a:t>did collaborating</a:t>
            </a:r>
            <a:r>
              <a:rPr lang="en" sz="1200" b="0" i="0" u="none" strike="noStrike" cap="none" dirty="0">
                <a:solidFill>
                  <a:schemeClr val="dk1"/>
                </a:solidFill>
                <a:latin typeface="Calibri"/>
                <a:ea typeface="Calibri"/>
                <a:cs typeface="Calibri"/>
                <a:sym typeface="Calibri"/>
              </a:rPr>
              <a:t> and show</a:t>
            </a:r>
            <a:r>
              <a:rPr lang="en" sz="1200" dirty="0">
                <a:solidFill>
                  <a:schemeClr val="dk1"/>
                </a:solidFill>
                <a:latin typeface="Calibri"/>
                <a:ea typeface="Calibri"/>
                <a:cs typeface="Calibri"/>
                <a:sym typeface="Calibri"/>
              </a:rPr>
              <a:t>ing respect and </a:t>
            </a:r>
            <a:r>
              <a:rPr lang="en" sz="1200" b="0" i="0" u="none" strike="noStrike" cap="none" dirty="0">
                <a:solidFill>
                  <a:schemeClr val="dk1"/>
                </a:solidFill>
                <a:latin typeface="Calibri"/>
                <a:ea typeface="Calibri"/>
                <a:cs typeface="Calibri"/>
                <a:sym typeface="Calibri"/>
              </a:rPr>
              <a:t> integrity.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Look-for students who may need additional help with the Learning Targets.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 None. </a:t>
            </a:r>
            <a:endParaRPr sz="1200" b="0" i="0" u="none" strike="noStrike" cap="none" dirty="0">
              <a:solidFill>
                <a:srgbClr val="000000"/>
              </a:solidFill>
              <a:latin typeface="Calibri"/>
              <a:ea typeface="Calibri"/>
              <a:cs typeface="Calibri"/>
              <a:sym typeface="Calibri"/>
            </a:endParaRPr>
          </a:p>
        </p:txBody>
      </p:sp>
      <p:sp>
        <p:nvSpPr>
          <p:cNvPr id="274" name="Google Shape;274;g43b06deb05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31551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Google Shape;281;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558871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8" name="Google Shape;288;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3870141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U1:</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p:txBody>
      </p:sp>
      <p:sp>
        <p:nvSpPr>
          <p:cNvPr id="296" name="Google Shape;296;p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7628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 </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latin typeface="Calibri"/>
                <a:ea typeface="Calibri"/>
                <a:cs typeface="Calibri"/>
                <a:sym typeface="Calibri"/>
                <a:hlinkClick r:id="rId3"/>
              </a:rPr>
              <a:t>http://curriculum.eleducation.org/curriculum/ela/grade-4/module-3/unit-2/lesson-1</a:t>
            </a:r>
            <a:endParaRPr sz="1200" u="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 </a:t>
            </a:r>
            <a:r>
              <a:rPr lang="en" sz="1200" dirty="0">
                <a:solidFill>
                  <a:schemeClr val="dk1"/>
                </a:solidFill>
                <a:latin typeface="Calibri"/>
                <a:ea typeface="Calibri"/>
                <a:cs typeface="Calibri"/>
                <a:sym typeface="Calibri"/>
              </a:rPr>
              <a:t>this lesson, students continue to focus on working to become effective learners by collaborating to research in pairs.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a:t>
            </a:r>
            <a:r>
              <a:rPr lang="en" sz="1200" u="sng" dirty="0">
                <a:solidFill>
                  <a:schemeClr val="hlink"/>
                </a:solidFill>
                <a:latin typeface="Calibri"/>
                <a:ea typeface="Calibri"/>
                <a:cs typeface="Calibri"/>
                <a:sym typeface="Calibri"/>
                <a:hlinkClick r:id="rId6"/>
              </a:rPr>
              <a:t>four</a:t>
            </a:r>
            <a:r>
              <a:rPr lang="en" sz="1200" i="0" u="sng" strike="noStrike" cap="none" dirty="0">
                <a:solidFill>
                  <a:schemeClr val="hlink"/>
                </a:solidFill>
                <a:latin typeface="Calibri"/>
                <a:ea typeface="Calibri"/>
                <a:cs typeface="Calibri"/>
                <a:sym typeface="Calibri"/>
                <a:hlinkClick r:id="rId6"/>
              </a:rPr>
              <a:t>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3726758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 Notice/I Wonder anchor chart</a:t>
            </a:r>
            <a:r>
              <a:rPr lang="en" sz="1200" dirty="0">
                <a:solidFill>
                  <a:schemeClr val="dk1"/>
                </a:solidFill>
                <a:latin typeface="Calibri"/>
                <a:ea typeface="Calibri"/>
                <a:cs typeface="Calibri"/>
                <a:sym typeface="Calibri"/>
              </a:rPr>
              <a:t> (new; co-created with students during Work Time A)</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Divided Loyalties</a:t>
            </a:r>
            <a:r>
              <a:rPr lang="en" sz="1200" b="1" dirty="0">
                <a:solidFill>
                  <a:schemeClr val="dk1"/>
                </a:solidFill>
                <a:latin typeface="Calibri"/>
                <a:ea typeface="Calibri"/>
                <a:cs typeface="Calibri"/>
                <a:sym typeface="Calibri"/>
              </a:rPr>
              <a:t> Gist note-catcher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Divided Loyalties</a:t>
            </a:r>
            <a:r>
              <a:rPr lang="en" sz="1200" b="1" dirty="0">
                <a:solidFill>
                  <a:schemeClr val="dk1"/>
                </a:solidFill>
                <a:latin typeface="Calibri"/>
                <a:ea typeface="Calibri"/>
                <a:cs typeface="Calibri"/>
                <a:sym typeface="Calibri"/>
              </a:rPr>
              <a:t> Gist note-catcher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Pin and label</a:t>
            </a:r>
            <a:r>
              <a:rPr lang="en" sz="1200" dirty="0">
                <a:solidFill>
                  <a:schemeClr val="dk1"/>
                </a:solidFill>
                <a:latin typeface="Calibri"/>
                <a:ea typeface="Calibri"/>
                <a:cs typeface="Calibri"/>
                <a:sym typeface="Calibri"/>
              </a:rPr>
              <a:t> (see Teaching Notes; one for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World map</a:t>
            </a:r>
            <a:r>
              <a:rPr lang="en" sz="1200" dirty="0">
                <a:solidFill>
                  <a:schemeClr val="dk1"/>
                </a:solidFill>
                <a:latin typeface="Calibri"/>
                <a:ea typeface="Calibri"/>
                <a:cs typeface="Calibri"/>
                <a:sym typeface="Calibri"/>
              </a:rPr>
              <a:t> (from Module 1; one for display)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Lessons: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(begun in Module 1; added to during Work Time B)</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(begun in Unit 1, Lesson 1; added to during Work Time B)</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Informational texts from Unit 1 (from Unit 1; one of each per student): </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b="0" dirty="0">
                <a:solidFill>
                  <a:schemeClr val="dk1"/>
                </a:solidFill>
                <a:latin typeface="Calibri"/>
                <a:ea typeface="Calibri"/>
                <a:cs typeface="Calibri"/>
                <a:sym typeface="Calibri"/>
              </a:rPr>
              <a:t>“Revolutionary War, Part I” (from Unit 1, Lesson 2) </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b="0" dirty="0">
                <a:solidFill>
                  <a:schemeClr val="dk1"/>
                </a:solidFill>
                <a:latin typeface="Calibri"/>
                <a:ea typeface="Calibri"/>
                <a:cs typeface="Calibri"/>
                <a:sym typeface="Calibri"/>
              </a:rPr>
              <a:t>“Loyalists” (from Unit 1, Lesson 4) </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b="0" dirty="0">
                <a:solidFill>
                  <a:schemeClr val="dk1"/>
                </a:solidFill>
                <a:latin typeface="Calibri"/>
                <a:ea typeface="Calibri"/>
                <a:cs typeface="Calibri"/>
                <a:sym typeface="Calibri"/>
              </a:rPr>
              <a:t>“An Incomplete Revolution” (from Unit 1, Lesson 7)</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b="0" dirty="0">
                <a:solidFill>
                  <a:schemeClr val="dk1"/>
                </a:solidFill>
                <a:latin typeface="Calibri"/>
                <a:ea typeface="Calibri"/>
                <a:cs typeface="Calibri"/>
                <a:sym typeface="Calibri"/>
              </a:rPr>
              <a:t>“American Indians and the American Revolution” </a:t>
            </a:r>
            <a:r>
              <a:rPr lang="en" sz="1200" dirty="0">
                <a:solidFill>
                  <a:schemeClr val="dk1"/>
                </a:solidFill>
                <a:latin typeface="Calibri"/>
                <a:ea typeface="Calibri"/>
                <a:cs typeface="Calibri"/>
                <a:sym typeface="Calibri"/>
              </a:rPr>
              <a:t>(from Unit 1, Lesson 9)</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Independent Reading: Sample Plans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see Module 1 Appendix)</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finding the gist.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9270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r>
              <a:rPr lang="en" sz="1200" i="0" u="none" strike="noStrike" cap="none">
                <a:solidFill>
                  <a:schemeClr val="dk1"/>
                </a:solidFill>
                <a:latin typeface="Calibri"/>
                <a:ea typeface="Calibri"/>
                <a:cs typeface="Calibri"/>
                <a:sym typeface="Calibri"/>
              </a:rPr>
              <a:t> </a:t>
            </a:r>
            <a:endParaRPr sz="120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95169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chemeClr val="dk1"/>
                </a:solidFill>
                <a:latin typeface="Calibri"/>
                <a:ea typeface="Calibri"/>
                <a:cs typeface="Calibri"/>
                <a:sym typeface="Calibri"/>
              </a:rPr>
              <a:t>For lighter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text-based discussion in Work Time B, encourage students to use Goals 1 and 2 Conversation Cues with other students to extend and deepen conversations, think with others, and enhance language development. (Example: </a:t>
            </a:r>
            <a:r>
              <a:rPr lang="en" sz="1200" i="0" dirty="0">
                <a:solidFill>
                  <a:schemeClr val="dk1"/>
                </a:solidFill>
                <a:latin typeface="Calibri"/>
                <a:ea typeface="Calibri"/>
                <a:cs typeface="Calibri"/>
                <a:sym typeface="Calibri"/>
              </a:rPr>
              <a:t>“Can you give an example</a:t>
            </a:r>
            <a:r>
              <a:rPr lang="en" sz="1200" i="0" dirty="0" smtClean="0">
                <a:solidFill>
                  <a:schemeClr val="dk1"/>
                </a:solidFill>
                <a:latin typeface="Calibri"/>
                <a:ea typeface="Calibri"/>
                <a:cs typeface="Calibri"/>
                <a:sym typeface="Calibri"/>
              </a:rPr>
              <a:t>?”)</a:t>
            </a:r>
            <a:endParaRPr lang="en-US" sz="1200" i="0" dirty="0" smtClean="0">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chemeClr val="dk1"/>
                </a:solidFill>
                <a:latin typeface="Calibri"/>
                <a:ea typeface="Calibri"/>
                <a:cs typeface="Calibri"/>
                <a:sym typeface="Calibri"/>
              </a:rPr>
              <a:t>For heavier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dirty="0">
                <a:latin typeface="Calibri"/>
                <a:ea typeface="Calibri"/>
                <a:cs typeface="Calibri"/>
                <a:sym typeface="Calibri"/>
              </a:rPr>
              <a:t>Consider providing students with sentence starters during Work Time B to support them in the text-based discussion. Allow time for them to orally practice with a partner before doing so with the group. For example, </a:t>
            </a:r>
            <a:r>
              <a:rPr lang="en" sz="1200" i="0" dirty="0">
                <a:latin typeface="Calibri"/>
                <a:ea typeface="Calibri"/>
                <a:cs typeface="Calibri"/>
                <a:sym typeface="Calibri"/>
              </a:rPr>
              <a:t>“I agree, and would like to add that ____.” “One example that demonstrates this opinion is _____.”</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760858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11" name="Google Shape;211;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05856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7" name="Google Shape;217;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18" name="Google Shape;218;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59871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24" name="Google Shape;22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44352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3" name="Google Shape;23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agenda and gather excitement for the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3843781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0" name="Google Shape;90;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2" name="Google Shape;102;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
        <p:cNvGrpSpPr/>
        <p:nvPr/>
      </p:nvGrpSpPr>
      <p:grpSpPr>
        <a:xfrm>
          <a:off x="0" y="0"/>
          <a:ext cx="0" cy="0"/>
          <a:chOff x="0" y="0"/>
          <a:chExt cx="0" cy="0"/>
        </a:xfrm>
      </p:grpSpPr>
      <p:sp>
        <p:nvSpPr>
          <p:cNvPr id="107" name="Google Shape;107;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2" name="Google Shape;112;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3" name="Google Shape;113;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4" name="Google Shape;114;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7" name="Google Shape;117;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8" name="Google Shape;11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1"/>
        <p:cNvGrpSpPr/>
        <p:nvPr/>
      </p:nvGrpSpPr>
      <p:grpSpPr>
        <a:xfrm>
          <a:off x="0" y="0"/>
          <a:ext cx="0" cy="0"/>
          <a:chOff x="0" y="0"/>
          <a:chExt cx="0" cy="0"/>
        </a:xfrm>
      </p:grpSpPr>
      <p:sp>
        <p:nvSpPr>
          <p:cNvPr id="122" name="Google Shape;122;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3" name="Google Shape;123;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8"/>
        <p:cNvGrpSpPr/>
        <p:nvPr/>
      </p:nvGrpSpPr>
      <p:grpSpPr>
        <a:xfrm>
          <a:off x="0" y="0"/>
          <a:ext cx="0" cy="0"/>
          <a:chOff x="0" y="0"/>
          <a:chExt cx="0" cy="0"/>
        </a:xfrm>
      </p:grpSpPr>
      <p:sp>
        <p:nvSpPr>
          <p:cNvPr id="129" name="Google Shape;129;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0" name="Google Shape;130;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7"/>
        <p:cNvGrpSpPr/>
        <p:nvPr/>
      </p:nvGrpSpPr>
      <p:grpSpPr>
        <a:xfrm>
          <a:off x="0" y="0"/>
          <a:ext cx="0" cy="0"/>
          <a:chOff x="0" y="0"/>
          <a:chExt cx="0" cy="0"/>
        </a:xfrm>
      </p:grpSpPr>
      <p:sp>
        <p:nvSpPr>
          <p:cNvPr id="138" name="Google Shape;138;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2"/>
        <p:cNvGrpSpPr/>
        <p:nvPr/>
      </p:nvGrpSpPr>
      <p:grpSpPr>
        <a:xfrm>
          <a:off x="0" y="0"/>
          <a:ext cx="0" cy="0"/>
          <a:chOff x="0" y="0"/>
          <a:chExt cx="0" cy="0"/>
        </a:xfrm>
      </p:grpSpPr>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6"/>
        <p:cNvGrpSpPr/>
        <p:nvPr/>
      </p:nvGrpSpPr>
      <p:grpSpPr>
        <a:xfrm>
          <a:off x="0" y="0"/>
          <a:ext cx="0" cy="0"/>
          <a:chOff x="0" y="0"/>
          <a:chExt cx="0" cy="0"/>
        </a:xfrm>
      </p:grpSpPr>
      <p:sp>
        <p:nvSpPr>
          <p:cNvPr id="147" name="Google Shape;14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8" name="Google Shape;148;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3"/>
        <p:cNvGrpSpPr/>
        <p:nvPr/>
      </p:nvGrpSpPr>
      <p:grpSpPr>
        <a:xfrm>
          <a:off x="0" y="0"/>
          <a:ext cx="0" cy="0"/>
          <a:chOff x="0" y="0"/>
          <a:chExt cx="0" cy="0"/>
        </a:xfrm>
      </p:grpSpPr>
      <p:sp>
        <p:nvSpPr>
          <p:cNvPr id="154" name="Google Shape;154;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5" name="Google Shape;155;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0"/>
        <p:cNvGrpSpPr/>
        <p:nvPr/>
      </p:nvGrpSpPr>
      <p:grpSpPr>
        <a:xfrm>
          <a:off x="0" y="0"/>
          <a:ext cx="0" cy="0"/>
          <a:chOff x="0" y="0"/>
          <a:chExt cx="0" cy="0"/>
        </a:xfrm>
      </p:grpSpPr>
      <p:sp>
        <p:nvSpPr>
          <p:cNvPr id="161" name="Google Shape;161;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2" name="Google Shape;162;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6"/>
        <p:cNvGrpSpPr/>
        <p:nvPr/>
      </p:nvGrpSpPr>
      <p:grpSpPr>
        <a:xfrm>
          <a:off x="0" y="0"/>
          <a:ext cx="0" cy="0"/>
          <a:chOff x="0" y="0"/>
          <a:chExt cx="0" cy="0"/>
        </a:xfrm>
      </p:grpSpPr>
      <p:sp>
        <p:nvSpPr>
          <p:cNvPr id="167" name="Google Shape;167;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8" name="Google Shape;168;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1"/>
        <p:cNvGrpSpPr/>
        <p:nvPr/>
      </p:nvGrpSpPr>
      <p:grpSpPr>
        <a:xfrm>
          <a:off x="0" y="0"/>
          <a:ext cx="0" cy="0"/>
          <a:chOff x="0" y="0"/>
          <a:chExt cx="0" cy="0"/>
        </a:xfrm>
      </p:grpSpPr>
      <p:sp>
        <p:nvSpPr>
          <p:cNvPr id="92" name="Google Shape;92;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3" name="Google Shape;93;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6" name="Google Shape;96;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7" name="Google Shape;97;p14"/>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98" name="Google Shape;98;p14"/>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9" name="Google Shape;99;p14"/>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2/lesson-1"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326571" y="273844"/>
            <a:ext cx="8188779"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a:t>
            </a:r>
            <a:r>
              <a:rPr lang="en" sz="3400" dirty="0">
                <a:latin typeface="Century Gothic"/>
                <a:ea typeface="Century Gothic"/>
                <a:cs typeface="Century Gothic"/>
                <a:sym typeface="Century Gothic"/>
              </a:rPr>
              <a:t>2</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326571" y="1369219"/>
            <a:ext cx="8188779"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a:t>
            </a:r>
            <a:r>
              <a:rPr lang="en" sz="1600" dirty="0">
                <a:latin typeface="Century Gothic"/>
                <a:ea typeface="Century Gothic"/>
                <a:cs typeface="Century Gothic"/>
                <a:sym typeface="Century Gothic"/>
              </a:rPr>
              <a:t>60</a:t>
            </a:r>
            <a:r>
              <a:rPr lang="en" sz="1600" b="0" i="0" u="none" strike="noStrike" cap="none" dirty="0">
                <a:solidFill>
                  <a:schemeClr val="dk1"/>
                </a:solidFill>
                <a:latin typeface="Century Gothic"/>
                <a:ea typeface="Century Gothic"/>
                <a:cs typeface="Century Gothic"/>
                <a:sym typeface="Century Gothic"/>
              </a:rPr>
              <a:t>-</a:t>
            </a:r>
            <a:r>
              <a:rPr lang="en" sz="1600" dirty="0">
                <a:latin typeface="Century Gothic"/>
                <a:ea typeface="Century Gothic"/>
                <a:cs typeface="Century Gothic"/>
                <a:sym typeface="Century Gothic"/>
              </a:rPr>
              <a:t>70</a:t>
            </a:r>
            <a:r>
              <a:rPr lang="en" sz="1600" b="0" i="0" u="none" strike="noStrike" cap="none" dirty="0">
                <a:solidFill>
                  <a:schemeClr val="dk1"/>
                </a:solidFill>
                <a:latin typeface="Century Gothic"/>
                <a:ea typeface="Century Gothic"/>
                <a:cs typeface="Century Gothic"/>
                <a:sym typeface="Century Gothic"/>
              </a:rPr>
              <a:t>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purpose of today’s lesson is to:</a:t>
            </a:r>
            <a:endParaRPr sz="16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Char char="●"/>
            </a:pPr>
            <a:r>
              <a:rPr lang="en" sz="1600" dirty="0">
                <a:latin typeface="Century Gothic"/>
                <a:ea typeface="Century Gothic"/>
                <a:cs typeface="Century Gothic"/>
                <a:sym typeface="Century Gothic"/>
              </a:rPr>
              <a:t>In this lesson, students begin reading </a:t>
            </a:r>
            <a:r>
              <a:rPr lang="en" sz="1600" i="1" dirty="0">
                <a:latin typeface="Century Gothic"/>
                <a:ea typeface="Century Gothic"/>
                <a:cs typeface="Century Gothic"/>
                <a:sym typeface="Century Gothic"/>
              </a:rPr>
              <a:t>Divided Loyalties</a:t>
            </a:r>
            <a:r>
              <a:rPr lang="en" sz="1600" dirty="0">
                <a:latin typeface="Century Gothic"/>
                <a:ea typeface="Century Gothic"/>
                <a:cs typeface="Century Gothic"/>
                <a:sym typeface="Century Gothic"/>
              </a:rPr>
              <a:t> by Gare Thompson, a play about a family during the American Revolution. Students were introduced to the informational sections of this text in the </a:t>
            </a:r>
            <a:r>
              <a:rPr lang="en" sz="1600" b="1" dirty="0">
                <a:latin typeface="Century Gothic"/>
                <a:ea typeface="Century Gothic"/>
                <a:cs typeface="Century Gothic"/>
                <a:sym typeface="Century Gothic"/>
              </a:rPr>
              <a:t>Mid-Unit 1 Assessment</a:t>
            </a:r>
            <a:r>
              <a:rPr lang="en" sz="1600" dirty="0">
                <a:latin typeface="Century Gothic"/>
                <a:ea typeface="Century Gothic"/>
                <a:cs typeface="Century Gothic"/>
                <a:sym typeface="Century Gothic"/>
              </a:rPr>
              <a:t> and also built considerable background knowledge about the American Revolution by reading informational texts throughout Unit 1. As a result, they will not reread those pages in this unit.</a:t>
            </a:r>
            <a:endParaRPr sz="16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endParaRPr lang="en" sz="16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smtClean="0">
                <a:solidFill>
                  <a:schemeClr val="dk1"/>
                </a:solidFill>
                <a:latin typeface="Century Gothic"/>
                <a:ea typeface="Century Gothic"/>
                <a:cs typeface="Century Gothic"/>
                <a:sym typeface="Century Gothic"/>
              </a:rPr>
              <a:t>The </a:t>
            </a:r>
            <a:r>
              <a:rPr lang="en" sz="1600" b="0" i="0" u="none" strike="noStrike" cap="none" dirty="0">
                <a:solidFill>
                  <a:schemeClr val="dk1"/>
                </a:solidFill>
                <a:latin typeface="Century Gothic"/>
                <a:ea typeface="Century Gothic"/>
                <a:cs typeface="Century Gothic"/>
                <a:sym typeface="Century Gothic"/>
              </a:rPr>
              <a:t>Learning Targets for students today are:</a:t>
            </a:r>
            <a:endParaRPr sz="16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90000"/>
              </a:lnSpc>
              <a:spcBef>
                <a:spcPts val="0"/>
              </a:spcBef>
              <a:spcAft>
                <a:spcPts val="0"/>
              </a:spcAft>
              <a:buSzPct val="100000"/>
              <a:buFont typeface="Century Gothic"/>
              <a:buAutoNum type="arabicPeriod"/>
            </a:pPr>
            <a:r>
              <a:rPr lang="en" sz="1600" dirty="0">
                <a:latin typeface="Century Gothic"/>
                <a:ea typeface="Century Gothic"/>
                <a:cs typeface="Century Gothic"/>
                <a:sym typeface="Century Gothic"/>
              </a:rPr>
              <a:t>I can determine the gist and the meaning of unfamiliar words and phrases in Act I, Scene 1 of </a:t>
            </a:r>
            <a:r>
              <a:rPr lang="en" sz="1600" i="1" dirty="0">
                <a:latin typeface="Century Gothic"/>
                <a:ea typeface="Century Gothic"/>
                <a:cs typeface="Century Gothic"/>
                <a:sym typeface="Century Gothic"/>
              </a:rPr>
              <a:t>Divided Loyalties</a:t>
            </a:r>
            <a:r>
              <a:rPr lang="en" sz="1600" dirty="0">
                <a:latin typeface="Century Gothic"/>
                <a:ea typeface="Century Gothic"/>
                <a:cs typeface="Century Gothic"/>
                <a:sym typeface="Century Gothic"/>
              </a:rPr>
              <a:t>. </a:t>
            </a:r>
            <a:endParaRPr sz="1600" dirty="0">
              <a:latin typeface="Century Gothic"/>
              <a:ea typeface="Century Gothic"/>
              <a:cs typeface="Century Gothic"/>
              <a:sym typeface="Century Gothic"/>
            </a:endParaRPr>
          </a:p>
          <a:p>
            <a:pPr marL="457200" marR="0" lvl="0" indent="-304800" algn="l" rtl="0">
              <a:lnSpc>
                <a:spcPct val="90000"/>
              </a:lnSpc>
              <a:spcBef>
                <a:spcPts val="0"/>
              </a:spcBef>
              <a:spcAft>
                <a:spcPts val="0"/>
              </a:spcAft>
              <a:buSzPct val="100000"/>
              <a:buFont typeface="Century Gothic"/>
              <a:buAutoNum type="arabicPeriod"/>
            </a:pPr>
            <a:r>
              <a:rPr lang="en" sz="1600" dirty="0">
                <a:latin typeface="Century Gothic"/>
                <a:ea typeface="Century Gothic"/>
                <a:cs typeface="Century Gothic"/>
                <a:sym typeface="Century Gothic"/>
              </a:rPr>
              <a:t>I can make connections between Act I, Scene 1 of </a:t>
            </a:r>
            <a:r>
              <a:rPr lang="en" sz="1600" i="1" dirty="0">
                <a:latin typeface="Century Gothic"/>
                <a:ea typeface="Century Gothic"/>
                <a:cs typeface="Century Gothic"/>
                <a:sym typeface="Century Gothic"/>
              </a:rPr>
              <a:t>Divided Loyalties </a:t>
            </a:r>
            <a:r>
              <a:rPr lang="en" sz="1600" dirty="0">
                <a:latin typeface="Century Gothic"/>
                <a:ea typeface="Century Gothic"/>
                <a:cs typeface="Century Gothic"/>
                <a:sym typeface="Century Gothic"/>
              </a:rPr>
              <a:t>and the informational texts from Unit 1. </a:t>
            </a:r>
            <a:endParaRPr sz="1600"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40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448750" y="273850"/>
            <a:ext cx="806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Learning Targets </a:t>
            </a:r>
            <a:endParaRPr sz="3300" b="0" i="0" u="none" strike="noStrike" cap="none">
              <a:solidFill>
                <a:schemeClr val="dk1"/>
              </a:solidFill>
              <a:latin typeface="Century Gothic"/>
              <a:ea typeface="Century Gothic"/>
              <a:cs typeface="Century Gothic"/>
              <a:sym typeface="Century Gothic"/>
            </a:endParaRPr>
          </a:p>
        </p:txBody>
      </p:sp>
      <p:sp>
        <p:nvSpPr>
          <p:cNvPr id="242" name="Google Shape;242;p35"/>
          <p:cNvSpPr txBox="1">
            <a:spLocks noGrp="1"/>
          </p:cNvSpPr>
          <p:nvPr>
            <p:ph type="body" idx="1"/>
          </p:nvPr>
        </p:nvSpPr>
        <p:spPr>
          <a:xfrm>
            <a:off x="448750" y="1369219"/>
            <a:ext cx="8066600" cy="3263400"/>
          </a:xfrm>
          <a:prstGeom prst="rect">
            <a:avLst/>
          </a:prstGeom>
          <a:noFill/>
          <a:ln>
            <a:noFill/>
          </a:ln>
        </p:spPr>
        <p:txBody>
          <a:bodyPr spcFirstLastPara="1" wrap="square" lIns="68575" tIns="34275" rIns="68575" bIns="34275" anchor="t" anchorCtr="0">
            <a:noAutofit/>
          </a:bodyPr>
          <a:lstStyle/>
          <a:p>
            <a:pPr marL="457200" lvl="0" indent="-355600" algn="l"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I can determine the gist and the meaning of unfamiliar words and phrases in </a:t>
            </a:r>
            <a:r>
              <a:rPr lang="en" sz="2000" u="sng" dirty="0">
                <a:latin typeface="Century Gothic"/>
                <a:ea typeface="Century Gothic"/>
                <a:cs typeface="Century Gothic"/>
                <a:sym typeface="Century Gothic"/>
              </a:rPr>
              <a:t>Act I</a:t>
            </a:r>
            <a:r>
              <a:rPr lang="en" sz="2000" dirty="0">
                <a:latin typeface="Century Gothic"/>
                <a:ea typeface="Century Gothic"/>
                <a:cs typeface="Century Gothic"/>
                <a:sym typeface="Century Gothic"/>
              </a:rPr>
              <a:t>, </a:t>
            </a:r>
            <a:r>
              <a:rPr lang="en" sz="2000" u="sng" dirty="0">
                <a:latin typeface="Century Gothic"/>
                <a:ea typeface="Century Gothic"/>
                <a:cs typeface="Century Gothic"/>
                <a:sym typeface="Century Gothic"/>
              </a:rPr>
              <a:t>Scene 1</a:t>
            </a:r>
            <a:r>
              <a:rPr lang="en" sz="2000" dirty="0">
                <a:latin typeface="Century Gothic"/>
                <a:ea typeface="Century Gothic"/>
                <a:cs typeface="Century Gothic"/>
                <a:sym typeface="Century Gothic"/>
              </a:rPr>
              <a:t> of </a:t>
            </a:r>
            <a:r>
              <a:rPr lang="en" sz="2000" i="1" dirty="0">
                <a:latin typeface="Century Gothic"/>
                <a:ea typeface="Century Gothic"/>
                <a:cs typeface="Century Gothic"/>
                <a:sym typeface="Century Gothic"/>
              </a:rPr>
              <a:t>Divided Loyalties</a:t>
            </a:r>
            <a:r>
              <a:rPr lang="en" sz="2000" dirty="0">
                <a:latin typeface="Century Gothic"/>
                <a:ea typeface="Century Gothic"/>
                <a:cs typeface="Century Gothic"/>
                <a:sym typeface="Century Gothic"/>
              </a:rPr>
              <a:t>. </a:t>
            </a:r>
            <a:endParaRPr lang="en" sz="2000" dirty="0"/>
          </a:p>
          <a:p>
            <a:pPr marL="457200" lvl="0" indent="-355600" algn="l" rtl="0">
              <a:spcBef>
                <a:spcPts val="800"/>
              </a:spcBef>
              <a:spcAft>
                <a:spcPts val="0"/>
              </a:spcAft>
              <a:buSzPts val="2000"/>
              <a:buFont typeface="Century Gothic"/>
              <a:buAutoNum type="arabicPeriod"/>
            </a:pPr>
            <a:endParaRPr lang="en" sz="2000" dirty="0">
              <a:latin typeface="Century Gothic"/>
              <a:ea typeface="Century Gothic"/>
              <a:cs typeface="Century Gothic"/>
              <a:sym typeface="Century Gothic"/>
            </a:endParaRPr>
          </a:p>
          <a:p>
            <a:pPr marL="457200" lvl="0" indent="-355600" algn="l" rtl="0">
              <a:spcBef>
                <a:spcPts val="800"/>
              </a:spcBef>
              <a:spcAft>
                <a:spcPts val="0"/>
              </a:spcAft>
              <a:buSzPts val="2000"/>
              <a:buFont typeface="Century Gothic"/>
              <a:buAutoNum type="arabicPeriod"/>
            </a:pPr>
            <a:r>
              <a:rPr lang="en" sz="2000" dirty="0" smtClean="0">
                <a:latin typeface="Century Gothic"/>
                <a:ea typeface="Century Gothic"/>
                <a:cs typeface="Century Gothic"/>
                <a:sym typeface="Century Gothic"/>
              </a:rPr>
              <a:t>I </a:t>
            </a:r>
            <a:r>
              <a:rPr lang="en" sz="2000" dirty="0">
                <a:latin typeface="Century Gothic"/>
                <a:ea typeface="Century Gothic"/>
                <a:cs typeface="Century Gothic"/>
                <a:sym typeface="Century Gothic"/>
              </a:rPr>
              <a:t>can make </a:t>
            </a:r>
            <a:r>
              <a:rPr lang="en" sz="2000" u="sng" dirty="0">
                <a:latin typeface="Century Gothic"/>
                <a:ea typeface="Century Gothic"/>
                <a:cs typeface="Century Gothic"/>
                <a:sym typeface="Century Gothic"/>
              </a:rPr>
              <a:t>connections</a:t>
            </a:r>
            <a:r>
              <a:rPr lang="en" sz="2000" dirty="0">
                <a:latin typeface="Century Gothic"/>
                <a:ea typeface="Century Gothic"/>
                <a:cs typeface="Century Gothic"/>
                <a:sym typeface="Century Gothic"/>
              </a:rPr>
              <a:t> between Act I, Scene 1 of </a:t>
            </a:r>
            <a:r>
              <a:rPr lang="en" sz="2000" i="1" dirty="0">
                <a:latin typeface="Century Gothic"/>
                <a:ea typeface="Century Gothic"/>
                <a:cs typeface="Century Gothic"/>
                <a:sym typeface="Century Gothic"/>
              </a:rPr>
              <a:t>Divided Loyalties</a:t>
            </a:r>
            <a:r>
              <a:rPr lang="en" sz="2000" dirty="0">
                <a:latin typeface="Century Gothic"/>
                <a:ea typeface="Century Gothic"/>
                <a:cs typeface="Century Gothic"/>
                <a:sym typeface="Century Gothic"/>
              </a:rPr>
              <a:t> and the informational texts from Unit 1. </a:t>
            </a:r>
            <a:endParaRPr sz="2000" i="1" dirty="0">
              <a:latin typeface="Century Gothic"/>
              <a:ea typeface="Century Gothic"/>
              <a:cs typeface="Century Gothic"/>
              <a:sym typeface="Century Gothic"/>
            </a:endParaRPr>
          </a:p>
          <a:p>
            <a:pPr marL="457200" lvl="0" indent="0" algn="l" rtl="0">
              <a:spcBef>
                <a:spcPts val="800"/>
              </a:spcBef>
              <a:spcAft>
                <a:spcPts val="0"/>
              </a:spcAft>
              <a:buNone/>
            </a:pPr>
            <a:endParaRPr sz="3000" b="1"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000" dirty="0">
              <a:latin typeface="Century Gothic"/>
              <a:ea typeface="Century Gothic"/>
              <a:cs typeface="Century Gothic"/>
              <a:sym typeface="Century Gothic"/>
            </a:endParaRPr>
          </a:p>
        </p:txBody>
      </p:sp>
      <p:pic>
        <p:nvPicPr>
          <p:cNvPr id="243" name="Google Shape;243;p35"/>
          <p:cNvPicPr preferRelativeResize="0"/>
          <p:nvPr/>
        </p:nvPicPr>
        <p:blipFill>
          <a:blip r:embed="rId3">
            <a:alphaModFix/>
          </a:blip>
          <a:stretch>
            <a:fillRect/>
          </a:stretch>
        </p:blipFill>
        <p:spPr>
          <a:xfrm>
            <a:off x="8458201" y="4364250"/>
            <a:ext cx="576954" cy="538943"/>
          </a:xfrm>
          <a:prstGeom prst="rect">
            <a:avLst/>
          </a:prstGeom>
          <a:noFill/>
          <a:ln>
            <a:noFill/>
          </a:ln>
        </p:spPr>
      </p:pic>
      <p:pic>
        <p:nvPicPr>
          <p:cNvPr id="244" name="Google Shape;244;p35"/>
          <p:cNvPicPr preferRelativeResize="0"/>
          <p:nvPr/>
        </p:nvPicPr>
        <p:blipFill>
          <a:blip r:embed="rId4">
            <a:alphaModFix/>
          </a:blip>
          <a:stretch>
            <a:fillRect/>
          </a:stretch>
        </p:blipFill>
        <p:spPr>
          <a:xfrm>
            <a:off x="7848600" y="4364250"/>
            <a:ext cx="566046" cy="53894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6"/>
          <p:cNvSpPr txBox="1">
            <a:spLocks noGrp="1"/>
          </p:cNvSpPr>
          <p:nvPr>
            <p:ph type="title"/>
          </p:nvPr>
        </p:nvSpPr>
        <p:spPr>
          <a:xfrm>
            <a:off x="491800" y="273844"/>
            <a:ext cx="802355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 Introducing </a:t>
            </a:r>
            <a:r>
              <a:rPr lang="en" sz="3000" i="1" dirty="0">
                <a:latin typeface="Century Gothic"/>
                <a:ea typeface="Century Gothic"/>
                <a:cs typeface="Century Gothic"/>
                <a:sym typeface="Century Gothic"/>
              </a:rPr>
              <a:t>Divided Loyalties</a:t>
            </a:r>
            <a:r>
              <a:rPr lang="en" sz="3000" dirty="0">
                <a:latin typeface="Century Gothic"/>
                <a:ea typeface="Century Gothic"/>
                <a:cs typeface="Century Gothic"/>
                <a:sym typeface="Century Gothic"/>
              </a:rPr>
              <a:t> </a:t>
            </a:r>
            <a:endParaRPr sz="3000" b="0" i="1" u="none" strike="noStrike" cap="none" dirty="0">
              <a:solidFill>
                <a:schemeClr val="dk1"/>
              </a:solidFill>
              <a:latin typeface="Century Gothic"/>
              <a:ea typeface="Century Gothic"/>
              <a:cs typeface="Century Gothic"/>
              <a:sym typeface="Century Gothic"/>
            </a:endParaRPr>
          </a:p>
        </p:txBody>
      </p:sp>
      <p:pic>
        <p:nvPicPr>
          <p:cNvPr id="250" name="Google Shape;250;p36"/>
          <p:cNvPicPr preferRelativeResize="0"/>
          <p:nvPr/>
        </p:nvPicPr>
        <p:blipFill>
          <a:blip r:embed="rId3">
            <a:alphaModFix/>
          </a:blip>
          <a:stretch>
            <a:fillRect/>
          </a:stretch>
        </p:blipFill>
        <p:spPr>
          <a:xfrm>
            <a:off x="8469893" y="4436060"/>
            <a:ext cx="529975" cy="522504"/>
          </a:xfrm>
          <a:prstGeom prst="rect">
            <a:avLst/>
          </a:prstGeom>
          <a:noFill/>
          <a:ln>
            <a:noFill/>
          </a:ln>
        </p:spPr>
      </p:pic>
      <p:sp>
        <p:nvSpPr>
          <p:cNvPr id="251" name="Google Shape;251;p36"/>
          <p:cNvSpPr txBox="1"/>
          <p:nvPr/>
        </p:nvSpPr>
        <p:spPr>
          <a:xfrm>
            <a:off x="491800" y="1250025"/>
            <a:ext cx="8258400" cy="2699700"/>
          </a:xfrm>
          <a:prstGeom prst="rect">
            <a:avLst/>
          </a:prstGeom>
          <a:noFill/>
          <a:ln>
            <a:noFill/>
          </a:ln>
        </p:spPr>
        <p:txBody>
          <a:bodyPr spcFirstLastPara="1" wrap="square" lIns="91425" tIns="91425" rIns="91425" bIns="91425" anchor="t" anchorCtr="0">
            <a:noAutofit/>
          </a:bodyPr>
          <a:lstStyle/>
          <a:p>
            <a:pPr marL="457200" lvl="0" indent="-381000" algn="l" rtl="0">
              <a:lnSpc>
                <a:spcPct val="115000"/>
              </a:lnSpc>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What does </a:t>
            </a:r>
            <a:r>
              <a:rPr lang="en" sz="2400" i="1" dirty="0">
                <a:solidFill>
                  <a:schemeClr val="dk1"/>
                </a:solidFill>
                <a:latin typeface="Century Gothic"/>
                <a:ea typeface="Century Gothic"/>
                <a:cs typeface="Century Gothic"/>
                <a:sym typeface="Century Gothic"/>
              </a:rPr>
              <a:t>Divided Loyalties </a:t>
            </a:r>
            <a:r>
              <a:rPr lang="en" sz="2400" dirty="0">
                <a:solidFill>
                  <a:schemeClr val="dk1"/>
                </a:solidFill>
                <a:latin typeface="Century Gothic"/>
                <a:ea typeface="Century Gothic"/>
                <a:cs typeface="Century Gothic"/>
                <a:sym typeface="Century Gothic"/>
              </a:rPr>
              <a:t>mean</a:t>
            </a:r>
            <a:r>
              <a:rPr lang="en" sz="2400" dirty="0" smtClean="0">
                <a:solidFill>
                  <a:schemeClr val="dk1"/>
                </a:solidFill>
                <a:latin typeface="Century Gothic"/>
                <a:ea typeface="Century Gothic"/>
                <a:cs typeface="Century Gothic"/>
                <a:sym typeface="Century Gothic"/>
              </a:rPr>
              <a:t>?</a:t>
            </a:r>
          </a:p>
          <a:p>
            <a:pPr marL="457200" lvl="0" indent="-381000" algn="l" rtl="0">
              <a:lnSpc>
                <a:spcPct val="115000"/>
              </a:lnSpc>
              <a:spcBef>
                <a:spcPts val="0"/>
              </a:spcBef>
              <a:spcAft>
                <a:spcPts val="0"/>
              </a:spcAft>
              <a:buClr>
                <a:schemeClr val="dk1"/>
              </a:buClr>
              <a:buSzPts val="2400"/>
              <a:buFont typeface="Century Gothic"/>
              <a:buAutoNum type="arabicPeriod"/>
            </a:pPr>
            <a:endParaRPr sz="2400" dirty="0">
              <a:solidFill>
                <a:schemeClr val="dk1"/>
              </a:solidFill>
              <a:latin typeface="Century Gothic"/>
              <a:ea typeface="Century Gothic"/>
              <a:cs typeface="Century Gothic"/>
              <a:sym typeface="Century Gothic"/>
            </a:endParaRPr>
          </a:p>
          <a:p>
            <a:pPr marL="457200" lvl="0" indent="-381000" algn="l" rtl="0">
              <a:lnSpc>
                <a:spcPct val="115000"/>
              </a:lnSpc>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What do you think this book is about? Why? What on the cover makes you think so</a:t>
            </a:r>
            <a:r>
              <a:rPr lang="en" sz="2400" dirty="0" smtClean="0">
                <a:solidFill>
                  <a:schemeClr val="dk1"/>
                </a:solidFill>
                <a:latin typeface="Century Gothic"/>
                <a:ea typeface="Century Gothic"/>
                <a:cs typeface="Century Gothic"/>
                <a:sym typeface="Century Gothic"/>
              </a:rPr>
              <a:t>?</a:t>
            </a:r>
          </a:p>
          <a:p>
            <a:pPr marL="457200" lvl="0" indent="-381000" algn="l" rtl="0">
              <a:lnSpc>
                <a:spcPct val="115000"/>
              </a:lnSpc>
              <a:spcBef>
                <a:spcPts val="0"/>
              </a:spcBef>
              <a:spcAft>
                <a:spcPts val="0"/>
              </a:spcAft>
              <a:buClr>
                <a:schemeClr val="dk1"/>
              </a:buClr>
              <a:buSzPts val="2400"/>
              <a:buFont typeface="Century Gothic"/>
              <a:buAutoNum type="arabicPeriod"/>
            </a:pPr>
            <a:endParaRPr sz="2400" dirty="0">
              <a:solidFill>
                <a:schemeClr val="dk1"/>
              </a:solidFill>
              <a:latin typeface="Century Gothic"/>
              <a:ea typeface="Century Gothic"/>
              <a:cs typeface="Century Gothic"/>
              <a:sym typeface="Century Gothic"/>
            </a:endParaRPr>
          </a:p>
          <a:p>
            <a:pPr marL="457200" lvl="0" indent="-381000" algn="l" rtl="0">
              <a:lnSpc>
                <a:spcPct val="115000"/>
              </a:lnSpc>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What is content-based fiction?</a:t>
            </a:r>
            <a:endParaRPr sz="2400" dirty="0">
              <a:solidFill>
                <a:schemeClr val="dk1"/>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500" dirty="0">
                <a:latin typeface="Century Gothic"/>
                <a:ea typeface="Century Gothic"/>
                <a:cs typeface="Century Gothic"/>
                <a:sym typeface="Century Gothic"/>
              </a:rPr>
              <a:t>Reading Aloud and Determining the Gist: </a:t>
            </a:r>
            <a:r>
              <a:rPr lang="en" sz="2500" b="1" i="1" dirty="0">
                <a:latin typeface="Century Gothic"/>
                <a:ea typeface="Century Gothic"/>
                <a:cs typeface="Century Gothic"/>
                <a:sym typeface="Century Gothic"/>
              </a:rPr>
              <a:t>Divided Loyalties</a:t>
            </a:r>
            <a:r>
              <a:rPr lang="en" sz="2500" b="1" dirty="0">
                <a:latin typeface="Century Gothic"/>
                <a:ea typeface="Century Gothic"/>
                <a:cs typeface="Century Gothic"/>
                <a:sym typeface="Century Gothic"/>
              </a:rPr>
              <a:t>, Act I, Scene 1</a:t>
            </a:r>
            <a:endParaRPr sz="2500" b="1" i="0" u="none" strike="noStrike" cap="none" dirty="0">
              <a:solidFill>
                <a:schemeClr val="dk1"/>
              </a:solidFill>
              <a:latin typeface="Century Gothic"/>
              <a:ea typeface="Century Gothic"/>
              <a:cs typeface="Century Gothic"/>
              <a:sym typeface="Century Gothic"/>
            </a:endParaRPr>
          </a:p>
        </p:txBody>
      </p:sp>
      <p:sp>
        <p:nvSpPr>
          <p:cNvPr id="257" name="Google Shape;257;p37"/>
          <p:cNvSpPr txBox="1">
            <a:spLocks noGrp="1"/>
          </p:cNvSpPr>
          <p:nvPr>
            <p:ph type="body" idx="1"/>
          </p:nvPr>
        </p:nvSpPr>
        <p:spPr>
          <a:xfrm>
            <a:off x="628650" y="1369225"/>
            <a:ext cx="81981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15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What do you know from the first scene</a:t>
            </a:r>
            <a:r>
              <a:rPr lang="en" sz="2400" dirty="0" smtClean="0">
                <a:latin typeface="Century Gothic"/>
                <a:ea typeface="Century Gothic"/>
                <a:cs typeface="Century Gothic"/>
                <a:sym typeface="Century Gothic"/>
              </a:rPr>
              <a:t>?</a:t>
            </a:r>
          </a:p>
          <a:p>
            <a:pPr marL="457200" lvl="0" indent="-381000" algn="l" rtl="0">
              <a:lnSpc>
                <a:spcPct val="115000"/>
              </a:lnSpc>
              <a:spcBef>
                <a:spcPts val="0"/>
              </a:spcBef>
              <a:spcAft>
                <a:spcPts val="0"/>
              </a:spcAft>
              <a:buSzPts val="2400"/>
              <a:buFont typeface="Century Gothic"/>
              <a:buAutoNum type="arabicPeriod"/>
            </a:pPr>
            <a:endParaRPr sz="2400" dirty="0">
              <a:latin typeface="Century Gothic"/>
              <a:ea typeface="Century Gothic"/>
              <a:cs typeface="Century Gothic"/>
              <a:sym typeface="Century Gothic"/>
            </a:endParaRPr>
          </a:p>
          <a:p>
            <a:pPr marL="457200" lvl="0" indent="-381000" algn="l" rtl="0">
              <a:lnSpc>
                <a:spcPct val="115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What happened</a:t>
            </a:r>
            <a:r>
              <a:rPr lang="en" sz="2400" dirty="0" smtClean="0">
                <a:latin typeface="Century Gothic"/>
                <a:ea typeface="Century Gothic"/>
                <a:cs typeface="Century Gothic"/>
                <a:sym typeface="Century Gothic"/>
              </a:rPr>
              <a:t>?</a:t>
            </a:r>
          </a:p>
          <a:p>
            <a:pPr marL="457200" lvl="0" indent="-381000" algn="l" rtl="0">
              <a:lnSpc>
                <a:spcPct val="115000"/>
              </a:lnSpc>
              <a:spcBef>
                <a:spcPts val="0"/>
              </a:spcBef>
              <a:spcAft>
                <a:spcPts val="0"/>
              </a:spcAft>
              <a:buSzPts val="2400"/>
              <a:buFont typeface="Century Gothic"/>
              <a:buAutoNum type="arabicPeriod"/>
            </a:pPr>
            <a:endParaRPr sz="2400" dirty="0">
              <a:latin typeface="Century Gothic"/>
              <a:ea typeface="Century Gothic"/>
              <a:cs typeface="Century Gothic"/>
              <a:sym typeface="Century Gothic"/>
            </a:endParaRPr>
          </a:p>
          <a:p>
            <a:pPr marL="457200" lvl="0" indent="-381000" algn="l" rtl="0">
              <a:lnSpc>
                <a:spcPct val="115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Where does this play take place?  How do you know?</a:t>
            </a:r>
            <a:endParaRPr sz="24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latin typeface="Arial"/>
              <a:ea typeface="Arial"/>
              <a:cs typeface="Arial"/>
              <a:sym typeface="Arial"/>
            </a:endParaRPr>
          </a:p>
        </p:txBody>
      </p:sp>
      <p:pic>
        <p:nvPicPr>
          <p:cNvPr id="5" name="Google Shape;250;p36"/>
          <p:cNvPicPr preferRelativeResize="0"/>
          <p:nvPr/>
        </p:nvPicPr>
        <p:blipFill>
          <a:blip r:embed="rId3">
            <a:alphaModFix/>
          </a:blip>
          <a:stretch>
            <a:fillRect/>
          </a:stretch>
        </p:blipFill>
        <p:spPr>
          <a:xfrm>
            <a:off x="8469893" y="4436060"/>
            <a:ext cx="529975" cy="52250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8"/>
          <p:cNvSpPr txBox="1">
            <a:spLocks noGrp="1"/>
          </p:cNvSpPr>
          <p:nvPr>
            <p:ph type="title"/>
          </p:nvPr>
        </p:nvSpPr>
        <p:spPr>
          <a:xfrm>
            <a:off x="628650" y="273849"/>
            <a:ext cx="7886700" cy="8400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Making Connections between </a:t>
            </a:r>
            <a:r>
              <a:rPr lang="en" i="1">
                <a:latin typeface="Century Gothic"/>
                <a:ea typeface="Century Gothic"/>
                <a:cs typeface="Century Gothic"/>
                <a:sym typeface="Century Gothic"/>
              </a:rPr>
              <a:t>Divided Loyalties</a:t>
            </a:r>
            <a:r>
              <a:rPr lang="en">
                <a:latin typeface="Century Gothic"/>
                <a:ea typeface="Century Gothic"/>
                <a:cs typeface="Century Gothic"/>
                <a:sym typeface="Century Gothic"/>
              </a:rPr>
              <a:t> and Unit 1 Texts</a:t>
            </a:r>
            <a:endParaRPr sz="3300" b="0" i="0" u="none" strike="noStrike" cap="none">
              <a:solidFill>
                <a:schemeClr val="dk1"/>
              </a:solidFill>
              <a:latin typeface="Century Gothic"/>
              <a:ea typeface="Century Gothic"/>
              <a:cs typeface="Century Gothic"/>
              <a:sym typeface="Century Gothic"/>
            </a:endParaRPr>
          </a:p>
        </p:txBody>
      </p:sp>
      <p:sp>
        <p:nvSpPr>
          <p:cNvPr id="264" name="Google Shape;264;p38"/>
          <p:cNvSpPr txBox="1">
            <a:spLocks noGrp="1"/>
          </p:cNvSpPr>
          <p:nvPr>
            <p:ph type="body" idx="1"/>
          </p:nvPr>
        </p:nvSpPr>
        <p:spPr>
          <a:xfrm>
            <a:off x="479500" y="1961500"/>
            <a:ext cx="7886700" cy="25605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a:latin typeface="Century Gothic"/>
                <a:ea typeface="Century Gothic"/>
                <a:cs typeface="Century Gothic"/>
                <a:sym typeface="Century Gothic"/>
              </a:rPr>
              <a:t>What connections can you make between </a:t>
            </a:r>
            <a:r>
              <a:rPr lang="en" sz="2400" i="1">
                <a:latin typeface="Century Gothic"/>
                <a:ea typeface="Century Gothic"/>
                <a:cs typeface="Century Gothic"/>
                <a:sym typeface="Century Gothic"/>
              </a:rPr>
              <a:t>Divided Loyalties</a:t>
            </a:r>
            <a:r>
              <a:rPr lang="en" sz="2400">
                <a:latin typeface="Century Gothic"/>
                <a:ea typeface="Century Gothic"/>
                <a:cs typeface="Century Gothic"/>
                <a:sym typeface="Century Gothic"/>
              </a:rPr>
              <a:t> and the texts we read in unit 1?</a:t>
            </a:r>
            <a:r>
              <a:rPr lang="en" sz="2400"/>
              <a:t>	</a:t>
            </a:r>
            <a:endParaRPr sz="24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endParaRPr sz="2400" b="0" i="0" u="none" strike="noStrike" cap="none">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39"/>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Research Reading Share</a:t>
            </a:r>
            <a:endParaRPr>
              <a:latin typeface="Century Gothic"/>
              <a:ea typeface="Century Gothic"/>
              <a:cs typeface="Century Gothic"/>
              <a:sym typeface="Century Gothic"/>
            </a:endParaRPr>
          </a:p>
        </p:txBody>
      </p:sp>
      <p:sp>
        <p:nvSpPr>
          <p:cNvPr id="270" name="Google Shape;270;p39"/>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latin typeface="Century Gothic"/>
                <a:ea typeface="Century Gothic"/>
                <a:cs typeface="Century Gothic"/>
                <a:sym typeface="Century Gothic"/>
              </a:rPr>
              <a:t>Participate in a share out about your research reading.</a:t>
            </a:r>
            <a:endParaRPr>
              <a:latin typeface="Century Gothic"/>
              <a:ea typeface="Century Gothic"/>
              <a:cs typeface="Century Gothic"/>
              <a:sym typeface="Century Gothic"/>
            </a:endParaRPr>
          </a:p>
          <a:p>
            <a:pPr marL="0" lvl="0" indent="0" algn="l" rtl="0">
              <a:spcBef>
                <a:spcPts val="800"/>
              </a:spcBef>
              <a:spcAft>
                <a:spcPts val="0"/>
              </a:spcAft>
              <a:buNone/>
            </a:pPr>
            <a:r>
              <a:rPr lang="en">
                <a:latin typeface="Century Gothic"/>
                <a:ea typeface="Century Gothic"/>
                <a:cs typeface="Century Gothic"/>
                <a:sym typeface="Century Gothic"/>
              </a:rPr>
              <a:t>How to show  integrity with research reading:</a:t>
            </a:r>
            <a:endParaRPr>
              <a:latin typeface="Century Gothic"/>
              <a:ea typeface="Century Gothic"/>
              <a:cs typeface="Century Gothic"/>
              <a:sym typeface="Century Gothic"/>
            </a:endParaRPr>
          </a:p>
          <a:p>
            <a:pPr marL="457200" lvl="0" indent="-361950" algn="l" rtl="0">
              <a:spcBef>
                <a:spcPts val="800"/>
              </a:spcBef>
              <a:spcAft>
                <a:spcPts val="0"/>
              </a:spcAft>
              <a:buSzPts val="2100"/>
              <a:buFont typeface="Century Gothic"/>
              <a:buChar char="•"/>
            </a:pPr>
            <a:r>
              <a:rPr lang="en">
                <a:latin typeface="Century Gothic"/>
                <a:ea typeface="Century Gothic"/>
                <a:cs typeface="Century Gothic"/>
                <a:sym typeface="Century Gothic"/>
              </a:rPr>
              <a:t>Try to do it every day, even when it may be hard.</a:t>
            </a:r>
            <a:endParaRPr>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Char char="•"/>
            </a:pPr>
            <a:r>
              <a:rPr lang="en">
                <a:latin typeface="Century Gothic"/>
                <a:ea typeface="Century Gothic"/>
                <a:cs typeface="Century Gothic"/>
                <a:sym typeface="Century Gothic"/>
              </a:rPr>
              <a:t>If it’s not possible, be honest when recording the dates and pages read in your journal.</a:t>
            </a:r>
            <a:endParaRPr>
              <a:latin typeface="Century Gothic"/>
              <a:ea typeface="Century Gothic"/>
              <a:cs typeface="Century Gothic"/>
              <a:sym typeface="Century Gothic"/>
            </a:endParaRPr>
          </a:p>
        </p:txBody>
      </p:sp>
      <p:pic>
        <p:nvPicPr>
          <p:cNvPr id="271" name="Google Shape;271;p39"/>
          <p:cNvPicPr preferRelativeResize="0"/>
          <p:nvPr/>
        </p:nvPicPr>
        <p:blipFill>
          <a:blip r:embed="rId3">
            <a:alphaModFix/>
          </a:blip>
          <a:stretch>
            <a:fillRect/>
          </a:stretch>
        </p:blipFill>
        <p:spPr>
          <a:xfrm>
            <a:off x="8515350" y="4427591"/>
            <a:ext cx="476250" cy="4762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0"/>
          <p:cNvSpPr txBox="1">
            <a:spLocks noGrp="1"/>
          </p:cNvSpPr>
          <p:nvPr>
            <p:ph type="title"/>
          </p:nvPr>
        </p:nvSpPr>
        <p:spPr>
          <a:xfrm>
            <a:off x="628650" y="273848"/>
            <a:ext cx="7886700" cy="6981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Reflect on Learning Targets</a:t>
            </a:r>
            <a:endParaRPr sz="3300" b="0" i="0" u="none" strike="noStrike" cap="none">
              <a:solidFill>
                <a:schemeClr val="dk1"/>
              </a:solidFill>
              <a:latin typeface="Century Gothic"/>
              <a:ea typeface="Century Gothic"/>
              <a:cs typeface="Century Gothic"/>
              <a:sym typeface="Century Gothic"/>
            </a:endParaRPr>
          </a:p>
        </p:txBody>
      </p:sp>
      <p:sp>
        <p:nvSpPr>
          <p:cNvPr id="277" name="Google Shape;277;p40"/>
          <p:cNvSpPr txBox="1">
            <a:spLocks noGrp="1"/>
          </p:cNvSpPr>
          <p:nvPr>
            <p:ph type="body" idx="1"/>
          </p:nvPr>
        </p:nvSpPr>
        <p:spPr>
          <a:xfrm>
            <a:off x="628650" y="971950"/>
            <a:ext cx="82422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2100"/>
              <a:buFont typeface="Arial"/>
              <a:buNone/>
            </a:pPr>
            <a:r>
              <a:rPr lang="en" sz="2000" dirty="0">
                <a:latin typeface="Century Gothic"/>
                <a:ea typeface="Century Gothic"/>
                <a:cs typeface="Century Gothic"/>
                <a:sym typeface="Century Gothic"/>
              </a:rPr>
              <a:t>H</a:t>
            </a:r>
            <a:r>
              <a:rPr lang="en" sz="2000" b="0" i="0" u="none" strike="noStrike" cap="none" dirty="0">
                <a:solidFill>
                  <a:schemeClr val="dk1"/>
                </a:solidFill>
                <a:latin typeface="Century Gothic"/>
                <a:ea typeface="Century Gothic"/>
                <a:cs typeface="Century Gothic"/>
                <a:sym typeface="Century Gothic"/>
              </a:rPr>
              <a:t>ow do you feel about the Learning Targets for the day? </a:t>
            </a:r>
            <a:endParaRPr sz="2000" b="0" i="0" u="none" strike="noStrike" cap="none" dirty="0">
              <a:solidFill>
                <a:schemeClr val="dk1"/>
              </a:solidFill>
              <a:latin typeface="Century Gothic"/>
              <a:ea typeface="Century Gothic"/>
              <a:cs typeface="Century Gothic"/>
              <a:sym typeface="Century Gothic"/>
            </a:endParaRPr>
          </a:p>
          <a:p>
            <a:pPr marL="457200" lvl="0" indent="-355600" algn="l" rtl="0">
              <a:spcBef>
                <a:spcPts val="800"/>
              </a:spcBef>
              <a:spcAft>
                <a:spcPts val="0"/>
              </a:spcAft>
              <a:buClr>
                <a:schemeClr val="dk1"/>
              </a:buClr>
              <a:buSzPts val="2000"/>
              <a:buFont typeface="Century Gothic"/>
              <a:buAutoNum type="arabicPeriod"/>
            </a:pPr>
            <a:r>
              <a:rPr lang="en" sz="2000" dirty="0">
                <a:latin typeface="Century Gothic"/>
                <a:ea typeface="Century Gothic"/>
                <a:cs typeface="Century Gothic"/>
                <a:sym typeface="Century Gothic"/>
              </a:rPr>
              <a:t>I can determine the gist and the meaning of unfamiliar words and phrases in </a:t>
            </a:r>
            <a:r>
              <a:rPr lang="en" sz="2000" u="sng" dirty="0">
                <a:latin typeface="Century Gothic"/>
                <a:ea typeface="Century Gothic"/>
                <a:cs typeface="Century Gothic"/>
                <a:sym typeface="Century Gothic"/>
              </a:rPr>
              <a:t>Act I</a:t>
            </a:r>
            <a:r>
              <a:rPr lang="en" sz="2000" dirty="0">
                <a:latin typeface="Century Gothic"/>
                <a:ea typeface="Century Gothic"/>
                <a:cs typeface="Century Gothic"/>
                <a:sym typeface="Century Gothic"/>
              </a:rPr>
              <a:t>, </a:t>
            </a:r>
            <a:r>
              <a:rPr lang="en" sz="2000" u="sng" dirty="0">
                <a:latin typeface="Century Gothic"/>
                <a:ea typeface="Century Gothic"/>
                <a:cs typeface="Century Gothic"/>
                <a:sym typeface="Century Gothic"/>
              </a:rPr>
              <a:t>Scene 1</a:t>
            </a:r>
            <a:r>
              <a:rPr lang="en" sz="2000" dirty="0">
                <a:latin typeface="Century Gothic"/>
                <a:ea typeface="Century Gothic"/>
                <a:cs typeface="Century Gothic"/>
                <a:sym typeface="Century Gothic"/>
              </a:rPr>
              <a:t> of </a:t>
            </a:r>
            <a:r>
              <a:rPr lang="en" sz="2000" i="1" dirty="0">
                <a:latin typeface="Century Gothic"/>
                <a:ea typeface="Century Gothic"/>
                <a:cs typeface="Century Gothic"/>
                <a:sym typeface="Century Gothic"/>
              </a:rPr>
              <a:t>Divided Loyalties</a:t>
            </a:r>
            <a:r>
              <a:rPr lang="en" sz="2000" dirty="0">
                <a:latin typeface="Century Gothic"/>
                <a:ea typeface="Century Gothic"/>
                <a:cs typeface="Century Gothic"/>
                <a:sym typeface="Century Gothic"/>
              </a:rPr>
              <a:t>. </a:t>
            </a:r>
          </a:p>
          <a:p>
            <a:pPr marL="457200" lvl="0" indent="-355600" algn="l" rtl="0">
              <a:spcBef>
                <a:spcPts val="800"/>
              </a:spcBef>
              <a:spcAft>
                <a:spcPts val="0"/>
              </a:spcAft>
              <a:buClr>
                <a:schemeClr val="dk1"/>
              </a:buClr>
              <a:buSzPts val="2000"/>
              <a:buFont typeface="Century Gothic"/>
              <a:buAutoNum type="arabicPeriod"/>
            </a:pPr>
            <a:endParaRPr lang="en" sz="2000" dirty="0">
              <a:latin typeface="Century Gothic"/>
              <a:ea typeface="Century Gothic"/>
              <a:cs typeface="Century Gothic"/>
              <a:sym typeface="Century Gothic"/>
            </a:endParaRPr>
          </a:p>
          <a:p>
            <a:pPr marL="457200" lvl="0" indent="-355600" algn="l" rtl="0">
              <a:spcBef>
                <a:spcPts val="800"/>
              </a:spcBef>
              <a:spcAft>
                <a:spcPts val="0"/>
              </a:spcAft>
              <a:buClr>
                <a:schemeClr val="dk1"/>
              </a:buClr>
              <a:buSzPts val="2000"/>
              <a:buFont typeface="Century Gothic"/>
              <a:buAutoNum type="arabicPeriod"/>
            </a:pPr>
            <a:r>
              <a:rPr lang="en" sz="2000" dirty="0" smtClean="0">
                <a:latin typeface="Century Gothic"/>
                <a:ea typeface="Century Gothic"/>
                <a:cs typeface="Century Gothic"/>
                <a:sym typeface="Century Gothic"/>
              </a:rPr>
              <a:t>I </a:t>
            </a:r>
            <a:r>
              <a:rPr lang="en" sz="2000" dirty="0">
                <a:latin typeface="Century Gothic"/>
                <a:ea typeface="Century Gothic"/>
                <a:cs typeface="Century Gothic"/>
                <a:sym typeface="Century Gothic"/>
              </a:rPr>
              <a:t>can make </a:t>
            </a:r>
            <a:r>
              <a:rPr lang="en" sz="2000" u="sng" dirty="0">
                <a:latin typeface="Century Gothic"/>
                <a:ea typeface="Century Gothic"/>
                <a:cs typeface="Century Gothic"/>
                <a:sym typeface="Century Gothic"/>
              </a:rPr>
              <a:t>connections</a:t>
            </a:r>
            <a:r>
              <a:rPr lang="en" sz="2000" dirty="0">
                <a:latin typeface="Century Gothic"/>
                <a:ea typeface="Century Gothic"/>
                <a:cs typeface="Century Gothic"/>
                <a:sym typeface="Century Gothic"/>
              </a:rPr>
              <a:t> between Act I, Scene 1 of </a:t>
            </a:r>
            <a:r>
              <a:rPr lang="en" sz="2000" i="1" dirty="0">
                <a:latin typeface="Century Gothic"/>
                <a:ea typeface="Century Gothic"/>
                <a:cs typeface="Century Gothic"/>
                <a:sym typeface="Century Gothic"/>
              </a:rPr>
              <a:t>Divided Loyalties</a:t>
            </a:r>
            <a:r>
              <a:rPr lang="en" sz="2000" dirty="0">
                <a:latin typeface="Century Gothic"/>
                <a:ea typeface="Century Gothic"/>
                <a:cs typeface="Century Gothic"/>
                <a:sym typeface="Century Gothic"/>
              </a:rPr>
              <a:t> and the informational texts from Unit 1. </a:t>
            </a:r>
            <a:endParaRPr sz="2000" i="1" dirty="0">
              <a:latin typeface="Century Gothic"/>
              <a:ea typeface="Century Gothic"/>
              <a:cs typeface="Century Gothic"/>
              <a:sym typeface="Century Gothic"/>
            </a:endParaRPr>
          </a:p>
          <a:p>
            <a:pPr marL="0" marR="0" lvl="0" indent="0" algn="l" rtl="0">
              <a:lnSpc>
                <a:spcPct val="150000"/>
              </a:lnSpc>
              <a:spcBef>
                <a:spcPts val="0"/>
              </a:spcBef>
              <a:spcAft>
                <a:spcPts val="0"/>
              </a:spcAft>
              <a:buNone/>
            </a:pPr>
            <a:endParaRPr sz="2000" dirty="0">
              <a:latin typeface="Century Gothic"/>
              <a:ea typeface="Century Gothic"/>
              <a:cs typeface="Century Gothic"/>
              <a:sym typeface="Century Gothic"/>
            </a:endParaRPr>
          </a:p>
        </p:txBody>
      </p:sp>
      <p:pic>
        <p:nvPicPr>
          <p:cNvPr id="5" name="Google Shape;271;p39"/>
          <p:cNvPicPr preferRelativeResize="0"/>
          <p:nvPr/>
        </p:nvPicPr>
        <p:blipFill>
          <a:blip r:embed="rId3">
            <a:alphaModFix/>
          </a:blip>
          <a:stretch>
            <a:fillRect/>
          </a:stretch>
        </p:blipFill>
        <p:spPr>
          <a:xfrm>
            <a:off x="8515350" y="4427591"/>
            <a:ext cx="476250" cy="476250"/>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7">
                                            <p:txEl>
                                              <p:pRg st="0" end="0"/>
                                            </p:txEl>
                                          </p:spTgt>
                                        </p:tgtEl>
                                        <p:attrNameLst>
                                          <p:attrName>style.visibility</p:attrName>
                                        </p:attrNameLst>
                                      </p:cBhvr>
                                      <p:to>
                                        <p:strVal val="visible"/>
                                      </p:to>
                                    </p:set>
                                    <p:animEffect transition="in" filter="fade">
                                      <p:cBhvr>
                                        <p:cTn id="7" dur="1000"/>
                                        <p:tgtEl>
                                          <p:spTgt spid="27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7">
                                            <p:txEl>
                                              <p:pRg st="1" end="1"/>
                                            </p:txEl>
                                          </p:spTgt>
                                        </p:tgtEl>
                                        <p:attrNameLst>
                                          <p:attrName>style.visibility</p:attrName>
                                        </p:attrNameLst>
                                      </p:cBhvr>
                                      <p:to>
                                        <p:strVal val="visible"/>
                                      </p:to>
                                    </p:set>
                                    <p:animEffect transition="in" filter="fade">
                                      <p:cBhvr>
                                        <p:cTn id="12" dur="1000"/>
                                        <p:tgtEl>
                                          <p:spTgt spid="27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7">
                                            <p:txEl>
                                              <p:pRg st="3" end="3"/>
                                            </p:txEl>
                                          </p:spTgt>
                                        </p:tgtEl>
                                        <p:attrNameLst>
                                          <p:attrName>style.visibility</p:attrName>
                                        </p:attrNameLst>
                                      </p:cBhvr>
                                      <p:to>
                                        <p:strVal val="visible"/>
                                      </p:to>
                                    </p:set>
                                    <p:animEffect transition="in" filter="fade">
                                      <p:cBhvr>
                                        <p:cTn id="17" dur="1000"/>
                                        <p:tgtEl>
                                          <p:spTgt spid="27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84" name="Google Shape;284;p41"/>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smtClean="0">
                <a:solidFill>
                  <a:schemeClr val="tx1"/>
                </a:solidFill>
                <a:latin typeface="Century Gothic"/>
                <a:ea typeface="Century Gothic"/>
                <a:cs typeface="Century Gothic"/>
                <a:sym typeface="Century Gothic"/>
              </a:rPr>
              <a:t>Accountable </a:t>
            </a:r>
            <a:r>
              <a:rPr lang="en" sz="1800" b="0" i="0" u="none" strike="noStrike" cap="none" dirty="0">
                <a:solidFill>
                  <a:schemeClr val="tx1"/>
                </a:solidFill>
                <a:latin typeface="Century Gothic"/>
                <a:ea typeface="Century Gothic"/>
                <a:cs typeface="Century Gothic"/>
                <a:sym typeface="Century Gothic"/>
              </a:rPr>
              <a:t>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85" name="Google Shape;285;p41"/>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2"/>
          <p:cNvSpPr txBox="1">
            <a:spLocks noGrp="1"/>
          </p:cNvSpPr>
          <p:nvPr>
            <p:ph type="title"/>
          </p:nvPr>
        </p:nvSpPr>
        <p:spPr>
          <a:xfrm>
            <a:off x="311700" y="15062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91" name="Google Shape;291;p42"/>
          <p:cNvSpPr txBox="1">
            <a:spLocks noGrp="1"/>
          </p:cNvSpPr>
          <p:nvPr>
            <p:ph type="body" idx="1"/>
          </p:nvPr>
        </p:nvSpPr>
        <p:spPr>
          <a:xfrm>
            <a:off x="466675" y="723313"/>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92" name="Google Shape;292;p42"/>
          <p:cNvSpPr txBox="1">
            <a:spLocks noGrp="1"/>
          </p:cNvSpPr>
          <p:nvPr>
            <p:ph type="body" idx="2"/>
          </p:nvPr>
        </p:nvSpPr>
        <p:spPr>
          <a:xfrm>
            <a:off x="466675" y="15137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3"/>
          <p:cNvSpPr txBox="1">
            <a:spLocks noGrp="1"/>
          </p:cNvSpPr>
          <p:nvPr>
            <p:ph type="title"/>
          </p:nvPr>
        </p:nvSpPr>
        <p:spPr>
          <a:xfrm>
            <a:off x="628650" y="1236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99" name="Google Shape;299;p43"/>
          <p:cNvSpPr txBox="1">
            <a:spLocks noGrp="1"/>
          </p:cNvSpPr>
          <p:nvPr>
            <p:ph type="body" idx="1"/>
          </p:nvPr>
        </p:nvSpPr>
        <p:spPr>
          <a:xfrm>
            <a:off x="628650" y="606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00" name="Google Shape;300;p43"/>
          <p:cNvGraphicFramePr/>
          <p:nvPr/>
        </p:nvGraphicFramePr>
        <p:xfrm>
          <a:off x="952500" y="2738575"/>
          <a:ext cx="7239000" cy="1859219"/>
        </p:xfrm>
        <a:graphic>
          <a:graphicData uri="http://schemas.openxmlformats.org/drawingml/2006/table">
            <a:tbl>
              <a:tblPr>
                <a:noFill/>
                <a:tableStyleId>{E216D64A-AD12-4341-B6EA-825ED2EF093D}</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337457" y="273844"/>
            <a:ext cx="817789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a:t>
            </a:r>
            <a:r>
              <a:rPr lang="en" sz="3400" dirty="0">
                <a:latin typeface="Century Gothic"/>
                <a:ea typeface="Century Gothic"/>
                <a:cs typeface="Century Gothic"/>
                <a:sym typeface="Century Gothic"/>
              </a:rPr>
              <a:t>2</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337457" y="1268050"/>
            <a:ext cx="8177893" cy="33645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1</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latin typeface="Century Gothic"/>
                <a:ea typeface="Century Gothic"/>
                <a:cs typeface="Century Gothic"/>
                <a:sym typeface="Century Gothic"/>
              </a:rPr>
              <a:t>1</a:t>
            </a:r>
            <a:r>
              <a:rPr lang="en" sz="1700" b="0" i="0" u="none" strike="noStrike" cap="none" dirty="0">
                <a:solidFill>
                  <a:schemeClr val="dk1"/>
                </a:solidFill>
                <a:latin typeface="Century Gothic"/>
                <a:ea typeface="Century Gothic"/>
                <a:cs typeface="Century Gothic"/>
                <a:sym typeface="Century Gothic"/>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dirty="0">
                <a:latin typeface="Century Gothic"/>
                <a:ea typeface="Century Gothic"/>
                <a:cs typeface="Century Gothic"/>
                <a:sym typeface="Century Gothic"/>
              </a:rPr>
              <a:t>.</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lang="en" sz="1700" dirty="0" smtClean="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700" dirty="0" smtClean="0">
                <a:latin typeface="Century Gothic"/>
                <a:ea typeface="Century Gothic"/>
                <a:cs typeface="Century Gothic"/>
                <a:sym typeface="Century Gothic"/>
              </a:rPr>
              <a:t>In </a:t>
            </a:r>
            <a:r>
              <a:rPr lang="en" sz="1700" dirty="0">
                <a:latin typeface="Century Gothic"/>
                <a:ea typeface="Century Gothic"/>
                <a:cs typeface="Century Gothic"/>
                <a:sym typeface="Century Gothic"/>
              </a:rPr>
              <a:t>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Being introduced to </a:t>
            </a:r>
            <a:r>
              <a:rPr lang="en" sz="1700" i="1" dirty="0">
                <a:latin typeface="Century Gothic"/>
                <a:ea typeface="Century Gothic"/>
                <a:cs typeface="Century Gothic"/>
                <a:sym typeface="Century Gothic"/>
              </a:rPr>
              <a:t>Divided Loyalties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Reading Aloud and Determining the Gist:  </a:t>
            </a:r>
            <a:r>
              <a:rPr lang="en" sz="1700" i="1" dirty="0">
                <a:latin typeface="Century Gothic"/>
                <a:ea typeface="Century Gothic"/>
                <a:cs typeface="Century Gothic"/>
                <a:sym typeface="Century Gothic"/>
              </a:rPr>
              <a:t>Divided Loyalties</a:t>
            </a:r>
            <a:r>
              <a:rPr lang="en" sz="1700" dirty="0">
                <a:latin typeface="Century Gothic"/>
                <a:ea typeface="Century Gothic"/>
                <a:cs typeface="Century Gothic"/>
                <a:sym typeface="Century Gothic"/>
              </a:rPr>
              <a:t>, Act I, Scene I</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Making Connections between </a:t>
            </a:r>
            <a:r>
              <a:rPr lang="en" sz="1700" i="1" dirty="0">
                <a:latin typeface="Century Gothic"/>
                <a:ea typeface="Century Gothic"/>
                <a:cs typeface="Century Gothic"/>
                <a:sym typeface="Century Gothic"/>
              </a:rPr>
              <a:t>Divided Loyalties</a:t>
            </a:r>
            <a:r>
              <a:rPr lang="en" sz="1700" dirty="0">
                <a:latin typeface="Century Gothic"/>
                <a:ea typeface="Century Gothic"/>
                <a:cs typeface="Century Gothic"/>
                <a:sym typeface="Century Gothic"/>
              </a:rPr>
              <a:t> and Unit 1 Texts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Research Reading Share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337457" y="273844"/>
            <a:ext cx="817789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a:t>
            </a:r>
            <a:r>
              <a:rPr lang="en" sz="3400" dirty="0">
                <a:latin typeface="Century Gothic"/>
                <a:ea typeface="Century Gothic"/>
                <a:cs typeface="Century Gothic"/>
                <a:sym typeface="Century Gothic"/>
              </a:rPr>
              <a:t>2</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337457" y="1369219"/>
            <a:ext cx="8177893"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1</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dirty="0">
                <a:latin typeface="Century Gothic"/>
                <a:ea typeface="Century Gothic"/>
                <a:cs typeface="Century Gothic"/>
                <a:sym typeface="Century Gothic"/>
              </a:rPr>
              <a:t>Strategically pair students for determining the gist, with at least one strong reader per pair.</a:t>
            </a:r>
            <a:endParaRPr sz="1600" dirty="0">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dirty="0">
                <a:latin typeface="Century Gothic"/>
                <a:ea typeface="Century Gothic"/>
                <a:cs typeface="Century Gothic"/>
                <a:sym typeface="Century Gothic"/>
              </a:rPr>
              <a:t>Prepare: </a:t>
            </a:r>
            <a:endParaRPr sz="1600" dirty="0">
              <a:latin typeface="Century Gothic"/>
              <a:ea typeface="Century Gothic"/>
              <a:cs typeface="Century Gothic"/>
              <a:sym typeface="Century Gothic"/>
            </a:endParaRPr>
          </a:p>
          <a:p>
            <a:pPr marL="914400" marR="0" lvl="1" indent="-330200" algn="l" rtl="0">
              <a:lnSpc>
                <a:spcPct val="100000"/>
              </a:lnSpc>
              <a:spcBef>
                <a:spcPts val="0"/>
              </a:spcBef>
              <a:spcAft>
                <a:spcPts val="0"/>
              </a:spcAft>
              <a:buClr>
                <a:schemeClr val="dk1"/>
              </a:buClr>
              <a:buSzPts val="1600"/>
              <a:buFont typeface="Century Gothic"/>
              <a:buChar char="•"/>
            </a:pPr>
            <a:r>
              <a:rPr lang="en" sz="1600" dirty="0">
                <a:latin typeface="Century Gothic"/>
                <a:ea typeface="Century Gothic"/>
                <a:cs typeface="Century Gothic"/>
                <a:sym typeface="Century Gothic"/>
              </a:rPr>
              <a:t>A small label with the title of the book, </a:t>
            </a:r>
            <a:r>
              <a:rPr lang="en" sz="1600" i="1" dirty="0">
                <a:latin typeface="Century Gothic"/>
                <a:ea typeface="Century Gothic"/>
                <a:cs typeface="Century Gothic"/>
                <a:sym typeface="Century Gothic"/>
              </a:rPr>
              <a:t>Divided Loyalties</a:t>
            </a:r>
            <a:r>
              <a:rPr lang="en" sz="1600" dirty="0">
                <a:latin typeface="Century Gothic"/>
                <a:ea typeface="Century Gothic"/>
                <a:cs typeface="Century Gothic"/>
                <a:sym typeface="Century Gothic"/>
              </a:rPr>
              <a:t>, to attach to a pin and place on the world map. This must be large enough to see but not too large to cover up too much of the map. </a:t>
            </a:r>
            <a:endParaRPr sz="1600" dirty="0">
              <a:latin typeface="Century Gothic"/>
              <a:ea typeface="Century Gothic"/>
              <a:cs typeface="Century Gothic"/>
              <a:sym typeface="Century Gothic"/>
            </a:endParaRPr>
          </a:p>
          <a:p>
            <a:pPr marL="914400" marR="0" lvl="1" indent="-330200" algn="l" rtl="0">
              <a:lnSpc>
                <a:spcPct val="100000"/>
              </a:lnSpc>
              <a:spcBef>
                <a:spcPts val="0"/>
              </a:spcBef>
              <a:spcAft>
                <a:spcPts val="0"/>
              </a:spcAft>
              <a:buClr>
                <a:schemeClr val="dk1"/>
              </a:buClr>
              <a:buSzPts val="1600"/>
              <a:buFont typeface="Century Gothic"/>
              <a:buChar char="•"/>
            </a:pPr>
            <a:r>
              <a:rPr lang="en" sz="1600" dirty="0">
                <a:latin typeface="Century Gothic"/>
                <a:ea typeface="Century Gothic"/>
                <a:cs typeface="Century Gothic"/>
                <a:sym typeface="Century Gothic"/>
              </a:rPr>
              <a:t>An independent reading review. Consider using the </a:t>
            </a:r>
            <a:r>
              <a:rPr lang="en" sz="1600" b="1" dirty="0">
                <a:latin typeface="Century Gothic"/>
                <a:ea typeface="Century Gothic"/>
                <a:cs typeface="Century Gothic"/>
                <a:sym typeface="Century Gothic"/>
              </a:rPr>
              <a:t>Independent Reading: Sample Plans</a:t>
            </a:r>
            <a:r>
              <a:rPr lang="en" sz="1600" dirty="0">
                <a:latin typeface="Century Gothic"/>
                <a:ea typeface="Century Gothic"/>
                <a:cs typeface="Century Gothic"/>
                <a:sym typeface="Century Gothic"/>
              </a:rPr>
              <a:t> (see Module 1 Appendix).</a:t>
            </a:r>
            <a:endParaRPr sz="1600" dirty="0">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dirty="0">
                <a:latin typeface="Century Gothic"/>
                <a:ea typeface="Century Gothic"/>
                <a:cs typeface="Century Gothic"/>
                <a:sym typeface="Century Gothic"/>
              </a:rPr>
              <a:t>Post: Learning targets and applicable anchor charts (see Materials list).</a:t>
            </a:r>
            <a:endParaRPr sz="16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402771" y="273844"/>
            <a:ext cx="8112579"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a:t>
            </a:r>
            <a:r>
              <a:rPr lang="en" sz="3400" dirty="0">
                <a:latin typeface="Century Gothic"/>
                <a:ea typeface="Century Gothic"/>
                <a:cs typeface="Century Gothic"/>
                <a:sym typeface="Century Gothic"/>
              </a:rPr>
              <a:t>2</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402771" y="1369219"/>
            <a:ext cx="8112579"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dirty="0">
                <a:solidFill>
                  <a:schemeClr val="dk1"/>
                </a:solidFill>
                <a:latin typeface="Century Gothic"/>
                <a:ea typeface="Century Gothic"/>
                <a:cs typeface="Century Gothic"/>
                <a:sym typeface="Century Gothic"/>
              </a:rPr>
              <a:t>Preparing for Lesson </a:t>
            </a:r>
            <a:r>
              <a:rPr lang="en" sz="2400" b="1" dirty="0">
                <a:latin typeface="Century Gothic"/>
                <a:ea typeface="Century Gothic"/>
                <a:cs typeface="Century Gothic"/>
                <a:sym typeface="Century Gothic"/>
              </a:rPr>
              <a:t>1</a:t>
            </a:r>
            <a:r>
              <a:rPr lang="en" sz="2400" b="1" i="0" u="none" strike="noStrike" cap="none" dirty="0">
                <a:solidFill>
                  <a:schemeClr val="dk1"/>
                </a:solidFill>
                <a:latin typeface="Century Gothic"/>
                <a:ea typeface="Century Gothic"/>
                <a:cs typeface="Century Gothic"/>
                <a:sym typeface="Century Gothic"/>
              </a:rPr>
              <a:t>:  </a:t>
            </a:r>
            <a:r>
              <a:rPr lang="en" sz="2400" b="0" i="0" u="none" strike="noStrike" cap="none" dirty="0">
                <a:solidFill>
                  <a:schemeClr val="dk1"/>
                </a:solidFill>
                <a:latin typeface="Century Gothic"/>
                <a:ea typeface="Century Gothic"/>
                <a:cs typeface="Century Gothic"/>
                <a:sym typeface="Century Gothic"/>
              </a:rPr>
              <a:t>EL Protocols</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In this lesson, students will use </a:t>
            </a:r>
            <a:r>
              <a:rPr lang="en" sz="2400" dirty="0">
                <a:latin typeface="Century Gothic"/>
                <a:ea typeface="Century Gothic"/>
                <a:cs typeface="Century Gothic"/>
                <a:sym typeface="Century Gothic"/>
              </a:rPr>
              <a:t>2</a:t>
            </a:r>
            <a:r>
              <a:rPr lang="en" sz="2400" b="0" i="0" u="none" strike="noStrike" cap="none" dirty="0">
                <a:solidFill>
                  <a:schemeClr val="dk1"/>
                </a:solidFill>
                <a:latin typeface="Century Gothic"/>
                <a:ea typeface="Century Gothic"/>
                <a:cs typeface="Century Gothic"/>
                <a:sym typeface="Century Gothic"/>
              </a:rPr>
              <a:t> protocols:</a:t>
            </a:r>
            <a:endParaRPr sz="2400" b="0" i="0" u="none" strike="noStrike" cap="none" dirty="0">
              <a:solidFill>
                <a:schemeClr val="dk1"/>
              </a:solidFill>
              <a:latin typeface="Century Gothic"/>
              <a:ea typeface="Century Gothic"/>
              <a:cs typeface="Century Gothic"/>
              <a:sym typeface="Century Gothic"/>
            </a:endParaRPr>
          </a:p>
          <a:p>
            <a:pPr marL="914400" marR="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Turn and Talk </a:t>
            </a:r>
            <a:endParaRPr sz="2400" dirty="0">
              <a:latin typeface="Century Gothic"/>
              <a:ea typeface="Century Gothic"/>
              <a:cs typeface="Century Gothic"/>
              <a:sym typeface="Century Gothic"/>
            </a:endParaRPr>
          </a:p>
          <a:p>
            <a:pPr marL="914400" marR="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Thumb-O-Meter</a:t>
            </a:r>
            <a:endParaRPr sz="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dirty="0">
              <a:solidFill>
                <a:schemeClr val="dk1"/>
              </a:solidFill>
              <a:latin typeface="Calibri"/>
              <a:ea typeface="Calibri"/>
              <a:cs typeface="Calibri"/>
              <a:sym typeface="Calibri"/>
            </a:endParaRPr>
          </a:p>
        </p:txBody>
      </p:sp>
      <p:pic>
        <p:nvPicPr>
          <p:cNvPr id="196" name="Google Shape;196;p29"/>
          <p:cNvPicPr preferRelativeResize="0"/>
          <p:nvPr/>
        </p:nvPicPr>
        <p:blipFill rotWithShape="1">
          <a:blip r:embed="rId3">
            <a:alphaModFix/>
          </a:blip>
          <a:srcRect/>
          <a:stretch/>
        </p:blipFill>
        <p:spPr>
          <a:xfrm>
            <a:off x="8382175" y="4316015"/>
            <a:ext cx="572700" cy="572700"/>
          </a:xfrm>
          <a:prstGeom prst="rect">
            <a:avLst/>
          </a:prstGeom>
          <a:noFill/>
          <a:ln>
            <a:noFill/>
          </a:ln>
        </p:spPr>
      </p:pic>
      <p:pic>
        <p:nvPicPr>
          <p:cNvPr id="197" name="Google Shape;197;p29"/>
          <p:cNvPicPr preferRelativeResize="0"/>
          <p:nvPr/>
        </p:nvPicPr>
        <p:blipFill>
          <a:blip r:embed="rId4">
            <a:alphaModFix/>
          </a:blip>
          <a:stretch>
            <a:fillRect/>
          </a:stretch>
        </p:blipFill>
        <p:spPr>
          <a:xfrm>
            <a:off x="7817225" y="4364250"/>
            <a:ext cx="476250" cy="4762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0"/>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600">
                <a:latin typeface="Century Gothic"/>
                <a:ea typeface="Century Gothic"/>
                <a:cs typeface="Century Gothic"/>
                <a:sym typeface="Century Gothic"/>
              </a:rPr>
              <a:t>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203" name="Google Shape;203;p30"/>
          <p:cNvSpPr txBox="1">
            <a:spLocks noGrp="1"/>
          </p:cNvSpPr>
          <p:nvPr>
            <p:ph type="body" idx="1"/>
          </p:nvPr>
        </p:nvSpPr>
        <p:spPr>
          <a:xfrm>
            <a:off x="574050" y="1158325"/>
            <a:ext cx="7941300" cy="34743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1: </a:t>
            </a:r>
            <a:r>
              <a:rPr lang="en" sz="1800" b="0" i="0" u="none" strike="noStrike" cap="none" dirty="0">
                <a:solidFill>
                  <a:schemeClr val="dk1"/>
                </a:solidFill>
                <a:latin typeface="Century Gothic"/>
                <a:ea typeface="Century Gothic"/>
                <a:cs typeface="Century Gothic"/>
                <a:sym typeface="Century Gothic"/>
              </a:rPr>
              <a:t>Supports for Students Who Need </a:t>
            </a:r>
            <a:r>
              <a:rPr lang="en" sz="1800" b="0" i="0" u="none" strike="noStrike" cap="none" dirty="0" smtClean="0">
                <a:solidFill>
                  <a:schemeClr val="dk1"/>
                </a:solidFill>
                <a:latin typeface="Century Gothic"/>
                <a:ea typeface="Century Gothic"/>
                <a:cs typeface="Century Gothic"/>
                <a:sym typeface="Century Gothic"/>
              </a:rPr>
              <a:t>It</a:t>
            </a:r>
          </a:p>
          <a:p>
            <a:pPr marL="0" marR="0" lvl="0" indent="0" algn="l" rtl="0">
              <a:lnSpc>
                <a:spcPct val="90000"/>
              </a:lnSpc>
              <a:spcBef>
                <a:spcPts val="0"/>
              </a:spcBef>
              <a:spcAft>
                <a:spcPts val="0"/>
              </a:spcAft>
              <a:buClr>
                <a:schemeClr val="dk1"/>
              </a:buClr>
              <a:buSzPts val="2100"/>
              <a:buFont typeface="Arial"/>
              <a:buNone/>
            </a:pP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SzPts val="1200"/>
              <a:buFont typeface="Century Gothic"/>
              <a:buChar char="•"/>
            </a:pPr>
            <a:r>
              <a:rPr lang="en" sz="1200" dirty="0">
                <a:latin typeface="Century Gothic"/>
                <a:ea typeface="Century Gothic"/>
                <a:cs typeface="Century Gothic"/>
                <a:sym typeface="Century Gothic"/>
              </a:rPr>
              <a:t>This lesson offers a variety of visual anchors to cue students’ thinking. For those who may need additional support, consider creating additional or individual anchor charts for reference. Additionally, chart student responses during whole class discussions to aid with comprehension. Some students may require additional scaffolding in visual representation (e.g., the use of graphic organizers, charts, highlights, or different colors). This prompts them to visually categorize information into more manageable chunks and reinforce relationships among multiple pieces of information.</a:t>
            </a:r>
            <a:endParaRPr sz="1200" dirty="0">
              <a:latin typeface="Century Gothic"/>
              <a:ea typeface="Century Gothic"/>
              <a:cs typeface="Century Gothic"/>
              <a:sym typeface="Century Gothic"/>
            </a:endParaRPr>
          </a:p>
          <a:p>
            <a:pPr marL="457200" marR="0" lvl="0" indent="-304800" algn="l" rtl="0">
              <a:lnSpc>
                <a:spcPct val="100000"/>
              </a:lnSpc>
              <a:spcBef>
                <a:spcPts val="0"/>
              </a:spcBef>
              <a:spcAft>
                <a:spcPts val="0"/>
              </a:spcAft>
              <a:buSzPts val="1200"/>
              <a:buFont typeface="Century Gothic"/>
              <a:buChar char="•"/>
            </a:pPr>
            <a:r>
              <a:rPr lang="en" sz="1200" dirty="0">
                <a:latin typeface="Century Gothic"/>
                <a:ea typeface="Century Gothic"/>
                <a:cs typeface="Century Gothic"/>
                <a:sym typeface="Century Gothic"/>
              </a:rPr>
              <a:t>During independent writing, support a range of fine motor abilities and writing needs by offering students options for writing utensils. Alternatively, consider supporting students’ expressive skills by offering partial dictation of student responses. Varying tools for construction and composition supports students’ ability to express knowledge without barriers to communicating their thinking.</a:t>
            </a:r>
            <a:endParaRPr sz="1200" dirty="0">
              <a:latin typeface="Century Gothic"/>
              <a:ea typeface="Century Gothic"/>
              <a:cs typeface="Century Gothic"/>
              <a:sym typeface="Century Gothic"/>
            </a:endParaRPr>
          </a:p>
          <a:p>
            <a:pPr marL="457200" marR="0" lvl="0" indent="-304800" algn="l" rtl="0">
              <a:lnSpc>
                <a:spcPct val="100000"/>
              </a:lnSpc>
              <a:spcBef>
                <a:spcPts val="0"/>
              </a:spcBef>
              <a:spcAft>
                <a:spcPts val="0"/>
              </a:spcAft>
              <a:buSzPts val="1200"/>
              <a:buFont typeface="Century Gothic"/>
              <a:buChar char="•"/>
            </a:pPr>
            <a:r>
              <a:rPr lang="en" sz="1200" dirty="0">
                <a:latin typeface="Century Gothic"/>
                <a:ea typeface="Century Gothic"/>
                <a:cs typeface="Century Gothic"/>
                <a:sym typeface="Century Gothic"/>
              </a:rPr>
              <a:t>Provide support for students who may need additional guidance in peer interactions and collaboration. Continue to offer prompts or sentence frames that support students in asking for help or clarification from classmates. To support students who may need help in sustaining effort and/or attention, provide opportunities for restating the goal. In doing so, students maintain focus to complete the activity.</a:t>
            </a:r>
            <a:endParaRPr sz="12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400" dirty="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05" name="Google Shape;205;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6" name="Google Shape;206;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7" name="Google Shape;207;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1"/>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4400"/>
              <a:buFont typeface="Calibri"/>
              <a:buNone/>
            </a:pPr>
            <a:r>
              <a:rPr lang="en" sz="3600" b="0" i="0" u="none" strike="noStrike" cap="none">
                <a:solidFill>
                  <a:schemeClr val="dk1"/>
                </a:solidFill>
                <a:latin typeface="Century Gothic" panose="020B0502020202020204" pitchFamily="34" charset="0"/>
                <a:ea typeface="Calibri"/>
                <a:cs typeface="Calibri"/>
                <a:sym typeface="Calibri"/>
              </a:rPr>
              <a:t>Grade 4 Module 3 Overview</a:t>
            </a:r>
            <a:endParaRPr sz="3600" b="0" i="0" u="none" strike="noStrike" cap="none">
              <a:solidFill>
                <a:schemeClr val="dk1"/>
              </a:solidFill>
              <a:latin typeface="Century Gothic" panose="020B0502020202020204" pitchFamily="34" charset="0"/>
              <a:ea typeface="Calibri"/>
              <a:cs typeface="Calibri"/>
              <a:sym typeface="Calibri"/>
            </a:endParaRPr>
          </a:p>
        </p:txBody>
      </p:sp>
      <p:sp>
        <p:nvSpPr>
          <p:cNvPr id="214" name="Google Shape;214;p31"/>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15"/>
              <a:buFont typeface="Arial"/>
              <a:buNone/>
            </a:pPr>
            <a:r>
              <a:rPr lang="en" sz="1200" b="0" i="0" u="none" strike="noStrike" cap="none" dirty="0">
                <a:solidFill>
                  <a:schemeClr val="dk1"/>
                </a:solidFill>
                <a:latin typeface="Century Gothic" panose="020B0502020202020204" pitchFamily="34" charset="0"/>
                <a:ea typeface="Calibri"/>
                <a:cs typeface="Calibri"/>
                <a:sym typeface="Calibri"/>
              </a:rPr>
              <a:t>How does one’s perspective influence his or her opinion? In this module, students consider the answer to this question through the lens of the American Revolution. In Unit 1, students build background knowledge about the Revolutionary War and the different perspectives of colonists. In the second half of the unit, students read about different groups within the Loyalists and Patriots, reading informational texts to determine the main idea, analyze the overall structure of the text, and summarize the texts.</a:t>
            </a:r>
            <a:endParaRPr sz="120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90000"/>
              </a:lnSpc>
              <a:spcBef>
                <a:spcPts val="323"/>
              </a:spcBef>
              <a:spcAft>
                <a:spcPts val="0"/>
              </a:spcAft>
              <a:buClr>
                <a:schemeClr val="dk1"/>
              </a:buClr>
              <a:buSzPts val="1615"/>
              <a:buFont typeface="Arial"/>
              <a:buNone/>
            </a:pPr>
            <a:endParaRPr sz="120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90000"/>
              </a:lnSpc>
              <a:spcBef>
                <a:spcPts val="323"/>
              </a:spcBef>
              <a:spcAft>
                <a:spcPts val="0"/>
              </a:spcAft>
              <a:buClr>
                <a:srgbClr val="000000"/>
              </a:buClr>
              <a:buSzPts val="1100"/>
              <a:buFont typeface="Arial"/>
              <a:buNone/>
            </a:pPr>
            <a:r>
              <a:rPr lang="en" sz="1200" b="0" i="0" u="none" strike="noStrike" cap="none" dirty="0">
                <a:solidFill>
                  <a:schemeClr val="dk1"/>
                </a:solidFill>
                <a:latin typeface="Century Gothic" panose="020B0502020202020204" pitchFamily="34" charset="0"/>
                <a:ea typeface="Calibri"/>
                <a:cs typeface="Calibri"/>
                <a:sym typeface="Calibri"/>
              </a:rPr>
              <a:t>Students will focus on the following guiding questions:</a:t>
            </a:r>
            <a:endParaRPr sz="1200" b="0" i="0" u="none" strike="noStrike" cap="none" dirty="0">
              <a:solidFill>
                <a:schemeClr val="dk1"/>
              </a:solidFill>
              <a:latin typeface="Century Gothic" panose="020B0502020202020204" pitchFamily="34" charset="0"/>
              <a:ea typeface="Calibri"/>
              <a:cs typeface="Calibri"/>
              <a:sym typeface="Calibri"/>
            </a:endParaRPr>
          </a:p>
          <a:p>
            <a:pPr marL="342900" marR="0" lvl="0" indent="-311150" algn="l" rtl="0">
              <a:lnSpc>
                <a:spcPct val="90000"/>
              </a:lnSpc>
              <a:spcBef>
                <a:spcPts val="340"/>
              </a:spcBef>
              <a:spcAft>
                <a:spcPts val="0"/>
              </a:spcAft>
              <a:buClr>
                <a:schemeClr val="dk1"/>
              </a:buClr>
              <a:buSzPts val="1200"/>
              <a:buFont typeface="Arial"/>
              <a:buChar char="•"/>
            </a:pPr>
            <a:r>
              <a:rPr lang="en" sz="1200" b="0" i="0" u="none" strike="noStrike" cap="none" dirty="0">
                <a:solidFill>
                  <a:schemeClr val="dk1"/>
                </a:solidFill>
                <a:latin typeface="Century Gothic" panose="020B0502020202020204" pitchFamily="34" charset="0"/>
                <a:ea typeface="Calibri"/>
                <a:cs typeface="Calibri"/>
                <a:sym typeface="Calibri"/>
              </a:rPr>
              <a:t>How did the American Revolution and the events leading up to it affect the people in the colonies?</a:t>
            </a:r>
            <a:br>
              <a:rPr lang="en" sz="1200" b="0" i="0" u="none" strike="noStrike" cap="none" dirty="0">
                <a:solidFill>
                  <a:schemeClr val="dk1"/>
                </a:solidFill>
                <a:latin typeface="Century Gothic" panose="020B0502020202020204" pitchFamily="34" charset="0"/>
                <a:ea typeface="Calibri"/>
                <a:cs typeface="Calibri"/>
                <a:sym typeface="Calibri"/>
              </a:rPr>
            </a:br>
            <a:r>
              <a:rPr lang="en" sz="1200" b="0" i="0" u="none" strike="noStrike" cap="none" dirty="0">
                <a:solidFill>
                  <a:schemeClr val="dk1"/>
                </a:solidFill>
                <a:latin typeface="Century Gothic" panose="020B0502020202020204" pitchFamily="34" charset="0"/>
                <a:ea typeface="Calibri"/>
                <a:cs typeface="Calibri"/>
                <a:sym typeface="Calibri"/>
              </a:rPr>
              <a:t/>
            </a:r>
            <a:br>
              <a:rPr lang="en" sz="1200" b="0" i="0" u="none" strike="noStrike" cap="none" dirty="0">
                <a:solidFill>
                  <a:schemeClr val="dk1"/>
                </a:solidFill>
                <a:latin typeface="Century Gothic" panose="020B0502020202020204" pitchFamily="34" charset="0"/>
                <a:ea typeface="Calibri"/>
                <a:cs typeface="Calibri"/>
                <a:sym typeface="Calibri"/>
              </a:rPr>
            </a:br>
            <a:endParaRPr sz="120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90000"/>
              </a:lnSpc>
              <a:spcBef>
                <a:spcPts val="340"/>
              </a:spcBef>
              <a:spcAft>
                <a:spcPts val="0"/>
              </a:spcAft>
              <a:buClr>
                <a:srgbClr val="000000"/>
              </a:buClr>
              <a:buSzPts val="1100"/>
              <a:buFont typeface="Arial"/>
              <a:buNone/>
            </a:pPr>
            <a:r>
              <a:rPr lang="en" sz="1200" b="0" i="0" u="none" strike="noStrike" cap="none" dirty="0">
                <a:solidFill>
                  <a:schemeClr val="dk1"/>
                </a:solidFill>
                <a:latin typeface="Century Gothic" panose="020B0502020202020204" pitchFamily="34" charset="0"/>
                <a:ea typeface="Calibri"/>
                <a:cs typeface="Calibri"/>
                <a:sym typeface="Calibri"/>
              </a:rPr>
              <a:t>This module is designed so that students grapple with the following big ideas.</a:t>
            </a:r>
            <a:endParaRPr sz="1200" b="0" i="0" u="none" strike="noStrike" cap="none" dirty="0">
              <a:solidFill>
                <a:schemeClr val="dk1"/>
              </a:solidFill>
              <a:latin typeface="Century Gothic" panose="020B0502020202020204" pitchFamily="34" charset="0"/>
              <a:ea typeface="Calibri"/>
              <a:cs typeface="Calibri"/>
              <a:sym typeface="Calibri"/>
            </a:endParaRPr>
          </a:p>
          <a:p>
            <a:pPr marL="342900" marR="0" lvl="0" indent="-292100" algn="l" rtl="0">
              <a:lnSpc>
                <a:spcPct val="90000"/>
              </a:lnSpc>
              <a:spcBef>
                <a:spcPts val="340"/>
              </a:spcBef>
              <a:spcAft>
                <a:spcPts val="0"/>
              </a:spcAft>
              <a:buClr>
                <a:schemeClr val="dk1"/>
              </a:buClr>
              <a:buSzPts val="1200"/>
              <a:buFont typeface="Arial"/>
              <a:buChar char="•"/>
            </a:pPr>
            <a:r>
              <a:rPr lang="en" sz="1200" b="0" i="0" u="none" strike="noStrike" cap="none" dirty="0">
                <a:solidFill>
                  <a:schemeClr val="dk1"/>
                </a:solidFill>
                <a:latin typeface="Century Gothic" panose="020B0502020202020204" pitchFamily="34" charset="0"/>
                <a:ea typeface="Calibri"/>
                <a:cs typeface="Calibri"/>
                <a:sym typeface="Calibri"/>
              </a:rPr>
              <a:t>The American Revolution resulted in the United States of America becoming a new country with independence from Britain.</a:t>
            </a:r>
            <a:endParaRPr sz="1200" b="0" i="0" u="none" strike="noStrike" cap="none" dirty="0">
              <a:solidFill>
                <a:schemeClr val="dk1"/>
              </a:solidFill>
              <a:latin typeface="Century Gothic" panose="020B0502020202020204" pitchFamily="34" charset="0"/>
              <a:ea typeface="Calibri"/>
              <a:cs typeface="Calibri"/>
              <a:sym typeface="Calibri"/>
            </a:endParaRPr>
          </a:p>
          <a:p>
            <a:pPr marL="342900" marR="0" lvl="0" indent="-292100" algn="l" rtl="0">
              <a:lnSpc>
                <a:spcPct val="90000"/>
              </a:lnSpc>
              <a:spcBef>
                <a:spcPts val="340"/>
              </a:spcBef>
              <a:spcAft>
                <a:spcPts val="0"/>
              </a:spcAft>
              <a:buClr>
                <a:schemeClr val="dk1"/>
              </a:buClr>
              <a:buSzPts val="1200"/>
              <a:buFont typeface="Arial"/>
              <a:buChar char="•"/>
            </a:pPr>
            <a:r>
              <a:rPr lang="en" sz="1200" b="0" i="0" u="none" strike="noStrike" cap="none" dirty="0">
                <a:solidFill>
                  <a:schemeClr val="dk1"/>
                </a:solidFill>
                <a:latin typeface="Century Gothic" panose="020B0502020202020204" pitchFamily="34" charset="0"/>
                <a:ea typeface="Calibri"/>
                <a:cs typeface="Calibri"/>
                <a:sym typeface="Calibri"/>
              </a:rPr>
              <a:t>The American Revolution, like many wars, divided people: brother against brother, mother against daughter, neighbor against neighbor.</a:t>
            </a:r>
            <a:endParaRPr sz="1200" b="0" i="0" u="none" strike="noStrike" cap="none" dirty="0">
              <a:solidFill>
                <a:schemeClr val="dk1"/>
              </a:solidFill>
              <a:latin typeface="Century Gothic" panose="020B0502020202020204" pitchFamily="34" charset="0"/>
              <a:ea typeface="Calibri"/>
              <a:cs typeface="Calibri"/>
              <a:sym typeface="Calibri"/>
            </a:endParaRPr>
          </a:p>
          <a:p>
            <a:pPr marL="342900" marR="0" lvl="0" indent="-292100" algn="l" rtl="0">
              <a:lnSpc>
                <a:spcPct val="90000"/>
              </a:lnSpc>
              <a:spcBef>
                <a:spcPts val="340"/>
              </a:spcBef>
              <a:spcAft>
                <a:spcPts val="0"/>
              </a:spcAft>
              <a:buClr>
                <a:schemeClr val="dk1"/>
              </a:buClr>
              <a:buSzPts val="1200"/>
              <a:buFont typeface="Arial"/>
              <a:buChar char="•"/>
            </a:pPr>
            <a:r>
              <a:rPr lang="en" sz="1200" b="0" i="0" u="none" strike="noStrike" cap="none" dirty="0">
                <a:solidFill>
                  <a:schemeClr val="dk1"/>
                </a:solidFill>
                <a:latin typeface="Century Gothic" panose="020B0502020202020204" pitchFamily="34" charset="0"/>
                <a:ea typeface="Calibri"/>
                <a:cs typeface="Calibri"/>
                <a:sym typeface="Calibri"/>
              </a:rPr>
              <a:t>American colonists had different perspectives on fighting for independence from Britain.</a:t>
            </a:r>
            <a:br>
              <a:rPr lang="en" sz="1200" b="0" i="0" u="none" strike="noStrike" cap="none" dirty="0">
                <a:solidFill>
                  <a:schemeClr val="dk1"/>
                </a:solidFill>
                <a:latin typeface="Century Gothic" panose="020B0502020202020204" pitchFamily="34" charset="0"/>
                <a:ea typeface="Calibri"/>
                <a:cs typeface="Calibri"/>
                <a:sym typeface="Calibri"/>
              </a:rPr>
            </a:br>
            <a:endParaRPr sz="1200" b="0" i="0" u="none" strike="noStrike" cap="none" dirty="0">
              <a:solidFill>
                <a:schemeClr val="dk1"/>
              </a:solidFill>
              <a:latin typeface="Century Gothic" panose="020B0502020202020204" pitchFamily="34" charset="0"/>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2"/>
          <p:cNvSpPr txBox="1">
            <a:spLocks noGrp="1"/>
          </p:cNvSpPr>
          <p:nvPr>
            <p:ph type="title"/>
          </p:nvPr>
        </p:nvSpPr>
        <p:spPr>
          <a:xfrm>
            <a:off x="293914" y="227749"/>
            <a:ext cx="8556171" cy="8574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4400"/>
              <a:buFont typeface="Calibri"/>
              <a:buNone/>
            </a:pPr>
            <a:r>
              <a:rPr lang="en" sz="3900" b="0" i="0" u="none" strike="noStrike" cap="none" dirty="0">
                <a:solidFill>
                  <a:schemeClr val="dk1"/>
                </a:solidFill>
                <a:latin typeface="Century Gothic" panose="020B0502020202020204" pitchFamily="34" charset="0"/>
                <a:ea typeface="Calibri"/>
                <a:cs typeface="Calibri"/>
                <a:sym typeface="Calibri"/>
              </a:rPr>
              <a:t>Grade</a:t>
            </a:r>
            <a:r>
              <a:rPr lang="en" sz="3900" dirty="0">
                <a:latin typeface="Century Gothic" panose="020B0502020202020204" pitchFamily="34" charset="0"/>
                <a:ea typeface="Calibri"/>
                <a:cs typeface="Calibri"/>
                <a:sym typeface="Calibri"/>
              </a:rPr>
              <a:t> 4</a:t>
            </a:r>
            <a:r>
              <a:rPr lang="en" sz="3900" b="0" i="0" u="none" strike="noStrike" cap="none" dirty="0">
                <a:solidFill>
                  <a:schemeClr val="dk1"/>
                </a:solidFill>
                <a:latin typeface="Century Gothic" panose="020B0502020202020204" pitchFamily="34" charset="0"/>
                <a:ea typeface="Calibri"/>
                <a:cs typeface="Calibri"/>
                <a:sym typeface="Calibri"/>
              </a:rPr>
              <a:t> Module </a:t>
            </a:r>
            <a:r>
              <a:rPr lang="en" sz="3900" dirty="0">
                <a:latin typeface="Century Gothic" panose="020B0502020202020204" pitchFamily="34" charset="0"/>
                <a:ea typeface="Calibri"/>
                <a:cs typeface="Calibri"/>
                <a:sym typeface="Calibri"/>
              </a:rPr>
              <a:t>3</a:t>
            </a:r>
            <a:r>
              <a:rPr lang="en" sz="3900" b="0" i="0" u="none" strike="noStrike" cap="none" dirty="0">
                <a:solidFill>
                  <a:schemeClr val="dk1"/>
                </a:solidFill>
                <a:latin typeface="Century Gothic" panose="020B0502020202020204" pitchFamily="34" charset="0"/>
                <a:ea typeface="Calibri"/>
                <a:cs typeface="Calibri"/>
                <a:sym typeface="Calibri"/>
              </a:rPr>
              <a:t> Unit 2 Overview</a:t>
            </a:r>
            <a:endParaRPr sz="3900" b="0" i="0" u="none" strike="noStrike" cap="none" dirty="0">
              <a:solidFill>
                <a:schemeClr val="dk1"/>
              </a:solidFill>
              <a:latin typeface="Century Gothic" panose="020B0502020202020204" pitchFamily="34" charset="0"/>
              <a:ea typeface="Calibri"/>
              <a:cs typeface="Calibri"/>
              <a:sym typeface="Calibri"/>
            </a:endParaRPr>
          </a:p>
        </p:txBody>
      </p:sp>
      <p:sp>
        <p:nvSpPr>
          <p:cNvPr id="221" name="Google Shape;221;p32"/>
          <p:cNvSpPr txBox="1">
            <a:spLocks noGrp="1"/>
          </p:cNvSpPr>
          <p:nvPr>
            <p:ph type="body" idx="1"/>
          </p:nvPr>
        </p:nvSpPr>
        <p:spPr>
          <a:xfrm>
            <a:off x="457199" y="1085149"/>
            <a:ext cx="8229600" cy="36285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304"/>
              </a:spcBef>
              <a:spcAft>
                <a:spcPts val="0"/>
              </a:spcAft>
              <a:buClr>
                <a:schemeClr val="dk1"/>
              </a:buClr>
              <a:buSzPts val="1520"/>
              <a:buFont typeface="Arial"/>
              <a:buNone/>
            </a:pPr>
            <a:r>
              <a:rPr lang="en" sz="1100" dirty="0">
                <a:latin typeface="Century Gothic" panose="020B0502020202020204" pitchFamily="34" charset="0"/>
                <a:sym typeface="Century Gothic"/>
              </a:rPr>
              <a:t>In this unit, students continue to explore colonial perspectives on the Revolutionary War with a focus on a family divided by their perspectives. Over the course of the unit, they read and act out a play called </a:t>
            </a:r>
            <a:r>
              <a:rPr lang="en" sz="1100" i="1" dirty="0">
                <a:latin typeface="Century Gothic" panose="020B0502020202020204" pitchFamily="34" charset="0"/>
                <a:sym typeface="Century Gothic"/>
              </a:rPr>
              <a:t>Divided Loyalties </a:t>
            </a:r>
            <a:r>
              <a:rPr lang="en" sz="1100" dirty="0">
                <a:latin typeface="Century Gothic" panose="020B0502020202020204" pitchFamily="34" charset="0"/>
                <a:sym typeface="Century Gothic"/>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100" i="1" dirty="0">
                <a:latin typeface="Century Gothic" panose="020B0502020202020204" pitchFamily="34" charset="0"/>
                <a:sym typeface="Century Gothic"/>
              </a:rPr>
              <a:t> Divided Loyalties </a:t>
            </a:r>
            <a:r>
              <a:rPr lang="en" sz="1100" dirty="0">
                <a:latin typeface="Century Gothic" panose="020B0502020202020204" pitchFamily="34" charset="0"/>
                <a:sym typeface="Century Gothic"/>
              </a:rPr>
              <a:t>would think of the excerpt in a text-based discussion.</a:t>
            </a:r>
            <a:endParaRPr sz="1200" dirty="0">
              <a:latin typeface="Century Gothic" panose="020B0502020202020204" pitchFamily="34" charset="0"/>
              <a:sym typeface="Century Gothic"/>
            </a:endParaRPr>
          </a:p>
          <a:p>
            <a:pPr marL="0" marR="0" lvl="0" indent="0" algn="l" rtl="0">
              <a:lnSpc>
                <a:spcPct val="80000"/>
              </a:lnSpc>
              <a:spcBef>
                <a:spcPts val="304"/>
              </a:spcBef>
              <a:spcAft>
                <a:spcPts val="0"/>
              </a:spcAft>
              <a:buClr>
                <a:schemeClr val="dk1"/>
              </a:buClr>
              <a:buSzPts val="1520"/>
              <a:buFont typeface="Arial"/>
              <a:buNone/>
            </a:pPr>
            <a:endParaRPr sz="1200" dirty="0">
              <a:latin typeface="Century Gothic" panose="020B0502020202020204" pitchFamily="34" charset="0"/>
              <a:sym typeface="Century Gothic"/>
            </a:endParaRPr>
          </a:p>
          <a:p>
            <a:pPr marL="0" marR="0" lvl="0" indent="0" algn="l" rtl="0">
              <a:lnSpc>
                <a:spcPct val="80000"/>
              </a:lnSpc>
              <a:spcBef>
                <a:spcPts val="304"/>
              </a:spcBef>
              <a:spcAft>
                <a:spcPts val="0"/>
              </a:spcAft>
              <a:buClr>
                <a:schemeClr val="dk1"/>
              </a:buClr>
              <a:buSzPts val="1520"/>
              <a:buFont typeface="Arial"/>
              <a:buNone/>
            </a:pPr>
            <a:r>
              <a:rPr lang="en" sz="1200" i="0" u="none" strike="noStrike" cap="none" dirty="0">
                <a:solidFill>
                  <a:schemeClr val="dk1"/>
                </a:solidFill>
                <a:latin typeface="Century Gothic" panose="020B0502020202020204" pitchFamily="34" charset="0"/>
                <a:sym typeface="Century Gothic"/>
              </a:rPr>
              <a:t>Students will focus on the following guiding questions:</a:t>
            </a:r>
            <a:endParaRPr sz="1200" i="0" u="none" strike="noStrike" cap="none" dirty="0">
              <a:solidFill>
                <a:schemeClr val="dk1"/>
              </a:solidFill>
              <a:latin typeface="Century Gothic" panose="020B0502020202020204" pitchFamily="34" charset="0"/>
              <a:sym typeface="Century Gothic"/>
            </a:endParaRPr>
          </a:p>
          <a:p>
            <a:pPr marL="342900" marR="0" lvl="0" indent="-311150" algn="l" rtl="0">
              <a:lnSpc>
                <a:spcPct val="90000"/>
              </a:lnSpc>
              <a:spcBef>
                <a:spcPts val="340"/>
              </a:spcBef>
              <a:spcAft>
                <a:spcPts val="0"/>
              </a:spcAft>
              <a:buClr>
                <a:schemeClr val="dk1"/>
              </a:buClr>
              <a:buSzPts val="1200"/>
              <a:buFont typeface="Century Gothic"/>
              <a:buChar char="•"/>
            </a:pPr>
            <a:r>
              <a:rPr lang="en" sz="1100" dirty="0">
                <a:latin typeface="Century Gothic" panose="020B0502020202020204" pitchFamily="34" charset="0"/>
                <a:sym typeface="Century Gothic"/>
              </a:rPr>
              <a:t>How did the American Revolution and the events leading up to it affect the people in the colonies?</a:t>
            </a:r>
            <a:endParaRPr sz="1100" dirty="0">
              <a:latin typeface="Century Gothic" panose="020B0502020202020204" pitchFamily="34" charset="0"/>
              <a:sym typeface="Century Gothic"/>
            </a:endParaRPr>
          </a:p>
          <a:p>
            <a:pPr marL="342900" marR="0" lvl="0" indent="-304800" algn="l" rtl="0">
              <a:lnSpc>
                <a:spcPct val="90000"/>
              </a:lnSpc>
              <a:spcBef>
                <a:spcPts val="340"/>
              </a:spcBef>
              <a:spcAft>
                <a:spcPts val="0"/>
              </a:spcAft>
              <a:buClr>
                <a:schemeClr val="dk1"/>
              </a:buClr>
              <a:buSzPts val="1100"/>
              <a:buFont typeface="Century Gothic"/>
              <a:buChar char="•"/>
            </a:pPr>
            <a:r>
              <a:rPr lang="en" sz="1100" dirty="0">
                <a:latin typeface="Century Gothic" panose="020B0502020202020204" pitchFamily="34" charset="0"/>
                <a:sym typeface="Century Gothic"/>
              </a:rPr>
              <a:t>How does a person’s perspective influence her or his opinion?</a:t>
            </a:r>
            <a:endParaRPr sz="1100" dirty="0">
              <a:latin typeface="Century Gothic" panose="020B0502020202020204" pitchFamily="34" charset="0"/>
              <a:sym typeface="Century Gothic"/>
            </a:endParaRPr>
          </a:p>
          <a:p>
            <a:pPr marL="342900" marR="0" lvl="0" indent="0" algn="l" rtl="0">
              <a:lnSpc>
                <a:spcPct val="90000"/>
              </a:lnSpc>
              <a:spcBef>
                <a:spcPts val="340"/>
              </a:spcBef>
              <a:spcAft>
                <a:spcPts val="0"/>
              </a:spcAft>
              <a:buNone/>
            </a:pPr>
            <a:endParaRPr sz="1100" dirty="0">
              <a:latin typeface="Century Gothic" panose="020B0502020202020204" pitchFamily="34" charset="0"/>
              <a:sym typeface="Century Gothic"/>
            </a:endParaRPr>
          </a:p>
          <a:p>
            <a:pPr marL="0" marR="0" lvl="0" indent="0" algn="l" rtl="0">
              <a:lnSpc>
                <a:spcPct val="90000"/>
              </a:lnSpc>
              <a:spcBef>
                <a:spcPts val="340"/>
              </a:spcBef>
              <a:spcAft>
                <a:spcPts val="0"/>
              </a:spcAft>
              <a:buClr>
                <a:srgbClr val="000000"/>
              </a:buClr>
              <a:buSzPts val="1100"/>
              <a:buFont typeface="Arial"/>
              <a:buNone/>
            </a:pPr>
            <a:r>
              <a:rPr lang="en" sz="1200" i="0" u="none" strike="noStrike" cap="none" dirty="0">
                <a:solidFill>
                  <a:schemeClr val="dk1"/>
                </a:solidFill>
                <a:latin typeface="Century Gothic" panose="020B0502020202020204" pitchFamily="34" charset="0"/>
                <a:sym typeface="Century Gothic"/>
              </a:rPr>
              <a:t>This unit is designed so that students grapple with the following big ideas.</a:t>
            </a:r>
            <a:endParaRPr sz="1200" i="0" u="none" strike="noStrike" cap="none" dirty="0">
              <a:solidFill>
                <a:schemeClr val="dk1"/>
              </a:solidFill>
              <a:latin typeface="Century Gothic" panose="020B0502020202020204" pitchFamily="34" charset="0"/>
              <a:sym typeface="Century Gothic"/>
            </a:endParaRPr>
          </a:p>
          <a:p>
            <a:pPr marL="342900" marR="0" lvl="0" indent="-292100" algn="l" rtl="0">
              <a:lnSpc>
                <a:spcPct val="90000"/>
              </a:lnSpc>
              <a:spcBef>
                <a:spcPts val="340"/>
              </a:spcBef>
              <a:spcAft>
                <a:spcPts val="0"/>
              </a:spcAft>
              <a:buClr>
                <a:schemeClr val="dk1"/>
              </a:buClr>
              <a:buSzPts val="1200"/>
              <a:buFont typeface="Century Gothic"/>
              <a:buChar char="•"/>
            </a:pPr>
            <a:r>
              <a:rPr lang="en" sz="1200" i="0" u="none" strike="noStrike" cap="none" dirty="0">
                <a:solidFill>
                  <a:schemeClr val="dk1"/>
                </a:solidFill>
                <a:latin typeface="Century Gothic" panose="020B0502020202020204" pitchFamily="34" charset="0"/>
                <a:sym typeface="Century Gothic"/>
              </a:rPr>
              <a:t>The American Revolution resulted in the United States of America becoming a new country with independence from Britain.</a:t>
            </a:r>
            <a:endParaRPr sz="1200" i="0" u="none" strike="noStrike" cap="none" dirty="0">
              <a:solidFill>
                <a:schemeClr val="dk1"/>
              </a:solidFill>
              <a:latin typeface="Century Gothic" panose="020B0502020202020204" pitchFamily="34" charset="0"/>
              <a:sym typeface="Century Gothic"/>
            </a:endParaRPr>
          </a:p>
          <a:p>
            <a:pPr marL="342900" marR="0" lvl="0" indent="-292100" algn="l" rtl="0">
              <a:lnSpc>
                <a:spcPct val="90000"/>
              </a:lnSpc>
              <a:spcBef>
                <a:spcPts val="340"/>
              </a:spcBef>
              <a:spcAft>
                <a:spcPts val="0"/>
              </a:spcAft>
              <a:buClr>
                <a:schemeClr val="dk1"/>
              </a:buClr>
              <a:buSzPts val="1200"/>
              <a:buFont typeface="Century Gothic"/>
              <a:buChar char="•"/>
            </a:pPr>
            <a:r>
              <a:rPr lang="en" sz="1200" i="0" u="none" strike="noStrike" cap="none" dirty="0">
                <a:solidFill>
                  <a:schemeClr val="dk1"/>
                </a:solidFill>
                <a:latin typeface="Century Gothic" panose="020B0502020202020204" pitchFamily="34" charset="0"/>
                <a:sym typeface="Century Gothic"/>
              </a:rPr>
              <a:t>The American Revolution, like many wars, divided people: brother against brother, mother against daughter, neighbor against neighbor.</a:t>
            </a:r>
            <a:endParaRPr sz="1200" i="0" u="none" strike="noStrike" cap="none" dirty="0">
              <a:solidFill>
                <a:schemeClr val="dk1"/>
              </a:solidFill>
              <a:latin typeface="Century Gothic" panose="020B0502020202020204" pitchFamily="34" charset="0"/>
              <a:sym typeface="Century Gothic"/>
            </a:endParaRPr>
          </a:p>
          <a:p>
            <a:pPr marL="342900" marR="0" lvl="0" indent="-292100" algn="l" rtl="0">
              <a:lnSpc>
                <a:spcPct val="90000"/>
              </a:lnSpc>
              <a:spcBef>
                <a:spcPts val="340"/>
              </a:spcBef>
              <a:spcAft>
                <a:spcPts val="0"/>
              </a:spcAft>
              <a:buClr>
                <a:schemeClr val="dk1"/>
              </a:buClr>
              <a:buSzPts val="1200"/>
              <a:buFont typeface="Century Gothic"/>
              <a:buChar char="•"/>
            </a:pPr>
            <a:r>
              <a:rPr lang="en" sz="1200" i="0" u="none" strike="noStrike" cap="none" dirty="0">
                <a:solidFill>
                  <a:schemeClr val="dk1"/>
                </a:solidFill>
                <a:latin typeface="Century Gothic" panose="020B0502020202020204" pitchFamily="34" charset="0"/>
                <a:sym typeface="Century Gothic"/>
              </a:rPr>
              <a:t>American colonists had different perspectives on fighting for independence from Britain.</a:t>
            </a:r>
            <a:endParaRPr sz="1200" i="0" u="none" strike="noStrike" cap="none" dirty="0">
              <a:solidFill>
                <a:schemeClr val="dk1"/>
              </a:solidFill>
              <a:latin typeface="Century Gothic" panose="020B0502020202020204" pitchFamily="34" charset="0"/>
              <a:sym typeface="Century Gothic"/>
            </a:endParaRPr>
          </a:p>
          <a:p>
            <a:pPr marL="342900" marR="0" lvl="0" indent="0" algn="l" rtl="0">
              <a:lnSpc>
                <a:spcPct val="90000"/>
              </a:lnSpc>
              <a:spcBef>
                <a:spcPts val="340"/>
              </a:spcBef>
              <a:spcAft>
                <a:spcPts val="0"/>
              </a:spcAft>
              <a:buClr>
                <a:schemeClr val="dk1"/>
              </a:buClr>
              <a:buSzPts val="2100"/>
              <a:buFont typeface="Arial"/>
              <a:buNone/>
            </a:pPr>
            <a:endParaRPr sz="1200" b="0" i="0" u="none" strike="noStrike" cap="none" dirty="0">
              <a:solidFill>
                <a:schemeClr val="dk1"/>
              </a:solidFill>
              <a:latin typeface="Century Gothic" panose="020B0502020202020204" pitchFamily="34" charset="0"/>
              <a:ea typeface="Calibri"/>
              <a:cs typeface="Calibri"/>
              <a:sym typeface="Calibri"/>
            </a:endParaRPr>
          </a:p>
          <a:p>
            <a:pPr marL="457200" marR="0" lvl="0" indent="0" algn="l" rtl="0">
              <a:lnSpc>
                <a:spcPct val="80000"/>
              </a:lnSpc>
              <a:spcBef>
                <a:spcPts val="304"/>
              </a:spcBef>
              <a:spcAft>
                <a:spcPts val="0"/>
              </a:spcAft>
              <a:buClr>
                <a:schemeClr val="dk1"/>
              </a:buClr>
              <a:buSzPts val="2100"/>
              <a:buFont typeface="Arial"/>
              <a:buNone/>
            </a:pPr>
            <a:endParaRPr sz="152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80000"/>
              </a:lnSpc>
              <a:spcBef>
                <a:spcPts val="304"/>
              </a:spcBef>
              <a:spcAft>
                <a:spcPts val="0"/>
              </a:spcAft>
              <a:buClr>
                <a:schemeClr val="dk1"/>
              </a:buClr>
              <a:buSzPts val="1520"/>
              <a:buFont typeface="Arial"/>
              <a:buNone/>
            </a:pPr>
            <a:endParaRPr sz="152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80000"/>
              </a:lnSpc>
              <a:spcBef>
                <a:spcPts val="304"/>
              </a:spcBef>
              <a:spcAft>
                <a:spcPts val="0"/>
              </a:spcAft>
              <a:buClr>
                <a:schemeClr val="dk1"/>
              </a:buClr>
              <a:buSzPts val="1520"/>
              <a:buFont typeface="Arial"/>
              <a:buNone/>
            </a:pPr>
            <a:endParaRPr sz="1520" b="0" i="0" u="none" strike="noStrike" cap="none" dirty="0">
              <a:solidFill>
                <a:schemeClr val="dk1"/>
              </a:solidFill>
              <a:latin typeface="Century Gothic" panose="020B0502020202020204" pitchFamily="34" charset="0"/>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5"/>
        <p:cNvGrpSpPr/>
        <p:nvPr/>
      </p:nvGrpSpPr>
      <p:grpSpPr>
        <a:xfrm>
          <a:off x="0" y="0"/>
          <a:ext cx="0" cy="0"/>
          <a:chOff x="0" y="0"/>
          <a:chExt cx="0" cy="0"/>
        </a:xfrm>
      </p:grpSpPr>
      <p:pic>
        <p:nvPicPr>
          <p:cNvPr id="226" name="Google Shape;226;p3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7" name="Google Shape;227;p3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28" name="Google Shape;228;p33"/>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a:t>
            </a:r>
            <a:endParaRPr sz="3000" b="0" i="0" u="none" strike="noStrike" cap="none">
              <a:solidFill>
                <a:srgbClr val="404040"/>
              </a:solidFill>
              <a:latin typeface="Calibri"/>
              <a:ea typeface="Calibri"/>
              <a:cs typeface="Calibri"/>
              <a:sym typeface="Calibri"/>
            </a:endParaRPr>
          </a:p>
        </p:txBody>
      </p:sp>
      <p:pic>
        <p:nvPicPr>
          <p:cNvPr id="229" name="Google Shape;229;p3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0" name="Google Shape;230;p3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236" name="Google Shape;236;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b="0" i="0" u="none" strike="noStrike" cap="none">
                <a:solidFill>
                  <a:schemeClr val="dk1"/>
                </a:solidFill>
                <a:latin typeface="Century Gothic"/>
                <a:ea typeface="Century Gothic"/>
                <a:cs typeface="Century Gothic"/>
                <a:sym typeface="Century Gothic"/>
              </a:rPr>
              <a:t>What are we learning and doing today?</a:t>
            </a: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Reviewing our learning targets,</a:t>
            </a:r>
            <a:endParaRPr sz="240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Taking a look at the text </a:t>
            </a:r>
            <a:r>
              <a:rPr lang="en" sz="2400" i="1">
                <a:latin typeface="Century Gothic"/>
                <a:ea typeface="Century Gothic"/>
                <a:cs typeface="Century Gothic"/>
                <a:sym typeface="Century Gothic"/>
              </a:rPr>
              <a:t>Divided Loyalties,</a:t>
            </a:r>
            <a:endParaRPr sz="2400" i="1">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Making connections between the texts,</a:t>
            </a:r>
            <a:endParaRPr sz="240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Sharing out about our research reading, and</a:t>
            </a:r>
            <a:endParaRPr sz="240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Reviewing homework.</a:t>
            </a:r>
            <a:endParaRPr sz="240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34EB8A8-A7C1-43D8-B8B1-4B62376845B8}"/>
</file>

<file path=customXml/itemProps2.xml><?xml version="1.0" encoding="utf-8"?>
<ds:datastoreItem xmlns:ds="http://schemas.openxmlformats.org/officeDocument/2006/customXml" ds:itemID="{36A76677-34E1-4E6A-AA3A-7B5EE181A966}"/>
</file>

<file path=customXml/itemProps3.xml><?xml version="1.0" encoding="utf-8"?>
<ds:datastoreItem xmlns:ds="http://schemas.openxmlformats.org/officeDocument/2006/customXml" ds:itemID="{3A8FA4F6-BDA9-49EF-836A-BB3ACD004453}"/>
</file>

<file path=docProps/app.xml><?xml version="1.0" encoding="utf-8"?>
<Properties xmlns="http://schemas.openxmlformats.org/officeDocument/2006/extended-properties" xmlns:vt="http://schemas.openxmlformats.org/officeDocument/2006/docPropsVTypes">
  <TotalTime>27</TotalTime>
  <Words>5061</Words>
  <Application>Microsoft Macintosh PowerPoint</Application>
  <PresentationFormat>On-screen Show (16:9)</PresentationFormat>
  <Paragraphs>381</Paragraphs>
  <Slides>18</Slides>
  <Notes>18</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18</vt:i4>
      </vt:variant>
    </vt:vector>
  </HeadingPairs>
  <TitlesOfParts>
    <vt:vector size="22" baseType="lpstr">
      <vt:lpstr>Calibri</vt:lpstr>
      <vt:lpstr>Century Gothic</vt:lpstr>
      <vt:lpstr>Office Theme</vt:lpstr>
      <vt:lpstr>Office Theme</vt:lpstr>
      <vt:lpstr>Grade 4: Module 3: Unit 2: Lesson 1 Teacher slide, before teaching.</vt:lpstr>
      <vt:lpstr>Grade 4: Module 3 Unit 2: Lesson 1 Teacher slide, before teaching.</vt:lpstr>
      <vt:lpstr>Grade 4: Module 3: Unit 2: Lesson 1 Teacher slide, before teaching.</vt:lpstr>
      <vt:lpstr>Grade 4: Module 3: Unit 2: Lesson 1 Teacher slide, before teaching.</vt:lpstr>
      <vt:lpstr>Grade 4: Module 3: Unit 2: Lesson 1 Teacher slide, before teaching. </vt:lpstr>
      <vt:lpstr>Grade 4 Module 3 Overview</vt:lpstr>
      <vt:lpstr>Grade 4 Module 3 Unit 2 Overview</vt:lpstr>
      <vt:lpstr>Grade 4: Module 3:  Unit 2: Lesson 1</vt:lpstr>
      <vt:lpstr>Hello, Students!</vt:lpstr>
      <vt:lpstr>Learning Targets </vt:lpstr>
      <vt:lpstr> Introducing Divided Loyalties </vt:lpstr>
      <vt:lpstr>Reading Aloud and Determining the Gist: Divided Loyalties, Act I, Scene 1</vt:lpstr>
      <vt:lpstr>Making Connections between Divided Loyalties and Unit 1 Texts</vt:lpstr>
      <vt:lpstr>Research Reading Share</vt:lpstr>
      <vt:lpstr>Reflect on Learning Targets</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2: Lesson 1 Teacher slide, before teaching.</dc:title>
  <dc:creator>nbravo</dc:creator>
  <cp:lastModifiedBy>Alexander Specht</cp:lastModifiedBy>
  <cp:revision>7</cp:revision>
  <dcterms:modified xsi:type="dcterms:W3CDTF">2018-10-19T20:22:46Z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