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2.xml" ContentType="application/vnd.openxmlformats-officedocument.presentationml.slideLayout+xml"/>
  <Override PartName="/ppt/notesSlides/notesSlide12.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1.xml" ContentType="application/vnd.openxmlformats-officedocument.presentationml.notesSlide+xml"/>
  <Override PartName="/ppt/slideLayouts/slideLayout5.xml" ContentType="application/vnd.openxmlformats-officedocument.presentationml.slideLayout+xml"/>
  <Override PartName="/ppt/notesSlides/notesSlide10.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slideLayouts/slideLayout13.xml" ContentType="application/vnd.openxmlformats-officedocument.presentationml.slideLayout+xml"/>
  <Override PartName="/ppt/slideLayouts/slideLayout6.xml" ContentType="application/vnd.openxmlformats-officedocument.presentationml.slideLayout+xml"/>
  <Override PartName="/ppt/notesSlides/notesSlide6.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5.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789EEC4-7C73-4680-B26C-C59F1C69D169}">
  <a:tblStyle styleId="{B789EEC4-7C73-4680-B26C-C59F1C69D169}"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650" autoAdjust="0"/>
  </p:normalViewPr>
  <p:slideViewPr>
    <p:cSldViewPr snapToGrid="0">
      <p:cViewPr varScale="1">
        <p:scale>
          <a:sx n="123" d="100"/>
          <a:sy n="123" d="100"/>
        </p:scale>
        <p:origin x="-68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7760138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1"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9" name="Google Shape;24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240"/>
              <a:buFont typeface="Arial"/>
              <a:buNone/>
            </a:pPr>
            <a:r>
              <a:rPr lang="en" sz="1200" b="0" i="0" u="none" strike="noStrike" cap="none" dirty="0">
                <a:solidFill>
                  <a:schemeClr val="dk1"/>
                </a:solidFill>
                <a:latin typeface="Calibri"/>
                <a:ea typeface="Calibri"/>
                <a:cs typeface="Calibri"/>
                <a:sym typeface="Calibri"/>
              </a:rPr>
              <a:t>In this unit, students apply what they have learned about the American Revolution and colonial perspectives on the war to create broadsides persuading someone to be a Patriot or a Loyalist. This prepares students for the performance task, a text-based discussion in which they discuss whether they would have supported the war if they had lived during colonial times. In the first half of the unit, students read and analyze opinion writing to understand characteristics of the format and how authors support their opinions with reasons and evidence. For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 students read a new broadside from the Quaker perspective and analyze the author’s opinion, reasons, and evidence.</a:t>
            </a:r>
            <a:endParaRPr sz="1200" b="0" i="0" u="none" strike="noStrike" cap="none" dirty="0">
              <a:solidFill>
                <a:srgbClr val="444444"/>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444444"/>
              </a:solidFill>
              <a:latin typeface="Calibri"/>
              <a:ea typeface="Calibri"/>
              <a:cs typeface="Calibri"/>
              <a:sym typeface="Calibri"/>
            </a:endParaRPr>
          </a:p>
          <a:p>
            <a:pPr marL="0" marR="0" lvl="0" indent="0" algn="l" rtl="0">
              <a:lnSpc>
                <a:spcPct val="100000"/>
              </a:lnSpc>
              <a:spcBef>
                <a:spcPts val="323"/>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will focus on the following guiding questions: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34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How did the American Revolution and the events leading up to it affect the people in the colonies</a:t>
            </a:r>
            <a:r>
              <a:rPr lang="en" sz="1200" b="0" i="0" u="none" strike="noStrike" cap="none" dirty="0" smtClean="0">
                <a:solidFill>
                  <a:schemeClr val="dk1"/>
                </a:solidFill>
                <a:latin typeface="Calibri"/>
                <a:ea typeface="Calibri"/>
                <a:cs typeface="Calibri"/>
                <a:sym typeface="Calibri"/>
              </a:rPr>
              <a:t>?</a:t>
            </a:r>
            <a:endParaRPr lang="en-US" sz="1200" b="0" i="0" u="none" strike="noStrike" cap="none" dirty="0" smtClean="0">
              <a:solidFill>
                <a:schemeClr val="dk1"/>
              </a:solidFill>
              <a:latin typeface="Calibri"/>
              <a:ea typeface="Calibri"/>
              <a:cs typeface="Calibri"/>
              <a:sym typeface="Calibri"/>
            </a:endParaRPr>
          </a:p>
          <a:p>
            <a:pPr marL="152400" marR="0" lvl="0" indent="0" algn="l" rtl="0">
              <a:lnSpc>
                <a:spcPct val="100000"/>
              </a:lnSpc>
              <a:spcBef>
                <a:spcPts val="34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34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This unit is designed so that students grapple with the following big ideas.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34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American Revolution resulted in the United States of America becoming a new country with independence from Britain.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American Revolution, like many wars, divided people: brother against brother, mother against daughter, neighbor against neighbor.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American colonists had different perspectives on fighting for independence from Britain.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80621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Group/Individuals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Give students specific, positive feedback on completing the</a:t>
            </a:r>
            <a:r>
              <a:rPr lang="en" sz="1200" b="1" i="0" u="none" strike="noStrike" cap="none" dirty="0">
                <a:solidFill>
                  <a:srgbClr val="000000"/>
                </a:solidFill>
                <a:latin typeface="Calibri"/>
                <a:ea typeface="Calibri"/>
                <a:cs typeface="Calibri"/>
                <a:sym typeface="Calibri"/>
              </a:rPr>
              <a:t> End-of-Unit 2 Assessment </a:t>
            </a:r>
            <a:r>
              <a:rPr lang="en" sz="1200" b="0" i="0" u="none" strike="noStrike" cap="none" dirty="0">
                <a:solidFill>
                  <a:srgbClr val="000000"/>
                </a:solidFill>
                <a:latin typeface="Calibri"/>
                <a:ea typeface="Calibri"/>
                <a:cs typeface="Calibri"/>
                <a:sym typeface="Calibri"/>
              </a:rPr>
              <a:t>and building expertise on the American Revolution. Tell students that as they begin this final unit of the module, they will have an opportunity to share their expertise through opinion writing. Tell students that over the next few lessons, they will explore some examples of opinion writing. Today, they use an excerpt from </a:t>
            </a:r>
            <a:r>
              <a:rPr lang="en" sz="1200" b="0" i="1" u="none" strike="noStrike" cap="none" dirty="0">
                <a:solidFill>
                  <a:srgbClr val="000000"/>
                </a:solidFill>
                <a:latin typeface="Calibri"/>
                <a:ea typeface="Calibri"/>
                <a:cs typeface="Calibri"/>
                <a:sym typeface="Calibri"/>
              </a:rPr>
              <a:t>Divided Loyalties</a:t>
            </a:r>
            <a:r>
              <a:rPr lang="en" sz="1200" b="0" i="0" u="none" strike="noStrike" cap="none" dirty="0">
                <a:solidFill>
                  <a:srgbClr val="000000"/>
                </a:solidFill>
                <a:latin typeface="Calibri"/>
                <a:ea typeface="Calibri"/>
                <a:cs typeface="Calibri"/>
                <a:sym typeface="Calibri"/>
              </a:rPr>
              <a:t> to identify an opinion in writing. They will identify Mary Barton’s opinion of William fighting in the Patriot army.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the </a:t>
            </a:r>
            <a:r>
              <a:rPr lang="en" sz="1200" b="1" i="0" u="none" strike="noStrike" cap="none" dirty="0">
                <a:solidFill>
                  <a:srgbClr val="000000"/>
                </a:solidFill>
                <a:latin typeface="Calibri"/>
                <a:ea typeface="Calibri"/>
                <a:cs typeface="Calibri"/>
                <a:sym typeface="Calibri"/>
              </a:rPr>
              <a:t>Entrance Ticket: Opinions in </a:t>
            </a:r>
            <a:r>
              <a:rPr lang="en" sz="1200" b="1" i="1" u="none" strike="noStrike" cap="none" dirty="0">
                <a:solidFill>
                  <a:srgbClr val="000000"/>
                </a:solidFill>
                <a:latin typeface="Calibri"/>
                <a:ea typeface="Calibri"/>
                <a:cs typeface="Calibri"/>
                <a:sym typeface="Calibri"/>
              </a:rPr>
              <a:t>Divided Loyalties</a:t>
            </a:r>
            <a:r>
              <a:rPr lang="en" sz="1200" b="1" i="0" u="none" strike="noStrike" cap="none" dirty="0">
                <a:solidFill>
                  <a:srgbClr val="000000"/>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take out their copy of </a:t>
            </a:r>
            <a:r>
              <a:rPr lang="en" sz="1200" b="0" i="1" u="none" strike="noStrike" cap="none" dirty="0">
                <a:solidFill>
                  <a:srgbClr val="000000"/>
                </a:solidFill>
                <a:latin typeface="Calibri"/>
                <a:ea typeface="Calibri"/>
                <a:cs typeface="Calibri"/>
                <a:sym typeface="Calibri"/>
              </a:rPr>
              <a:t>Divided Loyalties</a:t>
            </a:r>
            <a:r>
              <a:rPr lang="en" sz="1200" b="0" i="0" u="none" strike="noStrike" cap="none" dirty="0">
                <a:solidFill>
                  <a:srgbClr val="000000"/>
                </a:solidFill>
                <a:latin typeface="Calibri"/>
                <a:ea typeface="Calibri"/>
                <a:cs typeface="Calibri"/>
                <a:sym typeface="Calibri"/>
              </a:rPr>
              <a:t> and turn to page 38.</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page 38 and invite students to chorally read pages 38–39 aloud with you, beginning with </a:t>
            </a:r>
            <a:r>
              <a:rPr lang="en" sz="1200" b="0" i="1" u="none" strike="noStrike" cap="none" dirty="0">
                <a:solidFill>
                  <a:srgbClr val="000000"/>
                </a:solidFill>
                <a:latin typeface="Calibri"/>
                <a:ea typeface="Calibri"/>
                <a:cs typeface="Calibri"/>
                <a:sym typeface="Calibri"/>
              </a:rPr>
              <a:t>“Mary: Abigail, where is your brother?” </a:t>
            </a:r>
            <a:r>
              <a:rPr lang="en" sz="1200" b="0" i="0" u="none" strike="noStrike" cap="none" dirty="0">
                <a:solidFill>
                  <a:srgbClr val="000000"/>
                </a:solidFill>
                <a:latin typeface="Calibri"/>
                <a:ea typeface="Calibri"/>
                <a:cs typeface="Calibri"/>
                <a:sym typeface="Calibri"/>
              </a:rPr>
              <a:t>and stopping at the end of page 39.</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reread the excerpt independently and then complete the entrance ticket.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Collect students’ entrance tickets to be used as an informal pre-assessment of their understanding of opinion writing.</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identifying an opinion in the excerpt of </a:t>
            </a:r>
            <a:r>
              <a:rPr lang="en" sz="1200" b="0" i="1" u="none" strike="noStrike" cap="none" dirty="0">
                <a:solidFill>
                  <a:schemeClr val="dk1"/>
                </a:solidFill>
                <a:latin typeface="Calibri"/>
                <a:ea typeface="Calibri"/>
                <a:cs typeface="Calibri"/>
                <a:sym typeface="Calibri"/>
              </a:rPr>
              <a:t>Divided Loyalties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solidFill>
                  <a:srgbClr val="000000"/>
                </a:solidFill>
                <a:latin typeface="Calibri"/>
                <a:ea typeface="Calibri"/>
                <a:cs typeface="Calibri"/>
                <a:sym typeface="Calibri"/>
              </a:rPr>
              <a:t>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(Checking Comprehension of Concepts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Check comprehension of the concept of opinion by inviting students to discuss their opinion about something familiar. Ask: </a:t>
            </a:r>
            <a:r>
              <a:rPr lang="en" sz="1200" b="0" i="1" u="none" strike="noStrike" cap="none" dirty="0">
                <a:solidFill>
                  <a:srgbClr val="000000"/>
                </a:solidFill>
                <a:latin typeface="Calibri"/>
                <a:ea typeface="Calibri"/>
                <a:cs typeface="Calibri"/>
                <a:sym typeface="Calibri"/>
              </a:rPr>
              <a:t>“What is your opinion about homework, and why?” </a:t>
            </a:r>
            <a:r>
              <a:rPr lang="en" sz="1200" b="0" i="0" u="none" strike="noStrike" cap="none" dirty="0">
                <a:solidFill>
                  <a:srgbClr val="000000"/>
                </a:solidFill>
                <a:latin typeface="Calibri"/>
                <a:ea typeface="Calibri"/>
                <a:cs typeface="Calibri"/>
                <a:sym typeface="Calibri"/>
              </a:rPr>
              <a:t>Invite them to share their opinion with an elbow partner and provide the following sentence frame for support: “I believe that homework is ___________ because ____________.”</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organizing their thinking: Consider offering sentence frames in advance on the entrance ticket as scaffolding for student expression.</a:t>
            </a:r>
            <a:endParaRPr sz="1200" b="0" i="0" u="none" strike="noStrike" cap="none" dirty="0">
              <a:solidFill>
                <a:srgbClr val="000000"/>
              </a:solidFill>
              <a:latin typeface="Calibri"/>
              <a:ea typeface="Calibri"/>
              <a:cs typeface="Calibri"/>
              <a:sym typeface="Calibri"/>
            </a:endParaRPr>
          </a:p>
        </p:txBody>
      </p:sp>
      <p:sp>
        <p:nvSpPr>
          <p:cNvPr id="314" name="Google Shape;31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02110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10</a:t>
            </a:r>
            <a:r>
              <a:rPr lang="en-US" sz="1200" b="1" i="0" u="none" strike="noStrike" cap="none" dirty="0" smtClean="0">
                <a:solidFill>
                  <a:schemeClr val="dk1"/>
                </a:solidFill>
                <a:latin typeface="Calibri"/>
                <a:ea typeface="Calibri"/>
                <a:cs typeface="Calibri"/>
                <a:sym typeface="Calibri"/>
              </a:rPr>
              <a:t>-12</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a:t>
            </a:r>
            <a:r>
              <a:rPr lang="en" sz="1200" b="1" i="0" u="none" strike="noStrike" cap="none" dirty="0">
                <a:solidFill>
                  <a:srgbClr val="000000"/>
                </a:solidFill>
                <a:latin typeface="Calibri"/>
                <a:ea typeface="Calibri"/>
                <a:cs typeface="Calibri"/>
                <a:sym typeface="Calibri"/>
              </a:rPr>
              <a:t>Guiding Questions anchor chart</a:t>
            </a:r>
            <a:r>
              <a:rPr lang="en" sz="1200" b="0" i="0" u="none" strike="noStrike" cap="none" dirty="0">
                <a:solidFill>
                  <a:srgbClr val="000000"/>
                </a:solidFill>
                <a:latin typeface="Calibri"/>
                <a:ea typeface="Calibri"/>
                <a:cs typeface="Calibri"/>
                <a:sym typeface="Calibri"/>
              </a:rPr>
              <a:t>. Invite them to chorally read each question aloud with you.</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focus on the question: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“How does a person’s perspective influence her or his opinion?”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Share that in this unit, they will continue to consider the perspectives colonists had during the American Revolution and how these perspectives influenced their opinion on the war.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and distribute </a:t>
            </a:r>
            <a:r>
              <a:rPr lang="en" sz="1200" b="1" i="0" u="none" strike="noStrike" cap="none" dirty="0">
                <a:solidFill>
                  <a:srgbClr val="000000"/>
                </a:solidFill>
                <a:latin typeface="Calibri"/>
                <a:ea typeface="Calibri"/>
                <a:cs typeface="Calibri"/>
                <a:sym typeface="Calibri"/>
              </a:rPr>
              <a:t>Exploring Opinions as Readers and Writers </a:t>
            </a:r>
            <a:r>
              <a:rPr lang="en" sz="1200" b="0" i="0" u="none" strike="noStrike" cap="none" dirty="0">
                <a:solidFill>
                  <a:srgbClr val="000000"/>
                </a:solidFill>
                <a:latin typeface="Calibri"/>
                <a:ea typeface="Calibri"/>
                <a:cs typeface="Calibri"/>
                <a:sym typeface="Calibri"/>
              </a:rPr>
              <a:t>and read the definition of opinion aloud.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Draw students’ attention to the </a:t>
            </a:r>
            <a:r>
              <a:rPr lang="en" sz="1200" b="1" i="0" u="none" strike="noStrike" cap="none" dirty="0">
                <a:solidFill>
                  <a:srgbClr val="000000"/>
                </a:solidFill>
                <a:latin typeface="Calibri"/>
                <a:ea typeface="Calibri"/>
                <a:cs typeface="Calibri"/>
                <a:sym typeface="Calibri"/>
              </a:rPr>
              <a:t>Performance Task anchor chart</a:t>
            </a:r>
            <a:r>
              <a:rPr lang="en" sz="1200" b="0" i="0" u="none" strike="noStrike" cap="none" dirty="0">
                <a:solidFill>
                  <a:srgbClr val="000000"/>
                </a:solidFill>
                <a:latin typeface="Calibri"/>
                <a:ea typeface="Calibri"/>
                <a:cs typeface="Calibri"/>
                <a:sym typeface="Calibri"/>
              </a:rPr>
              <a:t> and read the prompt aloud. Remind them that they are working toward participating in a discussion in which they share their opinion of the American Revolution, giving reasons and evidence supporting their opinion.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before they can participate in this discussion, they need to learn more about how to respectfully state an opinion and support it with strong reasons and evidence.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learning targets and read them aloud:</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 “I can determine an author’s opinion in a text.” </a:t>
            </a:r>
            <a:endParaRPr sz="1200" b="0" i="1"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“I can explain how an author supports an opinion with reasons and evidence.”</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Turn and Talk: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do you think you will be doing in this lesson, based on these learning targets?</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analyzing a text for how the author supports an opinion</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How do these learning targets link to the performance task?</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For the performance task, we will tell our opinion and support it during the discussion, and this lesson is clearly leading </a:t>
            </a:r>
            <a:r>
              <a:rPr lang="en" sz="1200" b="1" i="0" u="none" strike="noStrike" cap="none" dirty="0" smtClean="0">
                <a:solidFill>
                  <a:srgbClr val="000000"/>
                </a:solidFill>
                <a:latin typeface="Calibri"/>
                <a:ea typeface="Calibri"/>
                <a:cs typeface="Calibri"/>
                <a:sym typeface="Calibri"/>
              </a:rPr>
              <a:t>toward</a:t>
            </a:r>
            <a:r>
              <a:rPr lang="en-US" sz="1200" b="1" i="0" u="none" strike="noStrike" cap="none" dirty="0" smtClean="0">
                <a:solidFill>
                  <a:srgbClr val="000000"/>
                </a:solidFill>
                <a:latin typeface="Calibri"/>
                <a:ea typeface="Calibri"/>
                <a:cs typeface="Calibri"/>
                <a:sym typeface="Calibri"/>
              </a:rPr>
              <a:t>s</a:t>
            </a:r>
            <a:r>
              <a:rPr lang="en" sz="1200" b="1" i="0"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that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Add any new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 </a:t>
            </a:r>
            <a:r>
              <a:rPr lang="en" sz="1200" b="0" i="0" u="none" strike="noStrike" cap="none" dirty="0">
                <a:solidFill>
                  <a:srgbClr val="000000"/>
                </a:solidFill>
                <a:latin typeface="Calibri"/>
                <a:ea typeface="Calibri"/>
                <a:cs typeface="Calibri"/>
                <a:sym typeface="Calibri"/>
              </a:rPr>
              <a:t>to the </a:t>
            </a:r>
            <a:r>
              <a:rPr lang="en" sz="1200" b="1" i="0" u="none" strike="noStrike" cap="none" dirty="0">
                <a:solidFill>
                  <a:srgbClr val="000000"/>
                </a:solidFill>
                <a:latin typeface="Calibri"/>
                <a:ea typeface="Calibri"/>
                <a:cs typeface="Calibri"/>
                <a:sym typeface="Calibri"/>
              </a:rPr>
              <a:t>Academic Word Wall</a:t>
            </a:r>
            <a:r>
              <a:rPr lang="en" sz="1200" b="0" i="0" u="none" strike="noStrike" cap="none" dirty="0">
                <a:solidFill>
                  <a:srgbClr val="000000"/>
                </a:solidFill>
                <a:latin typeface="Calibri"/>
                <a:ea typeface="Calibri"/>
                <a:cs typeface="Calibri"/>
                <a:sym typeface="Calibri"/>
              </a:rPr>
              <a:t>. Invite students to add translations of the words in their home languages in a different color next to the target Vocabulary.</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understanding of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smtClean="0">
                <a:solidFill>
                  <a:srgbClr val="000000"/>
                </a:solidFill>
                <a:latin typeface="Calibri"/>
                <a:ea typeface="Calibri"/>
                <a:cs typeface="Calibri"/>
                <a:sym typeface="Calibri"/>
              </a:rPr>
              <a:t>For </a:t>
            </a:r>
            <a:r>
              <a:rPr lang="en" sz="1200" b="0" i="0" u="none" strike="noStrike" cap="none" dirty="0">
                <a:solidFill>
                  <a:srgbClr val="000000"/>
                </a:solidFill>
                <a:latin typeface="Calibri"/>
                <a:ea typeface="Calibri"/>
                <a:cs typeface="Calibri"/>
                <a:sym typeface="Calibri"/>
              </a:rPr>
              <a:t>students who need additional support with receptive language and comprehension: As students share what they think they will be doing in this lesson and how the learning targets link to the performance task, jot down, say aloud, sketch, and display responses to provide visual reinforcement. </a:t>
            </a:r>
            <a:endParaRPr sz="1200" b="0" i="0" u="none" strike="noStrike" cap="none" dirty="0">
              <a:solidFill>
                <a:srgbClr val="000000"/>
              </a:solidFill>
              <a:latin typeface="Calibri"/>
              <a:ea typeface="Calibri"/>
              <a:cs typeface="Calibri"/>
              <a:sym typeface="Calibri"/>
            </a:endParaRPr>
          </a:p>
        </p:txBody>
      </p:sp>
      <p:sp>
        <p:nvSpPr>
          <p:cNvPr id="321" name="Google Shape;32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01884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Pairs/Individuals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and display William Barton’s letter. Invite students to follow along, reading silently in their heads as you read aloud the text.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Turn and Talk: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is the text about?</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It is a letter from William to his father.</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Share that today they will read this text for the gist and then reread it more closely, looking at how the author supports his opinion.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Follow the same routine from Work Time B of Unit 2, Lesson 1 to guide students through reading and determining the gist of this text. (This slide details Work Time B of Unit 2, Lesson 1.)  Note: Students will not reflect on the text or determine the meaning of unfamiliar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spend 3 minutes reflecting silently on the gist of the text.  Then write/draw the gist on paper.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Turn and Talk: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“What’s the gist of this text</a:t>
            </a:r>
            <a:r>
              <a:rPr lang="en" sz="1200" b="0" i="1" u="none" strike="noStrike" cap="none" dirty="0" smtClean="0">
                <a:solidFill>
                  <a:srgbClr val="000000"/>
                </a:solidFill>
                <a:latin typeface="Calibri"/>
                <a:ea typeface="Calibri"/>
                <a:cs typeface="Calibri"/>
                <a:sym typeface="Calibri"/>
              </a:rPr>
              <a:t>?</a:t>
            </a:r>
            <a:r>
              <a:rPr lang="en-US" sz="1200" b="0" i="1" u="none" strike="noStrike" cap="none" dirty="0" smtClean="0">
                <a:solidFill>
                  <a:srgbClr val="000000"/>
                </a:solidFill>
                <a:latin typeface="Calibri"/>
                <a:ea typeface="Calibri"/>
                <a:cs typeface="Calibri"/>
                <a:sym typeface="Calibri"/>
              </a:rPr>
              <a: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to use the following:</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Working to Become Ethical People anchor chart </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Vocabulary logs </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Readers Do These Things anchor chart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Working to Become Effective Learners anchor chart.</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understanding of the letter and the ability to determine the gist of the text.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solidFill>
                  <a:srgbClr val="000000"/>
                </a:solidFill>
                <a:latin typeface="Calibri"/>
                <a:ea typeface="Calibri"/>
                <a:cs typeface="Calibri"/>
                <a:sym typeface="Calibri"/>
              </a:rPr>
              <a:t>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determining the gist: Consider highlighting or underlining key phrases in their individual copy of William Barton’s letter in advance. </a:t>
            </a:r>
            <a:endParaRPr sz="1200" b="0" i="0" u="none" strike="noStrike" cap="none" dirty="0">
              <a:solidFill>
                <a:srgbClr val="000000"/>
              </a:solidFill>
              <a:latin typeface="Calibri"/>
              <a:ea typeface="Calibri"/>
              <a:cs typeface="Calibri"/>
              <a:sym typeface="Calibri"/>
            </a:endParaRPr>
          </a:p>
        </p:txBody>
      </p:sp>
      <p:sp>
        <p:nvSpPr>
          <p:cNvPr id="331" name="Google Shape;33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45114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25</a:t>
            </a:r>
            <a:r>
              <a:rPr lang="en-US" sz="1200" b="1" i="0" u="none" strike="noStrike" cap="none" dirty="0" smtClean="0">
                <a:solidFill>
                  <a:schemeClr val="dk1"/>
                </a:solidFill>
                <a:latin typeface="Calibri"/>
                <a:ea typeface="Calibri"/>
                <a:cs typeface="Calibri"/>
                <a:sym typeface="Calibri"/>
              </a:rPr>
              <a:t>-27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has 14 actions, which is longer than usual.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back to the first paragraph of William Barton’s letter. Ask them to reread this paragraph with a partner and locate the sentence that most clearly states William’s opinion. If necessary, remind them to refer to the</a:t>
            </a:r>
            <a:r>
              <a:rPr lang="en" sz="1200" b="1" i="0" u="none" strike="noStrike" cap="none" dirty="0">
                <a:solidFill>
                  <a:srgbClr val="000000"/>
                </a:solidFill>
                <a:latin typeface="Calibri"/>
                <a:ea typeface="Calibri"/>
                <a:cs typeface="Calibri"/>
                <a:sym typeface="Calibri"/>
              </a:rPr>
              <a:t> Exploring Opinions as Readers and Writers handout</a:t>
            </a:r>
            <a:r>
              <a:rPr lang="en" sz="1200" b="0" i="0" u="none" strike="noStrike" cap="none" dirty="0">
                <a:solidFill>
                  <a:srgbClr val="000000"/>
                </a:solidFill>
                <a:latin typeface="Calibri"/>
                <a:ea typeface="Calibri"/>
                <a:cs typeface="Calibri"/>
                <a:sym typeface="Calibri"/>
              </a:rPr>
              <a:t>. Focus students on the </a:t>
            </a:r>
            <a:r>
              <a:rPr lang="en" sz="1200" b="1" i="0" u="none" strike="noStrike" cap="none" dirty="0">
                <a:solidFill>
                  <a:srgbClr val="000000"/>
                </a:solidFill>
                <a:latin typeface="Calibri"/>
                <a:ea typeface="Calibri"/>
                <a:cs typeface="Calibri"/>
                <a:sym typeface="Calibri"/>
              </a:rPr>
              <a:t>Working to Become Effective Learners anchor chart</a:t>
            </a:r>
            <a:r>
              <a:rPr lang="en" sz="1200" b="0" i="0" u="none" strike="noStrike" cap="none" dirty="0">
                <a:solidFill>
                  <a:srgbClr val="000000"/>
                </a:solidFill>
                <a:latin typeface="Calibri"/>
                <a:ea typeface="Calibri"/>
                <a:cs typeface="Calibri"/>
                <a:sym typeface="Calibri"/>
              </a:rPr>
              <a:t>, specifically </a:t>
            </a:r>
            <a:r>
              <a:rPr lang="en" sz="1200" b="0" i="1" u="none" strike="noStrike" cap="none" dirty="0">
                <a:solidFill>
                  <a:srgbClr val="000000"/>
                </a:solidFill>
                <a:latin typeface="Calibri"/>
                <a:ea typeface="Calibri"/>
                <a:cs typeface="Calibri"/>
                <a:sym typeface="Calibri"/>
              </a:rPr>
              <a:t>collaboration</a:t>
            </a:r>
            <a:r>
              <a:rPr lang="en" sz="1200" b="0" i="0" u="none" strike="noStrike" cap="none" dirty="0">
                <a:solidFill>
                  <a:srgbClr val="000000"/>
                </a:solidFill>
                <a:latin typeface="Calibri"/>
                <a:ea typeface="Calibri"/>
                <a:cs typeface="Calibri"/>
                <a:sym typeface="Calibri"/>
              </a:rPr>
              <a:t>. Remind students that because they will work in pairs, they will need to collaborate.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a total participation technique, invite responses from the group: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Which sentence in this paragraph most clearly states William’s opinion?</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Father, I know my words will be hard for you to hear, but I feel I have no choice but to join the fight for independence from Great Britain.</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underline and label this sentence with the word opinion on their letters.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How do you know this statement is an opinion?</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It says what William thinks and believes about the American Revolution; someone could disagree or have a different point of view</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a:t>
            </a:r>
            <a:r>
              <a:rPr lang="en" sz="1200" b="1" i="0" u="none" strike="noStrike" cap="none" dirty="0">
                <a:solidFill>
                  <a:srgbClr val="000000"/>
                </a:solidFill>
                <a:latin typeface="Calibri"/>
                <a:ea typeface="Calibri"/>
                <a:cs typeface="Calibri"/>
                <a:sym typeface="Calibri"/>
              </a:rPr>
              <a:t>Exploring Opinions as Readers and Writers handout</a:t>
            </a:r>
            <a:r>
              <a:rPr lang="en" sz="1200" b="0" i="0" u="none" strike="noStrike" cap="none" dirty="0">
                <a:solidFill>
                  <a:srgbClr val="000000"/>
                </a:solidFill>
                <a:latin typeface="Calibri"/>
                <a:ea typeface="Calibri"/>
                <a:cs typeface="Calibri"/>
                <a:sym typeface="Calibri"/>
              </a:rPr>
              <a:t>. Remind them that in informational writing, authors use reasons and evidence to support a point about a topic. Point out to students that this is true for opinion writing as well; authors use reasons and evidence to support a point they want to make, which is their opinion on a topic.</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Share that a reason is an explanation for why an author thinks something is true. It is why someone believes what he or she believes. Focus students on the following point on the handout:   “Authors support their opinions (WHAT they believe) with reasons (WHY they believe).”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second paragraph of William Barton’s letter. Ask students to reread this paragraph with a partner and locate the sentence that most clearly states a reason for William’s opinion, or why William believes the colonies should be independent from Great Britain. If necessary, remind them to refer to the </a:t>
            </a:r>
            <a:r>
              <a:rPr lang="en" sz="1200" b="1" i="0" u="none" strike="noStrike" cap="none" dirty="0">
                <a:solidFill>
                  <a:srgbClr val="000000"/>
                </a:solidFill>
                <a:latin typeface="Calibri"/>
                <a:ea typeface="Calibri"/>
                <a:cs typeface="Calibri"/>
                <a:sym typeface="Calibri"/>
              </a:rPr>
              <a:t>Exploring Opinions as Readers and Writers handout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Which sentence in this paragraph most clearly states a reason for William’s opinion?</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You say that we are British subjects, but we are not treated like we are part of Great Britain.</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underline and label this sentence with the word </a:t>
            </a:r>
            <a:r>
              <a:rPr lang="en" sz="1200" b="0" i="1" u="none" strike="noStrike" cap="none" dirty="0">
                <a:solidFill>
                  <a:srgbClr val="000000"/>
                </a:solidFill>
                <a:latin typeface="Calibri"/>
                <a:ea typeface="Calibri"/>
                <a:cs typeface="Calibri"/>
                <a:sym typeface="Calibri"/>
              </a:rPr>
              <a:t>reason</a:t>
            </a:r>
            <a:r>
              <a:rPr lang="en" sz="1200" b="0" i="0" u="none" strike="noStrike" cap="none" dirty="0">
                <a:solidFill>
                  <a:srgbClr val="000000"/>
                </a:solidFill>
                <a:latin typeface="Calibri"/>
                <a:ea typeface="Calibri"/>
                <a:cs typeface="Calibri"/>
                <a:sym typeface="Calibri"/>
              </a:rPr>
              <a:t> on their letters.  Share that authors support their reasons with evidence, or facts and details based on research or observations.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back to the second paragraph of William Barton’s letter. Ask them to reread this paragraph with a partner and locate evidence William gives for his reason, or facts and details explaining how the colonists are not treated like British subjects.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What evidence does William give to support his reason?</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We are forced to pay high taxes on everything. We have to buy stamps for newspapers, paper, even playing cards! Yet, despite this, we have no say in government decisions. The king sends his own governors to rule us, and we have no representatives in the British Parliament.</a:t>
            </a:r>
            <a:r>
              <a:rPr lang="en" sz="1200" b="0" i="0" u="none" strike="noStrike" cap="none" dirty="0">
                <a:solidFill>
                  <a:srgbClr val="000000"/>
                </a:solidFill>
                <a:latin typeface="Calibri"/>
                <a:ea typeface="Calibri"/>
                <a:cs typeface="Calibri"/>
                <a:sym typeface="Calibri"/>
              </a:rPr>
              <a:t>”)  Invite students to label this part of the paragraph with the word </a:t>
            </a:r>
            <a:r>
              <a:rPr lang="en" sz="1200" b="0" i="1" u="none" strike="noStrike" cap="none" dirty="0">
                <a:solidFill>
                  <a:srgbClr val="000000"/>
                </a:solidFill>
                <a:latin typeface="Calibri"/>
                <a:ea typeface="Calibri"/>
                <a:cs typeface="Calibri"/>
                <a:sym typeface="Calibri"/>
              </a:rPr>
              <a:t>evidence</a:t>
            </a:r>
            <a:r>
              <a:rPr lang="en" sz="1200" b="0" i="0" u="none" strike="noStrike" cap="none" dirty="0">
                <a:solidFill>
                  <a:srgbClr val="000000"/>
                </a:solidFill>
                <a:latin typeface="Calibri"/>
                <a:ea typeface="Calibri"/>
                <a:cs typeface="Calibri"/>
                <a:sym typeface="Calibri"/>
              </a:rPr>
              <a:t> on their letters.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read the third paragraph of William Barton’s letter with a partner, identifying another reason for William’s opinion and evidence he gives to support his reason.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a total participation technique, invite responses from the group: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Which sentence in this paragraph most clearly states a reason for William’s opinion?</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Even our safety is threatened</a:t>
            </a:r>
            <a:r>
              <a:rPr lang="en" sz="1200" b="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evidence does William give to support his reason?</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The British soldiers have been sent here to control, not protect, us. British soldiers watch our every move and have even killed innocent people. There is no choice but to fight for our freedom! General Washington is a great leader, and I know he will lead our army to victory. War is not safe, but neither are our streets!</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Become Ethical People anchor chart</a:t>
            </a:r>
            <a:r>
              <a:rPr lang="en" sz="1200" b="0" i="0" u="none" strike="noStrike" cap="none" dirty="0">
                <a:solidFill>
                  <a:srgbClr val="000000"/>
                </a:solidFill>
                <a:latin typeface="Calibri"/>
                <a:ea typeface="Calibri"/>
                <a:cs typeface="Calibri"/>
                <a:sym typeface="Calibri"/>
              </a:rPr>
              <a:t>, specifically </a:t>
            </a:r>
            <a:r>
              <a:rPr lang="en" sz="1200" b="0" i="1" u="none" strike="noStrike" cap="none" dirty="0">
                <a:solidFill>
                  <a:srgbClr val="000000"/>
                </a:solidFill>
                <a:latin typeface="Calibri"/>
                <a:ea typeface="Calibri"/>
                <a:cs typeface="Calibri"/>
                <a:sym typeface="Calibri"/>
              </a:rPr>
              <a:t>respect</a:t>
            </a:r>
            <a:r>
              <a:rPr lang="en" sz="1200" b="0" i="0" u="none" strike="noStrike" cap="none" dirty="0">
                <a:solidFill>
                  <a:srgbClr val="000000"/>
                </a:solidFill>
                <a:latin typeface="Calibri"/>
                <a:ea typeface="Calibri"/>
                <a:cs typeface="Calibri"/>
                <a:sym typeface="Calibri"/>
              </a:rPr>
              <a:t>. Point out that throughout his letter, William showed respect even though he had a different opinion from his father.</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comprehension of questions and engagement in the process.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oral language and processing: Allow ample wait time as students respond during the discussion.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(Modeling and Thinking Aloud: Identifying Opinion</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Model and think aloud the process for identifying William’s opinion, one reason, and one example of evidence stated in the letter. (Example: </a:t>
            </a:r>
            <a:r>
              <a:rPr lang="en" sz="1200" b="0" i="1" u="none" strike="noStrike" cap="none" dirty="0">
                <a:solidFill>
                  <a:srgbClr val="000000"/>
                </a:solidFill>
                <a:latin typeface="Calibri"/>
                <a:ea typeface="Calibri"/>
                <a:cs typeface="Calibri"/>
                <a:sym typeface="Calibri"/>
              </a:rPr>
              <a:t>“I know that the last sentence in the first paragraph is William’s opinion because he says he knows his words will be hard for his father to hear—he knows his father will disagree with his opinion.”</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
        <p:nvSpPr>
          <p:cNvPr id="340" name="Google Shape;34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50808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a:t>
            </a:r>
            <a:r>
              <a:rPr lang="en" sz="1200" b="1" i="0" u="none" strike="noStrike" cap="none" dirty="0" smtClean="0">
                <a:solidFill>
                  <a:srgbClr val="000000"/>
                </a:solidFill>
                <a:latin typeface="Calibri"/>
                <a:ea typeface="Calibri"/>
                <a:cs typeface="Calibri"/>
                <a:sym typeface="Calibri"/>
              </a:rPr>
              <a:t>6</a:t>
            </a:r>
            <a:r>
              <a:rPr lang="en-US" sz="1200" b="1" i="0" u="none" strike="noStrike" cap="none" dirty="0" smtClean="0">
                <a:solidFill>
                  <a:srgbClr val="000000"/>
                </a:solidFill>
                <a:latin typeface="Calibri"/>
                <a:ea typeface="Calibri"/>
                <a:cs typeface="Calibri"/>
                <a:sym typeface="Calibri"/>
              </a:rPr>
              <a:t>-8</a:t>
            </a:r>
            <a:r>
              <a:rPr lang="en" sz="1200" b="1" i="0"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minutes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/Pairs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None. </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a total participation technique, invite responses from the group: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do you now know about how authors use reasons and evidence in opinion writing?</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(Responses will vary.</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following criteria on the </a:t>
            </a:r>
            <a:r>
              <a:rPr lang="en" sz="1200" b="1" i="0" u="none" strike="noStrike" cap="none" dirty="0">
                <a:solidFill>
                  <a:srgbClr val="000000"/>
                </a:solidFill>
                <a:latin typeface="Calibri"/>
                <a:ea typeface="Calibri"/>
                <a:cs typeface="Calibri"/>
                <a:sym typeface="Calibri"/>
              </a:rPr>
              <a:t>Exploring Opinions as Readers and Writers handout</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“Opinions are supported by:”</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“Reasons: WHY an author has a particular </a:t>
            </a:r>
            <a:r>
              <a:rPr lang="en" sz="1200" b="0" i="0" u="none" strike="noStrike" cap="none" dirty="0" smtClean="0">
                <a:solidFill>
                  <a:srgbClr val="000000"/>
                </a:solidFill>
                <a:latin typeface="Calibri"/>
                <a:ea typeface="Calibri"/>
                <a:cs typeface="Calibri"/>
                <a:sym typeface="Calibri"/>
              </a:rPr>
              <a:t>opinion</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“WITH”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“Evidence: HOW authors support their reasons with facts or details (based on research and/or observations).”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Point out that the facts or details used by authors can be from research or observation.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a checking for understanding technique (e.g., Red Light, Green Light or </a:t>
            </a:r>
            <a:r>
              <a:rPr lang="en" sz="1200" b="0" i="0" u="none" strike="noStrike" cap="none" dirty="0" smtClean="0">
                <a:solidFill>
                  <a:srgbClr val="000000"/>
                </a:solidFill>
                <a:latin typeface="Calibri"/>
                <a:ea typeface="Calibri"/>
                <a:cs typeface="Calibri"/>
                <a:sym typeface="Calibri"/>
              </a:rPr>
              <a:t>Thumb-O</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Meter</a:t>
            </a:r>
            <a:r>
              <a:rPr lang="en" sz="1200" b="0" i="0" u="none" strike="noStrike" cap="none" dirty="0">
                <a:solidFill>
                  <a:srgbClr val="000000"/>
                </a:solidFill>
                <a:latin typeface="Calibri"/>
                <a:ea typeface="Calibri"/>
                <a:cs typeface="Calibri"/>
                <a:sym typeface="Calibri"/>
              </a:rPr>
              <a:t>) for students to self-assess against the learning targets.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Repeat, inviting students to self-assess against how well they collaborated and showed respect in this lesson.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discussing question and increasing understanding of how authors support their opinions in writing.</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When using a total participation technique, minimize discomfort or perceived threats and distractions by alerting individual students that you are going to call on them next.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(Revisiting Learning Targets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Revisit the learning targets introduced in Opening A. Ask students to give specific examples of how they worked toward achieving them in this lesson. Invite students to rephrase the targets and tell them that they will have the chance to do similar work in the next lesson.</a:t>
            </a:r>
            <a:endParaRPr sz="1200" b="0" i="0" u="none" strike="noStrike" cap="none" dirty="0">
              <a:solidFill>
                <a:srgbClr val="000000"/>
              </a:solidFill>
              <a:latin typeface="Calibri"/>
              <a:ea typeface="Calibri"/>
              <a:cs typeface="Calibri"/>
              <a:sym typeface="Calibri"/>
            </a:endParaRPr>
          </a:p>
        </p:txBody>
      </p:sp>
      <p:sp>
        <p:nvSpPr>
          <p:cNvPr id="347" name="Google Shape;34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99219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5" name="Google Shape;35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45945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2" name="Google Shape;362;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40324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M3 U3: </a:t>
            </a:r>
            <a:r>
              <a:rPr lang="en" sz="1200" b="0" i="0" u="sng" strike="noStrike" cap="none"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70" name="Google Shape;370;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4849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http://curriculum.eleducation.org/curriculum/ela/grade-4/module-3/unit-3/lesson-1</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664105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Entrance Ticket: Opinions in Divided Loyalties</a:t>
            </a:r>
            <a:r>
              <a:rPr lang="en" sz="1200" b="0" i="0" u="none" strike="noStrike" cap="none" dirty="0">
                <a:solidFill>
                  <a:srgbClr val="000000"/>
                </a:solidFill>
                <a:latin typeface="Calibri"/>
                <a:ea typeface="Calibri"/>
                <a:cs typeface="Calibri"/>
                <a:sym typeface="Calibri"/>
              </a:rPr>
              <a:t> (one per student, found in Student Workbook)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Exploring Opinions as Readers and Writers </a:t>
            </a:r>
            <a:r>
              <a:rPr lang="en" sz="1200" b="0" i="0" u="none" strike="noStrike" cap="none" dirty="0">
                <a:solidFill>
                  <a:srgbClr val="000000"/>
                </a:solidFill>
                <a:latin typeface="Calibri"/>
                <a:ea typeface="Calibri"/>
                <a:cs typeface="Calibri"/>
                <a:sym typeface="Calibri"/>
              </a:rPr>
              <a:t>(one per student and one to display, found in Student Workbook)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William Barton’s letter (one per student and one to display, found in Student Workbook)</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Divided Loyalties</a:t>
            </a:r>
            <a:r>
              <a:rPr lang="en" sz="1200" b="0" i="0" u="none" strike="noStrike" cap="none" dirty="0">
                <a:solidFill>
                  <a:schemeClr val="dk1"/>
                </a:solidFill>
                <a:latin typeface="Calibri"/>
                <a:ea typeface="Calibri"/>
                <a:cs typeface="Calibri"/>
                <a:sym typeface="Calibri"/>
              </a:rPr>
              <a:t> (from Unit 2, Lesson 1;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Guiding Questions anchor chart</a:t>
            </a:r>
            <a:r>
              <a:rPr lang="en" sz="1200" b="0" i="0" u="none" strike="noStrike" cap="none" dirty="0">
                <a:solidFill>
                  <a:schemeClr val="dk1"/>
                </a:solidFill>
                <a:latin typeface="Calibri"/>
                <a:ea typeface="Calibri"/>
                <a:cs typeface="Calibri"/>
                <a:sym typeface="Calibri"/>
              </a:rPr>
              <a:t> (from Unit 1, Lesson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Performance Task anchor chart</a:t>
            </a:r>
            <a:r>
              <a:rPr lang="en" sz="1200" b="0" i="0" u="none" strike="noStrike" cap="none" dirty="0">
                <a:solidFill>
                  <a:schemeClr val="dk1"/>
                </a:solidFill>
                <a:latin typeface="Calibri"/>
                <a:ea typeface="Calibri"/>
                <a:cs typeface="Calibri"/>
                <a:sym typeface="Calibri"/>
              </a:rPr>
              <a:t> (begun in Unit 1, Lesson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Academic Word Wall</a:t>
            </a:r>
            <a:r>
              <a:rPr lang="en" sz="1200" b="0" i="0" u="none" strike="noStrike" cap="none" dirty="0">
                <a:solidFill>
                  <a:schemeClr val="dk1"/>
                </a:solidFill>
                <a:latin typeface="Calibri"/>
                <a:ea typeface="Calibri"/>
                <a:cs typeface="Calibri"/>
                <a:sym typeface="Calibri"/>
              </a:rPr>
              <a:t> (begun in Module 1; added to during the Opening)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Ethical People anchor chart</a:t>
            </a:r>
            <a:r>
              <a:rPr lang="en" sz="1200" b="0" i="0" u="none" strike="noStrike" cap="none" dirty="0">
                <a:solidFill>
                  <a:schemeClr val="dk1"/>
                </a:solidFill>
                <a:latin typeface="Calibri"/>
                <a:ea typeface="Calibri"/>
                <a:cs typeface="Calibri"/>
                <a:sym typeface="Calibri"/>
              </a:rPr>
              <a:t> (begun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Vocabulary logs</a:t>
            </a:r>
            <a:r>
              <a:rPr lang="en" sz="1200" b="0" i="0" u="none" strike="noStrike" cap="none" dirty="0">
                <a:solidFill>
                  <a:schemeClr val="dk1"/>
                </a:solidFill>
                <a:latin typeface="Calibri"/>
                <a:ea typeface="Calibri"/>
                <a:cs typeface="Calibri"/>
                <a:sym typeface="Calibri"/>
              </a:rPr>
              <a:t> (from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Close Readers Do These Things anchor chart</a:t>
            </a:r>
            <a:r>
              <a:rPr lang="en" sz="1200" b="0" i="0" u="none" strike="noStrike" cap="none" dirty="0">
                <a:solidFill>
                  <a:schemeClr val="dk1"/>
                </a:solidFill>
                <a:latin typeface="Calibri"/>
                <a:ea typeface="Calibri"/>
                <a:cs typeface="Calibri"/>
                <a:sym typeface="Calibri"/>
              </a:rPr>
              <a:t> (begun in Module 1)</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learning targets and applicable anchor charts.</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4388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Think-Pair-Share</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267" name="Google Shape;26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6818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6" name="Google Shape;27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Additional Support Considerations:</a:t>
            </a: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rgbClr val="000000"/>
                </a:solidFill>
                <a:latin typeface="Calibri"/>
                <a:ea typeface="Calibri"/>
                <a:cs typeface="Calibri"/>
                <a:sym typeface="Calibri"/>
              </a:rPr>
              <a:t>For lighter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During the Mini Language Dive, challenge students to generate questions about the sentence before asking the prepared questions.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180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rgbClr val="000000"/>
                </a:solidFill>
                <a:latin typeface="Calibri"/>
                <a:ea typeface="Calibri"/>
                <a:cs typeface="Calibri"/>
                <a:sym typeface="Calibri"/>
              </a:rPr>
              <a:t>For heavier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During Work Time B, consider creating a three-column Opinions/Reasons/Evidence chart. Title the first column “Opinion,” the second “Reasons,” and the third “Evidence.” Write the sentence starters “I believe …,” “He believes …,” and “We believe …” under the Opinion heading, the linking word “because …” under the Reasons heading, and the linking phrases “For example, …” and “For instance, …” under the Evidence heading. As students analyze William’s letter, add information from the discussion to the appropriate column of the chart. Continue to add to this chart throughout the unit as students analyze other opinion texts and prepare to write their own.</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33301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86" name="Google Shape;286;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3444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93" name="Google Shape;293;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6903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99" name="Google Shape;29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1125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8" name="Google Shape;30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 and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through the agenda for today.</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4718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Google Shape;93;p14"/>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4" name="Google Shape;94;p14"/>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6" name="Google Shape;96;p14"/>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7" name="Google Shape;97;p14"/>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8"/>
        <p:cNvGrpSpPr/>
        <p:nvPr/>
      </p:nvGrpSpPr>
      <p:grpSpPr>
        <a:xfrm>
          <a:off x="0" y="0"/>
          <a:ext cx="0" cy="0"/>
          <a:chOff x="0" y="0"/>
          <a:chExt cx="0" cy="0"/>
        </a:xfrm>
      </p:grpSpPr>
      <p:sp>
        <p:nvSpPr>
          <p:cNvPr id="99" name="Google Shape;99;p15"/>
          <p:cNvSpPr txBox="1">
            <a:spLocks noGrp="1"/>
          </p:cNvSpPr>
          <p:nvPr>
            <p:ph type="ctrTitle"/>
          </p:nvPr>
        </p:nvSpPr>
        <p:spPr>
          <a:xfrm>
            <a:off x="685800" y="1597819"/>
            <a:ext cx="7772400" cy="11025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0" name="Google Shape;100;p15"/>
          <p:cNvSpPr txBox="1">
            <a:spLocks noGrp="1"/>
          </p:cNvSpPr>
          <p:nvPr>
            <p:ph type="subTitle" idx="1"/>
          </p:nvPr>
        </p:nvSpPr>
        <p:spPr>
          <a:xfrm>
            <a:off x="1371600" y="2914650"/>
            <a:ext cx="6400800" cy="1314600"/>
          </a:xfrm>
          <a:prstGeom prst="rect">
            <a:avLst/>
          </a:prstGeom>
          <a:noFill/>
          <a:ln>
            <a:noFill/>
          </a:ln>
        </p:spPr>
        <p:txBody>
          <a:bodyPr spcFirstLastPara="1" wrap="square" lIns="91425" tIns="45700" rIns="91425" bIns="45700" anchor="t" anchorCtr="0"/>
          <a:lstStyle>
            <a:lvl1pPr marR="0" lvl="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01" name="Google Shape;101;p15"/>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4"/>
        <p:cNvGrpSpPr/>
        <p:nvPr/>
      </p:nvGrpSpPr>
      <p:grpSpPr>
        <a:xfrm>
          <a:off x="0" y="0"/>
          <a:ext cx="0" cy="0"/>
          <a:chOff x="0" y="0"/>
          <a:chExt cx="0" cy="0"/>
        </a:xfrm>
      </p:grpSpPr>
      <p:sp>
        <p:nvSpPr>
          <p:cNvPr id="105" name="Google Shape;105;p16"/>
          <p:cNvSpPr txBox="1">
            <a:spLocks noGrp="1"/>
          </p:cNvSpPr>
          <p:nvPr>
            <p:ph type="title"/>
          </p:nvPr>
        </p:nvSpPr>
        <p:spPr>
          <a:xfrm>
            <a:off x="722313" y="3305175"/>
            <a:ext cx="7772400" cy="102150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6" name="Google Shape;106;p16"/>
          <p:cNvSpPr txBox="1">
            <a:spLocks noGrp="1"/>
          </p:cNvSpPr>
          <p:nvPr>
            <p:ph type="body" idx="1"/>
          </p:nvPr>
        </p:nvSpPr>
        <p:spPr>
          <a:xfrm>
            <a:off x="722313" y="2180035"/>
            <a:ext cx="7772400" cy="1125300"/>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1pPr>
            <a:lvl2pPr marL="914400" marR="0" lvl="1" indent="-228600" algn="l" rtl="0">
              <a:lnSpc>
                <a:spcPct val="100000"/>
              </a:lnSpc>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2pPr>
            <a:lvl3pPr marL="1371600" marR="0" lvl="2" indent="-228600" algn="l" rtl="0">
              <a:lnSpc>
                <a:spcPct val="100000"/>
              </a:lnSpc>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3pPr>
            <a:lvl4pPr marL="1828800" marR="0" lvl="3"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4pPr>
            <a:lvl5pPr marL="2286000" marR="0" lvl="4"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5pPr>
            <a:lvl6pPr marL="2743200" marR="0" lvl="5"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0"/>
        <p:cNvGrpSpPr/>
        <p:nvPr/>
      </p:nvGrpSpPr>
      <p:grpSpPr>
        <a:xfrm>
          <a:off x="0" y="0"/>
          <a:ext cx="0" cy="0"/>
          <a:chOff x="0" y="0"/>
          <a:chExt cx="0" cy="0"/>
        </a:xfrm>
      </p:grpSpPr>
      <p:sp>
        <p:nvSpPr>
          <p:cNvPr id="111" name="Google Shape;111;p17"/>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2" name="Google Shape;112;p17"/>
          <p:cNvSpPr txBox="1">
            <a:spLocks noGrp="1"/>
          </p:cNvSpPr>
          <p:nvPr>
            <p:ph type="body" idx="1"/>
          </p:nvPr>
        </p:nvSpPr>
        <p:spPr>
          <a:xfrm>
            <a:off x="457200" y="1200150"/>
            <a:ext cx="4038600" cy="3394500"/>
          </a:xfrm>
          <a:prstGeom prst="rect">
            <a:avLst/>
          </a:prstGeom>
          <a:noFill/>
          <a:ln>
            <a:noFill/>
          </a:ln>
        </p:spPr>
        <p:txBody>
          <a:bodyPr spcFirstLastPara="1" wrap="square" lIns="91425" tIns="45700" rIns="91425" bIns="45700" anchor="t" anchorCtr="0"/>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3" name="Google Shape;113;p17"/>
          <p:cNvSpPr txBox="1">
            <a:spLocks noGrp="1"/>
          </p:cNvSpPr>
          <p:nvPr>
            <p:ph type="body" idx="2"/>
          </p:nvPr>
        </p:nvSpPr>
        <p:spPr>
          <a:xfrm>
            <a:off x="4648200" y="1200150"/>
            <a:ext cx="4038600" cy="3394500"/>
          </a:xfrm>
          <a:prstGeom prst="rect">
            <a:avLst/>
          </a:prstGeom>
          <a:noFill/>
          <a:ln>
            <a:noFill/>
          </a:ln>
        </p:spPr>
        <p:txBody>
          <a:bodyPr spcFirstLastPara="1" wrap="square" lIns="91425" tIns="45700" rIns="91425" bIns="45700" anchor="t" anchorCtr="0"/>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4" name="Google Shape;114;p17"/>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5" name="Google Shape;115;p17"/>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6" name="Google Shape;116;p17"/>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7"/>
        <p:cNvGrpSpPr/>
        <p:nvPr/>
      </p:nvGrpSpPr>
      <p:grpSpPr>
        <a:xfrm>
          <a:off x="0" y="0"/>
          <a:ext cx="0" cy="0"/>
          <a:chOff x="0" y="0"/>
          <a:chExt cx="0" cy="0"/>
        </a:xfrm>
      </p:grpSpPr>
      <p:sp>
        <p:nvSpPr>
          <p:cNvPr id="118" name="Google Shape;118;p18"/>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9" name="Google Shape;119;p18"/>
          <p:cNvSpPr txBox="1">
            <a:spLocks noGrp="1"/>
          </p:cNvSpPr>
          <p:nvPr>
            <p:ph type="body" idx="1"/>
          </p:nvPr>
        </p:nvSpPr>
        <p:spPr>
          <a:xfrm>
            <a:off x="457200" y="1151335"/>
            <a:ext cx="4040100" cy="480000"/>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20" name="Google Shape;120;p18"/>
          <p:cNvSpPr txBox="1">
            <a:spLocks noGrp="1"/>
          </p:cNvSpPr>
          <p:nvPr>
            <p:ph type="body" idx="2"/>
          </p:nvPr>
        </p:nvSpPr>
        <p:spPr>
          <a:xfrm>
            <a:off x="457200" y="1631156"/>
            <a:ext cx="4040100" cy="2963400"/>
          </a:xfrm>
          <a:prstGeom prst="rect">
            <a:avLst/>
          </a:prstGeom>
          <a:noFill/>
          <a:ln>
            <a:noFill/>
          </a:ln>
        </p:spPr>
        <p:txBody>
          <a:bodyPr spcFirstLastPara="1" wrap="square" lIns="91425" tIns="45700" rIns="91425" bIns="45700" anchor="t" anchorCtr="0"/>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21" name="Google Shape;121;p18"/>
          <p:cNvSpPr txBox="1">
            <a:spLocks noGrp="1"/>
          </p:cNvSpPr>
          <p:nvPr>
            <p:ph type="body" idx="3"/>
          </p:nvPr>
        </p:nvSpPr>
        <p:spPr>
          <a:xfrm>
            <a:off x="4645025" y="1151335"/>
            <a:ext cx="4041900" cy="480000"/>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22" name="Google Shape;122;p18"/>
          <p:cNvSpPr txBox="1">
            <a:spLocks noGrp="1"/>
          </p:cNvSpPr>
          <p:nvPr>
            <p:ph type="body" idx="4"/>
          </p:nvPr>
        </p:nvSpPr>
        <p:spPr>
          <a:xfrm>
            <a:off x="4645025" y="1631156"/>
            <a:ext cx="4041900" cy="2963400"/>
          </a:xfrm>
          <a:prstGeom prst="rect">
            <a:avLst/>
          </a:prstGeom>
          <a:noFill/>
          <a:ln>
            <a:noFill/>
          </a:ln>
        </p:spPr>
        <p:txBody>
          <a:bodyPr spcFirstLastPara="1" wrap="square" lIns="91425" tIns="45700" rIns="91425" bIns="45700" anchor="t" anchorCtr="0"/>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6"/>
        <p:cNvGrpSpPr/>
        <p:nvPr/>
      </p:nvGrpSpPr>
      <p:grpSpPr>
        <a:xfrm>
          <a:off x="0" y="0"/>
          <a:ext cx="0" cy="0"/>
          <a:chOff x="0" y="0"/>
          <a:chExt cx="0" cy="0"/>
        </a:xfrm>
      </p:grpSpPr>
      <p:sp>
        <p:nvSpPr>
          <p:cNvPr id="127" name="Google Shape;127;p19"/>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8" name="Google Shape;128;p19"/>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1"/>
        <p:cNvGrpSpPr/>
        <p:nvPr/>
      </p:nvGrpSpPr>
      <p:grpSpPr>
        <a:xfrm>
          <a:off x="0" y="0"/>
          <a:ext cx="0" cy="0"/>
          <a:chOff x="0" y="0"/>
          <a:chExt cx="0" cy="0"/>
        </a:xfrm>
      </p:grpSpPr>
      <p:sp>
        <p:nvSpPr>
          <p:cNvPr id="132" name="Google Shape;132;p20"/>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3" name="Google Shape;133;p20"/>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4" name="Google Shape;134;p20"/>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5"/>
        <p:cNvGrpSpPr/>
        <p:nvPr/>
      </p:nvGrpSpPr>
      <p:grpSpPr>
        <a:xfrm>
          <a:off x="0" y="0"/>
          <a:ext cx="0" cy="0"/>
          <a:chOff x="0" y="0"/>
          <a:chExt cx="0" cy="0"/>
        </a:xfrm>
      </p:grpSpPr>
      <p:sp>
        <p:nvSpPr>
          <p:cNvPr id="136" name="Google Shape;136;p21"/>
          <p:cNvSpPr txBox="1">
            <a:spLocks noGrp="1"/>
          </p:cNvSpPr>
          <p:nvPr>
            <p:ph type="title"/>
          </p:nvPr>
        </p:nvSpPr>
        <p:spPr>
          <a:xfrm>
            <a:off x="457200" y="204788"/>
            <a:ext cx="3008400" cy="871500"/>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7" name="Google Shape;137;p21"/>
          <p:cNvSpPr txBox="1">
            <a:spLocks noGrp="1"/>
          </p:cNvSpPr>
          <p:nvPr>
            <p:ph type="body" idx="1"/>
          </p:nvPr>
        </p:nvSpPr>
        <p:spPr>
          <a:xfrm>
            <a:off x="3575050" y="204788"/>
            <a:ext cx="5111700" cy="4389600"/>
          </a:xfrm>
          <a:prstGeom prst="rect">
            <a:avLst/>
          </a:prstGeom>
          <a:noFill/>
          <a:ln>
            <a:noFill/>
          </a:ln>
        </p:spPr>
        <p:txBody>
          <a:bodyPr spcFirstLastPara="1" wrap="square" lIns="91425" tIns="45700" rIns="91425" bIns="45700"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8" name="Google Shape;138;p21"/>
          <p:cNvSpPr txBox="1">
            <a:spLocks noGrp="1"/>
          </p:cNvSpPr>
          <p:nvPr>
            <p:ph type="body" idx="2"/>
          </p:nvPr>
        </p:nvSpPr>
        <p:spPr>
          <a:xfrm>
            <a:off x="457200" y="1076325"/>
            <a:ext cx="3008400" cy="351840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39" name="Google Shape;139;p21"/>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0" name="Google Shape;140;p21"/>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1" name="Google Shape;141;p21"/>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2"/>
        <p:cNvGrpSpPr/>
        <p:nvPr/>
      </p:nvGrpSpPr>
      <p:grpSpPr>
        <a:xfrm>
          <a:off x="0" y="0"/>
          <a:ext cx="0" cy="0"/>
          <a:chOff x="0" y="0"/>
          <a:chExt cx="0" cy="0"/>
        </a:xfrm>
      </p:grpSpPr>
      <p:sp>
        <p:nvSpPr>
          <p:cNvPr id="143" name="Google Shape;143;p22"/>
          <p:cNvSpPr txBox="1">
            <a:spLocks noGrp="1"/>
          </p:cNvSpPr>
          <p:nvPr>
            <p:ph type="title"/>
          </p:nvPr>
        </p:nvSpPr>
        <p:spPr>
          <a:xfrm>
            <a:off x="1792288" y="3600450"/>
            <a:ext cx="5486400" cy="425100"/>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4" name="Google Shape;144;p22"/>
          <p:cNvSpPr>
            <a:spLocks noGrp="1"/>
          </p:cNvSpPr>
          <p:nvPr>
            <p:ph type="pic" idx="2"/>
          </p:nvPr>
        </p:nvSpPr>
        <p:spPr>
          <a:xfrm>
            <a:off x="1792288" y="459581"/>
            <a:ext cx="5486400" cy="3086100"/>
          </a:xfrm>
          <a:prstGeom prst="rect">
            <a:avLst/>
          </a:prstGeom>
          <a:noFill/>
          <a:ln>
            <a:noFill/>
          </a:ln>
        </p:spPr>
        <p:txBody>
          <a:bodyPr spcFirstLastPara="1" wrap="square" lIns="91425" tIns="45700" rIns="91425" bIns="45700" anchor="t" anchorCtr="0"/>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45" name="Google Shape;145;p22"/>
          <p:cNvSpPr txBox="1">
            <a:spLocks noGrp="1"/>
          </p:cNvSpPr>
          <p:nvPr>
            <p:ph type="body" idx="1"/>
          </p:nvPr>
        </p:nvSpPr>
        <p:spPr>
          <a:xfrm>
            <a:off x="1792288" y="4025503"/>
            <a:ext cx="5486400" cy="60360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46" name="Google Shape;146;p22"/>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7" name="Google Shape;147;p22"/>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9"/>
        <p:cNvGrpSpPr/>
        <p:nvPr/>
      </p:nvGrpSpPr>
      <p:grpSpPr>
        <a:xfrm>
          <a:off x="0" y="0"/>
          <a:ext cx="0" cy="0"/>
          <a:chOff x="0" y="0"/>
          <a:chExt cx="0" cy="0"/>
        </a:xfrm>
      </p:grpSpPr>
      <p:sp>
        <p:nvSpPr>
          <p:cNvPr id="150" name="Google Shape;150;p23"/>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51" name="Google Shape;151;p23"/>
          <p:cNvSpPr txBox="1">
            <a:spLocks noGrp="1"/>
          </p:cNvSpPr>
          <p:nvPr>
            <p:ph type="body" idx="1"/>
          </p:nvPr>
        </p:nvSpPr>
        <p:spPr>
          <a:xfrm rot="5400000">
            <a:off x="2874750" y="-1217400"/>
            <a:ext cx="3394500" cy="8229600"/>
          </a:xfrm>
          <a:prstGeom prst="rect">
            <a:avLst/>
          </a:prstGeom>
          <a:noFill/>
          <a:ln>
            <a:noFill/>
          </a:ln>
        </p:spPr>
        <p:txBody>
          <a:bodyPr spcFirstLastPara="1" wrap="square" lIns="91425" tIns="45700" rIns="91425" bIns="45700"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2" name="Google Shape;152;p23"/>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5"/>
        <p:cNvGrpSpPr/>
        <p:nvPr/>
      </p:nvGrpSpPr>
      <p:grpSpPr>
        <a:xfrm>
          <a:off x="0" y="0"/>
          <a:ext cx="0" cy="0"/>
          <a:chOff x="0" y="0"/>
          <a:chExt cx="0" cy="0"/>
        </a:xfrm>
      </p:grpSpPr>
      <p:sp>
        <p:nvSpPr>
          <p:cNvPr id="156" name="Google Shape;156;p24"/>
          <p:cNvSpPr txBox="1">
            <a:spLocks noGrp="1"/>
          </p:cNvSpPr>
          <p:nvPr>
            <p:ph type="title"/>
          </p:nvPr>
        </p:nvSpPr>
        <p:spPr>
          <a:xfrm rot="5400000">
            <a:off x="5463750" y="1371628"/>
            <a:ext cx="4388700" cy="20574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57" name="Google Shape;157;p24"/>
          <p:cNvSpPr txBox="1">
            <a:spLocks noGrp="1"/>
          </p:cNvSpPr>
          <p:nvPr>
            <p:ph type="body" idx="1"/>
          </p:nvPr>
        </p:nvSpPr>
        <p:spPr>
          <a:xfrm rot="5400000">
            <a:off x="1272750" y="-609572"/>
            <a:ext cx="4388700" cy="6019800"/>
          </a:xfrm>
          <a:prstGeom prst="rect">
            <a:avLst/>
          </a:prstGeom>
          <a:noFill/>
          <a:ln>
            <a:noFill/>
          </a:ln>
        </p:spPr>
        <p:txBody>
          <a:bodyPr spcFirstLastPara="1" wrap="square" lIns="91425" tIns="45700" rIns="91425" bIns="45700"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8" name="Google Shape;158;p24"/>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59" name="Google Shape;159;p24"/>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2" name="Google Shape;172;p26"/>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3" name="Google Shape;173;p26"/>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1"/>
        <p:cNvGrpSpPr/>
        <p:nvPr/>
      </p:nvGrpSpPr>
      <p:grpSpPr>
        <a:xfrm>
          <a:off x="0" y="0"/>
          <a:ext cx="0" cy="0"/>
          <a:chOff x="0" y="0"/>
          <a:chExt cx="0" cy="0"/>
        </a:xfrm>
      </p:grpSpPr>
      <p:sp>
        <p:nvSpPr>
          <p:cNvPr id="182" name="Google Shape;182;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3" name="Google Shape;183;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7" name="Google Shape;187;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8" name="Google Shape;188;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89" name="Google Shape;189;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2" name="Google Shape;192;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3" name="Google Shape;19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6"/>
        <p:cNvGrpSpPr/>
        <p:nvPr/>
      </p:nvGrpSpPr>
      <p:grpSpPr>
        <a:xfrm>
          <a:off x="0" y="0"/>
          <a:ext cx="0" cy="0"/>
          <a:chOff x="0" y="0"/>
          <a:chExt cx="0" cy="0"/>
        </a:xfrm>
      </p:grpSpPr>
      <p:sp>
        <p:nvSpPr>
          <p:cNvPr id="197" name="Google Shape;197;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8" name="Google Shape;198;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0" name="Google Shape;200;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3"/>
        <p:cNvGrpSpPr/>
        <p:nvPr/>
      </p:nvGrpSpPr>
      <p:grpSpPr>
        <a:xfrm>
          <a:off x="0" y="0"/>
          <a:ext cx="0" cy="0"/>
          <a:chOff x="0" y="0"/>
          <a:chExt cx="0" cy="0"/>
        </a:xfrm>
      </p:grpSpPr>
      <p:sp>
        <p:nvSpPr>
          <p:cNvPr id="204" name="Google Shape;204;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5" name="Google Shape;205;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6" name="Google Shape;206;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2"/>
        <p:cNvGrpSpPr/>
        <p:nvPr/>
      </p:nvGrpSpPr>
      <p:grpSpPr>
        <a:xfrm>
          <a:off x="0" y="0"/>
          <a:ext cx="0" cy="0"/>
          <a:chOff x="0" y="0"/>
          <a:chExt cx="0" cy="0"/>
        </a:xfrm>
      </p:grpSpPr>
      <p:sp>
        <p:nvSpPr>
          <p:cNvPr id="213" name="Google Shape;213;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4" name="Google Shape;214;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7"/>
        <p:cNvGrpSpPr/>
        <p:nvPr/>
      </p:nvGrpSpPr>
      <p:grpSpPr>
        <a:xfrm>
          <a:off x="0" y="0"/>
          <a:ext cx="0" cy="0"/>
          <a:chOff x="0" y="0"/>
          <a:chExt cx="0" cy="0"/>
        </a:xfrm>
      </p:grpSpPr>
      <p:sp>
        <p:nvSpPr>
          <p:cNvPr id="218" name="Google Shape;21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1"/>
        <p:cNvGrpSpPr/>
        <p:nvPr/>
      </p:nvGrpSpPr>
      <p:grpSpPr>
        <a:xfrm>
          <a:off x="0" y="0"/>
          <a:ext cx="0" cy="0"/>
          <a:chOff x="0" y="0"/>
          <a:chExt cx="0" cy="0"/>
        </a:xfrm>
      </p:grpSpPr>
      <p:sp>
        <p:nvSpPr>
          <p:cNvPr id="222" name="Google Shape;22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3" name="Google Shape;223;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4" name="Google Shape;224;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7" name="Google Shape;22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8"/>
        <p:cNvGrpSpPr/>
        <p:nvPr/>
      </p:nvGrpSpPr>
      <p:grpSpPr>
        <a:xfrm>
          <a:off x="0" y="0"/>
          <a:ext cx="0" cy="0"/>
          <a:chOff x="0" y="0"/>
          <a:chExt cx="0" cy="0"/>
        </a:xfrm>
      </p:grpSpPr>
      <p:sp>
        <p:nvSpPr>
          <p:cNvPr id="229" name="Google Shape;229;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0" name="Google Shape;230;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1" name="Google Shape;231;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2" name="Google Shape;232;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5"/>
        <p:cNvGrpSpPr/>
        <p:nvPr/>
      </p:nvGrpSpPr>
      <p:grpSpPr>
        <a:xfrm>
          <a:off x="0" y="0"/>
          <a:ext cx="0" cy="0"/>
          <a:chOff x="0" y="0"/>
          <a:chExt cx="0" cy="0"/>
        </a:xfrm>
      </p:grpSpPr>
      <p:sp>
        <p:nvSpPr>
          <p:cNvPr id="236" name="Google Shape;236;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7" name="Google Shape;237;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8" name="Google Shape;238;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1"/>
        <p:cNvGrpSpPr/>
        <p:nvPr/>
      </p:nvGrpSpPr>
      <p:grpSpPr>
        <a:xfrm>
          <a:off x="0" y="0"/>
          <a:ext cx="0" cy="0"/>
          <a:chOff x="0" y="0"/>
          <a:chExt cx="0" cy="0"/>
        </a:xfrm>
      </p:grpSpPr>
      <p:sp>
        <p:nvSpPr>
          <p:cNvPr id="242" name="Google Shape;242;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3" name="Google Shape;243;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theme" Target="../theme/theme3.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1"/>
        <p:cNvGrpSpPr/>
        <p:nvPr/>
      </p:nvGrpSpPr>
      <p:grpSpPr>
        <a:xfrm>
          <a:off x="0" y="0"/>
          <a:ext cx="0" cy="0"/>
          <a:chOff x="0" y="0"/>
          <a:chExt cx="0" cy="0"/>
        </a:xfrm>
      </p:grpSpPr>
      <p:sp>
        <p:nvSpPr>
          <p:cNvPr id="162" name="Google Shape;16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3" name="Google Shape;16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67" name="Google Shape;167;p2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68" name="Google Shape;168;p2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69" name="Google Shape;169;p2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5"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10.jp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1.jp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3/lesson-1"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8"/>
          <p:cNvSpPr txBox="1">
            <a:spLocks noGrp="1"/>
          </p:cNvSpPr>
          <p:nvPr>
            <p:ph type="title"/>
          </p:nvPr>
        </p:nvSpPr>
        <p:spPr>
          <a:xfrm>
            <a:off x="444500" y="273850"/>
            <a:ext cx="80709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3: Lesson 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52" name="Google Shape;252;p38"/>
          <p:cNvSpPr txBox="1">
            <a:spLocks noGrp="1"/>
          </p:cNvSpPr>
          <p:nvPr>
            <p:ph type="body" idx="1"/>
          </p:nvPr>
        </p:nvSpPr>
        <p:spPr>
          <a:xfrm>
            <a:off x="444500" y="1178225"/>
            <a:ext cx="8547000" cy="3209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60-</a:t>
            </a:r>
            <a:r>
              <a:rPr lang="en" sz="1800">
                <a:latin typeface="Century Gothic"/>
                <a:ea typeface="Century Gothic"/>
                <a:cs typeface="Century Gothic"/>
                <a:sym typeface="Century Gothic"/>
              </a:rPr>
              <a:t>7</a:t>
            </a:r>
            <a:r>
              <a:rPr lang="en" sz="1800" b="0" i="0" u="none" strike="noStrike" cap="none">
                <a:solidFill>
                  <a:schemeClr val="dk1"/>
                </a:solidFill>
                <a:latin typeface="Century Gothic"/>
                <a:ea typeface="Century Gothic"/>
                <a:cs typeface="Century Gothic"/>
                <a:sym typeface="Century Gothic"/>
              </a:rPr>
              <a:t>0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400" b="0" i="0" u="none" strike="noStrike" cap="none">
                <a:solidFill>
                  <a:srgbClr val="000000"/>
                </a:solidFill>
                <a:latin typeface="Century Gothic"/>
                <a:ea typeface="Century Gothic"/>
                <a:cs typeface="Century Gothic"/>
                <a:sym typeface="Century Gothic"/>
              </a:rPr>
              <a:t>This lesson launches students into their performance task by having them read an opinion letter written from the perspective of the main character, William Barton, from the play </a:t>
            </a:r>
            <a:r>
              <a:rPr lang="en" sz="1400" b="0" i="1" u="none" strike="noStrike" cap="none">
                <a:solidFill>
                  <a:srgbClr val="000000"/>
                </a:solidFill>
                <a:latin typeface="Century Gothic"/>
                <a:ea typeface="Century Gothic"/>
                <a:cs typeface="Century Gothic"/>
                <a:sym typeface="Century Gothic"/>
              </a:rPr>
              <a:t>Divided Loyalties</a:t>
            </a:r>
            <a:r>
              <a:rPr lang="en" sz="1400" b="0" i="0" u="none" strike="noStrike" cap="none">
                <a:solidFill>
                  <a:srgbClr val="000000"/>
                </a:solidFill>
                <a:latin typeface="Century Gothic"/>
                <a:ea typeface="Century Gothic"/>
                <a:cs typeface="Century Gothic"/>
                <a:sym typeface="Century Gothic"/>
              </a:rPr>
              <a:t> (read in Unit 2). Students learn how authors support their points through reasons and evidence by reading these texts and then rereading them as mentor texts later in the unit as they work to craft their own opinion pieces for their performance task, an American Revolution broadside.</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rgbClr val="000000"/>
                </a:solidFill>
                <a:latin typeface="Century Gothic"/>
                <a:ea typeface="Century Gothic"/>
                <a:cs typeface="Century Gothic"/>
                <a:sym typeface="Century Gothic"/>
              </a:rPr>
              <a:t> </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learning targets for today: </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700"/>
              </a:spcBef>
              <a:spcAft>
                <a:spcPts val="0"/>
              </a:spcAft>
              <a:buClr>
                <a:srgbClr val="444444"/>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 can determine an author’s opinion in a text.</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 can explain how an author supports an opinion with reasons and evidence.</a:t>
            </a: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7"/>
          <p:cNvSpPr txBox="1">
            <a:spLocks noGrp="1"/>
          </p:cNvSpPr>
          <p:nvPr>
            <p:ph type="title"/>
          </p:nvPr>
        </p:nvSpPr>
        <p:spPr>
          <a:xfrm>
            <a:off x="374250" y="243575"/>
            <a:ext cx="83955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400" b="0" i="0" u="none" strike="noStrike" cap="none" dirty="0">
                <a:solidFill>
                  <a:srgbClr val="000000"/>
                </a:solidFill>
                <a:latin typeface="Century Gothic"/>
                <a:ea typeface="Century Gothic"/>
                <a:cs typeface="Century Gothic"/>
                <a:sym typeface="Century Gothic"/>
              </a:rPr>
              <a:t>Entrance Ticket: Identifying Opinion from </a:t>
            </a:r>
            <a:endParaRPr sz="2400" b="0" i="0" u="none" strike="noStrike" cap="none" dirty="0">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sz="2400" b="0" i="1" u="none" strike="noStrike" cap="none" dirty="0">
                <a:solidFill>
                  <a:srgbClr val="000000"/>
                </a:solidFill>
                <a:latin typeface="Century Gothic"/>
                <a:ea typeface="Century Gothic"/>
                <a:cs typeface="Century Gothic"/>
                <a:sym typeface="Century Gothic"/>
              </a:rPr>
              <a:t>Divided Loyalties</a:t>
            </a:r>
            <a:endParaRPr sz="2400" b="0" i="1" u="none" strike="noStrike" cap="none" dirty="0">
              <a:solidFill>
                <a:srgbClr val="000000"/>
              </a:solidFill>
              <a:latin typeface="Century Gothic"/>
              <a:ea typeface="Century Gothic"/>
              <a:cs typeface="Century Gothic"/>
              <a:sym typeface="Century Gothic"/>
            </a:endParaRPr>
          </a:p>
        </p:txBody>
      </p:sp>
      <p:sp>
        <p:nvSpPr>
          <p:cNvPr id="317" name="Google Shape;317;p47"/>
          <p:cNvSpPr txBox="1">
            <a:spLocks noGrp="1"/>
          </p:cNvSpPr>
          <p:nvPr>
            <p:ph type="body" idx="1"/>
          </p:nvPr>
        </p:nvSpPr>
        <p:spPr>
          <a:xfrm>
            <a:off x="4109275" y="1523200"/>
            <a:ext cx="4220700" cy="2690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marR="0" lvl="0" indent="-381000" algn="l" rtl="0">
              <a:lnSpc>
                <a:spcPct val="100000"/>
              </a:lnSpc>
              <a:spcBef>
                <a:spcPts val="170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Chorally read aloud pages 38-39.</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Complete the entrance ticket, which asks you to identify an opinion from the passage.</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2400" b="0" i="0" u="none" strike="noStrike" cap="none">
              <a:solidFill>
                <a:srgbClr val="000000"/>
              </a:solidFill>
              <a:latin typeface="Century Gothic"/>
              <a:ea typeface="Century Gothic"/>
              <a:cs typeface="Century Gothic"/>
              <a:sym typeface="Century Gothic"/>
            </a:endParaRPr>
          </a:p>
        </p:txBody>
      </p:sp>
      <p:pic>
        <p:nvPicPr>
          <p:cNvPr id="318" name="Google Shape;318;p47"/>
          <p:cNvPicPr preferRelativeResize="0"/>
          <p:nvPr/>
        </p:nvPicPr>
        <p:blipFill rotWithShape="1">
          <a:blip r:embed="rId3">
            <a:alphaModFix/>
          </a:blip>
          <a:srcRect/>
          <a:stretch/>
        </p:blipFill>
        <p:spPr>
          <a:xfrm>
            <a:off x="190250" y="1140575"/>
            <a:ext cx="3678397" cy="3570653"/>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8"/>
          <p:cNvSpPr txBox="1">
            <a:spLocks noGrp="1"/>
          </p:cNvSpPr>
          <p:nvPr>
            <p:ph type="title"/>
          </p:nvPr>
        </p:nvSpPr>
        <p:spPr>
          <a:xfrm>
            <a:off x="426225" y="2010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Reviewing Performance Task and Learning Targets </a:t>
            </a:r>
            <a:endParaRPr sz="2400" b="0" i="0" u="none" strike="noStrike" cap="none">
              <a:solidFill>
                <a:srgbClr val="000000"/>
              </a:solidFill>
              <a:latin typeface="Century Gothic"/>
              <a:ea typeface="Century Gothic"/>
              <a:cs typeface="Century Gothic"/>
              <a:sym typeface="Century Gothic"/>
            </a:endParaRPr>
          </a:p>
        </p:txBody>
      </p:sp>
      <p:pic>
        <p:nvPicPr>
          <p:cNvPr id="324" name="Google Shape;324;p48"/>
          <p:cNvPicPr preferRelativeResize="0"/>
          <p:nvPr/>
        </p:nvPicPr>
        <p:blipFill rotWithShape="1">
          <a:blip r:embed="rId3">
            <a:alphaModFix/>
          </a:blip>
          <a:srcRect/>
          <a:stretch/>
        </p:blipFill>
        <p:spPr>
          <a:xfrm>
            <a:off x="8451619" y="4419599"/>
            <a:ext cx="583153" cy="469278"/>
          </a:xfrm>
          <a:prstGeom prst="rect">
            <a:avLst/>
          </a:prstGeom>
          <a:noFill/>
          <a:ln>
            <a:noFill/>
          </a:ln>
        </p:spPr>
      </p:pic>
      <p:sp>
        <p:nvSpPr>
          <p:cNvPr id="325" name="Google Shape;325;p48"/>
          <p:cNvSpPr txBox="1"/>
          <p:nvPr/>
        </p:nvSpPr>
        <p:spPr>
          <a:xfrm>
            <a:off x="563675" y="1033400"/>
            <a:ext cx="7844400" cy="1348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How does a person’s perspective influence her or his opinion?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do you think you will be doing in this lesson, based on these learning targets?</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How do these learning targets link to the performance task?</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chemeClr val="dk1"/>
                </a:solidFill>
                <a:latin typeface="Century Gothic"/>
                <a:ea typeface="Century Gothic"/>
                <a:cs typeface="Century Gothic"/>
                <a:sym typeface="Century Gothic"/>
              </a:rPr>
              <a:t>Learning Targets</a:t>
            </a:r>
            <a:endParaRPr sz="1800" b="0" i="0" u="none" strike="noStrike" cap="none">
              <a:solidFill>
                <a:schemeClr val="dk1"/>
              </a:solidFill>
              <a:latin typeface="Century Gothic"/>
              <a:ea typeface="Century Gothic"/>
              <a:cs typeface="Century Gothic"/>
              <a:sym typeface="Century Gothic"/>
            </a:endParaRPr>
          </a:p>
        </p:txBody>
      </p:sp>
      <p:pic>
        <p:nvPicPr>
          <p:cNvPr id="326" name="Google Shape;326;p48"/>
          <p:cNvPicPr preferRelativeResize="0"/>
          <p:nvPr/>
        </p:nvPicPr>
        <p:blipFill rotWithShape="1">
          <a:blip r:embed="rId4">
            <a:alphaModFix/>
          </a:blip>
          <a:srcRect/>
          <a:stretch/>
        </p:blipFill>
        <p:spPr>
          <a:xfrm>
            <a:off x="7885829" y="4419599"/>
            <a:ext cx="513246" cy="525837"/>
          </a:xfrm>
          <a:prstGeom prst="rect">
            <a:avLst/>
          </a:prstGeom>
          <a:noFill/>
          <a:ln>
            <a:noFill/>
          </a:ln>
        </p:spPr>
      </p:pic>
      <p:pic>
        <p:nvPicPr>
          <p:cNvPr id="327" name="Google Shape;327;p48"/>
          <p:cNvPicPr preferRelativeResize="0"/>
          <p:nvPr/>
        </p:nvPicPr>
        <p:blipFill rotWithShape="1">
          <a:blip r:embed="rId5">
            <a:alphaModFix/>
          </a:blip>
          <a:srcRect/>
          <a:stretch/>
        </p:blipFill>
        <p:spPr>
          <a:xfrm>
            <a:off x="7309954" y="4394579"/>
            <a:ext cx="575875" cy="575875"/>
          </a:xfrm>
          <a:prstGeom prst="rect">
            <a:avLst/>
          </a:prstGeom>
          <a:noFill/>
          <a:ln>
            <a:noFill/>
          </a:ln>
        </p:spPr>
      </p:pic>
      <p:sp>
        <p:nvSpPr>
          <p:cNvPr id="328" name="Google Shape;328;p48"/>
          <p:cNvSpPr txBox="1"/>
          <p:nvPr/>
        </p:nvSpPr>
        <p:spPr>
          <a:xfrm>
            <a:off x="572675" y="3021525"/>
            <a:ext cx="7826400" cy="1177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170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 can determine an author’s opinion in a text.</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 can explain how an author supports an opinion with reasons and evidence.</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49"/>
          <p:cNvSpPr txBox="1">
            <a:spLocks noGrp="1"/>
          </p:cNvSpPr>
          <p:nvPr>
            <p:ph type="title"/>
          </p:nvPr>
        </p:nvSpPr>
        <p:spPr>
          <a:xfrm>
            <a:off x="628650" y="157548"/>
            <a:ext cx="7886700" cy="7218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Reading Aloud and Determining the Gist: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William Barton’s Letter</a:t>
            </a:r>
            <a:endParaRPr sz="2400" b="0" i="0" u="none" strike="noStrike" cap="none">
              <a:solidFill>
                <a:srgbClr val="000000"/>
              </a:solidFill>
              <a:latin typeface="Century Gothic"/>
              <a:ea typeface="Century Gothic"/>
              <a:cs typeface="Century Gothic"/>
              <a:sym typeface="Century Gothic"/>
            </a:endParaRPr>
          </a:p>
        </p:txBody>
      </p:sp>
      <p:sp>
        <p:nvSpPr>
          <p:cNvPr id="334" name="Google Shape;334;p49"/>
          <p:cNvSpPr txBox="1">
            <a:spLocks noGrp="1"/>
          </p:cNvSpPr>
          <p:nvPr>
            <p:ph type="body" idx="1"/>
          </p:nvPr>
        </p:nvSpPr>
        <p:spPr>
          <a:xfrm>
            <a:off x="4159200" y="1465050"/>
            <a:ext cx="4287000" cy="25167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What is the text about?</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r>
              <a:rPr lang="en" sz="2400" b="0" i="0" u="none" strike="noStrike" cap="none">
                <a:solidFill>
                  <a:schemeClr val="dk1"/>
                </a:solidFill>
                <a:latin typeface="Century Gothic"/>
                <a:ea typeface="Century Gothic"/>
                <a:cs typeface="Century Gothic"/>
                <a:sym typeface="Century Gothic"/>
              </a:rPr>
              <a:t>Turn and Talk:  What’s the gist of this text?</a:t>
            </a:r>
            <a:endParaRPr sz="2400" b="0" i="0" u="none" strike="noStrike" cap="none">
              <a:solidFill>
                <a:schemeClr val="dk1"/>
              </a:solidFill>
              <a:latin typeface="Century Gothic"/>
              <a:ea typeface="Century Gothic"/>
              <a:cs typeface="Century Gothic"/>
              <a:sym typeface="Century Gothic"/>
            </a:endParaRPr>
          </a:p>
        </p:txBody>
      </p:sp>
      <p:pic>
        <p:nvPicPr>
          <p:cNvPr id="335" name="Google Shape;335;p49"/>
          <p:cNvPicPr preferRelativeResize="0"/>
          <p:nvPr/>
        </p:nvPicPr>
        <p:blipFill rotWithShape="1">
          <a:blip r:embed="rId3">
            <a:alphaModFix/>
          </a:blip>
          <a:srcRect/>
          <a:stretch/>
        </p:blipFill>
        <p:spPr>
          <a:xfrm>
            <a:off x="8446200" y="4380074"/>
            <a:ext cx="583425" cy="505387"/>
          </a:xfrm>
          <a:prstGeom prst="rect">
            <a:avLst/>
          </a:prstGeom>
          <a:noFill/>
          <a:ln>
            <a:noFill/>
          </a:ln>
        </p:spPr>
      </p:pic>
      <p:pic>
        <p:nvPicPr>
          <p:cNvPr id="336" name="Google Shape;336;p49"/>
          <p:cNvPicPr preferRelativeResize="0"/>
          <p:nvPr/>
        </p:nvPicPr>
        <p:blipFill rotWithShape="1">
          <a:blip r:embed="rId4">
            <a:alphaModFix/>
          </a:blip>
          <a:srcRect/>
          <a:stretch/>
        </p:blipFill>
        <p:spPr>
          <a:xfrm>
            <a:off x="7920386" y="4401846"/>
            <a:ext cx="482270" cy="502617"/>
          </a:xfrm>
          <a:prstGeom prst="rect">
            <a:avLst/>
          </a:prstGeom>
          <a:noFill/>
          <a:ln>
            <a:noFill/>
          </a:ln>
        </p:spPr>
      </p:pic>
      <p:pic>
        <p:nvPicPr>
          <p:cNvPr id="337" name="Google Shape;337;p49"/>
          <p:cNvPicPr preferRelativeResize="0"/>
          <p:nvPr/>
        </p:nvPicPr>
        <p:blipFill rotWithShape="1">
          <a:blip r:embed="rId5">
            <a:alphaModFix/>
          </a:blip>
          <a:srcRect/>
          <a:stretch/>
        </p:blipFill>
        <p:spPr>
          <a:xfrm>
            <a:off x="558450" y="846125"/>
            <a:ext cx="3108526" cy="387430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50"/>
          <p:cNvSpPr txBox="1">
            <a:spLocks noGrp="1"/>
          </p:cNvSpPr>
          <p:nvPr>
            <p:ph type="title"/>
          </p:nvPr>
        </p:nvSpPr>
        <p:spPr>
          <a:xfrm>
            <a:off x="368700" y="236650"/>
            <a:ext cx="8775300" cy="7851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dirty="0" smtClean="0">
                <a:solidFill>
                  <a:srgbClr val="000000"/>
                </a:solidFill>
                <a:latin typeface="Century Gothic"/>
                <a:ea typeface="Century Gothic"/>
                <a:cs typeface="Century Gothic"/>
                <a:sym typeface="Century Gothic"/>
              </a:rPr>
              <a:t>Determining </a:t>
            </a:r>
            <a:r>
              <a:rPr lang="en" sz="2400" b="0" i="0" u="none" strike="noStrike" cap="none" dirty="0">
                <a:solidFill>
                  <a:srgbClr val="000000"/>
                </a:solidFill>
                <a:latin typeface="Century Gothic"/>
                <a:ea typeface="Century Gothic"/>
                <a:cs typeface="Century Gothic"/>
                <a:sym typeface="Century Gothic"/>
              </a:rPr>
              <a:t>Reasons and Evidence: William Barton’s Letter</a:t>
            </a: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400" b="0" i="0" u="none" strike="noStrike" cap="none" dirty="0">
              <a:solidFill>
                <a:srgbClr val="000000"/>
              </a:solidFill>
              <a:latin typeface="Century Gothic"/>
              <a:ea typeface="Century Gothic"/>
              <a:cs typeface="Century Gothic"/>
              <a:sym typeface="Century Gothic"/>
            </a:endParaRPr>
          </a:p>
        </p:txBody>
      </p:sp>
      <p:sp>
        <p:nvSpPr>
          <p:cNvPr id="343" name="Google Shape;343;p50"/>
          <p:cNvSpPr txBox="1"/>
          <p:nvPr/>
        </p:nvSpPr>
        <p:spPr>
          <a:xfrm>
            <a:off x="4104425" y="847325"/>
            <a:ext cx="4618500" cy="3816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1" u="sng" strike="noStrike" cap="none">
                <a:solidFill>
                  <a:schemeClr val="dk1"/>
                </a:solidFill>
                <a:latin typeface="Century Gothic"/>
                <a:ea typeface="Century Gothic"/>
                <a:cs typeface="Century Gothic"/>
                <a:sym typeface="Century Gothic"/>
              </a:rPr>
              <a:t>Paragraph 1</a:t>
            </a:r>
            <a:endParaRPr sz="1400" b="0" i="1" u="sng"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endParaRPr sz="1200" b="0" i="1" u="none" strike="noStrike" cap="none">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a:solidFill>
                  <a:schemeClr val="dk1"/>
                </a:solidFill>
                <a:latin typeface="Century Gothic"/>
                <a:ea typeface="Century Gothic"/>
                <a:cs typeface="Century Gothic"/>
                <a:sym typeface="Century Gothic"/>
              </a:rPr>
              <a:t>Which sentence in this paragraph most clearly states William’s opinion?</a:t>
            </a:r>
            <a:endParaRPr sz="1200" b="0" i="0" u="none" strike="noStrike" cap="none">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a:solidFill>
                  <a:schemeClr val="dk1"/>
                </a:solidFill>
                <a:latin typeface="Century Gothic"/>
                <a:ea typeface="Century Gothic"/>
                <a:cs typeface="Century Gothic"/>
                <a:sym typeface="Century Gothic"/>
              </a:rPr>
              <a:t>How do you know this statement is an opinion?</a:t>
            </a:r>
            <a:endParaRPr sz="12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endParaRPr sz="1200" b="0" i="1" u="sng"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1" u="sng" strike="noStrike" cap="none">
                <a:solidFill>
                  <a:schemeClr val="dk1"/>
                </a:solidFill>
                <a:latin typeface="Century Gothic"/>
                <a:ea typeface="Century Gothic"/>
                <a:cs typeface="Century Gothic"/>
                <a:sym typeface="Century Gothic"/>
              </a:rPr>
              <a:t>Paragraph 2</a:t>
            </a:r>
            <a:endParaRPr sz="1400" b="0" i="1" u="sng"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endParaRPr sz="1200" b="0" i="1" u="sng" strike="noStrike" cap="none">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a:solidFill>
                  <a:schemeClr val="dk1"/>
                </a:solidFill>
                <a:latin typeface="Century Gothic"/>
                <a:ea typeface="Century Gothic"/>
                <a:cs typeface="Century Gothic"/>
                <a:sym typeface="Century Gothic"/>
              </a:rPr>
              <a:t>Which sentence in this paragraph most clearly states a reason for William’s opinion?</a:t>
            </a:r>
            <a:endParaRPr sz="1200" b="0" i="0" u="none" strike="noStrike" cap="none">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a:solidFill>
                  <a:schemeClr val="dk1"/>
                </a:solidFill>
                <a:latin typeface="Century Gothic"/>
                <a:ea typeface="Century Gothic"/>
                <a:cs typeface="Century Gothic"/>
                <a:sym typeface="Century Gothic"/>
              </a:rPr>
              <a:t>What evidence does William give to support his reason?</a:t>
            </a:r>
            <a:endParaRPr sz="12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endParaRPr sz="1200" b="0" i="1" u="sng"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1" u="sng" strike="noStrike" cap="none">
                <a:solidFill>
                  <a:schemeClr val="dk1"/>
                </a:solidFill>
                <a:latin typeface="Century Gothic"/>
                <a:ea typeface="Century Gothic"/>
                <a:cs typeface="Century Gothic"/>
                <a:sym typeface="Century Gothic"/>
              </a:rPr>
              <a:t>Paragraph 3</a:t>
            </a:r>
            <a:endParaRPr sz="1400" b="0" i="1" u="sng"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endParaRPr sz="1200" b="0" i="1" u="sng" strike="noStrike" cap="none">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a:solidFill>
                  <a:schemeClr val="dk1"/>
                </a:solidFill>
                <a:latin typeface="Century Gothic"/>
                <a:ea typeface="Century Gothic"/>
                <a:cs typeface="Century Gothic"/>
                <a:sym typeface="Century Gothic"/>
              </a:rPr>
              <a:t>Which sentence in this paragraph most clearly states a reason for William’s opinion?</a:t>
            </a:r>
            <a:endParaRPr sz="1200" b="0" i="0" u="none" strike="noStrike" cap="none">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AutoNum type="arabicPeriod"/>
            </a:pPr>
            <a:r>
              <a:rPr lang="en" sz="1200" b="0" i="0" u="none" strike="noStrike" cap="none">
                <a:solidFill>
                  <a:schemeClr val="dk1"/>
                </a:solidFill>
                <a:latin typeface="Century Gothic"/>
                <a:ea typeface="Century Gothic"/>
                <a:cs typeface="Century Gothic"/>
                <a:sym typeface="Century Gothic"/>
              </a:rPr>
              <a:t>What evidence does William give to support his reason?</a:t>
            </a:r>
            <a:endParaRPr sz="1200" b="0" i="1" u="none" strike="noStrike" cap="none">
              <a:solidFill>
                <a:schemeClr val="dk1"/>
              </a:solidFill>
              <a:latin typeface="Century Gothic"/>
              <a:ea typeface="Century Gothic"/>
              <a:cs typeface="Century Gothic"/>
              <a:sym typeface="Century Gothic"/>
            </a:endParaRPr>
          </a:p>
        </p:txBody>
      </p:sp>
      <p:pic>
        <p:nvPicPr>
          <p:cNvPr id="344" name="Google Shape;344;p50"/>
          <p:cNvPicPr preferRelativeResize="0"/>
          <p:nvPr/>
        </p:nvPicPr>
        <p:blipFill rotWithShape="1">
          <a:blip r:embed="rId3">
            <a:alphaModFix/>
          </a:blip>
          <a:srcRect/>
          <a:stretch/>
        </p:blipFill>
        <p:spPr>
          <a:xfrm>
            <a:off x="558450" y="846125"/>
            <a:ext cx="3108526" cy="387430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51"/>
          <p:cNvSpPr txBox="1">
            <a:spLocks noGrp="1"/>
          </p:cNvSpPr>
          <p:nvPr>
            <p:ph type="title"/>
          </p:nvPr>
        </p:nvSpPr>
        <p:spPr>
          <a:xfrm>
            <a:off x="184350" y="406200"/>
            <a:ext cx="8775300" cy="766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rgbClr val="000000"/>
                </a:solidFill>
                <a:latin typeface="Century Gothic"/>
                <a:ea typeface="Century Gothic"/>
                <a:cs typeface="Century Gothic"/>
                <a:sym typeface="Century Gothic"/>
              </a:rPr>
              <a:t>Exploring Opinions as Readers and Writers</a:t>
            </a:r>
            <a:endParaRPr sz="30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rgbClr val="000000"/>
              </a:solidFill>
              <a:latin typeface="Century Gothic"/>
              <a:ea typeface="Century Gothic"/>
              <a:cs typeface="Century Gothic"/>
              <a:sym typeface="Century Gothic"/>
            </a:endParaRPr>
          </a:p>
        </p:txBody>
      </p:sp>
      <p:pic>
        <p:nvPicPr>
          <p:cNvPr id="350" name="Google Shape;350;p51"/>
          <p:cNvPicPr preferRelativeResize="0"/>
          <p:nvPr/>
        </p:nvPicPr>
        <p:blipFill rotWithShape="1">
          <a:blip r:embed="rId3">
            <a:alphaModFix/>
          </a:blip>
          <a:srcRect/>
          <a:stretch/>
        </p:blipFill>
        <p:spPr>
          <a:xfrm>
            <a:off x="8588739" y="4421628"/>
            <a:ext cx="496500" cy="496500"/>
          </a:xfrm>
          <a:prstGeom prst="rect">
            <a:avLst/>
          </a:prstGeom>
          <a:noFill/>
          <a:ln>
            <a:noFill/>
          </a:ln>
        </p:spPr>
      </p:pic>
      <p:sp>
        <p:nvSpPr>
          <p:cNvPr id="351" name="Google Shape;351;p51"/>
          <p:cNvSpPr txBox="1"/>
          <p:nvPr/>
        </p:nvSpPr>
        <p:spPr>
          <a:xfrm>
            <a:off x="5014550" y="1172700"/>
            <a:ext cx="3685200" cy="2871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444444"/>
              </a:buClr>
              <a:buSzPts val="2400"/>
              <a:buFont typeface="Century Gothic"/>
              <a:buAutoNum type="arabicPeriod"/>
            </a:pPr>
            <a:r>
              <a:rPr lang="en" sz="2400" b="0" i="0" u="none" strike="noStrike" cap="none">
                <a:solidFill>
                  <a:srgbClr val="444444"/>
                </a:solidFill>
                <a:latin typeface="Century Gothic"/>
                <a:ea typeface="Century Gothic"/>
                <a:cs typeface="Century Gothic"/>
                <a:sym typeface="Century Gothic"/>
              </a:rPr>
              <a:t>What do you now know about how authors use reasons and evidence in opinion writing?</a:t>
            </a:r>
            <a:endParaRPr sz="2400" b="0" i="0" u="none" strike="noStrike" cap="none">
              <a:solidFill>
                <a:srgbClr val="000000"/>
              </a:solidFill>
              <a:latin typeface="Century Gothic"/>
              <a:ea typeface="Century Gothic"/>
              <a:cs typeface="Century Gothic"/>
              <a:sym typeface="Century Gothic"/>
            </a:endParaRPr>
          </a:p>
        </p:txBody>
      </p:sp>
      <p:pic>
        <p:nvPicPr>
          <p:cNvPr id="352" name="Google Shape;352;p51"/>
          <p:cNvPicPr preferRelativeResize="0"/>
          <p:nvPr/>
        </p:nvPicPr>
        <p:blipFill rotWithShape="1">
          <a:blip r:embed="rId4">
            <a:alphaModFix/>
          </a:blip>
          <a:srcRect/>
          <a:stretch/>
        </p:blipFill>
        <p:spPr>
          <a:xfrm>
            <a:off x="297625" y="943650"/>
            <a:ext cx="4274378" cy="366600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58" name="Google Shape;358;p52"/>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p:txBody>
      </p:sp>
      <p:sp>
        <p:nvSpPr>
          <p:cNvPr id="359" name="Google Shape;359;p52"/>
          <p:cNvSpPr txBox="1"/>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53"/>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365" name="Google Shape;365;p53"/>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366" name="Google Shape;366;p53"/>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dirty="0"/>
              <a:t>.</a:t>
            </a: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5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73" name="Google Shape;373;p54"/>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74" name="Google Shape;374;p54"/>
          <p:cNvGraphicFramePr/>
          <p:nvPr/>
        </p:nvGraphicFramePr>
        <p:xfrm>
          <a:off x="952500" y="2822000"/>
          <a:ext cx="7239000" cy="1859219"/>
        </p:xfrm>
        <a:graphic>
          <a:graphicData uri="http://schemas.openxmlformats.org/drawingml/2006/table">
            <a:tbl>
              <a:tblPr>
                <a:noFill/>
                <a:tableStyleId>{B789EEC4-7C73-4680-B26C-C59F1C69D169}</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3: Lesson 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258" name="Google Shape;258;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a:solidFill>
                  <a:schemeClr val="dk1"/>
                </a:solidFill>
                <a:latin typeface="Century Gothic"/>
                <a:ea typeface="Century Gothic"/>
                <a:cs typeface="Century Gothic"/>
                <a:sym typeface="Century Gothic"/>
              </a:rPr>
              <a:t>Preparing for Lesson 1: </a:t>
            </a:r>
            <a:r>
              <a:rPr lang="en" sz="1700" b="0" i="0" u="none" strike="noStrike" cap="none">
                <a:solidFill>
                  <a:schemeClr val="dk1"/>
                </a:solidFill>
                <a:latin typeface="Century Gothic"/>
                <a:ea typeface="Century Gothic"/>
                <a:cs typeface="Century Gothic"/>
                <a:sym typeface="Century Gothic"/>
              </a:rPr>
              <a:t>Pre-reading and Preparing:</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700" b="0" i="0" u="none" strike="noStrike" cap="none">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Read through Lesson 1</a:t>
            </a:r>
            <a:r>
              <a:rPr lang="en" sz="1700" b="0" i="0" u="none" strike="noStrike" cap="none">
                <a:solidFill>
                  <a:schemeClr val="hlink"/>
                </a:solidFill>
                <a:uFill>
                  <a:noFill/>
                </a:uFill>
                <a:latin typeface="Century Gothic"/>
                <a:ea typeface="Century Gothic"/>
                <a:cs typeface="Century Gothic"/>
                <a:sym typeface="Century Gothic"/>
                <a:hlinkClick r:id="rId3"/>
              </a:rPr>
              <a:t> </a:t>
            </a:r>
            <a:r>
              <a:rPr lang="en" sz="1700" b="0" i="0" u="sng" strike="noStrike" cap="none">
                <a:solidFill>
                  <a:schemeClr val="hlink"/>
                </a:solidFill>
                <a:latin typeface="Century Gothic"/>
                <a:ea typeface="Century Gothic"/>
                <a:cs typeface="Century Gothic"/>
                <a:sym typeface="Century Gothic"/>
                <a:hlinkClick r:id="rId3"/>
              </a:rPr>
              <a:t>Here</a:t>
            </a:r>
            <a:r>
              <a:rPr lang="en" sz="1700" b="0" i="0" u="none" strike="noStrike" cap="none">
                <a:solidFill>
                  <a:schemeClr val="dk1"/>
                </a:solidFill>
                <a:latin typeface="Century Gothic"/>
                <a:ea typeface="Century Gothic"/>
                <a:cs typeface="Century Gothic"/>
                <a:sym typeface="Century Gothic"/>
              </a:rPr>
              <a:t>. </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r>
              <a:rPr lang="en" sz="1700" b="0" i="0" u="none" strike="noStrike" cap="none">
                <a:solidFill>
                  <a:schemeClr val="dk1"/>
                </a:solidFill>
                <a:latin typeface="Century Gothic"/>
                <a:ea typeface="Century Gothic"/>
                <a:cs typeface="Century Gothic"/>
                <a:sym typeface="Century Gothic"/>
              </a:rPr>
              <a:t>In this lesson, students will be:</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Identifying Opinion from </a:t>
            </a:r>
            <a:r>
              <a:rPr lang="en" sz="1700" b="0" i="1" u="none" strike="noStrike" cap="none">
                <a:solidFill>
                  <a:schemeClr val="dk1"/>
                </a:solidFill>
                <a:latin typeface="Century Gothic"/>
                <a:ea typeface="Century Gothic"/>
                <a:cs typeface="Century Gothic"/>
                <a:sym typeface="Century Gothic"/>
              </a:rPr>
              <a:t>Divided Loyalties</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Reviewing Performance Task and Learning Targets</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Reading Aloud and Determining the Gist:  William Barton’s Letter</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Determining Reasons and Evidence:  William Barton’s Letter</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Exploring Opinions as Readers and Writers</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Reviewing Homework.</a:t>
            </a:r>
            <a:endParaRPr sz="17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3: Lesson 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64" name="Google Shape;264;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1: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3: Lesson 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0" name="Google Shape;270;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1: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3 protocols:  Think-Pair-Share, Turn and Talk,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271" name="Google Shape;271;p41"/>
          <p:cNvPicPr preferRelativeResize="0"/>
          <p:nvPr/>
        </p:nvPicPr>
        <p:blipFill rotWithShape="1">
          <a:blip r:embed="rId3">
            <a:alphaModFix/>
          </a:blip>
          <a:srcRect/>
          <a:stretch/>
        </p:blipFill>
        <p:spPr>
          <a:xfrm>
            <a:off x="8574350" y="4295099"/>
            <a:ext cx="496500" cy="496500"/>
          </a:xfrm>
          <a:prstGeom prst="rect">
            <a:avLst/>
          </a:prstGeom>
          <a:noFill/>
          <a:ln>
            <a:noFill/>
          </a:ln>
        </p:spPr>
      </p:pic>
      <p:pic>
        <p:nvPicPr>
          <p:cNvPr id="272" name="Google Shape;272;p41"/>
          <p:cNvPicPr preferRelativeResize="0"/>
          <p:nvPr/>
        </p:nvPicPr>
        <p:blipFill rotWithShape="1">
          <a:blip r:embed="rId4">
            <a:alphaModFix/>
          </a:blip>
          <a:srcRect/>
          <a:stretch/>
        </p:blipFill>
        <p:spPr>
          <a:xfrm>
            <a:off x="7391925" y="4295100"/>
            <a:ext cx="496500" cy="496500"/>
          </a:xfrm>
          <a:prstGeom prst="rect">
            <a:avLst/>
          </a:prstGeom>
          <a:noFill/>
          <a:ln>
            <a:noFill/>
          </a:ln>
        </p:spPr>
      </p:pic>
      <p:pic>
        <p:nvPicPr>
          <p:cNvPr id="273" name="Google Shape;273;p41"/>
          <p:cNvPicPr preferRelativeResize="0"/>
          <p:nvPr/>
        </p:nvPicPr>
        <p:blipFill rotWithShape="1">
          <a:blip r:embed="rId5">
            <a:alphaModFix/>
          </a:blip>
          <a:srcRect/>
          <a:stretch/>
        </p:blipFill>
        <p:spPr>
          <a:xfrm>
            <a:off x="8019713" y="4295100"/>
            <a:ext cx="496500" cy="496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2"/>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600" b="0" i="0" u="none" strike="noStrike" cap="none">
                <a:solidFill>
                  <a:schemeClr val="dk1"/>
                </a:solidFill>
                <a:latin typeface="Century Gothic"/>
                <a:ea typeface="Century Gothic"/>
                <a:cs typeface="Century Gothic"/>
                <a:sym typeface="Century Gothic"/>
              </a:rPr>
              <a:t>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79" name="Google Shape;279;p42"/>
          <p:cNvSpPr txBox="1">
            <a:spLocks noGrp="1"/>
          </p:cNvSpPr>
          <p:nvPr>
            <p:ph type="body" idx="1"/>
          </p:nvPr>
        </p:nvSpPr>
        <p:spPr>
          <a:xfrm>
            <a:off x="628650" y="11331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1: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1800"/>
              </a:spcBef>
              <a:spcAft>
                <a:spcPts val="0"/>
              </a:spcAft>
              <a:buClr>
                <a:srgbClr val="000000"/>
              </a:buClr>
              <a:buSzPts val="1600"/>
              <a:buFont typeface="Century Gothic"/>
              <a:buChar char="●"/>
            </a:pPr>
            <a:r>
              <a:rPr lang="en" sz="1600" b="0" i="0" u="none" strike="noStrike" cap="none">
                <a:solidFill>
                  <a:srgbClr val="000000"/>
                </a:solidFill>
                <a:latin typeface="Century Gothic"/>
                <a:ea typeface="Century Gothic"/>
                <a:cs typeface="Century Gothic"/>
                <a:sym typeface="Century Gothic"/>
              </a:rPr>
              <a:t>The basic design of this lesson supports students with the opportunity to connect their learning so far in the module to the work they will do in this unit and in the performance task, and to analyze an opinion text in preparation for writing their own opinion piece later in the unit.</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Char char="●"/>
            </a:pPr>
            <a:r>
              <a:rPr lang="en" sz="1600" b="0" i="0" u="none" strike="noStrike" cap="none">
                <a:solidFill>
                  <a:srgbClr val="000000"/>
                </a:solidFill>
                <a:latin typeface="Century Gothic"/>
                <a:ea typeface="Century Gothic"/>
                <a:cs typeface="Century Gothic"/>
                <a:sym typeface="Century Gothic"/>
              </a:rPr>
              <a:t>Students may find it challenging to determine the opinion, and reasons and evidence for the opinion, in William’s letter. Model and think aloud the process for students as needed and assure them that they will have more opportunities to practice this work in future lessons. See levels of support, below, and the Meeting Students’ Needs column for specific suggestions.</a:t>
            </a:r>
            <a:endParaRPr sz="16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chemeClr val="dk1"/>
              </a:buClr>
              <a:buSzPts val="21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2100"/>
              <a:buFont typeface="Arial"/>
              <a:buNone/>
            </a:pPr>
            <a:endParaRPr sz="1400" b="0" i="0" u="none" strike="noStrike" cap="none">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chemeClr val="dk1"/>
              </a:buClr>
              <a:buSzPts val="21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280" name="Google Shape;280;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1" name="Google Shape;281;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2" name="Google Shape;282;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3"/>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 sz="3600" b="0" i="0" u="none" strike="noStrike" cap="none">
                <a:solidFill>
                  <a:schemeClr val="dk1"/>
                </a:solidFill>
                <a:latin typeface="Century Gothic"/>
                <a:ea typeface="Century Gothic"/>
                <a:cs typeface="Century Gothic"/>
                <a:sym typeface="Century Gothic"/>
              </a:rPr>
              <a:t>Grade 4 Module 3 Overview</a:t>
            </a:r>
            <a:endParaRPr sz="3600" b="0" i="0" u="none" strike="noStrike" cap="none">
              <a:solidFill>
                <a:schemeClr val="dk1"/>
              </a:solidFill>
              <a:latin typeface="Century Gothic"/>
              <a:ea typeface="Century Gothic"/>
              <a:cs typeface="Century Gothic"/>
              <a:sym typeface="Century Gothic"/>
            </a:endParaRPr>
          </a:p>
        </p:txBody>
      </p:sp>
      <p:sp>
        <p:nvSpPr>
          <p:cNvPr id="289" name="Google Shape;289;p43"/>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15"/>
              <a:buFont typeface="Arial"/>
              <a:buNone/>
            </a:pPr>
            <a:r>
              <a:rPr lang="en" sz="1200" b="0" i="0" u="none" strike="noStrike" cap="none">
                <a:solidFill>
                  <a:schemeClr val="dk1"/>
                </a:solidFill>
                <a:latin typeface="Century Gothic"/>
                <a:ea typeface="Century Gothic"/>
                <a:cs typeface="Century Gothic"/>
                <a:sym typeface="Century Gothic"/>
              </a:rPr>
              <a:t>How does one’s perspective influence his or her opinion? In this module, students consider the answer to this question through the lens of the American Revolution. In Unit 1, students build background knowledge about the Revolutionary War and the different perspectives of colonists. In the second half of the unit, students read about different groups within the Loyalists and Patriots, reading informational texts to determine the main idea, analyze the overall structure of the text, and summarize the texts.</a:t>
            </a:r>
            <a:endParaRPr sz="1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323"/>
              </a:spcBef>
              <a:spcAft>
                <a:spcPts val="0"/>
              </a:spcAft>
              <a:buClr>
                <a:schemeClr val="dk1"/>
              </a:buClr>
              <a:buSzPts val="1615"/>
              <a:buFont typeface="Arial"/>
              <a:buNone/>
            </a:pPr>
            <a:endParaRPr sz="1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323"/>
              </a:spcBef>
              <a:spcAft>
                <a:spcPts val="0"/>
              </a:spcAft>
              <a:buClr>
                <a:srgbClr val="000000"/>
              </a:buClr>
              <a:buSzPts val="1100"/>
              <a:buFont typeface="Arial"/>
              <a:buNone/>
            </a:pPr>
            <a:r>
              <a:rPr lang="en" sz="1200" b="0" i="0" u="none" strike="noStrike" cap="none">
                <a:solidFill>
                  <a:schemeClr val="dk1"/>
                </a:solidFill>
                <a:latin typeface="Century Gothic"/>
                <a:ea typeface="Century Gothic"/>
                <a:cs typeface="Century Gothic"/>
                <a:sym typeface="Century Gothic"/>
              </a:rPr>
              <a:t>Students will focus on the following guiding questions:</a:t>
            </a:r>
            <a:endParaRPr sz="1200" b="0" i="0" u="none" strike="noStrike" cap="none">
              <a:solidFill>
                <a:schemeClr val="dk1"/>
              </a:solidFill>
              <a:latin typeface="Century Gothic"/>
              <a:ea typeface="Century Gothic"/>
              <a:cs typeface="Century Gothic"/>
              <a:sym typeface="Century Gothic"/>
            </a:endParaRPr>
          </a:p>
          <a:p>
            <a:pPr marL="342900" marR="0" lvl="0" indent="-311150" algn="l" rtl="0">
              <a:lnSpc>
                <a:spcPct val="90000"/>
              </a:lnSpc>
              <a:spcBef>
                <a:spcPts val="340"/>
              </a:spcBef>
              <a:spcAft>
                <a:spcPts val="0"/>
              </a:spcAft>
              <a:buClr>
                <a:schemeClr val="dk1"/>
              </a:buClr>
              <a:buSzPts val="1200"/>
              <a:buFont typeface="Century Gothic"/>
              <a:buChar char="•"/>
            </a:pPr>
            <a:r>
              <a:rPr lang="en" sz="1200" b="0" i="0" u="none" strike="noStrike" cap="none">
                <a:solidFill>
                  <a:schemeClr val="dk1"/>
                </a:solidFill>
                <a:latin typeface="Century Gothic"/>
                <a:ea typeface="Century Gothic"/>
                <a:cs typeface="Century Gothic"/>
                <a:sym typeface="Century Gothic"/>
              </a:rPr>
              <a:t>How did the American Revolution and the events leading up to it affect the people in the colonies?</a:t>
            </a:r>
            <a:br>
              <a:rPr lang="en" sz="1200" b="0" i="0" u="none" strike="noStrike" cap="none">
                <a:solidFill>
                  <a:schemeClr val="dk1"/>
                </a:solidFill>
                <a:latin typeface="Century Gothic"/>
                <a:ea typeface="Century Gothic"/>
                <a:cs typeface="Century Gothic"/>
                <a:sym typeface="Century Gothic"/>
              </a:rPr>
            </a:br>
            <a:r>
              <a:rPr lang="en" sz="1200" b="0" i="0" u="none" strike="noStrike" cap="none">
                <a:solidFill>
                  <a:schemeClr val="dk1"/>
                </a:solidFill>
                <a:latin typeface="Century Gothic"/>
                <a:ea typeface="Century Gothic"/>
                <a:cs typeface="Century Gothic"/>
                <a:sym typeface="Century Gothic"/>
              </a:rPr>
              <a:t/>
            </a:r>
            <a:br>
              <a:rPr lang="en" sz="1200" b="0" i="0" u="none" strike="noStrike" cap="none">
                <a:solidFill>
                  <a:schemeClr val="dk1"/>
                </a:solidFill>
                <a:latin typeface="Century Gothic"/>
                <a:ea typeface="Century Gothic"/>
                <a:cs typeface="Century Gothic"/>
                <a:sym typeface="Century Gothic"/>
              </a:rPr>
            </a:br>
            <a:endParaRPr sz="1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340"/>
              </a:spcBef>
              <a:spcAft>
                <a:spcPts val="0"/>
              </a:spcAft>
              <a:buClr>
                <a:srgbClr val="000000"/>
              </a:buClr>
              <a:buSzPts val="1100"/>
              <a:buFont typeface="Arial"/>
              <a:buNone/>
            </a:pPr>
            <a:r>
              <a:rPr lang="en" sz="1200" b="0" i="0" u="none" strike="noStrike" cap="none">
                <a:solidFill>
                  <a:schemeClr val="dk1"/>
                </a:solidFill>
                <a:latin typeface="Century Gothic"/>
                <a:ea typeface="Century Gothic"/>
                <a:cs typeface="Century Gothic"/>
                <a:sym typeface="Century Gothic"/>
              </a:rPr>
              <a:t>This module is designed so that students grapple with the following big ideas.</a:t>
            </a:r>
            <a:endParaRPr sz="1200" b="0" i="0" u="none" strike="noStrike" cap="none">
              <a:solidFill>
                <a:schemeClr val="dk1"/>
              </a:solidFill>
              <a:latin typeface="Century Gothic"/>
              <a:ea typeface="Century Gothic"/>
              <a:cs typeface="Century Gothic"/>
              <a:sym typeface="Century Gothic"/>
            </a:endParaRPr>
          </a:p>
          <a:p>
            <a:pPr marL="342900" marR="0" lvl="0" indent="-292100" algn="l" rtl="0">
              <a:lnSpc>
                <a:spcPct val="90000"/>
              </a:lnSpc>
              <a:spcBef>
                <a:spcPts val="340"/>
              </a:spcBef>
              <a:spcAft>
                <a:spcPts val="0"/>
              </a:spcAft>
              <a:buClr>
                <a:schemeClr val="dk1"/>
              </a:buClr>
              <a:buSzPts val="1200"/>
              <a:buFont typeface="Century Gothic"/>
              <a:buChar char="•"/>
            </a:pPr>
            <a:r>
              <a:rPr lang="en" sz="1200" b="0" i="0" u="none" strike="noStrike" cap="none">
                <a:solidFill>
                  <a:schemeClr val="dk1"/>
                </a:solidFill>
                <a:latin typeface="Century Gothic"/>
                <a:ea typeface="Century Gothic"/>
                <a:cs typeface="Century Gothic"/>
                <a:sym typeface="Century Gothic"/>
              </a:rPr>
              <a:t>The American Revolution resulted in the United States of America becoming a new country with independence from Britain.</a:t>
            </a:r>
            <a:endParaRPr sz="1200" b="0" i="0" u="none" strike="noStrike" cap="none">
              <a:solidFill>
                <a:schemeClr val="dk1"/>
              </a:solidFill>
              <a:latin typeface="Century Gothic"/>
              <a:ea typeface="Century Gothic"/>
              <a:cs typeface="Century Gothic"/>
              <a:sym typeface="Century Gothic"/>
            </a:endParaRPr>
          </a:p>
          <a:p>
            <a:pPr marL="342900" marR="0" lvl="0" indent="-292100" algn="l" rtl="0">
              <a:lnSpc>
                <a:spcPct val="90000"/>
              </a:lnSpc>
              <a:spcBef>
                <a:spcPts val="340"/>
              </a:spcBef>
              <a:spcAft>
                <a:spcPts val="0"/>
              </a:spcAft>
              <a:buClr>
                <a:schemeClr val="dk1"/>
              </a:buClr>
              <a:buSzPts val="1200"/>
              <a:buFont typeface="Century Gothic"/>
              <a:buChar char="•"/>
            </a:pPr>
            <a:r>
              <a:rPr lang="en" sz="1200" b="0" i="0" u="none" strike="noStrike" cap="none">
                <a:solidFill>
                  <a:schemeClr val="dk1"/>
                </a:solidFill>
                <a:latin typeface="Century Gothic"/>
                <a:ea typeface="Century Gothic"/>
                <a:cs typeface="Century Gothic"/>
                <a:sym typeface="Century Gothic"/>
              </a:rPr>
              <a:t>The American Revolution, like many wars, divided people: brother against brother, mother against daughter, neighbor against neighbor.</a:t>
            </a:r>
            <a:endParaRPr sz="1200" b="0" i="0" u="none" strike="noStrike" cap="none">
              <a:solidFill>
                <a:schemeClr val="dk1"/>
              </a:solidFill>
              <a:latin typeface="Century Gothic"/>
              <a:ea typeface="Century Gothic"/>
              <a:cs typeface="Century Gothic"/>
              <a:sym typeface="Century Gothic"/>
            </a:endParaRPr>
          </a:p>
          <a:p>
            <a:pPr marL="342900" marR="0" lvl="0" indent="-292100" algn="l" rtl="0">
              <a:lnSpc>
                <a:spcPct val="90000"/>
              </a:lnSpc>
              <a:spcBef>
                <a:spcPts val="340"/>
              </a:spcBef>
              <a:spcAft>
                <a:spcPts val="0"/>
              </a:spcAft>
              <a:buClr>
                <a:schemeClr val="dk1"/>
              </a:buClr>
              <a:buSzPts val="1200"/>
              <a:buFont typeface="Arial"/>
              <a:buChar char="•"/>
            </a:pPr>
            <a:r>
              <a:rPr lang="en" sz="1200" b="0" i="0" u="none" strike="noStrike" cap="none">
                <a:solidFill>
                  <a:schemeClr val="dk1"/>
                </a:solidFill>
                <a:latin typeface="Century Gothic"/>
                <a:ea typeface="Century Gothic"/>
                <a:cs typeface="Century Gothic"/>
                <a:sym typeface="Century Gothic"/>
              </a:rPr>
              <a:t>American colonists had different perspectives on fighting for independence from Britain.</a:t>
            </a: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endParaRPr sz="1200" b="0" i="0" u="none" strike="noStrike" cap="non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4"/>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 sz="3600" b="0" i="0" u="none" strike="noStrike" cap="none">
                <a:solidFill>
                  <a:schemeClr val="dk1"/>
                </a:solidFill>
                <a:latin typeface="Century Gothic"/>
                <a:ea typeface="Century Gothic"/>
                <a:cs typeface="Century Gothic"/>
                <a:sym typeface="Century Gothic"/>
              </a:rPr>
              <a:t>Grade 4 Module 3 Unit 3 Overview</a:t>
            </a:r>
            <a:endParaRPr sz="3600" b="0" i="0" u="none" strike="noStrike" cap="none">
              <a:solidFill>
                <a:schemeClr val="dk1"/>
              </a:solidFill>
              <a:latin typeface="Century Gothic"/>
              <a:ea typeface="Century Gothic"/>
              <a:cs typeface="Century Gothic"/>
              <a:sym typeface="Century Gothic"/>
            </a:endParaRPr>
          </a:p>
        </p:txBody>
      </p:sp>
      <p:sp>
        <p:nvSpPr>
          <p:cNvPr id="296" name="Google Shape;296;p44"/>
          <p:cNvSpPr txBox="1">
            <a:spLocks noGrp="1"/>
          </p:cNvSpPr>
          <p:nvPr>
            <p:ph type="body" idx="1"/>
          </p:nvPr>
        </p:nvSpPr>
        <p:spPr>
          <a:xfrm>
            <a:off x="457200" y="1063238"/>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240"/>
              <a:buFont typeface="Arial"/>
              <a:buNone/>
            </a:pPr>
            <a:r>
              <a:rPr lang="en" sz="1200" b="0" i="0" u="none" strike="noStrike" cap="none" dirty="0">
                <a:solidFill>
                  <a:schemeClr val="dk1"/>
                </a:solidFill>
                <a:latin typeface="Century Gothic"/>
                <a:ea typeface="Century Gothic"/>
                <a:cs typeface="Century Gothic"/>
                <a:sym typeface="Century Gothic"/>
              </a:rPr>
              <a:t>In this unit, students apply what they have learned about the American Revolution and colonial perspectives on the war to create broadsides persuading someone to be a Patriot or a Loyalist. This prepares students for the performance task, a text-based discussion in which they discuss whether they would have supported the war if they had lived during colonial times. In the first half of the unit, students read and analyze opinion writing to understand characteristics of the format and how authors support their opinions with reasons and evidence. For the </a:t>
            </a:r>
            <a:r>
              <a:rPr lang="en" sz="1200" b="1" i="0" u="none" strike="noStrike" cap="none" dirty="0">
                <a:solidFill>
                  <a:schemeClr val="dk1"/>
                </a:solidFill>
                <a:latin typeface="Century Gothic"/>
                <a:ea typeface="Century Gothic"/>
                <a:cs typeface="Century Gothic"/>
                <a:sym typeface="Century Gothic"/>
              </a:rPr>
              <a:t>mid-unit assessment</a:t>
            </a:r>
            <a:r>
              <a:rPr lang="en" sz="1200" b="0" i="0" u="none" strike="noStrike" cap="none" dirty="0">
                <a:solidFill>
                  <a:schemeClr val="dk1"/>
                </a:solidFill>
                <a:latin typeface="Century Gothic"/>
                <a:ea typeface="Century Gothic"/>
                <a:cs typeface="Century Gothic"/>
                <a:sym typeface="Century Gothic"/>
              </a:rPr>
              <a:t>, students read a new broadside from the Quaker perspective and analyze the author’s opinion, reasons, and evidence.</a:t>
            </a:r>
            <a:endParaRPr sz="12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444444"/>
              </a:solidFill>
              <a:latin typeface="Century Gothic"/>
              <a:ea typeface="Century Gothic"/>
              <a:cs typeface="Century Gothic"/>
              <a:sym typeface="Century Gothic"/>
            </a:endParaRPr>
          </a:p>
          <a:p>
            <a:pPr marL="0" marR="0" lvl="0" indent="0" algn="l" rtl="0">
              <a:lnSpc>
                <a:spcPct val="90000"/>
              </a:lnSpc>
              <a:spcBef>
                <a:spcPts val="323"/>
              </a:spcBef>
              <a:spcAft>
                <a:spcPts val="0"/>
              </a:spcAft>
              <a:buClr>
                <a:srgbClr val="000000"/>
              </a:buClr>
              <a:buSzPts val="1100"/>
              <a:buFont typeface="Arial"/>
              <a:buNone/>
            </a:pPr>
            <a:r>
              <a:rPr lang="en" sz="1200" b="0" i="0" u="none" strike="noStrike" cap="none" dirty="0">
                <a:solidFill>
                  <a:schemeClr val="dk1"/>
                </a:solidFill>
                <a:latin typeface="Century Gothic"/>
                <a:ea typeface="Century Gothic"/>
                <a:cs typeface="Century Gothic"/>
                <a:sym typeface="Century Gothic"/>
              </a:rPr>
              <a:t>Students will focus on the following guiding questions:</a:t>
            </a:r>
            <a:endParaRPr sz="1200" b="0" i="0" u="none" strike="noStrike" cap="none" dirty="0">
              <a:solidFill>
                <a:schemeClr val="dk1"/>
              </a:solidFill>
              <a:latin typeface="Century Gothic"/>
              <a:ea typeface="Century Gothic"/>
              <a:cs typeface="Century Gothic"/>
              <a:sym typeface="Century Gothic"/>
            </a:endParaRPr>
          </a:p>
          <a:p>
            <a:pPr marL="342900" marR="0" lvl="0" indent="-311150" algn="l" rtl="0">
              <a:lnSpc>
                <a:spcPct val="90000"/>
              </a:lnSpc>
              <a:spcBef>
                <a:spcPts val="340"/>
              </a:spcBef>
              <a:spcAft>
                <a:spcPts val="0"/>
              </a:spcAft>
              <a:buClr>
                <a:schemeClr val="dk1"/>
              </a:buClr>
              <a:buSzPts val="1200"/>
              <a:buFont typeface="Century Gothic"/>
              <a:buChar char="•"/>
            </a:pPr>
            <a:r>
              <a:rPr lang="en" sz="1200" b="0" i="0" u="none" strike="noStrike" cap="none" dirty="0">
                <a:solidFill>
                  <a:schemeClr val="dk1"/>
                </a:solidFill>
                <a:latin typeface="Century Gothic"/>
                <a:ea typeface="Century Gothic"/>
                <a:cs typeface="Century Gothic"/>
                <a:sym typeface="Century Gothic"/>
              </a:rPr>
              <a:t>How did the American Revolution and the events leading up to it affect the people in the colonies?</a:t>
            </a:r>
            <a:br>
              <a:rPr lang="en" sz="1200" b="0" i="0" u="none" strike="noStrike" cap="none" dirty="0">
                <a:solidFill>
                  <a:schemeClr val="dk1"/>
                </a:solidFill>
                <a:latin typeface="Century Gothic"/>
                <a:ea typeface="Century Gothic"/>
                <a:cs typeface="Century Gothic"/>
                <a:sym typeface="Century Gothic"/>
              </a:rPr>
            </a:br>
            <a:r>
              <a:rPr lang="en" sz="1200" b="0" i="0" u="none" strike="noStrike" cap="none" dirty="0">
                <a:solidFill>
                  <a:schemeClr val="dk1"/>
                </a:solidFill>
                <a:latin typeface="Century Gothic"/>
                <a:ea typeface="Century Gothic"/>
                <a:cs typeface="Century Gothic"/>
                <a:sym typeface="Century Gothic"/>
              </a:rPr>
              <a:t/>
            </a:r>
            <a:br>
              <a:rPr lang="en" sz="1200" b="0" i="0" u="none" strike="noStrike" cap="none" dirty="0">
                <a:solidFill>
                  <a:schemeClr val="dk1"/>
                </a:solidFill>
                <a:latin typeface="Century Gothic"/>
                <a:ea typeface="Century Gothic"/>
                <a:cs typeface="Century Gothic"/>
                <a:sym typeface="Century Gothic"/>
              </a:rPr>
            </a:br>
            <a:endParaRPr sz="12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340"/>
              </a:spcBef>
              <a:spcAft>
                <a:spcPts val="0"/>
              </a:spcAft>
              <a:buClr>
                <a:srgbClr val="000000"/>
              </a:buClr>
              <a:buSzPts val="1100"/>
              <a:buFont typeface="Arial"/>
              <a:buNone/>
            </a:pPr>
            <a:r>
              <a:rPr lang="en" sz="1200" b="0" i="0" u="none" strike="noStrike" cap="none" dirty="0">
                <a:solidFill>
                  <a:schemeClr val="dk1"/>
                </a:solidFill>
                <a:latin typeface="Century Gothic"/>
                <a:ea typeface="Century Gothic"/>
                <a:cs typeface="Century Gothic"/>
                <a:sym typeface="Century Gothic"/>
              </a:rPr>
              <a:t>This unit is designed so that students grapple with the following big </a:t>
            </a:r>
            <a:r>
              <a:rPr lang="en" sz="1200" b="0" i="0" u="none" strike="noStrike" cap="none" dirty="0" smtClean="0">
                <a:solidFill>
                  <a:schemeClr val="dk1"/>
                </a:solidFill>
                <a:latin typeface="Century Gothic"/>
                <a:ea typeface="Century Gothic"/>
                <a:cs typeface="Century Gothic"/>
                <a:sym typeface="Century Gothic"/>
              </a:rPr>
              <a:t>ideas</a:t>
            </a:r>
            <a:r>
              <a:rPr lang="en-US" sz="1200" b="0" i="0" u="none" strike="noStrike" cap="none" dirty="0" smtClean="0">
                <a:solidFill>
                  <a:schemeClr val="dk1"/>
                </a:solidFill>
                <a:latin typeface="Century Gothic"/>
                <a:ea typeface="Century Gothic"/>
                <a:cs typeface="Century Gothic"/>
                <a:sym typeface="Century Gothic"/>
              </a:rPr>
              <a:t>:</a:t>
            </a:r>
            <a:endParaRPr sz="1200" b="0" i="0" u="none" strike="noStrike" cap="none" dirty="0">
              <a:solidFill>
                <a:schemeClr val="dk1"/>
              </a:solidFill>
              <a:latin typeface="Century Gothic"/>
              <a:ea typeface="Century Gothic"/>
              <a:cs typeface="Century Gothic"/>
              <a:sym typeface="Century Gothic"/>
            </a:endParaRPr>
          </a:p>
          <a:p>
            <a:pPr marL="342900" marR="0" lvl="0" indent="-292100" algn="l" rtl="0">
              <a:lnSpc>
                <a:spcPct val="90000"/>
              </a:lnSpc>
              <a:spcBef>
                <a:spcPts val="340"/>
              </a:spcBef>
              <a:spcAft>
                <a:spcPts val="0"/>
              </a:spcAft>
              <a:buClr>
                <a:schemeClr val="dk1"/>
              </a:buClr>
              <a:buSzPts val="1200"/>
              <a:buFont typeface="Century Gothic"/>
              <a:buChar char="•"/>
            </a:pPr>
            <a:r>
              <a:rPr lang="en" sz="1200" b="0" i="0" u="none" strike="noStrike" cap="none" dirty="0">
                <a:solidFill>
                  <a:schemeClr val="dk1"/>
                </a:solidFill>
                <a:latin typeface="Century Gothic"/>
                <a:ea typeface="Century Gothic"/>
                <a:cs typeface="Century Gothic"/>
                <a:sym typeface="Century Gothic"/>
              </a:rPr>
              <a:t>The American Revolution resulted in the United States of America becoming a new country with independence from Britain.</a:t>
            </a:r>
            <a:endParaRPr sz="1200" b="0" i="0" u="none" strike="noStrike" cap="none" dirty="0">
              <a:solidFill>
                <a:schemeClr val="dk1"/>
              </a:solidFill>
              <a:latin typeface="Century Gothic"/>
              <a:ea typeface="Century Gothic"/>
              <a:cs typeface="Century Gothic"/>
              <a:sym typeface="Century Gothic"/>
            </a:endParaRPr>
          </a:p>
          <a:p>
            <a:pPr marL="342900" marR="0" lvl="0" indent="-292100" algn="l" rtl="0">
              <a:lnSpc>
                <a:spcPct val="90000"/>
              </a:lnSpc>
              <a:spcBef>
                <a:spcPts val="340"/>
              </a:spcBef>
              <a:spcAft>
                <a:spcPts val="0"/>
              </a:spcAft>
              <a:buClr>
                <a:schemeClr val="dk1"/>
              </a:buClr>
              <a:buSzPts val="1200"/>
              <a:buFont typeface="Century Gothic"/>
              <a:buChar char="•"/>
            </a:pPr>
            <a:r>
              <a:rPr lang="en" sz="1200" b="0" i="0" u="none" strike="noStrike" cap="none" dirty="0">
                <a:solidFill>
                  <a:schemeClr val="dk1"/>
                </a:solidFill>
                <a:latin typeface="Century Gothic"/>
                <a:ea typeface="Century Gothic"/>
                <a:cs typeface="Century Gothic"/>
                <a:sym typeface="Century Gothic"/>
              </a:rPr>
              <a:t>The American Revolution, like many wars, divided people: brother against brother, mother against daughter, neighbor against neighbor.</a:t>
            </a:r>
            <a:endParaRPr sz="1200" b="0" i="0" u="none" strike="noStrike" cap="none" dirty="0">
              <a:solidFill>
                <a:schemeClr val="dk1"/>
              </a:solidFill>
              <a:latin typeface="Century Gothic"/>
              <a:ea typeface="Century Gothic"/>
              <a:cs typeface="Century Gothic"/>
              <a:sym typeface="Century Gothic"/>
            </a:endParaRPr>
          </a:p>
          <a:p>
            <a:pPr marL="342900" marR="0" lvl="0" indent="-292100" algn="l" rtl="0">
              <a:lnSpc>
                <a:spcPct val="90000"/>
              </a:lnSpc>
              <a:spcBef>
                <a:spcPts val="340"/>
              </a:spcBef>
              <a:spcAft>
                <a:spcPts val="0"/>
              </a:spcAft>
              <a:buClr>
                <a:schemeClr val="dk1"/>
              </a:buClr>
              <a:buSzPts val="1200"/>
              <a:buFont typeface="Century Gothic"/>
              <a:buChar char="•"/>
            </a:pPr>
            <a:r>
              <a:rPr lang="en" sz="1200" b="0" i="0" u="none" strike="noStrike" cap="none" dirty="0">
                <a:solidFill>
                  <a:schemeClr val="dk1"/>
                </a:solidFill>
                <a:latin typeface="Century Gothic"/>
                <a:ea typeface="Century Gothic"/>
                <a:cs typeface="Century Gothic"/>
                <a:sym typeface="Century Gothic"/>
              </a:rPr>
              <a:t>American colonists had different perspectives on fighting for independence from Britain.</a:t>
            </a:r>
            <a:endParaRPr sz="1200" b="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448"/>
              </a:spcBef>
              <a:spcAft>
                <a:spcPts val="0"/>
              </a:spcAft>
              <a:buClr>
                <a:schemeClr val="dk1"/>
              </a:buClr>
              <a:buSzPts val="3200"/>
              <a:buFont typeface="Arial"/>
              <a:buNone/>
            </a:pPr>
            <a:r>
              <a:rPr lang="en" sz="2240" b="0" i="0" u="none" strike="noStrike" cap="none" dirty="0">
                <a:solidFill>
                  <a:schemeClr val="dk1"/>
                </a:solidFill>
                <a:latin typeface="Calibri"/>
                <a:ea typeface="Calibri"/>
                <a:cs typeface="Calibri"/>
                <a:sym typeface="Calibri"/>
              </a:rPr>
              <a:t>	</a:t>
            </a:r>
            <a:endParaRPr sz="3200" b="0" i="0" u="none" strike="noStrike" cap="none" dirty="0">
              <a:solidFill>
                <a:schemeClr val="dk1"/>
              </a:solidFill>
              <a:latin typeface="Calibri"/>
              <a:ea typeface="Calibri"/>
              <a:cs typeface="Calibri"/>
              <a:sym typeface="Calibri"/>
            </a:endParaRPr>
          </a:p>
          <a:p>
            <a:pPr marL="0" marR="0" lvl="0" indent="0" algn="l" rtl="0">
              <a:lnSpc>
                <a:spcPct val="80000"/>
              </a:lnSpc>
              <a:spcBef>
                <a:spcPts val="448"/>
              </a:spcBef>
              <a:spcAft>
                <a:spcPts val="0"/>
              </a:spcAft>
              <a:buClr>
                <a:schemeClr val="dk1"/>
              </a:buClr>
              <a:buSzPts val="2240"/>
              <a:buFont typeface="Arial"/>
              <a:buNone/>
            </a:pPr>
            <a:endParaRPr sz="224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00"/>
        <p:cNvGrpSpPr/>
        <p:nvPr/>
      </p:nvGrpSpPr>
      <p:grpSpPr>
        <a:xfrm>
          <a:off x="0" y="0"/>
          <a:ext cx="0" cy="0"/>
          <a:chOff x="0" y="0"/>
          <a:chExt cx="0" cy="0"/>
        </a:xfrm>
      </p:grpSpPr>
      <p:pic>
        <p:nvPicPr>
          <p:cNvPr id="301" name="Google Shape;301;p45"/>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02" name="Google Shape;302;p45"/>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03" name="Google Shape;303;p45"/>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1</a:t>
            </a:r>
            <a:endParaRPr sz="3000" b="0" i="0" u="none" strike="noStrike" cap="none">
              <a:solidFill>
                <a:srgbClr val="404040"/>
              </a:solidFill>
              <a:latin typeface="Calibri"/>
              <a:ea typeface="Calibri"/>
              <a:cs typeface="Calibri"/>
              <a:sym typeface="Calibri"/>
            </a:endParaRPr>
          </a:p>
        </p:txBody>
      </p:sp>
      <p:pic>
        <p:nvPicPr>
          <p:cNvPr id="304" name="Google Shape;304;p45"/>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05" name="Google Shape;305;p45"/>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6"/>
          <p:cNvSpPr txBox="1">
            <a:spLocks noGrp="1"/>
          </p:cNvSpPr>
          <p:nvPr>
            <p:ph type="title"/>
          </p:nvPr>
        </p:nvSpPr>
        <p:spPr>
          <a:xfrm>
            <a:off x="628650" y="230300"/>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311" name="Google Shape;311;p46"/>
          <p:cNvSpPr txBox="1">
            <a:spLocks noGrp="1"/>
          </p:cNvSpPr>
          <p:nvPr>
            <p:ph type="body" idx="1"/>
          </p:nvPr>
        </p:nvSpPr>
        <p:spPr>
          <a:xfrm>
            <a:off x="628650" y="1224500"/>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What are we learning and doing today?</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dirty="0">
                <a:solidFill>
                  <a:srgbClr val="000000"/>
                </a:solidFill>
                <a:latin typeface="Century Gothic"/>
                <a:ea typeface="Century Gothic"/>
                <a:cs typeface="Century Gothic"/>
                <a:sym typeface="Century Gothic"/>
              </a:rPr>
              <a:t>Identifying an opinion from </a:t>
            </a:r>
            <a:r>
              <a:rPr lang="en" sz="2400" b="0" i="1" u="none" strike="noStrike" cap="none" dirty="0">
                <a:solidFill>
                  <a:srgbClr val="000000"/>
                </a:solidFill>
                <a:latin typeface="Century Gothic"/>
                <a:ea typeface="Century Gothic"/>
                <a:cs typeface="Century Gothic"/>
                <a:sym typeface="Century Gothic"/>
              </a:rPr>
              <a:t>Divided Loyalties</a:t>
            </a:r>
            <a:r>
              <a:rPr lang="en" sz="2400" b="0" i="0" u="none" strike="noStrike" cap="none" dirty="0">
                <a:solidFill>
                  <a:srgbClr val="000000"/>
                </a:solidFill>
                <a:latin typeface="Century Gothic"/>
                <a:ea typeface="Century Gothic"/>
                <a:cs typeface="Century Gothic"/>
                <a:sym typeface="Century Gothic"/>
              </a:rPr>
              <a:t>,</a:t>
            </a:r>
            <a:endParaRPr sz="2400" b="0" i="0" u="none" strike="noStrike" cap="none" dirty="0">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dirty="0">
                <a:solidFill>
                  <a:srgbClr val="000000"/>
                </a:solidFill>
                <a:latin typeface="Century Gothic"/>
                <a:ea typeface="Century Gothic"/>
                <a:cs typeface="Century Gothic"/>
                <a:sym typeface="Century Gothic"/>
              </a:rPr>
              <a:t>Reviewing performance task and learning targets,</a:t>
            </a:r>
            <a:endParaRPr sz="2400" b="0" i="0" u="none" strike="noStrike" cap="none" dirty="0">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dirty="0">
                <a:solidFill>
                  <a:srgbClr val="000000"/>
                </a:solidFill>
                <a:latin typeface="Century Gothic"/>
                <a:ea typeface="Century Gothic"/>
                <a:cs typeface="Century Gothic"/>
                <a:sym typeface="Century Gothic"/>
              </a:rPr>
              <a:t>Reading aloud and determining the gist of William Barton’s Letter, </a:t>
            </a:r>
            <a:endParaRPr sz="2400" b="0" i="0" u="none" strike="noStrike" cap="none" dirty="0">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dirty="0">
                <a:solidFill>
                  <a:srgbClr val="000000"/>
                </a:solidFill>
                <a:latin typeface="Century Gothic"/>
                <a:ea typeface="Century Gothic"/>
                <a:cs typeface="Century Gothic"/>
                <a:sym typeface="Century Gothic"/>
              </a:rPr>
              <a:t>Exploring the opinions of readers and writers, and</a:t>
            </a:r>
            <a:endParaRPr sz="2400" b="0" i="0" u="none" strike="noStrike" cap="none" dirty="0">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dirty="0">
                <a:solidFill>
                  <a:srgbClr val="000000"/>
                </a:solidFill>
                <a:latin typeface="Century Gothic"/>
                <a:ea typeface="Century Gothic"/>
                <a:cs typeface="Century Gothic"/>
                <a:sym typeface="Century Gothic"/>
              </a:rPr>
              <a:t>Reviewing </a:t>
            </a:r>
            <a:r>
              <a:rPr lang="en" sz="2400" b="0" i="0" u="none" strike="noStrike" cap="none" dirty="0" smtClean="0">
                <a:solidFill>
                  <a:srgbClr val="000000"/>
                </a:solidFill>
                <a:latin typeface="Century Gothic"/>
                <a:ea typeface="Century Gothic"/>
                <a:cs typeface="Century Gothic"/>
                <a:sym typeface="Century Gothic"/>
              </a:rPr>
              <a:t>homework</a:t>
            </a: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C6CE94D-C774-4C77-A922-9434BD95B6DD}"/>
</file>

<file path=customXml/itemProps2.xml><?xml version="1.0" encoding="utf-8"?>
<ds:datastoreItem xmlns:ds="http://schemas.openxmlformats.org/officeDocument/2006/customXml" ds:itemID="{35DD7B51-9C59-429F-AD3E-9C491C9DBCAB}"/>
</file>

<file path=customXml/itemProps3.xml><?xml version="1.0" encoding="utf-8"?>
<ds:datastoreItem xmlns:ds="http://schemas.openxmlformats.org/officeDocument/2006/customXml" ds:itemID="{A8AA43D1-3EFD-4EDB-911C-00391BF2E27C}"/>
</file>

<file path=docProps/app.xml><?xml version="1.0" encoding="utf-8"?>
<Properties xmlns="http://schemas.openxmlformats.org/officeDocument/2006/extended-properties" xmlns:vt="http://schemas.openxmlformats.org/officeDocument/2006/docPropsVTypes">
  <TotalTime>29</TotalTime>
  <Words>4699</Words>
  <Application>Microsoft Macintosh PowerPoint</Application>
  <PresentationFormat>On-screen Show (16:9)</PresentationFormat>
  <Paragraphs>372</Paragraphs>
  <Slides>17</Slides>
  <Notes>17</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17</vt:i4>
      </vt:variant>
    </vt:vector>
  </HeadingPairs>
  <TitlesOfParts>
    <vt:vector size="22" baseType="lpstr">
      <vt:lpstr>Calibri</vt:lpstr>
      <vt:lpstr>Century Gothic</vt:lpstr>
      <vt:lpstr>Office Theme</vt:lpstr>
      <vt:lpstr>Office Theme</vt:lpstr>
      <vt:lpstr>Office Theme</vt:lpstr>
      <vt:lpstr>Grade 4: Module 3: Unit 3: Lesson 1 Teacher slide, before teaching.</vt:lpstr>
      <vt:lpstr>Grade 4: Module 3: Unit 3: Lesson 1 Teacher slide, before teaching.</vt:lpstr>
      <vt:lpstr>Grade 4: Module 3: Unit 3: Lesson 1 Teacher slide, before teaching.</vt:lpstr>
      <vt:lpstr>Grade 4: Module 3: Unit 3: Lesson 1 Teacher slide, before teaching.</vt:lpstr>
      <vt:lpstr>Grade 4: Module 3: Unit 3: Lesson 1 Teacher slide, before teaching. </vt:lpstr>
      <vt:lpstr>Grade 4 Module 3 Overview</vt:lpstr>
      <vt:lpstr>Grade 4 Module 3 Unit 3 Overview</vt:lpstr>
      <vt:lpstr>Grade 4: Module 3:  Unit 3: Lesson 1</vt:lpstr>
      <vt:lpstr>Hello, Students!</vt:lpstr>
      <vt:lpstr>Entrance Ticket: Identifying Opinion from  Divided Loyalties</vt:lpstr>
      <vt:lpstr>Reviewing Performance Task and Learning Targets </vt:lpstr>
      <vt:lpstr>Reading Aloud and Determining the Gist:  William Barton’s Letter</vt:lpstr>
      <vt:lpstr>Determining Reasons and Evidence: William Barton’s Letter </vt:lpstr>
      <vt:lpstr>Exploring Opinions as Readers and Writers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1 Teacher slide, before teaching.</dc:title>
  <dc:creator>nbravo</dc:creator>
  <cp:lastModifiedBy>Alexander Specht</cp:lastModifiedBy>
  <cp:revision>6</cp:revision>
  <dcterms:modified xsi:type="dcterms:W3CDTF">2018-11-03T20:58:17Z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