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slideLayouts/slideLayout14.xml" ContentType="application/vnd.openxmlformats-officedocument.presentationml.slideLayout+xml"/>
  <Override PartName="/ppt/slideLayouts/slideLayout25.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xml" ContentType="application/vnd.openxmlformats-officedocument.presentationml.slideLayout+xml"/>
  <Override PartName="/ppt/notesSlides/notesSlide12.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12.xml" ContentType="application/vnd.openxmlformats-officedocument.presentationml.slideLayout+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notesSlides/notesSlide10.xml" ContentType="application/vnd.openxmlformats-officedocument.presentationml.notesSlide+xml"/>
  <Override PartName="/ppt/slideLayouts/slideLayout8.xml" ContentType="application/vnd.openxmlformats-officedocument.presentationml.slideLayout+xml"/>
  <Override PartName="/ppt/notesSlides/notesSlide7.xml" ContentType="application/vnd.openxmlformats-officedocument.presentationml.notesSlide+xml"/>
  <Override PartName="/ppt/slideLayouts/slideLayout7.xml" ContentType="application/vnd.openxmlformats-officedocument.presentationml.slideLayout+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Layouts/slideLayout1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9"/>
    <p:restoredTop sz="58833" autoAdjust="0"/>
  </p:normalViewPr>
  <p:slideViewPr>
    <p:cSldViewPr snapToGrid="0">
      <p:cViewPr varScale="1">
        <p:scale>
          <a:sx n="34" d="100"/>
          <a:sy n="34" d="100"/>
        </p:scale>
        <p:origin x="-248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8" Type="http://schemas.openxmlformats.org/officeDocument/2006/relationships/slide" Target="slides/slide6.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printerSettings" Target="printerSettings/printerSettings1.bin"/><Relationship Id="rId9" Type="http://schemas.openxmlformats.org/officeDocument/2006/relationships/slide" Target="slides/slide7.xml"/><Relationship Id="rId22"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2482921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50-60 Minutes</a:t>
            </a:r>
            <a:endParaRPr sz="1200" b="1">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1. Opening </a:t>
            </a:r>
            <a:br>
              <a:rPr lang="en" sz="1200">
                <a:latin typeface="Calibri"/>
                <a:ea typeface="Calibri"/>
                <a:cs typeface="Calibri"/>
                <a:sym typeface="Calibri"/>
              </a:rPr>
            </a:br>
            <a:r>
              <a:rPr lang="en" sz="1200">
                <a:latin typeface="Calibri"/>
                <a:ea typeface="Calibri"/>
                <a:cs typeface="Calibri"/>
                <a:sym typeface="Calibri"/>
              </a:rPr>
              <a:t>A.Engaging the Writer and Review Learning Targets: Focus Questions from Homework (10 minutes)</a:t>
            </a:r>
            <a:br>
              <a:rPr lang="en" sz="1200">
                <a:latin typeface="Calibri"/>
                <a:ea typeface="Calibri"/>
                <a:cs typeface="Calibri"/>
                <a:sym typeface="Calibri"/>
              </a:rPr>
            </a:br>
            <a:r>
              <a:rPr lang="en" sz="1200">
                <a:latin typeface="Calibri"/>
                <a:ea typeface="Calibri"/>
                <a:cs typeface="Calibri"/>
                <a:sym typeface="Calibri"/>
              </a:rPr>
              <a:t>2. Work Time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A Incorporating Evidence in an Argument Essay (27-30 minutes)</a:t>
            </a:r>
            <a:br>
              <a:rPr lang="en" sz="1200">
                <a:latin typeface="Calibri"/>
                <a:ea typeface="Calibri"/>
                <a:cs typeface="Calibri"/>
                <a:sym typeface="Calibri"/>
              </a:rPr>
            </a:br>
            <a:r>
              <a:rPr lang="en" sz="1200">
                <a:latin typeface="Calibri"/>
                <a:ea typeface="Calibri"/>
                <a:cs typeface="Calibri"/>
                <a:sym typeface="Calibri"/>
              </a:rPr>
              <a:t>B. Peer Critique Protocol (15 minutes)</a:t>
            </a:r>
            <a:br>
              <a:rPr lang="en" sz="1200">
                <a:latin typeface="Calibri"/>
                <a:ea typeface="Calibri"/>
                <a:cs typeface="Calibri"/>
                <a:sym typeface="Calibri"/>
              </a:rPr>
            </a:br>
            <a:r>
              <a:rPr lang="en" sz="1200">
                <a:latin typeface="Calibri"/>
                <a:ea typeface="Calibri"/>
                <a:cs typeface="Calibri"/>
                <a:sym typeface="Calibri"/>
              </a:rPr>
              <a:t>3. Closing and Assessment</a:t>
            </a:r>
            <a:br>
              <a:rPr lang="en" sz="1200">
                <a:latin typeface="Calibri"/>
                <a:ea typeface="Calibri"/>
                <a:cs typeface="Calibri"/>
                <a:sym typeface="Calibri"/>
              </a:rPr>
            </a:br>
            <a:r>
              <a:rPr lang="en" sz="1200">
                <a:latin typeface="Calibri"/>
                <a:ea typeface="Calibri"/>
                <a:cs typeface="Calibri"/>
                <a:sym typeface="Calibri"/>
              </a:rPr>
              <a:t>A. Preview Homework (5 minutes)</a:t>
            </a:r>
            <a:br>
              <a:rPr lang="en" sz="1200">
                <a:latin typeface="Calibri"/>
                <a:ea typeface="Calibri"/>
                <a:cs typeface="Calibri"/>
                <a:sym typeface="Calibri"/>
              </a:rPr>
            </a:br>
            <a:r>
              <a:rPr lang="en" sz="1200">
                <a:latin typeface="Calibri"/>
                <a:ea typeface="Calibri"/>
                <a:cs typeface="Calibri"/>
                <a:sym typeface="Calibri"/>
              </a:rPr>
              <a:t>4. Homework </a:t>
            </a:r>
            <a:br>
              <a:rPr lang="en" sz="1200">
                <a:latin typeface="Calibri"/>
                <a:ea typeface="Calibri"/>
                <a:cs typeface="Calibri"/>
                <a:sym typeface="Calibri"/>
              </a:rPr>
            </a:br>
            <a:r>
              <a:rPr lang="en" sz="1200">
                <a:latin typeface="Calibri"/>
                <a:ea typeface="Calibri"/>
                <a:cs typeface="Calibri"/>
                <a:sym typeface="Calibri"/>
              </a:rPr>
              <a:t>A. Work on Essay Planner</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1f6bece74b54f51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1f6bece74b54f5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Analyzing Evidence in an Argument Essay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students have their novel,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and their copy of the model essay from Lesson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an opportunity to do the work on the slide, invite them to turn and talk to a partner about what they circled and how it supports the reason in the body paragraph.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pairs to share with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to students that using quote sandwiches helps the author logically develop her claim and reasons so that the thinking is clear to the reader.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t>
            </a:r>
            <a:r>
              <a:rPr lang="en" sz="1200" dirty="0" smtClean="0">
                <a:solidFill>
                  <a:schemeClr val="dk1"/>
                </a:solidFill>
                <a:latin typeface="Calibri"/>
                <a:ea typeface="Calibri"/>
                <a:cs typeface="Calibri"/>
                <a:sym typeface="Calibri"/>
              </a:rPr>
              <a:t>students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attention to the first quote in the counterclaim paragraph</a:t>
            </a:r>
            <a:r>
              <a:rPr lang="en" sz="1200" i="0" dirty="0">
                <a:solidFill>
                  <a:schemeClr val="dk1"/>
                </a:solidFill>
                <a:latin typeface="Calibri"/>
                <a:ea typeface="Calibri"/>
                <a:cs typeface="Calibri"/>
                <a:sym typeface="Calibri"/>
              </a:rPr>
              <a:t>, “She’d have spent the rest of her life on it and died without so much agony, but she was too contrary…” </a:t>
            </a:r>
            <a:r>
              <a:rPr lang="en" sz="1200" i="1" dirty="0">
                <a:solidFill>
                  <a:schemeClr val="dk1"/>
                </a:solidFill>
                <a:latin typeface="Calibri"/>
                <a:ea typeface="Calibri"/>
                <a:cs typeface="Calibri"/>
                <a:sym typeface="Calibri"/>
              </a:rPr>
              <a:t>(147</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if anyone knows what the three dots at the end of the quote are called, and why they are there at the end of the quote.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know these dots are called an ellipsis, which is used when omitting part of a quote.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locate another example of where an ellipsis is used in the concluding paragraph.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they may find it helpful to use the ellipsis when they quote from the novel.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 found another quote sandwich in the first body paragraph. It shows how Mrs. Dubose held herself to high expectations,” or “In the second body paragraph, the author uses a quote sandwich to show how brave Mrs. Dubose was to try to get over her drug addiction.” </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Some visual learners may benefit from drawing a version of the graphic organizer and placing the elements of the quote sandwich into the organzier, or you may consider modeling the placement of those parts of the Quote Sandwich into the organzier.</a:t>
            </a: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0842f0bff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40842f0bff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Analyzing Evidence in an Argument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This is slide 4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(if needed) and display the Quote Sandwich for Peer Critique.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practice crafting a quote sandwich, then they will engage in a peer critique protocol today to get feedback on their quote sandwich.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Su</a:t>
            </a:r>
            <a:r>
              <a:rPr lang="en" sz="1200" b="1" dirty="0">
                <a:solidFill>
                  <a:schemeClr val="dk1"/>
                </a:solidFill>
                <a:latin typeface="Calibri"/>
                <a:ea typeface="Calibri"/>
                <a:cs typeface="Calibri"/>
                <a:sym typeface="Calibri"/>
              </a:rPr>
              <a:t>pporting Evidence-Based Claims graphic organizer </a:t>
            </a:r>
            <a:r>
              <a:rPr lang="en" sz="1200" dirty="0">
                <a:solidFill>
                  <a:schemeClr val="dk1"/>
                </a:solidFill>
                <a:latin typeface="Calibri"/>
                <a:ea typeface="Calibri"/>
                <a:cs typeface="Calibri"/>
                <a:sym typeface="Calibri"/>
              </a:rPr>
              <a:t>that they worked on in the previous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from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review their </a:t>
            </a:r>
            <a:r>
              <a:rPr lang="en" sz="1200" b="1" dirty="0">
                <a:solidFill>
                  <a:schemeClr val="dk1"/>
                </a:solidFill>
                <a:latin typeface="Calibri"/>
                <a:ea typeface="Calibri"/>
                <a:cs typeface="Calibri"/>
                <a:sym typeface="Calibri"/>
              </a:rPr>
              <a:t>Supporting Evidence-Based Claims organizer</a:t>
            </a:r>
            <a:r>
              <a:rPr lang="en" sz="1200" dirty="0">
                <a:solidFill>
                  <a:schemeClr val="dk1"/>
                </a:solidFill>
                <a:latin typeface="Calibri"/>
                <a:ea typeface="Calibri"/>
                <a:cs typeface="Calibri"/>
                <a:sym typeface="Calibri"/>
              </a:rPr>
              <a:t> to select a reason and piece of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create a Quote Sandwich that meets the requirements described on the </a:t>
            </a:r>
            <a:r>
              <a:rPr lang="en" sz="1200" b="1" dirty="0">
                <a:solidFill>
                  <a:schemeClr val="dk1"/>
                </a:solidFill>
                <a:latin typeface="Calibri"/>
                <a:ea typeface="Calibri"/>
                <a:cs typeface="Calibri"/>
                <a:sym typeface="Calibri"/>
              </a:rPr>
              <a:t>Quote Sandwich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Some students may need support in creating their Quote Sandwich. Circulate and assist those as needed by asking probing questions: </a:t>
            </a:r>
            <a:r>
              <a:rPr lang="en" sz="1200" i="1" dirty="0">
                <a:latin typeface="Calibri"/>
                <a:ea typeface="Calibri"/>
                <a:cs typeface="Calibri"/>
                <a:sym typeface="Calibri"/>
              </a:rPr>
              <a:t>“What do you need to include first?” “How can you phrase this using one of the sentence starters?” “What punctuation should be used when you quote directly from the text?” “How could you begin your sentence to analyze this quote?”</a:t>
            </a:r>
            <a:endParaRPr sz="1200" i="1"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Peer Critique Protocol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a:t>
            </a:r>
            <a:r>
              <a:rPr lang="en" sz="1200" dirty="0">
                <a:latin typeface="Calibri"/>
                <a:ea typeface="Calibri"/>
                <a:cs typeface="Calibri"/>
                <a:sym typeface="Calibri"/>
              </a:rPr>
              <a:t>s may benefit from having these expectations posted in the class.</a:t>
            </a:r>
            <a:endParaRPr sz="1200" dirty="0">
              <a:latin typeface="Calibri"/>
              <a:ea typeface="Calibri"/>
              <a:cs typeface="Calibri"/>
              <a:sym typeface="Calibri"/>
            </a:endParaRPr>
          </a:p>
          <a:p>
            <a:pPr marL="457200" lvl="0" indent="-317500" algn="l" rtl="0">
              <a:spcBef>
                <a:spcPts val="0"/>
              </a:spcBef>
              <a:spcAft>
                <a:spcPts val="0"/>
              </a:spcAft>
              <a:buClr>
                <a:schemeClr val="dk1"/>
              </a:buClr>
              <a:buSzPts val="1400"/>
              <a:buChar char="●"/>
            </a:pPr>
            <a:r>
              <a:rPr lang="en" dirty="0"/>
              <a:t>Remind students that peer critique reflects what people often do in their lives outside of school. In their work, people get feedback to improve. Also, giving feedback can often provide new ideas for one’s own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at the </a:t>
            </a:r>
            <a:r>
              <a:rPr lang="en" sz="1200" b="1" dirty="0">
                <a:solidFill>
                  <a:schemeClr val="dk1"/>
                </a:solidFill>
                <a:latin typeface="Calibri"/>
                <a:ea typeface="Calibri"/>
                <a:cs typeface="Calibri"/>
                <a:sym typeface="Calibri"/>
              </a:rPr>
              <a:t>Peer Critique Expectations and Directions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expectations from the slide. Elaborate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steps for the peer critique on the handout. Emphasize that this is focused on their quote sandwich.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you a thumbs-up if they understand the directions or a thumbs-down if they aren’t sure.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student with a thumbs-up to explain again.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Listen for the student to paraphrase the posted expectations and directions.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there is any confusion, clarify for the class.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accurate paraphrase the expectations for the Peer Critique.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providing examples and non-examples for students that are having difficulty understanding the protocol or model a critique using the Quote Sandwich from model essay on the handout.</a:t>
            </a:r>
            <a:endParaRPr sz="1200"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14d74e24b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14d74e24b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8-10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Partners (Discussion Appointment)/Whole Class</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B. Peer Critique Protocol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Asking students to provide feedback to their peers based on explicit criteria benefits both students in clarifying the meaning of the learning target.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includes peer critique. Critiques simulate the experiences students will have in the workplace and thus help build a culture of achievement, collaboration, and open-mindedness in your classroom. Students engaged in a different peer critique structure in Module 1 when the provided Stars and Steps for the “Inside Out” poems.</a:t>
            </a:r>
            <a:endParaRPr sz="1200">
              <a:solidFill>
                <a:schemeClr val="dk1"/>
              </a:solidFill>
              <a:latin typeface="Calibri"/>
              <a:ea typeface="Calibri"/>
              <a:cs typeface="Calibri"/>
              <a:sym typeface="Calibri"/>
            </a:endParaRPr>
          </a:p>
          <a:p>
            <a:pPr marL="9144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Pass out the Peer Critique recording form (if needed).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criteria and remind students that, for this feedback to be helpful, they should focus only on this specific area and should give lots of feedback.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pointing out misspelled words or incorrect punctuation will not be helpful at this point in the writing process.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students are giving each other feedback, circulate around the room.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Make sure they are focused on the criteria of the rubric focused on claim, reasons, and evidence.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Consider using this time to address questions or support students who need it.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Refocus the whole group.</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Acknowledge any students who demonstrated positive traits, such as accepting feedback openly, asking good questions, or giving thoughtful feedback in a kind manner.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revise their quote sandwich by incorporating feedback. Point out that feedback may not always be helpful. It is up to the author to decide what feedback will help improve his/her work.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Take this opportunity to informally look over students’ work to make sure they are using the feedback well and focusing on annotating the boxes where they need to make changes.</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identify strengths and weaknesses with their partner’s Quote Sandwich and logical suggestions for improvement.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notice students focusing on grammar elements within the writing, redirect their focus.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latin typeface="Calibri"/>
                <a:ea typeface="Calibri"/>
                <a:cs typeface="Calibri"/>
                <a:sym typeface="Calibri"/>
              </a:rPr>
              <a:t>Consider pairing students who need extra support together. Then, during peer critique time, spend time working with those pairs.</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latin typeface="Calibri"/>
                <a:ea typeface="Calibri"/>
                <a:cs typeface="Calibri"/>
                <a:sym typeface="Calibri"/>
              </a:rPr>
              <a:t>If students need more support forming their claims and reasons based on the exit ticket from Lesson 10, pull a small group during this time.</a:t>
            </a:r>
            <a:endParaRPr sz="120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introduced to the Essay Planner at the end of this lesson. Each space for planning the body paragraphs features room for three quote sandwiches, which reflects the space provided on the </a:t>
            </a:r>
            <a:r>
              <a:rPr lang="en" sz="1200" b="1" dirty="0">
                <a:solidFill>
                  <a:schemeClr val="dk1"/>
                </a:solidFill>
                <a:latin typeface="Calibri"/>
                <a:ea typeface="Calibri"/>
                <a:cs typeface="Calibri"/>
                <a:sym typeface="Calibri"/>
              </a:rPr>
              <a:t>Supporting Evidence-Based Claims graphic organizer</a:t>
            </a:r>
            <a:r>
              <a:rPr lang="en" sz="1200" dirty="0">
                <a:solidFill>
                  <a:schemeClr val="dk1"/>
                </a:solidFill>
                <a:latin typeface="Calibri"/>
                <a:ea typeface="Calibri"/>
                <a:cs typeface="Calibri"/>
                <a:sym typeface="Calibri"/>
              </a:rPr>
              <a:t>. You may wish to remind students that they may have two quote sandwiches instead of three in their body paragraphs since they should select the strongest evidence to support their reason.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the next lesson, make sure students have access to their </a:t>
            </a:r>
            <a:r>
              <a:rPr lang="en" sz="1200" b="1" dirty="0">
                <a:solidFill>
                  <a:schemeClr val="dk1"/>
                </a:solidFill>
                <a:latin typeface="Calibri"/>
                <a:ea typeface="Calibri"/>
                <a:cs typeface="Calibri"/>
                <a:sym typeface="Calibri"/>
              </a:rPr>
              <a:t>Grade 6–8 Expository Writing Evaluation rubric </a:t>
            </a:r>
            <a:r>
              <a:rPr lang="en" sz="1200" dirty="0">
                <a:solidFill>
                  <a:schemeClr val="dk1"/>
                </a:solidFill>
                <a:latin typeface="Calibri"/>
                <a:ea typeface="Calibri"/>
                <a:cs typeface="Calibri"/>
                <a:sym typeface="Calibri"/>
              </a:rPr>
              <a:t>from Module 1. If the completed rubric is not accessible, provide a blank version of the rubric used in Module 1.</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essay planner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there is space for students to plan the five paragraphs of their essay: the introduction, the body paragraphs, and the conclusion.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homework tonight, explain that student should take home the </a:t>
            </a:r>
            <a:r>
              <a:rPr lang="en" sz="1200" b="1" dirty="0">
                <a:solidFill>
                  <a:schemeClr val="dk1"/>
                </a:solidFill>
                <a:latin typeface="Calibri"/>
                <a:ea typeface="Calibri"/>
                <a:cs typeface="Calibri"/>
                <a:sym typeface="Calibri"/>
              </a:rPr>
              <a:t>Quote Sandwich guide </a:t>
            </a:r>
            <a:r>
              <a:rPr lang="en" sz="1200" dirty="0">
                <a:solidFill>
                  <a:schemeClr val="dk1"/>
                </a:solidFill>
                <a:latin typeface="Calibri"/>
                <a:ea typeface="Calibri"/>
                <a:cs typeface="Calibri"/>
                <a:sym typeface="Calibri"/>
              </a:rPr>
              <a:t>and create the quote sandwiches for Body Paragraphs 1 and 2.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understand the homework expectations.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require modifications for this homework assignments as it is quite substantial. You may consider providing additonal assistance to those students during the small group time to help them begin creating their Quote Sandwiches.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84" name="Google Shape;284;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Argument rubric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Quote Sandwich guide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Quote Sandwich for Peer Critique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Expectations and Directions </a:t>
            </a:r>
            <a:r>
              <a:rPr lang="en" sz="1200" dirty="0">
                <a:solidFill>
                  <a:schemeClr val="dk1"/>
                </a:solidFill>
                <a:latin typeface="Calibri"/>
                <a:ea typeface="Calibri"/>
                <a:cs typeface="Calibri"/>
                <a:sym typeface="Calibri"/>
              </a:rPr>
              <a:t>(on chart paper or on white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recording form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Essay planner </a:t>
            </a:r>
            <a:r>
              <a:rPr lang="en" sz="1200" dirty="0">
                <a:solidFill>
                  <a:schemeClr val="dk1"/>
                </a:solidFill>
                <a:latin typeface="Calibri"/>
                <a:ea typeface="Calibri"/>
                <a:cs typeface="Calibri"/>
                <a:sym typeface="Calibri"/>
              </a:rPr>
              <a:t>(one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Model Essay </a:t>
            </a:r>
            <a:r>
              <a:rPr lang="en" sz="1200" dirty="0">
                <a:solidFill>
                  <a:schemeClr val="dk1"/>
                </a:solidFill>
                <a:latin typeface="Calibri"/>
                <a:ea typeface="Calibri"/>
                <a:cs typeface="Calibri"/>
                <a:sym typeface="Calibri"/>
              </a:rPr>
              <a:t>(from Lesson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Supporting Evidence-Based Claims graphic organizer </a:t>
            </a:r>
            <a:r>
              <a:rPr lang="en" sz="1200" dirty="0">
                <a:solidFill>
                  <a:schemeClr val="dk1"/>
                </a:solidFill>
                <a:latin typeface="Calibri"/>
                <a:ea typeface="Calibri"/>
                <a:cs typeface="Calibri"/>
                <a:sym typeface="Calibri"/>
              </a:rPr>
              <a:t>(from Lesson 10)</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which Discussion Appointment students will be working with today.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camera, chart paper, or other means of displaying the handouts for today’s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Quote Sandwich guide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Argument Rubric</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Chapters 29-31 of </a:t>
            </a:r>
            <a:r>
              <a:rPr lang="en" sz="1200" i="1" dirty="0">
                <a:solidFill>
                  <a:schemeClr val="dk1"/>
                </a:solidFill>
                <a:latin typeface="Calibri"/>
                <a:ea typeface="Calibri"/>
                <a:cs typeface="Calibri"/>
                <a:sym typeface="Calibri"/>
              </a:rPr>
              <a:t>To Kill a Mockingbird</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 (see the Praise-Question-Suggest protocol in the appendix, as today’s Peer Critique is similar to that procedure)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29f7661b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29f7661b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Engaging the Writer and Reviewing Learning Targets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sit with their selected Discussion Appointment partner that you’ve determined beforehand.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that they have their structured notes from their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student responses.</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mention: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Scout means that she finally understands what Atticus has been telling her. She now sees that Boo Radley is not the scary monster that she once thought, but rather a kind hearted man.</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Based on the exit ticket from Lesson 9, if any students did not understand how to write an argument essay, consider pulling a small group during this time.</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0842f0bff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0842f0bf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Writer and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in the classroom.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to read the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how the learning targets for today can help them to write a better argument essay.</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mention: </a:t>
            </a:r>
            <a:r>
              <a:rPr lang="en" sz="1200" b="0" dirty="0">
                <a:solidFill>
                  <a:schemeClr val="dk1"/>
                </a:solidFill>
                <a:latin typeface="Calibri"/>
                <a:ea typeface="Calibri"/>
                <a:cs typeface="Calibri"/>
                <a:sym typeface="Calibri"/>
              </a:rPr>
              <a:t>peer critiques can help them see areas in their writing that they need to improve on, using peer feedback to make revisions will make their essays better,  it’s important to have organization in their writing, using correct punctuation can make their essays easier to read and understand.</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Clarify academic language in the learning targets as needed (</a:t>
            </a:r>
            <a:r>
              <a:rPr lang="en" sz="1200" i="1" dirty="0">
                <a:latin typeface="Calibri"/>
                <a:ea typeface="Calibri"/>
                <a:cs typeface="Calibri"/>
                <a:sym typeface="Calibri"/>
              </a:rPr>
              <a:t>critique, revise, organized, etc.).</a:t>
            </a:r>
            <a:endParaRPr sz="1200" i="1"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Evidence in an Argument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Be </a:t>
            </a:r>
            <a:r>
              <a:rPr lang="en" sz="1200" dirty="0">
                <a:solidFill>
                  <a:schemeClr val="dk1"/>
                </a:solidFill>
                <a:latin typeface="Calibri"/>
                <a:ea typeface="Calibri"/>
                <a:cs typeface="Calibri"/>
                <a:sym typeface="Calibri"/>
              </a:rPr>
              <a:t>prepared to display or project the rubric for this part of the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a:t>
            </a:r>
            <a:r>
              <a:rPr lang="en" sz="1200" dirty="0" smtClean="0">
                <a:solidFill>
                  <a:schemeClr val="dk1"/>
                </a:solidFill>
                <a:latin typeface="Calibri"/>
                <a:ea typeface="Calibri"/>
                <a:cs typeface="Calibri"/>
                <a:sym typeface="Calibri"/>
              </a:rPr>
              <a:t>4 </a:t>
            </a:r>
            <a:r>
              <a:rPr lang="en" sz="1200" dirty="0">
                <a:solidFill>
                  <a:schemeClr val="dk1"/>
                </a:solidFill>
                <a:latin typeface="Calibri"/>
                <a:ea typeface="Calibri"/>
                <a:cs typeface="Calibri"/>
                <a:sym typeface="Calibri"/>
              </a:rPr>
              <a:t>in Work Time 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Argument rubric </a:t>
            </a:r>
            <a:r>
              <a:rPr lang="en" sz="1200" dirty="0">
                <a:solidFill>
                  <a:schemeClr val="dk1"/>
                </a:solidFill>
                <a:latin typeface="Calibri"/>
                <a:ea typeface="Calibri"/>
                <a:cs typeface="Calibri"/>
                <a:sym typeface="Calibri"/>
              </a:rPr>
              <a:t>using the document camera.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their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Coherence, Style, and Organization Row and the Control of Conventions Row are exactly the same.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“The first row is focused on claim and reasons,” “The word argument comes up a lot in the first two rows,” “You have to explain how evidence supports your argument,” “You have to acknowledge and respond to a counterclaim,” and “The argument needs to be logical.”</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If students don’t notice right away what is different on this rubric, point out the specific categories of</a:t>
            </a:r>
            <a:r>
              <a:rPr lang="en" sz="1200" i="1" dirty="0">
                <a:latin typeface="Calibri"/>
                <a:ea typeface="Calibri"/>
                <a:cs typeface="Calibri"/>
                <a:sym typeface="Calibri"/>
              </a:rPr>
              <a:t> Claim and Reasons </a:t>
            </a:r>
            <a:r>
              <a:rPr lang="en" sz="1200" dirty="0">
                <a:latin typeface="Calibri"/>
                <a:ea typeface="Calibri"/>
                <a:cs typeface="Calibri"/>
                <a:sym typeface="Calibri"/>
              </a:rPr>
              <a:t>and</a:t>
            </a:r>
            <a:r>
              <a:rPr lang="en" sz="1200" i="1" dirty="0">
                <a:latin typeface="Calibri"/>
                <a:ea typeface="Calibri"/>
                <a:cs typeface="Calibri"/>
                <a:sym typeface="Calibri"/>
              </a:rPr>
              <a:t> Command of Evidence</a:t>
            </a:r>
            <a:r>
              <a:rPr lang="en" sz="1200" dirty="0">
                <a:latin typeface="Calibri"/>
                <a:ea typeface="Calibri"/>
                <a:cs typeface="Calibri"/>
                <a:sym typeface="Calibri"/>
              </a:rPr>
              <a:t>. Ask, </a:t>
            </a:r>
            <a:r>
              <a:rPr lang="en" sz="1200" i="1" dirty="0">
                <a:latin typeface="Calibri"/>
                <a:ea typeface="Calibri"/>
                <a:cs typeface="Calibri"/>
                <a:sym typeface="Calibri"/>
              </a:rPr>
              <a:t>“What is listed here that you didn’t have to do in your first essay?”</a:t>
            </a:r>
            <a:endParaRPr sz="1200" i="1"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0842f0bff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0842f0bff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Analyzing Evidence in an Argument Essay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the idea of a “quote sandwich” is introduced. This is a way to help students understand that when they use evidence in an argument essay, they should always: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Introduce the quote with context so the reader is not confused about what is happening in the novel.</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Include the quote.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Analyze the quote. This is where students show their thinking about how the quote develops the reasons and claim. This part is often where students struggle the most. To support them, there is language included in the </a:t>
            </a:r>
            <a:r>
              <a:rPr lang="en" sz="1200" b="1" dirty="0">
                <a:solidFill>
                  <a:schemeClr val="dk1"/>
                </a:solidFill>
                <a:latin typeface="Calibri"/>
                <a:ea typeface="Calibri"/>
                <a:cs typeface="Calibri"/>
                <a:sym typeface="Calibri"/>
              </a:rPr>
              <a:t>Quote Sandwich guide</a:t>
            </a:r>
            <a:r>
              <a:rPr lang="en" sz="1200" dirty="0">
                <a:solidFill>
                  <a:schemeClr val="dk1"/>
                </a:solidFill>
                <a:latin typeface="Calibri"/>
                <a:ea typeface="Calibri"/>
                <a:cs typeface="Calibri"/>
                <a:sym typeface="Calibri"/>
              </a:rPr>
              <a:t>, such as “this shows.” Since students are learning this skill, the language used is meant to be easy for students to imitate. When they have mastered the analysis (the thinking in the writing), then they can begin to use more sophisticated transitions (the craft in the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students have their novel,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and their copy of the model essay from Lesson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chose to compile the student handouts into the Peer Critique packet, you’ll pass those out during this section of the lesson, directing students to the appropriate handout as it is used.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(if needed) and display the </a:t>
            </a:r>
            <a:r>
              <a:rPr lang="en" sz="1200" b="1" dirty="0">
                <a:solidFill>
                  <a:schemeClr val="dk1"/>
                </a:solidFill>
                <a:latin typeface="Calibri"/>
                <a:ea typeface="Calibri"/>
                <a:cs typeface="Calibri"/>
                <a:sym typeface="Calibri"/>
              </a:rPr>
              <a:t>Quote Sandwich guide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 invite students to follow along silently.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example from the handout, </a:t>
            </a:r>
            <a:r>
              <a:rPr lang="en" sz="1200" i="1" dirty="0">
                <a:solidFill>
                  <a:schemeClr val="dk1"/>
                </a:solidFill>
                <a:latin typeface="Calibri"/>
                <a:ea typeface="Calibri"/>
                <a:cs typeface="Calibri"/>
                <a:sym typeface="Calibri"/>
              </a:rPr>
              <a:t>“This is an example of using a quote in an argument essay, ‘When Jem and Scout walk by her house, Mrs. Dubose would not let any small transgression go by without commenting on it. For instance, Scout says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If </a:t>
            </a:r>
            <a:r>
              <a:rPr lang="en" sz="1200" i="1" dirty="0">
                <a:solidFill>
                  <a:schemeClr val="dk1"/>
                </a:solidFill>
                <a:latin typeface="Calibri"/>
                <a:ea typeface="Calibri"/>
                <a:cs typeface="Calibri"/>
                <a:sym typeface="Calibri"/>
              </a:rPr>
              <a:t>I said as sunnily as I could, ‘Hey, Mrs. Dubose,’ I would receive for an answer, ‘Don’t you say hey to me you ugly girl! You say good afternoon, Mrs. Dubose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(99) This shows that Mrs. Dubose holds high expectations of others, even if they make a small mistake.’”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they did some analysis of the evidence in the model essay in the previous lesson, so this builds from that.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all three parts of the quote sandwich are very important in order for the reader to understand the evidence and how it develops the reasons and the claim in the essay.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should see the connection between the graphic and the structure of the Quote Sandwich.</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 sz="1200" dirty="0">
                <a:latin typeface="Calibri"/>
                <a:ea typeface="Calibri"/>
                <a:cs typeface="Calibri"/>
                <a:sym typeface="Calibri"/>
              </a:rPr>
              <a:t>.</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a:t>
            </a:r>
            <a:r>
              <a:rPr lang="en"/>
              <a:t>11</a:t>
            </a:r>
            <a:r>
              <a:rPr lang="en" sz="3400"/>
              <a:t>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500" dirty="0">
                <a:solidFill>
                  <a:schemeClr val="dk1"/>
                </a:solidFill>
              </a:rPr>
              <a:t>This lesson will take 50-60  minutes to complete. </a:t>
            </a:r>
            <a:endParaRPr sz="1500" dirty="0">
              <a:solidFill>
                <a:schemeClr val="dk1"/>
              </a:solidFill>
            </a:endParaRPr>
          </a:p>
          <a:p>
            <a:pPr marL="0" lvl="0" indent="0" algn="l" rtl="0">
              <a:spcBef>
                <a:spcPts val="800"/>
              </a:spcBef>
              <a:spcAft>
                <a:spcPts val="0"/>
              </a:spcAft>
              <a:buClr>
                <a:schemeClr val="dk1"/>
              </a:buClr>
              <a:buSzPts val="24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purpose of today’s lesson is to </a:t>
            </a:r>
            <a:endParaRPr sz="1500" dirty="0">
              <a:solidFill>
                <a:schemeClr val="dk1"/>
              </a:solidFill>
            </a:endParaRPr>
          </a:p>
          <a:p>
            <a:pPr marL="457200" lvl="0" indent="-330200" algn="l" rtl="0">
              <a:spcBef>
                <a:spcPts val="800"/>
              </a:spcBef>
              <a:spcAft>
                <a:spcPts val="0"/>
              </a:spcAft>
              <a:buClr>
                <a:schemeClr val="dk1"/>
              </a:buClr>
              <a:buSzPts val="1600"/>
              <a:buChar char="•"/>
            </a:pPr>
            <a:r>
              <a:rPr lang="en" sz="1500" dirty="0">
                <a:solidFill>
                  <a:schemeClr val="dk1"/>
                </a:solidFill>
              </a:rPr>
              <a:t>Help students understand how to appropriately incorporate quotations from the novel as evidence in an argument </a:t>
            </a:r>
            <a:r>
              <a:rPr lang="en" sz="1500" dirty="0" smtClean="0">
                <a:solidFill>
                  <a:schemeClr val="dk1"/>
                </a:solidFill>
              </a:rPr>
              <a:t>essay</a:t>
            </a:r>
            <a:r>
              <a:rPr lang="en-US" sz="1500" dirty="0" smtClean="0">
                <a:solidFill>
                  <a:schemeClr val="dk1"/>
                </a:solidFill>
              </a:rPr>
              <a:t>.</a:t>
            </a:r>
            <a:endParaRPr sz="1500" dirty="0">
              <a:solidFill>
                <a:schemeClr val="dk1"/>
              </a:solidFill>
            </a:endParaRPr>
          </a:p>
          <a:p>
            <a:pPr marL="457200" lvl="0" indent="-330200" algn="l" rtl="0">
              <a:spcBef>
                <a:spcPts val="0"/>
              </a:spcBef>
              <a:spcAft>
                <a:spcPts val="0"/>
              </a:spcAft>
              <a:buClr>
                <a:schemeClr val="dk1"/>
              </a:buClr>
              <a:buSzPts val="1600"/>
              <a:buChar char="•"/>
            </a:pPr>
            <a:r>
              <a:rPr lang="en" sz="1500" dirty="0">
                <a:solidFill>
                  <a:schemeClr val="dk1"/>
                </a:solidFill>
              </a:rPr>
              <a:t>Provide students with an opportunity to peer critique one another’s </a:t>
            </a:r>
            <a:r>
              <a:rPr lang="en" sz="1500" dirty="0" smtClean="0">
                <a:solidFill>
                  <a:schemeClr val="dk1"/>
                </a:solidFill>
              </a:rPr>
              <a:t>essays</a:t>
            </a:r>
            <a:r>
              <a:rPr lang="en-US" sz="1500" dirty="0" smtClean="0">
                <a:solidFill>
                  <a:schemeClr val="dk1"/>
                </a:solidFill>
              </a:rPr>
              <a:t>.</a:t>
            </a:r>
            <a:endParaRPr sz="1500" dirty="0">
              <a:solidFill>
                <a:schemeClr val="dk1"/>
              </a:solidFill>
            </a:endParaRPr>
          </a:p>
          <a:p>
            <a:pPr marL="457200" lvl="0" indent="-330200" algn="l" rtl="0">
              <a:spcBef>
                <a:spcPts val="0"/>
              </a:spcBef>
              <a:spcAft>
                <a:spcPts val="0"/>
              </a:spcAft>
              <a:buClr>
                <a:schemeClr val="dk1"/>
              </a:buClr>
              <a:buSzPts val="1600"/>
              <a:buChar char="•"/>
            </a:pPr>
            <a:r>
              <a:rPr lang="en" sz="1500" dirty="0">
                <a:solidFill>
                  <a:schemeClr val="dk1"/>
                </a:solidFill>
              </a:rPr>
              <a:t>Continue to plan for the </a:t>
            </a:r>
            <a:r>
              <a:rPr lang="en" sz="1500" b="1" dirty="0">
                <a:solidFill>
                  <a:schemeClr val="dk1"/>
                </a:solidFill>
              </a:rPr>
              <a:t>End of Unit 2 Assessment argument </a:t>
            </a:r>
            <a:r>
              <a:rPr lang="en" sz="1500" b="1" dirty="0" smtClean="0">
                <a:solidFill>
                  <a:schemeClr val="dk1"/>
                </a:solidFill>
              </a:rPr>
              <a:t>essay</a:t>
            </a:r>
            <a:r>
              <a:rPr lang="en-US" sz="1500" dirty="0" smtClean="0">
                <a:solidFill>
                  <a:schemeClr val="dk1"/>
                </a:solidFill>
              </a:rPr>
              <a:t>.</a:t>
            </a:r>
            <a:endParaRPr sz="1500" dirty="0">
              <a:solidFill>
                <a:schemeClr val="dk1"/>
              </a:solidFill>
            </a:endParaRPr>
          </a:p>
          <a:p>
            <a:pPr marL="0" lvl="0" indent="0" algn="l" rtl="0">
              <a:spcBef>
                <a:spcPts val="800"/>
              </a:spcBef>
              <a:spcAft>
                <a:spcPts val="0"/>
              </a:spcAft>
              <a:buClr>
                <a:schemeClr val="dk1"/>
              </a:buClr>
              <a:buSzPts val="32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Learning Targets for students today are:</a:t>
            </a:r>
            <a:endParaRPr sz="1500" dirty="0">
              <a:solidFill>
                <a:schemeClr val="dk1"/>
              </a:solidFill>
            </a:endParaRPr>
          </a:p>
          <a:p>
            <a:pPr marL="457200" lvl="0" indent="-330200" algn="l" rtl="0">
              <a:spcBef>
                <a:spcPts val="1000"/>
              </a:spcBef>
              <a:spcAft>
                <a:spcPts val="0"/>
              </a:spcAft>
              <a:buClr>
                <a:schemeClr val="dk1"/>
              </a:buClr>
              <a:buSzPts val="1600"/>
              <a:buAutoNum type="arabicPeriod"/>
            </a:pPr>
            <a:r>
              <a:rPr lang="en" sz="1500" dirty="0">
                <a:solidFill>
                  <a:schemeClr val="dk1"/>
                </a:solidFill>
              </a:rPr>
              <a:t>I can critique my partner’s use of evidence using criteria from the </a:t>
            </a:r>
            <a:r>
              <a:rPr lang="en" sz="1500" b="1" i="1" dirty="0">
                <a:solidFill>
                  <a:schemeClr val="dk1"/>
                </a:solidFill>
              </a:rPr>
              <a:t>To Kill a Mockingbird </a:t>
            </a:r>
            <a:r>
              <a:rPr lang="en" sz="1500" b="1" dirty="0">
                <a:solidFill>
                  <a:schemeClr val="dk1"/>
                </a:solidFill>
              </a:rPr>
              <a:t>argument rubric</a:t>
            </a:r>
            <a:r>
              <a:rPr lang="en" sz="1500" dirty="0">
                <a:solidFill>
                  <a:schemeClr val="dk1"/>
                </a:solidFill>
              </a:rPr>
              <a:t>.</a:t>
            </a: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dirty="0">
                <a:solidFill>
                  <a:schemeClr val="dk1"/>
                </a:solidFill>
              </a:rPr>
              <a:t>I can revise my work by incorporating helpful feedback from my partner. </a:t>
            </a: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dirty="0">
                <a:solidFill>
                  <a:schemeClr val="dk1"/>
                </a:solidFill>
              </a:rPr>
              <a:t>I can write an organized argument essay about </a:t>
            </a:r>
            <a:r>
              <a:rPr lang="en" sz="1500" i="1" dirty="0">
                <a:solidFill>
                  <a:schemeClr val="dk1"/>
                </a:solidFill>
              </a:rPr>
              <a:t>To Kill a Mockingbird.</a:t>
            </a:r>
            <a:endParaRPr sz="1500" i="1" dirty="0">
              <a:solidFill>
                <a:schemeClr val="dk1"/>
              </a:solidFill>
            </a:endParaRPr>
          </a:p>
          <a:p>
            <a:pPr marL="457200" lvl="0" indent="0" algn="l" rtl="0">
              <a:spcBef>
                <a:spcPts val="1000"/>
              </a:spcBef>
              <a:spcAft>
                <a:spcPts val="0"/>
              </a:spcAft>
              <a:buNone/>
            </a:pP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Identify a Quote Sandwich in the Model Essay</a:t>
            </a:r>
            <a:endParaRPr sz="3000"/>
          </a:p>
        </p:txBody>
      </p:sp>
      <p:pic>
        <p:nvPicPr>
          <p:cNvPr id="247" name="Google Shape;247;p37"/>
          <p:cNvPicPr preferRelativeResize="0"/>
          <p:nvPr/>
        </p:nvPicPr>
        <p:blipFill>
          <a:blip r:embed="rId3">
            <a:alphaModFix/>
          </a:blip>
          <a:stretch>
            <a:fillRect/>
          </a:stretch>
        </p:blipFill>
        <p:spPr>
          <a:xfrm>
            <a:off x="4955175" y="1141100"/>
            <a:ext cx="3984925" cy="3292475"/>
          </a:xfrm>
          <a:prstGeom prst="rect">
            <a:avLst/>
          </a:prstGeom>
          <a:noFill/>
          <a:ln>
            <a:noFill/>
          </a:ln>
        </p:spPr>
      </p:pic>
      <p:sp>
        <p:nvSpPr>
          <p:cNvPr id="248" name="Google Shape;248;p37"/>
          <p:cNvSpPr txBox="1">
            <a:spLocks noGrp="1"/>
          </p:cNvSpPr>
          <p:nvPr>
            <p:ph type="body" idx="1"/>
          </p:nvPr>
        </p:nvSpPr>
        <p:spPr>
          <a:xfrm>
            <a:off x="183775" y="1411213"/>
            <a:ext cx="4771400" cy="2614032"/>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dirty="0">
                <a:solidFill>
                  <a:schemeClr val="dk1"/>
                </a:solidFill>
              </a:rPr>
              <a:t>Using the model essay, reread the </a:t>
            </a:r>
            <a:r>
              <a:rPr lang="en" dirty="0" smtClean="0">
                <a:solidFill>
                  <a:schemeClr val="dk1"/>
                </a:solidFill>
              </a:rPr>
              <a:t>body</a:t>
            </a:r>
            <a:r>
              <a:rPr lang="en-US" dirty="0"/>
              <a:t> </a:t>
            </a:r>
            <a:r>
              <a:rPr lang="en" dirty="0" smtClean="0">
                <a:solidFill>
                  <a:schemeClr val="dk1"/>
                </a:solidFill>
              </a:rPr>
              <a:t>paragraphs </a:t>
            </a:r>
            <a:r>
              <a:rPr lang="en" dirty="0">
                <a:solidFill>
                  <a:schemeClr val="dk1"/>
                </a:solidFill>
              </a:rPr>
              <a:t>and circle at least one </a:t>
            </a:r>
            <a:r>
              <a:rPr lang="en" dirty="0" smtClean="0">
                <a:solidFill>
                  <a:schemeClr val="dk1"/>
                </a:solidFill>
              </a:rPr>
              <a:t>more</a:t>
            </a:r>
            <a:r>
              <a:rPr lang="en-US" dirty="0"/>
              <a:t> </a:t>
            </a:r>
            <a:r>
              <a:rPr lang="en" dirty="0" smtClean="0">
                <a:solidFill>
                  <a:schemeClr val="dk1"/>
                </a:solidFill>
              </a:rPr>
              <a:t>example </a:t>
            </a:r>
            <a:r>
              <a:rPr lang="en" dirty="0">
                <a:solidFill>
                  <a:schemeClr val="dk1"/>
                </a:solidFill>
              </a:rPr>
              <a:t>of a Quote Sandwich.</a:t>
            </a:r>
            <a:endParaRPr dirty="0">
              <a:solidFill>
                <a:schemeClr val="dk1"/>
              </a:solidFill>
            </a:endParaRPr>
          </a:p>
        </p:txBody>
      </p:sp>
      <p:pic>
        <p:nvPicPr>
          <p:cNvPr id="249" name="Google Shape;249;p37"/>
          <p:cNvPicPr preferRelativeResize="0"/>
          <p:nvPr/>
        </p:nvPicPr>
        <p:blipFill>
          <a:blip r:embed="rId4">
            <a:alphaModFix/>
          </a:blip>
          <a:stretch>
            <a:fillRect/>
          </a:stretch>
        </p:blipFill>
        <p:spPr>
          <a:xfrm>
            <a:off x="7766802" y="4433575"/>
            <a:ext cx="507900" cy="507900"/>
          </a:xfrm>
          <a:prstGeom prst="rect">
            <a:avLst/>
          </a:prstGeom>
          <a:noFill/>
          <a:ln>
            <a:noFill/>
          </a:ln>
        </p:spPr>
      </p:pic>
      <p:pic>
        <p:nvPicPr>
          <p:cNvPr id="250" name="Google Shape;250;p37"/>
          <p:cNvPicPr preferRelativeResize="0"/>
          <p:nvPr/>
        </p:nvPicPr>
        <p:blipFill>
          <a:blip r:embed="rId5">
            <a:alphaModFix/>
          </a:blip>
          <a:stretch>
            <a:fillRect/>
          </a:stretch>
        </p:blipFill>
        <p:spPr>
          <a:xfrm>
            <a:off x="8432200" y="4470384"/>
            <a:ext cx="507900" cy="43429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Create Our Own Quote Sandwich</a:t>
            </a:r>
            <a:endParaRPr/>
          </a:p>
        </p:txBody>
      </p:sp>
      <p:sp>
        <p:nvSpPr>
          <p:cNvPr id="256" name="Google Shape;256;p38"/>
          <p:cNvSpPr txBox="1">
            <a:spLocks noGrp="1"/>
          </p:cNvSpPr>
          <p:nvPr>
            <p:ph type="body" idx="1"/>
          </p:nvPr>
        </p:nvSpPr>
        <p:spPr>
          <a:xfrm>
            <a:off x="311700" y="1152475"/>
            <a:ext cx="5353809"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Now that you’ve seen examples of the</a:t>
            </a:r>
            <a:br>
              <a:rPr lang="en" sz="1800" dirty="0"/>
            </a:br>
            <a:r>
              <a:rPr lang="en" sz="1800" dirty="0"/>
              <a:t>Quote Sandwich in the model essay, </a:t>
            </a:r>
            <a:br>
              <a:rPr lang="en" sz="1800" dirty="0"/>
            </a:br>
            <a:r>
              <a:rPr lang="en" sz="1800" dirty="0"/>
              <a:t>it’s time to create your own!</a:t>
            </a:r>
            <a:br>
              <a:rPr lang="en" sz="1800" dirty="0"/>
            </a:br>
            <a:endParaRPr sz="1800" dirty="0"/>
          </a:p>
          <a:p>
            <a:pPr marL="0" lvl="0" indent="0" algn="l" rtl="0">
              <a:spcBef>
                <a:spcPts val="800"/>
              </a:spcBef>
              <a:spcAft>
                <a:spcPts val="0"/>
              </a:spcAft>
              <a:buNone/>
            </a:pPr>
            <a:r>
              <a:rPr lang="en" sz="1800" dirty="0"/>
              <a:t>Using your </a:t>
            </a:r>
            <a:r>
              <a:rPr lang="en" sz="1800" b="1" dirty="0"/>
              <a:t>Supporting Evidence-Based </a:t>
            </a:r>
            <a:br>
              <a:rPr lang="en" sz="1800" b="1" dirty="0"/>
            </a:br>
            <a:r>
              <a:rPr lang="en" sz="1800" b="1" dirty="0"/>
              <a:t>Claims graphic organizer</a:t>
            </a:r>
            <a:endParaRPr sz="1800" b="1" dirty="0"/>
          </a:p>
          <a:p>
            <a:pPr marL="457200" lvl="0" indent="-361950" algn="l" rtl="0">
              <a:spcBef>
                <a:spcPts val="800"/>
              </a:spcBef>
              <a:spcAft>
                <a:spcPts val="0"/>
              </a:spcAft>
              <a:buClr>
                <a:schemeClr val="dk1"/>
              </a:buClr>
              <a:buSzPts val="2100"/>
              <a:buAutoNum type="arabicPeriod"/>
            </a:pPr>
            <a:r>
              <a:rPr lang="en" sz="1800" dirty="0">
                <a:solidFill>
                  <a:schemeClr val="dk1"/>
                </a:solidFill>
              </a:rPr>
              <a:t>Choose one reason to focus on</a:t>
            </a:r>
            <a:endParaRPr sz="1800" dirty="0">
              <a:solidFill>
                <a:schemeClr val="dk1"/>
              </a:solidFill>
            </a:endParaRPr>
          </a:p>
          <a:p>
            <a:pPr marL="457200" lvl="0" indent="-361950" algn="l" rtl="0">
              <a:spcBef>
                <a:spcPts val="0"/>
              </a:spcBef>
              <a:spcAft>
                <a:spcPts val="0"/>
              </a:spcAft>
              <a:buClr>
                <a:schemeClr val="dk1"/>
              </a:buClr>
              <a:buSzPts val="2100"/>
              <a:buAutoNum type="arabicPeriod"/>
            </a:pPr>
            <a:r>
              <a:rPr lang="en" sz="1800" dirty="0">
                <a:solidFill>
                  <a:schemeClr val="dk1"/>
                </a:solidFill>
              </a:rPr>
              <a:t>Choose one piece of evidence that </a:t>
            </a:r>
            <a:br>
              <a:rPr lang="en" sz="1800" dirty="0">
                <a:solidFill>
                  <a:schemeClr val="dk1"/>
                </a:solidFill>
              </a:rPr>
            </a:br>
            <a:r>
              <a:rPr lang="en" sz="1800" dirty="0">
                <a:solidFill>
                  <a:schemeClr val="dk1"/>
                </a:solidFill>
              </a:rPr>
              <a:t>supports the reason </a:t>
            </a:r>
            <a:endParaRPr sz="1800" dirty="0">
              <a:solidFill>
                <a:schemeClr val="dk1"/>
              </a:solidFill>
            </a:endParaRPr>
          </a:p>
          <a:p>
            <a:pPr marL="457200" lvl="0" indent="-361950" algn="l" rtl="0">
              <a:spcBef>
                <a:spcPts val="0"/>
              </a:spcBef>
              <a:spcAft>
                <a:spcPts val="0"/>
              </a:spcAft>
              <a:buClr>
                <a:schemeClr val="dk1"/>
              </a:buClr>
              <a:buSzPts val="2100"/>
              <a:buAutoNum type="arabicPeriod"/>
            </a:pPr>
            <a:r>
              <a:rPr lang="en" sz="1800" dirty="0">
                <a:solidFill>
                  <a:schemeClr val="dk1"/>
                </a:solidFill>
              </a:rPr>
              <a:t>Craft a quote sandwich</a:t>
            </a:r>
            <a:endParaRPr sz="1800" dirty="0"/>
          </a:p>
          <a:p>
            <a:pPr marL="0" lvl="0" indent="0" algn="l" rtl="0">
              <a:spcBef>
                <a:spcPts val="800"/>
              </a:spcBef>
              <a:spcAft>
                <a:spcPts val="0"/>
              </a:spcAft>
              <a:buNone/>
            </a:pPr>
            <a:endParaRPr sz="1800" dirty="0"/>
          </a:p>
        </p:txBody>
      </p:sp>
      <p:pic>
        <p:nvPicPr>
          <p:cNvPr id="257" name="Google Shape;257;p38"/>
          <p:cNvPicPr preferRelativeResize="0"/>
          <p:nvPr/>
        </p:nvPicPr>
        <p:blipFill>
          <a:blip r:embed="rId3">
            <a:alphaModFix/>
          </a:blip>
          <a:stretch>
            <a:fillRect/>
          </a:stretch>
        </p:blipFill>
        <p:spPr>
          <a:xfrm>
            <a:off x="5814606" y="1387837"/>
            <a:ext cx="3017694" cy="29456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9"/>
          <p:cNvSpPr txBox="1">
            <a:spLocks noGrp="1"/>
          </p:cNvSpPr>
          <p:nvPr>
            <p:ph type="title"/>
          </p:nvPr>
        </p:nvSpPr>
        <p:spPr>
          <a:xfrm>
            <a:off x="311700" y="314675"/>
            <a:ext cx="8520600" cy="1068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Discuss How to Peer Critique Effectively</a:t>
            </a:r>
            <a:endParaRPr sz="3000"/>
          </a:p>
        </p:txBody>
      </p:sp>
      <p:sp>
        <p:nvSpPr>
          <p:cNvPr id="263" name="Google Shape;263;p39"/>
          <p:cNvSpPr txBox="1">
            <a:spLocks noGrp="1"/>
          </p:cNvSpPr>
          <p:nvPr>
            <p:ph type="body" idx="1"/>
          </p:nvPr>
        </p:nvSpPr>
        <p:spPr>
          <a:xfrm>
            <a:off x="201600" y="1188050"/>
            <a:ext cx="87408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500" dirty="0"/>
              <a:t>As you engage in a Peer Critique, these four points are crucial for success!</a:t>
            </a:r>
            <a:br>
              <a:rPr lang="en" sz="1500" dirty="0"/>
            </a:br>
            <a:endParaRPr sz="1500" dirty="0"/>
          </a:p>
          <a:p>
            <a:pPr marL="457200" lvl="0" indent="-330200" algn="l" rtl="0">
              <a:spcBef>
                <a:spcPts val="800"/>
              </a:spcBef>
              <a:spcAft>
                <a:spcPts val="0"/>
              </a:spcAft>
              <a:buClr>
                <a:schemeClr val="dk1"/>
              </a:buClr>
              <a:buSzPts val="1600"/>
              <a:buAutoNum type="arabicPeriod"/>
            </a:pPr>
            <a:r>
              <a:rPr lang="en" sz="1500" i="1" dirty="0">
                <a:solidFill>
                  <a:schemeClr val="dk1"/>
                </a:solidFill>
              </a:rPr>
              <a:t>Be kind</a:t>
            </a:r>
            <a:r>
              <a:rPr lang="en" sz="1500" dirty="0">
                <a:solidFill>
                  <a:schemeClr val="dk1"/>
                </a:solidFill>
              </a:rPr>
              <a:t>: Always treat others with dignity and respect. Never use words that are hurtful, including sarcasm.</a:t>
            </a:r>
            <a:br>
              <a:rPr lang="en" sz="1500" dirty="0">
                <a:solidFill>
                  <a:schemeClr val="dk1"/>
                </a:solidFill>
              </a:rPr>
            </a:b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i="1" dirty="0">
                <a:solidFill>
                  <a:schemeClr val="dk1"/>
                </a:solidFill>
              </a:rPr>
              <a:t>Be specific</a:t>
            </a:r>
            <a:r>
              <a:rPr lang="en" sz="1500" dirty="0">
                <a:solidFill>
                  <a:schemeClr val="dk1"/>
                </a:solidFill>
              </a:rPr>
              <a:t>: Focus on particular strengths and weaknesses, rather than making general comment. Give insight on why it is good or what you like about it.</a:t>
            </a:r>
            <a:br>
              <a:rPr lang="en" sz="1500" dirty="0">
                <a:solidFill>
                  <a:schemeClr val="dk1"/>
                </a:solidFill>
              </a:rPr>
            </a:b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i="1" dirty="0">
                <a:solidFill>
                  <a:schemeClr val="dk1"/>
                </a:solidFill>
              </a:rPr>
              <a:t>Be helpful</a:t>
            </a:r>
            <a:r>
              <a:rPr lang="en" sz="1500" dirty="0">
                <a:solidFill>
                  <a:schemeClr val="dk1"/>
                </a:solidFill>
              </a:rPr>
              <a:t>: Be sure your comments contribute to improving your partner’s essay plan. </a:t>
            </a:r>
            <a:br>
              <a:rPr lang="en" sz="1500" dirty="0">
                <a:solidFill>
                  <a:schemeClr val="dk1"/>
                </a:solidFill>
              </a:rPr>
            </a:b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i="1" dirty="0">
                <a:solidFill>
                  <a:schemeClr val="dk1"/>
                </a:solidFill>
              </a:rPr>
              <a:t>Participate</a:t>
            </a:r>
            <a:r>
              <a:rPr lang="en" sz="1500" dirty="0">
                <a:solidFill>
                  <a:schemeClr val="dk1"/>
                </a:solidFill>
              </a:rPr>
              <a:t>: Peer critique is a process to support each other, and your feedback is valued!</a:t>
            </a:r>
            <a:endParaRPr sz="1500" dirty="0">
              <a:solidFill>
                <a:schemeClr val="dk1"/>
              </a:solidFill>
            </a:endParaRPr>
          </a:p>
          <a:p>
            <a:pPr marL="457200" lvl="0" indent="0" algn="l" rtl="0">
              <a:spcBef>
                <a:spcPts val="800"/>
              </a:spcBef>
              <a:spcAft>
                <a:spcPts val="0"/>
              </a:spcAft>
              <a:buNone/>
            </a:pPr>
            <a:endParaRPr sz="1500" dirty="0"/>
          </a:p>
        </p:txBody>
      </p:sp>
      <p:pic>
        <p:nvPicPr>
          <p:cNvPr id="264" name="Google Shape;264;p39"/>
          <p:cNvPicPr preferRelativeResize="0"/>
          <p:nvPr/>
        </p:nvPicPr>
        <p:blipFill>
          <a:blip r:embed="rId3">
            <a:alphaModFix/>
          </a:blip>
          <a:stretch>
            <a:fillRect/>
          </a:stretch>
        </p:blipFill>
        <p:spPr>
          <a:xfrm>
            <a:off x="8368900" y="4317700"/>
            <a:ext cx="573500" cy="57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Provide Peer Feedback</a:t>
            </a:r>
            <a:endParaRPr/>
          </a:p>
        </p:txBody>
      </p:sp>
      <p:sp>
        <p:nvSpPr>
          <p:cNvPr id="270" name="Google Shape;270;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t>As you review your partner’s Quote Sandwich, you’ll focus your feedback on the following criteria:</a:t>
            </a:r>
            <a:endParaRPr sz="2000" dirty="0"/>
          </a:p>
          <a:p>
            <a:pPr marL="457200" lvl="0" indent="-381000" algn="l" rtl="0">
              <a:spcBef>
                <a:spcPts val="800"/>
              </a:spcBef>
              <a:spcAft>
                <a:spcPts val="0"/>
              </a:spcAft>
              <a:buSzPts val="2400"/>
              <a:buAutoNum type="arabicPeriod"/>
            </a:pPr>
            <a:r>
              <a:rPr lang="en" sz="2000" dirty="0"/>
              <a:t>Claim </a:t>
            </a:r>
            <a:endParaRPr sz="2000" dirty="0"/>
          </a:p>
          <a:p>
            <a:pPr marL="457200" lvl="0" indent="-381000" algn="l" rtl="0">
              <a:spcBef>
                <a:spcPts val="0"/>
              </a:spcBef>
              <a:spcAft>
                <a:spcPts val="0"/>
              </a:spcAft>
              <a:buSzPts val="2400"/>
              <a:buAutoNum type="arabicPeriod"/>
            </a:pPr>
            <a:r>
              <a:rPr lang="en" sz="2000" dirty="0"/>
              <a:t>Reasons </a:t>
            </a:r>
            <a:endParaRPr sz="2000" dirty="0"/>
          </a:p>
          <a:p>
            <a:pPr marL="457200" lvl="0" indent="-381000" algn="l" rtl="0">
              <a:spcBef>
                <a:spcPts val="0"/>
              </a:spcBef>
              <a:spcAft>
                <a:spcPts val="0"/>
              </a:spcAft>
              <a:buSzPts val="2400"/>
              <a:buAutoNum type="arabicPeriod"/>
            </a:pPr>
            <a:r>
              <a:rPr lang="en" sz="2000" dirty="0"/>
              <a:t>Evidence</a:t>
            </a:r>
            <a:endParaRPr sz="2000" dirty="0"/>
          </a:p>
          <a:p>
            <a:pPr marL="0" lvl="0" indent="0" algn="l" rtl="0">
              <a:spcBef>
                <a:spcPts val="800"/>
              </a:spcBef>
              <a:spcAft>
                <a:spcPts val="0"/>
              </a:spcAft>
              <a:buNone/>
            </a:pPr>
            <a:endParaRPr sz="2000" dirty="0"/>
          </a:p>
          <a:p>
            <a:pPr marL="0" lvl="0" indent="0" algn="l" rtl="0">
              <a:spcBef>
                <a:spcPts val="800"/>
              </a:spcBef>
              <a:spcAft>
                <a:spcPts val="0"/>
              </a:spcAft>
              <a:buNone/>
            </a:pPr>
            <a:r>
              <a:rPr lang="en" sz="2000" dirty="0"/>
              <a:t>Be sure to provide clear and specific feedback, and lots of it!</a:t>
            </a:r>
            <a:endParaRPr sz="2000" dirty="0"/>
          </a:p>
          <a:p>
            <a:pPr marL="0" lvl="0" indent="0" algn="l" rtl="0">
              <a:spcBef>
                <a:spcPts val="800"/>
              </a:spcBef>
              <a:spcAft>
                <a:spcPts val="0"/>
              </a:spcAft>
              <a:buNone/>
            </a:pPr>
            <a:endParaRPr sz="2000" dirty="0"/>
          </a:p>
          <a:p>
            <a:pPr marL="0" lvl="0" indent="0" algn="l" rtl="0">
              <a:spcBef>
                <a:spcPts val="800"/>
              </a:spcBef>
              <a:spcAft>
                <a:spcPts val="0"/>
              </a:spcAft>
              <a:buNone/>
            </a:pPr>
            <a:endParaRPr sz="2000" dirty="0"/>
          </a:p>
        </p:txBody>
      </p:sp>
      <p:pic>
        <p:nvPicPr>
          <p:cNvPr id="271" name="Google Shape;271;p40"/>
          <p:cNvPicPr preferRelativeResize="0"/>
          <p:nvPr/>
        </p:nvPicPr>
        <p:blipFill>
          <a:blip r:embed="rId3">
            <a:alphaModFix/>
          </a:blip>
          <a:stretch>
            <a:fillRect/>
          </a:stretch>
        </p:blipFill>
        <p:spPr>
          <a:xfrm>
            <a:off x="7786500" y="4382473"/>
            <a:ext cx="507900" cy="507878"/>
          </a:xfrm>
          <a:prstGeom prst="rect">
            <a:avLst/>
          </a:prstGeom>
          <a:noFill/>
          <a:ln>
            <a:noFill/>
          </a:ln>
        </p:spPr>
      </p:pic>
      <p:pic>
        <p:nvPicPr>
          <p:cNvPr id="272" name="Google Shape;272;p40"/>
          <p:cNvPicPr preferRelativeResize="0"/>
          <p:nvPr/>
        </p:nvPicPr>
        <p:blipFill>
          <a:blip r:embed="rId4">
            <a:alphaModFix/>
          </a:blip>
          <a:stretch>
            <a:fillRect/>
          </a:stretch>
        </p:blipFill>
        <p:spPr>
          <a:xfrm>
            <a:off x="8501073" y="4380184"/>
            <a:ext cx="507900" cy="43429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78" name="Google Shape;278;p41"/>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Plan the Quote Sandwiches for Body Paragraphs 1 and 2 in the essay planner.</a:t>
            </a:r>
            <a:endParaRPr sz="2400"/>
          </a:p>
        </p:txBody>
      </p:sp>
      <p:pic>
        <p:nvPicPr>
          <p:cNvPr id="279" name="Google Shape;279;p41"/>
          <p:cNvPicPr preferRelativeResize="0"/>
          <p:nvPr/>
        </p:nvPicPr>
        <p:blipFill>
          <a:blip r:embed="rId3">
            <a:alphaModFix/>
          </a:blip>
          <a:stretch>
            <a:fillRect/>
          </a:stretch>
        </p:blipFill>
        <p:spPr>
          <a:xfrm>
            <a:off x="311700" y="1842775"/>
            <a:ext cx="3981450" cy="2724150"/>
          </a:xfrm>
          <a:prstGeom prst="rect">
            <a:avLst/>
          </a:prstGeom>
          <a:noFill/>
          <a:ln>
            <a:noFill/>
          </a:ln>
        </p:spPr>
      </p:pic>
      <p:pic>
        <p:nvPicPr>
          <p:cNvPr id="280" name="Google Shape;280;p41"/>
          <p:cNvPicPr preferRelativeResize="0"/>
          <p:nvPr/>
        </p:nvPicPr>
        <p:blipFill>
          <a:blip r:embed="rId4">
            <a:alphaModFix/>
          </a:blip>
          <a:stretch>
            <a:fillRect/>
          </a:stretch>
        </p:blipFill>
        <p:spPr>
          <a:xfrm>
            <a:off x="4572000" y="1828488"/>
            <a:ext cx="4038600" cy="275272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87" name="Google Shape;287;p42"/>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11</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600" b="1" dirty="0">
                <a:solidFill>
                  <a:schemeClr val="dk1"/>
                </a:solidFill>
              </a:rPr>
              <a:t>Preparing for Lesson 11:</a:t>
            </a:r>
            <a:r>
              <a:rPr lang="en" sz="1600" i="1" dirty="0">
                <a:solidFill>
                  <a:schemeClr val="dk1"/>
                </a:solidFill>
              </a:rPr>
              <a:t>  </a:t>
            </a:r>
            <a:r>
              <a:rPr lang="en" sz="1600" dirty="0">
                <a:solidFill>
                  <a:schemeClr val="dk1"/>
                </a:solidFill>
              </a:rPr>
              <a:t>Materials and classroom preparation</a:t>
            </a:r>
            <a:endParaRPr sz="1600" dirty="0">
              <a:solidFill>
                <a:schemeClr val="dk1"/>
              </a:solidFill>
            </a:endParaRPr>
          </a:p>
          <a:p>
            <a:pPr marL="0" lvl="0" indent="0" algn="l" rtl="0">
              <a:spcBef>
                <a:spcPts val="800"/>
              </a:spcBef>
              <a:spcAft>
                <a:spcPts val="0"/>
              </a:spcAft>
              <a:buClr>
                <a:schemeClr val="dk1"/>
              </a:buClr>
              <a:buSzPts val="2500"/>
              <a:buFont typeface="Arial"/>
              <a:buNone/>
            </a:pP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Prepare a copy of each handout per student or consider creating a peer critique packet for each student that includes: </a:t>
            </a:r>
            <a:endParaRPr sz="1600" dirty="0">
              <a:solidFill>
                <a:schemeClr val="dk1"/>
              </a:solidFill>
            </a:endParaRPr>
          </a:p>
          <a:p>
            <a:pPr marL="914400" lvl="1" indent="-342900" algn="l" rtl="0">
              <a:spcBef>
                <a:spcPts val="0"/>
              </a:spcBef>
              <a:spcAft>
                <a:spcPts val="0"/>
              </a:spcAft>
              <a:buClr>
                <a:schemeClr val="dk1"/>
              </a:buClr>
              <a:buSzPts val="1800"/>
              <a:buChar char="•"/>
            </a:pPr>
            <a:r>
              <a:rPr lang="en" sz="1600" dirty="0">
                <a:solidFill>
                  <a:schemeClr val="dk1"/>
                </a:solidFill>
              </a:rPr>
              <a:t>the </a:t>
            </a:r>
            <a:r>
              <a:rPr lang="en" sz="1600" b="1" dirty="0">
                <a:solidFill>
                  <a:schemeClr val="dk1"/>
                </a:solidFill>
              </a:rPr>
              <a:t>Quote Sandwich guide</a:t>
            </a:r>
            <a:endParaRPr sz="1600" b="1" dirty="0">
              <a:solidFill>
                <a:schemeClr val="dk1"/>
              </a:solidFill>
            </a:endParaRPr>
          </a:p>
          <a:p>
            <a:pPr marL="914400" lvl="1" indent="-342900" algn="l" rtl="0">
              <a:spcBef>
                <a:spcPts val="0"/>
              </a:spcBef>
              <a:spcAft>
                <a:spcPts val="0"/>
              </a:spcAft>
              <a:buClr>
                <a:schemeClr val="dk1"/>
              </a:buClr>
              <a:buSzPts val="1800"/>
              <a:buChar char="•"/>
            </a:pPr>
            <a:r>
              <a:rPr lang="en" sz="1600" b="1" dirty="0">
                <a:solidFill>
                  <a:schemeClr val="dk1"/>
                </a:solidFill>
              </a:rPr>
              <a:t>Quote Sandwich for Peer Critique</a:t>
            </a:r>
            <a:endParaRPr sz="1600" b="1" dirty="0">
              <a:solidFill>
                <a:schemeClr val="dk1"/>
              </a:solidFill>
            </a:endParaRPr>
          </a:p>
          <a:p>
            <a:pPr marL="914400" lvl="1" indent="-342900" algn="l" rtl="0">
              <a:spcBef>
                <a:spcPts val="0"/>
              </a:spcBef>
              <a:spcAft>
                <a:spcPts val="0"/>
              </a:spcAft>
              <a:buClr>
                <a:schemeClr val="dk1"/>
              </a:buClr>
              <a:buSzPts val="1800"/>
              <a:buChar char="•"/>
            </a:pPr>
            <a:r>
              <a:rPr lang="en" sz="1600" b="1" dirty="0">
                <a:solidFill>
                  <a:schemeClr val="dk1"/>
                </a:solidFill>
              </a:rPr>
              <a:t>Peer Critique Expectations and Directions</a:t>
            </a:r>
            <a:endParaRPr sz="1600" b="1" dirty="0">
              <a:solidFill>
                <a:schemeClr val="dk1"/>
              </a:solidFill>
            </a:endParaRPr>
          </a:p>
          <a:p>
            <a:pPr marL="914400" lvl="1" indent="-342900" algn="l" rtl="0">
              <a:spcBef>
                <a:spcPts val="0"/>
              </a:spcBef>
              <a:spcAft>
                <a:spcPts val="0"/>
              </a:spcAft>
              <a:buClr>
                <a:schemeClr val="dk1"/>
              </a:buClr>
              <a:buSzPts val="1800"/>
              <a:buChar char="•"/>
            </a:pPr>
            <a:r>
              <a:rPr lang="en" sz="1600" b="1" dirty="0">
                <a:solidFill>
                  <a:schemeClr val="dk1"/>
                </a:solidFill>
              </a:rPr>
              <a:t>Peer Critique recording form </a:t>
            </a:r>
            <a:endParaRPr sz="1600" b="1" dirty="0">
              <a:solidFill>
                <a:schemeClr val="dk1"/>
              </a:solidFill>
            </a:endParaRPr>
          </a:p>
          <a:p>
            <a:pPr marL="457200" lvl="0" indent="-361950" algn="l" rtl="0">
              <a:spcBef>
                <a:spcPts val="0"/>
              </a:spcBef>
              <a:spcAft>
                <a:spcPts val="0"/>
              </a:spcAft>
              <a:buClr>
                <a:schemeClr val="dk1"/>
              </a:buClr>
              <a:buSzPts val="2100"/>
              <a:buChar char="•"/>
            </a:pPr>
            <a:r>
              <a:rPr lang="en" sz="1600" b="1" i="1" dirty="0">
                <a:solidFill>
                  <a:schemeClr val="dk1"/>
                </a:solidFill>
              </a:rPr>
              <a:t>To Kill a Mockingbird</a:t>
            </a:r>
            <a:r>
              <a:rPr lang="en" sz="1600" b="1" dirty="0">
                <a:solidFill>
                  <a:schemeClr val="dk1"/>
                </a:solidFill>
              </a:rPr>
              <a:t> Argument rubric </a:t>
            </a:r>
            <a:r>
              <a:rPr lang="en" sz="1600" dirty="0">
                <a:solidFill>
                  <a:schemeClr val="dk1"/>
                </a:solidFill>
              </a:rPr>
              <a:t>(one per student and one to display)</a:t>
            </a:r>
            <a:endParaRPr sz="1600" dirty="0">
              <a:solidFill>
                <a:schemeClr val="dk1"/>
              </a:solidFill>
            </a:endParaRPr>
          </a:p>
          <a:p>
            <a:pPr marL="457200" lvl="0" indent="-361950" algn="l" rtl="0">
              <a:spcBef>
                <a:spcPts val="0"/>
              </a:spcBef>
              <a:spcAft>
                <a:spcPts val="0"/>
              </a:spcAft>
              <a:buClr>
                <a:schemeClr val="dk1"/>
              </a:buClr>
              <a:buSzPts val="2100"/>
              <a:buChar char="•"/>
            </a:pPr>
            <a:r>
              <a:rPr lang="en" sz="1600" b="1" i="1" dirty="0">
                <a:solidFill>
                  <a:schemeClr val="dk1"/>
                </a:solidFill>
              </a:rPr>
              <a:t>To Kill a Mockingbird </a:t>
            </a:r>
            <a:r>
              <a:rPr lang="en" sz="1600" b="1" dirty="0">
                <a:solidFill>
                  <a:schemeClr val="dk1"/>
                </a:solidFill>
              </a:rPr>
              <a:t>Essay planner </a:t>
            </a:r>
            <a:r>
              <a:rPr lang="en" sz="1600" dirty="0">
                <a:solidFill>
                  <a:schemeClr val="dk1"/>
                </a:solidFill>
              </a:rPr>
              <a:t>(one per student)</a:t>
            </a:r>
            <a:endParaRPr sz="1600" dirty="0">
              <a:solidFill>
                <a:schemeClr val="dk1"/>
              </a:solidFill>
            </a:endParaRPr>
          </a:p>
          <a:p>
            <a:pPr marL="457200" lvl="0" indent="-361950" algn="l" rtl="0">
              <a:spcBef>
                <a:spcPts val="0"/>
              </a:spcBef>
              <a:spcAft>
                <a:spcPts val="0"/>
              </a:spcAft>
              <a:buClr>
                <a:schemeClr val="dk1"/>
              </a:buClr>
              <a:buSzPts val="2100"/>
              <a:buChar char="•"/>
            </a:pPr>
            <a:r>
              <a:rPr lang="en" sz="1600" b="1" dirty="0">
                <a:solidFill>
                  <a:schemeClr val="dk1"/>
                </a:solidFill>
              </a:rPr>
              <a:t>Peer Critique Expectations and Directions </a:t>
            </a:r>
            <a:r>
              <a:rPr lang="en" sz="1600" dirty="0">
                <a:solidFill>
                  <a:schemeClr val="dk1"/>
                </a:solidFill>
              </a:rPr>
              <a:t>(on chart paper or on white board)</a:t>
            </a:r>
            <a:br>
              <a:rPr lang="en" sz="1600" dirty="0">
                <a:solidFill>
                  <a:schemeClr val="dk1"/>
                </a:solidFill>
              </a:rPr>
            </a:br>
            <a:endParaRPr sz="16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11</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11: </a:t>
            </a:r>
            <a:r>
              <a:rPr lang="en" dirty="0">
                <a:solidFill>
                  <a:schemeClr val="dk1"/>
                </a:solidFill>
              </a:rPr>
              <a:t>Reading and protocols to read in preparation:</a:t>
            </a:r>
            <a:endParaRPr dirty="0">
              <a:solidFill>
                <a:schemeClr val="dk1"/>
              </a:solidFill>
            </a:endParaRPr>
          </a:p>
          <a:p>
            <a:pPr marL="0" lvl="0" indent="0" algn="l" rtl="0">
              <a:spcBef>
                <a:spcPts val="800"/>
              </a:spcBef>
              <a:spcAft>
                <a:spcPts val="0"/>
              </a:spcAft>
              <a:buClr>
                <a:schemeClr val="dk1"/>
              </a:buClr>
              <a:buSzPts val="2500"/>
              <a:buFont typeface="Arial"/>
              <a:buNone/>
            </a:pP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Review the </a:t>
            </a:r>
            <a:r>
              <a:rPr lang="en" b="1" dirty="0">
                <a:solidFill>
                  <a:schemeClr val="dk1"/>
                </a:solidFill>
              </a:rPr>
              <a:t>Quote Sandwich guide</a:t>
            </a:r>
            <a:endParaRPr b="1"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Review the </a:t>
            </a:r>
            <a:r>
              <a:rPr lang="en" b="1" i="1" dirty="0">
                <a:solidFill>
                  <a:schemeClr val="dk1"/>
                </a:solidFill>
              </a:rPr>
              <a:t>To Kill a Mockingbird </a:t>
            </a:r>
            <a:r>
              <a:rPr lang="en" b="1" dirty="0">
                <a:solidFill>
                  <a:schemeClr val="dk1"/>
                </a:solidFill>
              </a:rPr>
              <a:t>Argument Rubric</a:t>
            </a:r>
            <a:endParaRPr b="1"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Reread Chapters 29-31 of </a:t>
            </a:r>
            <a:r>
              <a:rPr lang="en" i="1" dirty="0">
                <a:solidFill>
                  <a:schemeClr val="dk1"/>
                </a:solidFill>
              </a:rPr>
              <a:t>To Kill a Mockingbird</a:t>
            </a:r>
            <a:endParaRPr i="1" dirty="0">
              <a:solidFill>
                <a:schemeClr val="dk1"/>
              </a:solidFill>
            </a:endParaRPr>
          </a:p>
          <a:p>
            <a:pPr marL="457200" lvl="0" indent="-361950" algn="l" rtl="0">
              <a:spcBef>
                <a:spcPts val="0"/>
              </a:spcBef>
              <a:spcAft>
                <a:spcPts val="0"/>
              </a:spcAft>
              <a:buClr>
                <a:schemeClr val="dk1"/>
              </a:buClr>
              <a:buSzPts val="2100"/>
              <a:buChar char="•"/>
            </a:pPr>
            <a:r>
              <a:rPr lang="en" dirty="0">
                <a:solidFill>
                  <a:schemeClr val="dk1"/>
                </a:solidFill>
              </a:rPr>
              <a:t>Review the protocol for Peer Critique</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11</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600" dirty="0"/>
              <a:t>Today, you’ll continue preparing for the </a:t>
            </a:r>
            <a:r>
              <a:rPr lang="en" sz="1600" b="1" dirty="0"/>
              <a:t>End of Unit 2 Argument essay </a:t>
            </a:r>
            <a:r>
              <a:rPr lang="en" sz="1600" dirty="0"/>
              <a:t>by focusing on how to effectively incorporate evidence and engaging in a Peer Critique to improve your writing. It is also important to know how your essay will be assessed, so you’ll be reviewing the argument rubric. </a:t>
            </a:r>
            <a:endParaRPr sz="1600" dirty="0"/>
          </a:p>
          <a:p>
            <a:pPr marL="0" lvl="0" indent="0" algn="l" rtl="0">
              <a:lnSpc>
                <a:spcPct val="100000"/>
              </a:lnSpc>
              <a:spcBef>
                <a:spcPts val="800"/>
              </a:spcBef>
              <a:spcAft>
                <a:spcPts val="0"/>
              </a:spcAft>
              <a:buNone/>
            </a:pPr>
            <a:endParaRPr sz="1600" dirty="0"/>
          </a:p>
          <a:p>
            <a:pPr marL="0" lvl="0" indent="0" algn="l" rtl="0">
              <a:lnSpc>
                <a:spcPct val="100000"/>
              </a:lnSpc>
              <a:spcBef>
                <a:spcPts val="800"/>
              </a:spcBef>
              <a:spcAft>
                <a:spcPts val="0"/>
              </a:spcAft>
              <a:buNone/>
            </a:pPr>
            <a:r>
              <a:rPr lang="en" sz="1600" dirty="0"/>
              <a:t>Here’s what you’ll be doing today:</a:t>
            </a:r>
            <a:endParaRPr sz="1600" dirty="0"/>
          </a:p>
          <a:p>
            <a:pPr marL="457200" lvl="0" indent="-361950" algn="l" rtl="0">
              <a:lnSpc>
                <a:spcPct val="100000"/>
              </a:lnSpc>
              <a:spcBef>
                <a:spcPts val="800"/>
              </a:spcBef>
              <a:spcAft>
                <a:spcPts val="0"/>
              </a:spcAft>
              <a:buSzPts val="2100"/>
              <a:buChar char="•"/>
            </a:pPr>
            <a:r>
              <a:rPr lang="en" sz="1600" dirty="0"/>
              <a:t>Review the </a:t>
            </a:r>
            <a:r>
              <a:rPr lang="en" sz="1600" b="1" i="1" dirty="0"/>
              <a:t>To Kill a Mockingbird</a:t>
            </a:r>
            <a:r>
              <a:rPr lang="en" sz="1600" b="1" dirty="0"/>
              <a:t> argument rubric</a:t>
            </a:r>
            <a:endParaRPr sz="1600" b="1" dirty="0"/>
          </a:p>
          <a:p>
            <a:pPr marL="457200" lvl="0" indent="-361950" algn="l" rtl="0">
              <a:lnSpc>
                <a:spcPct val="100000"/>
              </a:lnSpc>
              <a:spcBef>
                <a:spcPts val="0"/>
              </a:spcBef>
              <a:spcAft>
                <a:spcPts val="0"/>
              </a:spcAft>
              <a:buSzPts val="2100"/>
              <a:buChar char="•"/>
            </a:pPr>
            <a:r>
              <a:rPr lang="en" sz="1600" dirty="0"/>
              <a:t>Learn the Quote Sandwich method for incorporating evidence</a:t>
            </a:r>
            <a:endParaRPr sz="1600" dirty="0"/>
          </a:p>
          <a:p>
            <a:pPr marL="457200" lvl="0" indent="-361950" algn="l" rtl="0">
              <a:spcBef>
                <a:spcPts val="0"/>
              </a:spcBef>
              <a:spcAft>
                <a:spcPts val="0"/>
              </a:spcAft>
              <a:buSzPts val="2100"/>
              <a:buChar char="•"/>
            </a:pPr>
            <a:r>
              <a:rPr lang="en" sz="1600" dirty="0"/>
              <a:t>Peer Critique your partner’s Quote Sandwich and use their feedback to improve your own</a:t>
            </a:r>
            <a:endParaRPr sz="1600" dirty="0"/>
          </a:p>
          <a:p>
            <a:pPr marL="457200" lvl="0" indent="-361950" algn="l" rtl="0">
              <a:lnSpc>
                <a:spcPct val="100000"/>
              </a:lnSpc>
              <a:spcBef>
                <a:spcPts val="0"/>
              </a:spcBef>
              <a:spcAft>
                <a:spcPts val="0"/>
              </a:spcAft>
              <a:buSzPts val="2100"/>
              <a:buChar char="•"/>
            </a:pPr>
            <a:r>
              <a:rPr lang="en" sz="1600" dirty="0"/>
              <a:t>Plan for your argument essay</a:t>
            </a:r>
            <a:endParaRPr sz="1600" dirty="0"/>
          </a:p>
        </p:txBody>
      </p:sp>
      <p:sp>
        <p:nvSpPr>
          <p:cNvPr id="213" name="Google Shape;213;p32"/>
          <p:cNvSpPr txBox="1"/>
          <p:nvPr/>
        </p:nvSpPr>
        <p:spPr>
          <a:xfrm>
            <a:off x="-4730250" y="1463925"/>
            <a:ext cx="1371600" cy="45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Share Our Thinking</a:t>
            </a:r>
            <a:endParaRPr/>
          </a:p>
        </p:txBody>
      </p:sp>
      <p:sp>
        <p:nvSpPr>
          <p:cNvPr id="219" name="Google Shape;219;p33"/>
          <p:cNvSpPr txBox="1">
            <a:spLocks noGrp="1"/>
          </p:cNvSpPr>
          <p:nvPr>
            <p:ph type="body" idx="1"/>
          </p:nvPr>
        </p:nvSpPr>
        <p:spPr>
          <a:xfrm>
            <a:off x="311700" y="1093600"/>
            <a:ext cx="8520600" cy="30588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Char char="•"/>
            </a:pPr>
            <a:r>
              <a:rPr lang="en" sz="1800" dirty="0">
                <a:solidFill>
                  <a:schemeClr val="dk1"/>
                </a:solidFill>
              </a:rPr>
              <a:t>Pair up with your Discussion Appointment for today.</a:t>
            </a:r>
            <a:br>
              <a:rPr lang="en" sz="1800" dirty="0">
                <a:solidFill>
                  <a:schemeClr val="dk1"/>
                </a:solidFill>
              </a:rPr>
            </a:br>
            <a:endParaRPr sz="1800" dirty="0">
              <a:solidFill>
                <a:schemeClr val="dk1"/>
              </a:solidFill>
            </a:endParaRPr>
          </a:p>
          <a:p>
            <a:pPr marL="457200" lvl="0" indent="-381000" algn="l" rtl="0">
              <a:spcBef>
                <a:spcPts val="0"/>
              </a:spcBef>
              <a:spcAft>
                <a:spcPts val="0"/>
              </a:spcAft>
              <a:buClr>
                <a:schemeClr val="dk1"/>
              </a:buClr>
              <a:buSzPts val="2400"/>
              <a:buChar char="•"/>
            </a:pPr>
            <a:r>
              <a:rPr lang="en" sz="1800" dirty="0">
                <a:solidFill>
                  <a:schemeClr val="dk1"/>
                </a:solidFill>
              </a:rPr>
              <a:t>Share your responses to the focus question from last night’s homework.</a:t>
            </a:r>
            <a:br>
              <a:rPr lang="en" sz="1800" dirty="0">
                <a:solidFill>
                  <a:schemeClr val="dk1"/>
                </a:solidFill>
              </a:rPr>
            </a:br>
            <a:endParaRPr sz="1800" dirty="0">
              <a:solidFill>
                <a:schemeClr val="dk1"/>
              </a:solidFill>
            </a:endParaRPr>
          </a:p>
          <a:p>
            <a:pPr marL="0" lvl="0" indent="0" algn="l" rtl="0">
              <a:lnSpc>
                <a:spcPct val="90000"/>
              </a:lnSpc>
              <a:spcBef>
                <a:spcPts val="800"/>
              </a:spcBef>
              <a:spcAft>
                <a:spcPts val="0"/>
              </a:spcAft>
              <a:buClr>
                <a:schemeClr val="dk1"/>
              </a:buClr>
              <a:buSzPts val="3200"/>
              <a:buFont typeface="Arial"/>
              <a:buNone/>
            </a:pPr>
            <a:r>
              <a:rPr lang="en" sz="1800" dirty="0"/>
              <a:t>What does Scout mean when she says, </a:t>
            </a:r>
            <a:r>
              <a:rPr lang="en" sz="1800" i="1" dirty="0"/>
              <a:t>“Atticus was right. One time he said you never really know a man until you stand in his shoes and walk around in them. Just standing on the Radley porch was </a:t>
            </a:r>
            <a:r>
              <a:rPr lang="en" sz="1800" i="1" dirty="0" smtClean="0"/>
              <a:t>enough</a:t>
            </a:r>
            <a:r>
              <a:rPr lang="en" sz="1800" dirty="0" smtClean="0"/>
              <a:t>?</a:t>
            </a:r>
            <a:r>
              <a:rPr lang="en-US" sz="1800" dirty="0" smtClean="0"/>
              <a:t>”</a:t>
            </a:r>
            <a:endParaRPr sz="1800" dirty="0"/>
          </a:p>
        </p:txBody>
      </p:sp>
      <p:pic>
        <p:nvPicPr>
          <p:cNvPr id="220" name="Google Shape;220;p33"/>
          <p:cNvPicPr preferRelativeResize="0"/>
          <p:nvPr/>
        </p:nvPicPr>
        <p:blipFill>
          <a:blip r:embed="rId3">
            <a:alphaModFix/>
          </a:blip>
          <a:stretch>
            <a:fillRect/>
          </a:stretch>
        </p:blipFill>
        <p:spPr>
          <a:xfrm>
            <a:off x="8231020" y="4270114"/>
            <a:ext cx="657225" cy="561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Our Learning Targets</a:t>
            </a:r>
            <a:endParaRPr/>
          </a:p>
        </p:txBody>
      </p:sp>
      <p:sp>
        <p:nvSpPr>
          <p:cNvPr id="226" name="Google Shape;226;p34"/>
          <p:cNvSpPr txBox="1">
            <a:spLocks noGrp="1"/>
          </p:cNvSpPr>
          <p:nvPr>
            <p:ph type="body" idx="1"/>
          </p:nvPr>
        </p:nvSpPr>
        <p:spPr>
          <a:xfrm>
            <a:off x="311700" y="1201750"/>
            <a:ext cx="8520600" cy="2950500"/>
          </a:xfrm>
          <a:prstGeom prst="rect">
            <a:avLst/>
          </a:prstGeom>
        </p:spPr>
        <p:txBody>
          <a:bodyPr spcFirstLastPara="1" wrap="square" lIns="68575" tIns="34275" rIns="68575" bIns="34275" anchor="t" anchorCtr="0">
            <a:noAutofit/>
          </a:bodyPr>
          <a:lstStyle/>
          <a:p>
            <a:pPr marL="457200" lvl="0" indent="-381000" algn="l" rtl="0">
              <a:lnSpc>
                <a:spcPct val="90000"/>
              </a:lnSpc>
              <a:spcBef>
                <a:spcPts val="800"/>
              </a:spcBef>
              <a:spcAft>
                <a:spcPts val="0"/>
              </a:spcAft>
              <a:buSzPts val="2400"/>
              <a:buAutoNum type="arabicPeriod"/>
            </a:pPr>
            <a:r>
              <a:rPr lang="en" sz="2400" dirty="0"/>
              <a:t>I can </a:t>
            </a:r>
            <a:r>
              <a:rPr lang="en" sz="2400" i="1" dirty="0"/>
              <a:t>critique my partner’s use of evidence </a:t>
            </a:r>
            <a:r>
              <a:rPr lang="en" sz="2400" dirty="0"/>
              <a:t>using criteria from the </a:t>
            </a:r>
            <a:r>
              <a:rPr lang="en" sz="2400" b="1" i="1" dirty="0"/>
              <a:t>To Kill a Mockingbird</a:t>
            </a:r>
            <a:r>
              <a:rPr lang="en" sz="2400" b="1" dirty="0"/>
              <a:t> argument rubric</a:t>
            </a:r>
            <a:r>
              <a:rPr lang="en" sz="2400" dirty="0"/>
              <a:t>.</a:t>
            </a:r>
            <a:endParaRPr sz="2400" dirty="0"/>
          </a:p>
          <a:p>
            <a:pPr marL="457200" lvl="0" indent="-381000" algn="l" rtl="0">
              <a:lnSpc>
                <a:spcPct val="90000"/>
              </a:lnSpc>
              <a:spcBef>
                <a:spcPts val="0"/>
              </a:spcBef>
              <a:spcAft>
                <a:spcPts val="0"/>
              </a:spcAft>
              <a:buSzPts val="2400"/>
              <a:buAutoNum type="arabicPeriod"/>
            </a:pPr>
            <a:r>
              <a:rPr lang="en" sz="2400" dirty="0"/>
              <a:t>I can </a:t>
            </a:r>
            <a:r>
              <a:rPr lang="en" sz="2400" i="1" dirty="0"/>
              <a:t>revise my work</a:t>
            </a:r>
            <a:r>
              <a:rPr lang="en" sz="2400" dirty="0"/>
              <a:t> by incorporating helpful feedback from my partner. </a:t>
            </a:r>
            <a:endParaRPr sz="2400" dirty="0"/>
          </a:p>
          <a:p>
            <a:pPr marL="457200" lvl="0" indent="-381000" algn="l" rtl="0">
              <a:lnSpc>
                <a:spcPct val="90000"/>
              </a:lnSpc>
              <a:spcBef>
                <a:spcPts val="0"/>
              </a:spcBef>
              <a:spcAft>
                <a:spcPts val="0"/>
              </a:spcAft>
              <a:buSzPts val="2400"/>
              <a:buAutoNum type="arabicPeriod"/>
            </a:pPr>
            <a:r>
              <a:rPr lang="en" sz="2400" dirty="0"/>
              <a:t>I can </a:t>
            </a:r>
            <a:r>
              <a:rPr lang="en" sz="2400" i="1" dirty="0"/>
              <a:t>write an organized argument essay</a:t>
            </a:r>
            <a:r>
              <a:rPr lang="en" sz="2400" dirty="0"/>
              <a:t> about </a:t>
            </a:r>
            <a:r>
              <a:rPr lang="en" sz="2400" i="1" dirty="0"/>
              <a:t>To Kill a Mockingbird</a:t>
            </a:r>
            <a:r>
              <a:rPr lang="en" sz="2400" dirty="0"/>
              <a:t>.</a:t>
            </a:r>
            <a:endParaRPr sz="2400" dirty="0"/>
          </a:p>
          <a:p>
            <a:pPr marL="457200" lvl="0" indent="0" algn="l" rtl="0">
              <a:lnSpc>
                <a:spcPct val="90000"/>
              </a:lnSpc>
              <a:spcBef>
                <a:spcPts val="800"/>
              </a:spcBef>
              <a:spcAft>
                <a:spcPts val="0"/>
              </a:spcAft>
              <a:buNone/>
            </a:pPr>
            <a:endParaRPr sz="2400" dirty="0"/>
          </a:p>
        </p:txBody>
      </p:sp>
      <p:pic>
        <p:nvPicPr>
          <p:cNvPr id="227" name="Google Shape;227;p34"/>
          <p:cNvPicPr preferRelativeResize="0"/>
          <p:nvPr/>
        </p:nvPicPr>
        <p:blipFill>
          <a:blip r:embed="rId3">
            <a:alphaModFix/>
          </a:blip>
          <a:stretch>
            <a:fillRect/>
          </a:stretch>
        </p:blipFill>
        <p:spPr>
          <a:xfrm>
            <a:off x="8249972" y="4298232"/>
            <a:ext cx="647700" cy="5238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Argument Rubric</a:t>
            </a:r>
            <a:endParaRPr/>
          </a:p>
        </p:txBody>
      </p:sp>
      <p:pic>
        <p:nvPicPr>
          <p:cNvPr id="233" name="Google Shape;233;p35"/>
          <p:cNvPicPr preferRelativeResize="0"/>
          <p:nvPr/>
        </p:nvPicPr>
        <p:blipFill>
          <a:blip r:embed="rId3">
            <a:alphaModFix/>
          </a:blip>
          <a:stretch>
            <a:fillRect/>
          </a:stretch>
        </p:blipFill>
        <p:spPr>
          <a:xfrm rot="5400000">
            <a:off x="5551523" y="1347173"/>
            <a:ext cx="3454023" cy="2712836"/>
          </a:xfrm>
          <a:prstGeom prst="rect">
            <a:avLst/>
          </a:prstGeom>
          <a:noFill/>
          <a:ln>
            <a:noFill/>
          </a:ln>
        </p:spPr>
      </p:pic>
      <p:sp>
        <p:nvSpPr>
          <p:cNvPr id="234" name="Google Shape;234;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The argument rubric is based on</a:t>
            </a:r>
            <a:br>
              <a:rPr lang="en" sz="2400"/>
            </a:br>
            <a:r>
              <a:rPr lang="en" sz="2400"/>
              <a:t>the one used to assess your essays </a:t>
            </a:r>
            <a:br>
              <a:rPr lang="en" sz="2400"/>
            </a:br>
            <a:r>
              <a:rPr lang="en" sz="2400"/>
              <a:t>in Module 1.</a:t>
            </a:r>
            <a:endParaRPr sz="2400"/>
          </a:p>
          <a:p>
            <a:pPr marL="0" lvl="0" indent="0" algn="l" rtl="0">
              <a:spcBef>
                <a:spcPts val="800"/>
              </a:spcBef>
              <a:spcAft>
                <a:spcPts val="0"/>
              </a:spcAft>
              <a:buNone/>
            </a:pPr>
            <a:endParaRPr sz="2400"/>
          </a:p>
          <a:p>
            <a:pPr marL="0" lvl="0" indent="0" algn="l" rtl="0">
              <a:spcBef>
                <a:spcPts val="800"/>
              </a:spcBef>
              <a:spcAft>
                <a:spcPts val="0"/>
              </a:spcAft>
              <a:buNone/>
            </a:pPr>
            <a:r>
              <a:rPr lang="en" sz="2400"/>
              <a:t>What do you notice that is different</a:t>
            </a:r>
            <a:br>
              <a:rPr lang="en" sz="2400"/>
            </a:br>
            <a:r>
              <a:rPr lang="en" sz="2400"/>
              <a:t>from the Module 1 essay rubric?</a:t>
            </a:r>
            <a:endParaRPr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311700" y="334175"/>
            <a:ext cx="87144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Let’s Use a Quote Sandwich to Cite Evidence</a:t>
            </a:r>
            <a:endParaRPr sz="2800"/>
          </a:p>
        </p:txBody>
      </p:sp>
      <p:pic>
        <p:nvPicPr>
          <p:cNvPr id="240" name="Google Shape;240;p36"/>
          <p:cNvPicPr preferRelativeResize="0"/>
          <p:nvPr/>
        </p:nvPicPr>
        <p:blipFill>
          <a:blip r:embed="rId3">
            <a:alphaModFix/>
          </a:blip>
          <a:stretch>
            <a:fillRect/>
          </a:stretch>
        </p:blipFill>
        <p:spPr>
          <a:xfrm>
            <a:off x="4505274" y="906875"/>
            <a:ext cx="4520826" cy="3735250"/>
          </a:xfrm>
          <a:prstGeom prst="rect">
            <a:avLst/>
          </a:prstGeom>
          <a:noFill/>
          <a:ln>
            <a:noFill/>
          </a:ln>
        </p:spPr>
      </p:pic>
      <p:sp>
        <p:nvSpPr>
          <p:cNvPr id="241" name="Google Shape;241;p36"/>
          <p:cNvSpPr txBox="1">
            <a:spLocks noGrp="1"/>
          </p:cNvSpPr>
          <p:nvPr>
            <p:ph type="body" idx="1"/>
          </p:nvPr>
        </p:nvSpPr>
        <p:spPr>
          <a:xfrm>
            <a:off x="183775" y="1251400"/>
            <a:ext cx="4454213"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600" dirty="0">
                <a:solidFill>
                  <a:schemeClr val="dk1"/>
                </a:solidFill>
              </a:rPr>
              <a:t>A sandwich is made up of three parts—</a:t>
            </a:r>
            <a:br>
              <a:rPr lang="en" sz="1600" dirty="0">
                <a:solidFill>
                  <a:schemeClr val="dk1"/>
                </a:solidFill>
              </a:rPr>
            </a:br>
            <a:r>
              <a:rPr lang="en" sz="1600" dirty="0">
                <a:solidFill>
                  <a:schemeClr val="dk1"/>
                </a:solidFill>
              </a:rPr>
              <a:t>the bread on top, the filling in the </a:t>
            </a:r>
            <a:br>
              <a:rPr lang="en" sz="1600" dirty="0">
                <a:solidFill>
                  <a:schemeClr val="dk1"/>
                </a:solidFill>
              </a:rPr>
            </a:br>
            <a:r>
              <a:rPr lang="en" sz="1600" dirty="0">
                <a:solidFill>
                  <a:schemeClr val="dk1"/>
                </a:solidFill>
              </a:rPr>
              <a:t>middle, and the bread on the bottom.</a:t>
            </a:r>
            <a:endParaRPr sz="1600" dirty="0">
              <a:solidFill>
                <a:schemeClr val="dk1"/>
              </a:solidFill>
            </a:endParaRPr>
          </a:p>
          <a:p>
            <a:pPr marL="0" lvl="0" indent="0" algn="l" rtl="0">
              <a:spcBef>
                <a:spcPts val="800"/>
              </a:spcBef>
              <a:spcAft>
                <a:spcPts val="0"/>
              </a:spcAft>
              <a:buNone/>
            </a:pPr>
            <a:r>
              <a:rPr lang="en" sz="1600" dirty="0">
                <a:solidFill>
                  <a:schemeClr val="dk1"/>
                </a:solidFill>
              </a:rPr>
              <a:t>A “quote sandwich” is similar; it is how</a:t>
            </a:r>
            <a:br>
              <a:rPr lang="en" sz="1600" dirty="0">
                <a:solidFill>
                  <a:schemeClr val="dk1"/>
                </a:solidFill>
              </a:rPr>
            </a:br>
            <a:r>
              <a:rPr lang="en" sz="1600" dirty="0">
                <a:solidFill>
                  <a:schemeClr val="dk1"/>
                </a:solidFill>
              </a:rPr>
              <a:t>you use evidence in an argument essay.</a:t>
            </a:r>
            <a:br>
              <a:rPr lang="en" sz="1600" dirty="0">
                <a:solidFill>
                  <a:schemeClr val="dk1"/>
                </a:solidFill>
              </a:rPr>
            </a:br>
            <a:r>
              <a:rPr lang="en" sz="1600" dirty="0">
                <a:solidFill>
                  <a:schemeClr val="dk1"/>
                </a:solidFill>
              </a:rPr>
              <a:t> </a:t>
            </a:r>
            <a:endParaRPr sz="1600" dirty="0">
              <a:solidFill>
                <a:schemeClr val="dk1"/>
              </a:solidFill>
            </a:endParaRPr>
          </a:p>
          <a:p>
            <a:pPr marL="457200" lvl="0" indent="-361950" algn="l" rtl="0">
              <a:spcBef>
                <a:spcPts val="800"/>
              </a:spcBef>
              <a:spcAft>
                <a:spcPts val="0"/>
              </a:spcAft>
              <a:buClr>
                <a:schemeClr val="dk1"/>
              </a:buClr>
              <a:buSzPts val="2100"/>
              <a:buAutoNum type="arabicPeriod"/>
            </a:pPr>
            <a:r>
              <a:rPr lang="en" sz="1600" dirty="0">
                <a:solidFill>
                  <a:schemeClr val="dk1"/>
                </a:solidFill>
              </a:rPr>
              <a:t>Introduce a quote by telling your </a:t>
            </a:r>
            <a:br>
              <a:rPr lang="en" sz="1600" dirty="0">
                <a:solidFill>
                  <a:schemeClr val="dk1"/>
                </a:solidFill>
              </a:rPr>
            </a:br>
            <a:r>
              <a:rPr lang="en" sz="1600" dirty="0">
                <a:solidFill>
                  <a:schemeClr val="dk1"/>
                </a:solidFill>
              </a:rPr>
              <a:t>reader where it came from. </a:t>
            </a:r>
            <a:endParaRPr sz="1600" dirty="0">
              <a:solidFill>
                <a:schemeClr val="dk1"/>
              </a:solidFill>
            </a:endParaRPr>
          </a:p>
          <a:p>
            <a:pPr marL="457200" lvl="0" indent="-361950" algn="l" rtl="0">
              <a:spcBef>
                <a:spcPts val="0"/>
              </a:spcBef>
              <a:spcAft>
                <a:spcPts val="0"/>
              </a:spcAft>
              <a:buClr>
                <a:schemeClr val="dk1"/>
              </a:buClr>
              <a:buSzPts val="2100"/>
              <a:buAutoNum type="arabicPeriod"/>
            </a:pPr>
            <a:r>
              <a:rPr lang="en" sz="1600" dirty="0">
                <a:solidFill>
                  <a:schemeClr val="dk1"/>
                </a:solidFill>
              </a:rPr>
              <a:t>Include the quote. </a:t>
            </a:r>
            <a:endParaRPr sz="1600" dirty="0">
              <a:solidFill>
                <a:schemeClr val="dk1"/>
              </a:solidFill>
            </a:endParaRPr>
          </a:p>
          <a:p>
            <a:pPr marL="457200" lvl="0" indent="-361950" algn="l" rtl="0">
              <a:spcBef>
                <a:spcPts val="0"/>
              </a:spcBef>
              <a:spcAft>
                <a:spcPts val="0"/>
              </a:spcAft>
              <a:buClr>
                <a:schemeClr val="dk1"/>
              </a:buClr>
              <a:buSzPts val="2100"/>
              <a:buAutoNum type="arabicPeriod"/>
            </a:pPr>
            <a:r>
              <a:rPr lang="en" sz="1600" dirty="0">
                <a:solidFill>
                  <a:schemeClr val="dk1"/>
                </a:solidFill>
              </a:rPr>
              <a:t>Explain how the quote supports your </a:t>
            </a:r>
            <a:br>
              <a:rPr lang="en" sz="1600" dirty="0">
                <a:solidFill>
                  <a:schemeClr val="dk1"/>
                </a:solidFill>
              </a:rPr>
            </a:br>
            <a:r>
              <a:rPr lang="en" sz="1600" dirty="0">
                <a:solidFill>
                  <a:schemeClr val="dk1"/>
                </a:solidFill>
              </a:rPr>
              <a:t>idea. </a:t>
            </a:r>
            <a:br>
              <a:rPr lang="en" sz="1600" dirty="0">
                <a:solidFill>
                  <a:schemeClr val="dk1"/>
                </a:solidFill>
              </a:rPr>
            </a:br>
            <a:endParaRPr sz="1600"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03E61FB-59FB-4491-B928-345BC6AD7F9E}"/>
</file>

<file path=customXml/itemProps2.xml><?xml version="1.0" encoding="utf-8"?>
<ds:datastoreItem xmlns:ds="http://schemas.openxmlformats.org/officeDocument/2006/customXml" ds:itemID="{DBB31BAA-065D-4D98-8505-7BF5BC50C590}"/>
</file>

<file path=customXml/itemProps3.xml><?xml version="1.0" encoding="utf-8"?>
<ds:datastoreItem xmlns:ds="http://schemas.openxmlformats.org/officeDocument/2006/customXml" ds:itemID="{4059088F-2CE8-439C-964E-37A685E031C6}"/>
</file>

<file path=docProps/app.xml><?xml version="1.0" encoding="utf-8"?>
<Properties xmlns="http://schemas.openxmlformats.org/officeDocument/2006/extended-properties" xmlns:vt="http://schemas.openxmlformats.org/officeDocument/2006/docPropsVTypes">
  <TotalTime>16</TotalTime>
  <Words>2782</Words>
  <Application>Microsoft Macintosh PowerPoint</Application>
  <PresentationFormat>On-screen Show (16:9)</PresentationFormat>
  <Paragraphs>324</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Office Theme</vt:lpstr>
      <vt:lpstr>Office Theme</vt:lpstr>
      <vt:lpstr>Grade 8: Module 2: Unit 2: Lesson 11  Teacher slide, before teaching.</vt:lpstr>
      <vt:lpstr>Grade 8: Module 2: Unit 2: Lesson 11  Teacher slide, before teaching.</vt:lpstr>
      <vt:lpstr>Grade 8: Module 2: Unit 2: Lesson 11  Teacher slide, before teaching.</vt:lpstr>
      <vt:lpstr>Grade 8: Module 2:  Unit 2: Lesson 11</vt:lpstr>
      <vt:lpstr>Hello, Students!</vt:lpstr>
      <vt:lpstr>Let’s Share Our Thinking</vt:lpstr>
      <vt:lpstr>Let’s Review Our Learning Targets</vt:lpstr>
      <vt:lpstr>Let’s Review the Argument Rubric</vt:lpstr>
      <vt:lpstr>Let’s Use a Quote Sandwich to Cite Evidence</vt:lpstr>
      <vt:lpstr>Let’s Identify a Quote Sandwich in the Model Essay</vt:lpstr>
      <vt:lpstr>Let’s Create Our Own Quote Sandwich</vt:lpstr>
      <vt:lpstr>Let’s Discuss How to Peer Critique Effectively</vt:lpstr>
      <vt:lpstr>Let’s Provide Peer Feedback</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11  Teacher slide, before teaching.</dc:title>
  <cp:lastModifiedBy>Alexander Specht</cp:lastModifiedBy>
  <cp:revision>6</cp:revision>
  <dcterms:modified xsi:type="dcterms:W3CDTF">2018-09-25T03:22:43Z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