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slides/slide17.xml" ContentType="application/vnd.openxmlformats-officedocument.presentationml.slide+xml"/>
  <Override PartName="/ppt/presentation.xml" ContentType="application/vnd.openxmlformats-officedocument.presentationml.presentation.main+xml"/>
  <Override PartName="/ppt/slides/slide1.xml" ContentType="application/vnd.openxmlformats-officedocument.presentationml.slide+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slideMasters/slideMaster1.xml" ContentType="application/vnd.openxmlformats-officedocument.presentationml.slideMaster+xml"/>
  <Override PartName="/ppt/slideLayouts/slideLayout16.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13.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9.xml" ContentType="application/vnd.openxmlformats-officedocument.presentationml.slideLayout+xml"/>
  <Override PartName="/ppt/slideLayouts/slideLayout14.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15.xml" ContentType="application/vnd.openxmlformats-officedocument.presentationml.slideLayout+xml"/>
  <Override PartName="/ppt/slideLayouts/slideLayout47.xml" ContentType="application/vnd.openxmlformats-officedocument.presentationml.slideLayout+xml"/>
  <Override PartName="/ppt/slideLayouts/slideLayout49.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slideLayouts/slideLayout6.xml" ContentType="application/vnd.openxmlformats-officedocument.presentationml.slideLayout+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slideLayouts/slideLayout7.xml" ContentType="application/vnd.openxmlformats-officedocument.presentationml.slideLayout+xml"/>
  <Override PartName="/ppt/notesSlides/notesSlide15.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51.xml" ContentType="application/vnd.openxmlformats-officedocument.presentationml.slideLayout+xml"/>
  <Override PartName="/ppt/slideLayouts/slideLayout50.xml" ContentType="application/vnd.openxmlformats-officedocument.presentationml.slideLayout+xml"/>
  <Override PartName="/ppt/slideLayouts/slideLayout48.xml" ContentType="application/vnd.openxmlformats-officedocument.presentationml.slideLayout+xml"/>
  <Override PartName="/ppt/notesSlides/notesSlide3.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7010400" cy="92964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6197B789-2D98-4D85-95D9-43BDD2A20868}">
  <a:tblStyle styleId="{6197B789-2D98-4D85-95D9-43BDD2A2086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404" autoAdjust="0"/>
  </p:normalViewPr>
  <p:slideViewPr>
    <p:cSldViewPr snapToGrid="0">
      <p:cViewPr varScale="1">
        <p:scale>
          <a:sx n="73" d="100"/>
          <a:sy n="73" d="100"/>
        </p:scale>
        <p:origin x="-1424" y="-10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9.xml"/><Relationship Id="rId18" Type="http://schemas.openxmlformats.org/officeDocument/2006/relationships/slide" Target="slides/slide14.xml"/><Relationship Id="rId8" Type="http://schemas.openxmlformats.org/officeDocument/2006/relationships/slide" Target="slides/slide4.xml"/><Relationship Id="rId21" Type="http://schemas.openxmlformats.org/officeDocument/2006/relationships/slide" Target="slides/slide17.xml"/><Relationship Id="rId3" Type="http://schemas.openxmlformats.org/officeDocument/2006/relationships/slideMaster" Target="slideMasters/slideMaster3.xml"/><Relationship Id="rId25" Type="http://schemas.openxmlformats.org/officeDocument/2006/relationships/viewProps" Target="viewProps.xml"/><Relationship Id="rId12" Type="http://schemas.openxmlformats.org/officeDocument/2006/relationships/slide" Target="slides/slide8.xml"/><Relationship Id="rId17" Type="http://schemas.openxmlformats.org/officeDocument/2006/relationships/slide" Target="slides/slide13.xml"/><Relationship Id="rId7" Type="http://schemas.openxmlformats.org/officeDocument/2006/relationships/slide" Target="slides/slide3.xml"/><Relationship Id="rId20" Type="http://schemas.openxmlformats.org/officeDocument/2006/relationships/slide" Target="slides/slide16.xml"/><Relationship Id="rId16" Type="http://schemas.openxmlformats.org/officeDocument/2006/relationships/slide" Target="slides/slide12.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7.xml"/><Relationship Id="rId1" Type="http://schemas.openxmlformats.org/officeDocument/2006/relationships/slideMaster" Target="slideMasters/slideMaster1.xml"/><Relationship Id="rId6" Type="http://schemas.openxmlformats.org/officeDocument/2006/relationships/slide" Target="slides/slide2.xml"/><Relationship Id="rId23" Type="http://schemas.openxmlformats.org/officeDocument/2006/relationships/printerSettings" Target="printerSettings/printerSettings1.bin"/><Relationship Id="rId15" Type="http://schemas.openxmlformats.org/officeDocument/2006/relationships/slide" Target="slides/slide11.xml"/><Relationship Id="rId5" Type="http://schemas.openxmlformats.org/officeDocument/2006/relationships/slide" Target="slides/slide1.xml"/><Relationship Id="rId28" Type="http://schemas.openxmlformats.org/officeDocument/2006/relationships/customXml" Target="../customXml/item1.xml"/><Relationship Id="rId10" Type="http://schemas.openxmlformats.org/officeDocument/2006/relationships/slide" Target="slides/slide6.xml"/><Relationship Id="rId19" Type="http://schemas.openxmlformats.org/officeDocument/2006/relationships/slide" Target="slides/slide15.xml"/><Relationship Id="rId9" Type="http://schemas.openxmlformats.org/officeDocument/2006/relationships/slide" Target="slides/slide5.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0.xml"/><Relationship Id="rId4" Type="http://schemas.openxmlformats.org/officeDocument/2006/relationships/slideMaster" Target="slideMasters/slideMaster4.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388490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a:t>
            </a:r>
            <a:r>
              <a:rPr lang="en-US" dirty="0" smtClean="0"/>
              <a:t>Students </a:t>
            </a:r>
            <a:r>
              <a:rPr lang="en-US" dirty="0"/>
              <a:t>will can identify the homophones “road” or “rode” based on meaning.</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SzPts val="1200"/>
              <a:buChar char="●"/>
            </a:pPr>
            <a:r>
              <a:rPr lang="en-US" dirty="0"/>
              <a:t>Students interact with an excerpt from the </a:t>
            </a:r>
            <a:r>
              <a:rPr lang="en-US" b="1" dirty="0"/>
              <a:t>Decodable Reader: “All About Maps.” </a:t>
            </a:r>
            <a:r>
              <a:rPr lang="en-US" dirty="0"/>
              <a:t>Students practice reading the piece “fluently” by applying the elements identified in the </a:t>
            </a:r>
            <a:r>
              <a:rPr lang="en-US" b="1" dirty="0"/>
              <a:t>fluency rubric </a:t>
            </a:r>
            <a:r>
              <a:rPr lang="en-US" dirty="0"/>
              <a:t>(read smoothly, with expression, with meaning, at just the right speed). Students use the rubric to provide each other with descriptive feedback in an effort to improve their fluency.</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01096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7" name="Google Shape;417;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6-8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a:t>
            </a:r>
            <a:r>
              <a:rPr lang="en-US" b="1" dirty="0"/>
              <a:t>Decodable Reader: “All About Maps.”</a:t>
            </a:r>
            <a:endParaRPr b="1" dirty="0"/>
          </a:p>
          <a:p>
            <a:pPr marL="457200" lvl="0" indent="-304800" algn="l" rtl="0">
              <a:spcBef>
                <a:spcPts val="0"/>
              </a:spcBef>
              <a:spcAft>
                <a:spcPts val="0"/>
              </a:spcAft>
              <a:buSzPts val="1200"/>
              <a:buFont typeface="Calibri"/>
              <a:buAutoNum type="arabicPeriod"/>
            </a:pPr>
            <a:r>
              <a:rPr lang="en-US" dirty="0"/>
              <a:t>Explain this is an “excerpt”  or part of the story from their </a:t>
            </a:r>
            <a:r>
              <a:rPr lang="en-US" b="1" dirty="0"/>
              <a:t>decodable reader “All About Maps.”</a:t>
            </a:r>
            <a:endParaRPr b="1" dirty="0"/>
          </a:p>
          <a:p>
            <a:pPr marL="457200" lvl="0" indent="-304800" algn="l" rtl="0">
              <a:spcBef>
                <a:spcPts val="0"/>
              </a:spcBef>
              <a:spcAft>
                <a:spcPts val="0"/>
              </a:spcAft>
              <a:buSzPts val="1200"/>
              <a:buFont typeface="Calibri"/>
              <a:buAutoNum type="arabicPeriod"/>
            </a:pPr>
            <a:r>
              <a:rPr lang="en-US" dirty="0"/>
              <a:t>Display the </a:t>
            </a:r>
            <a:r>
              <a:rPr lang="en-US" b="1" dirty="0"/>
              <a:t>Fluency rubric </a:t>
            </a:r>
            <a:r>
              <a:rPr lang="en-US" dirty="0"/>
              <a:t>on the board and read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1"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r>
              <a:rPr lang="en-US" dirty="0"/>
              <a:t>.”</a:t>
            </a:r>
            <a:endParaRPr dirty="0"/>
          </a:p>
          <a:p>
            <a:pPr marL="457200" lvl="0" indent="-304800" algn="l" rtl="0">
              <a:spcBef>
                <a:spcPts val="0"/>
              </a:spcBef>
              <a:spcAft>
                <a:spcPts val="0"/>
              </a:spcAft>
              <a:buSzPts val="1200"/>
              <a:buFont typeface="Calibri"/>
              <a:buAutoNum type="arabicPeriod"/>
            </a:pPr>
            <a:r>
              <a:rPr lang="en-US" dirty="0"/>
              <a:t>Distribute decodables or copy of excerpt.</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(positive comment naming a rule of fluency using the language of the rubric) and one step (a rule of fluency that wasn’t evident or could be worked on using the language of the rubric).</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a:t>
            </a:r>
            <a:r>
              <a:rPr lang="en-US" dirty="0" smtClean="0"/>
              <a:t>fluency.</a:t>
            </a:r>
            <a:endParaRPr lang="en-US" dirty="0"/>
          </a:p>
          <a:p>
            <a:pPr marL="457200" lvl="0" indent="-304800" algn="l" rtl="0">
              <a:spcBef>
                <a:spcPts val="0"/>
              </a:spcBef>
              <a:spcAft>
                <a:spcPts val="0"/>
              </a:spcAft>
              <a:buSzPts val="1200"/>
              <a:buFont typeface="Calibri"/>
              <a:buChar char="●"/>
            </a:pPr>
            <a:r>
              <a:rPr lang="en-US" dirty="0" smtClean="0"/>
              <a:t>Students </a:t>
            </a:r>
            <a:r>
              <a:rPr lang="en-US" dirty="0"/>
              <a:t>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107)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a:p>
            <a:pPr marL="0" lvl="0" indent="0" algn="l" rtl="0">
              <a:spcBef>
                <a:spcPts val="0"/>
              </a:spcBef>
              <a:spcAft>
                <a:spcPts val="0"/>
              </a:spcAft>
              <a:buNone/>
            </a:pPr>
            <a:endParaRPr dirty="0"/>
          </a:p>
        </p:txBody>
      </p:sp>
      <p:sp>
        <p:nvSpPr>
          <p:cNvPr id="418" name="Google Shape;418;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9" name="Google Shape;419;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01003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33b2084fe5_0_14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33b2084fe5_0_14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10 </a:t>
            </a:r>
            <a:endParaRPr b="1"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lvl="0" indent="0" algn="l" rtl="0">
              <a:spcBef>
                <a:spcPts val="0"/>
              </a:spcBef>
              <a:spcAft>
                <a:spcPts val="0"/>
              </a:spcAft>
              <a:buClr>
                <a:schemeClr val="dk1"/>
              </a:buClr>
              <a:buFont typeface="Arial"/>
              <a:buNone/>
            </a:pPr>
            <a:endParaRPr b="1" dirty="0"/>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a:t>
            </a:r>
            <a:r>
              <a:rPr lang="en-US" sz="1200" b="1" dirty="0">
                <a:solidFill>
                  <a:schemeClr val="dk1"/>
                </a:solidFill>
                <a:latin typeface="Calibri"/>
                <a:ea typeface="Calibri"/>
                <a:cs typeface="Calibri"/>
                <a:sym typeface="Calibri"/>
              </a:rPr>
              <a:t>Fluency Rubric </a:t>
            </a:r>
            <a:r>
              <a:rPr lang="en-US" sz="1200" dirty="0">
                <a:solidFill>
                  <a:schemeClr val="dk1"/>
                </a:solidFill>
                <a:latin typeface="Calibri"/>
                <a:ea typeface="Calibri"/>
                <a:cs typeface="Calibri"/>
                <a:sym typeface="Calibri"/>
              </a:rPr>
              <a:t>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45822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0" name="Google Shape;430;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reflect and share with a partner (or whole group).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(examples: </a:t>
            </a:r>
            <a:r>
              <a:rPr lang="en-US" b="1" i="1" dirty="0"/>
              <a:t>be able to do something on your own, be able to help myself with something</a:t>
            </a:r>
            <a:r>
              <a:rPr lang="en-US" i="1" dirty="0"/>
              <a:t>) “What does it mean to be an independent reader?” (examples: </a:t>
            </a:r>
            <a:r>
              <a:rPr lang="en-US" b="1" i="1" dirty="0"/>
              <a:t>have knowledge and skills to problem solve words, have “stamina” or the ability to stick with reading for an extended period of time, know your strengths and weaknesses</a:t>
            </a:r>
            <a:r>
              <a:rPr lang="en-US" i="1" dirty="0"/>
              <a:t>)</a:t>
            </a:r>
            <a:endParaRPr b="1"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Responses 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a:p>
            <a:pPr marL="457200" lvl="0" indent="0" algn="l" rtl="0">
              <a:spcBef>
                <a:spcPts val="0"/>
              </a:spcBef>
              <a:spcAft>
                <a:spcPts val="0"/>
              </a:spcAft>
              <a:buClr>
                <a:srgbClr val="000000"/>
              </a:buClr>
              <a:buSzPts val="1100"/>
              <a:buFont typeface="Arial"/>
              <a:buNone/>
            </a:pPr>
            <a:endParaRPr b="1" dirty="0"/>
          </a:p>
          <a:p>
            <a:pPr marL="914400" marR="0" lvl="0" indent="0" algn="l" rtl="0">
              <a:spcBef>
                <a:spcPts val="0"/>
              </a:spcBef>
              <a:spcAft>
                <a:spcPts val="0"/>
              </a:spcAft>
              <a:buNone/>
            </a:pPr>
            <a:endParaRPr b="1" dirty="0"/>
          </a:p>
        </p:txBody>
      </p:sp>
      <p:sp>
        <p:nvSpPr>
          <p:cNvPr id="431" name="Google Shape;431;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2" name="Google Shape;432;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636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Song sung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a:t>
            </a:r>
            <a:r>
              <a:rPr lang="en-US" dirty="0" smtClean="0"/>
              <a:t>None.</a:t>
            </a:r>
            <a:endParaRPr dirty="0"/>
          </a:p>
          <a:p>
            <a:pPr marL="0" lvl="0" indent="0" algn="l" rtl="0">
              <a:spcBef>
                <a:spcPts val="0"/>
              </a:spcBef>
              <a:spcAft>
                <a:spcPts val="0"/>
              </a:spcAft>
              <a:buNone/>
            </a:pPr>
            <a:endParaRPr dirty="0"/>
          </a:p>
        </p:txBody>
      </p:sp>
      <p:sp>
        <p:nvSpPr>
          <p:cNvPr id="440" name="Google Shape;440;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2302555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5" name="Google Shape;445;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46" name="Google Shape;446;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728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spcBef>
                <a:spcPts val="0"/>
              </a:spcBef>
              <a:spcAft>
                <a:spcPts val="0"/>
              </a:spcAft>
              <a:buClr>
                <a:schemeClr val="dk1"/>
              </a:buClr>
              <a:buSzPts val="1200"/>
              <a:buChar char="●"/>
            </a:pPr>
            <a:r>
              <a:rPr lang="en-US" b="1" dirty="0"/>
              <a:t>Fluency Rubric </a:t>
            </a:r>
            <a:r>
              <a:rPr lang="en-US" dirty="0"/>
              <a:t>and Reader’s Toolbox are on following slides for reference as needed.</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1" dirty="0"/>
              <a:t>All About Maps</a:t>
            </a:r>
            <a:r>
              <a:rPr lang="en-US" dirty="0"/>
              <a:t>”</a:t>
            </a:r>
            <a:r>
              <a:rPr lang="en-US" b="1" dirty="0"/>
              <a:t> decodable text</a:t>
            </a:r>
            <a:r>
              <a:rPr lang="en-US" dirty="0"/>
              <a:t>; </a:t>
            </a:r>
            <a:r>
              <a:rPr lang="en-US" b="1" dirty="0"/>
              <a:t>Fluency Rubric</a:t>
            </a:r>
            <a:r>
              <a:rPr lang="en-US" dirty="0"/>
              <a:t>, </a:t>
            </a:r>
            <a:r>
              <a:rPr lang="en-US" b="0" dirty="0"/>
              <a:t>Reader’s Toolbox, anchor </a:t>
            </a:r>
            <a:r>
              <a:rPr lang="en-US" dirty="0"/>
              <a:t>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a:t>
            </a:r>
            <a:r>
              <a:rPr lang="en-US" dirty="0" smtClean="0"/>
              <a:t>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a:t>
            </a:r>
            <a:r>
              <a:rPr lang="en-US" b="1" dirty="0"/>
              <a:t>Fluency Rubric</a:t>
            </a:r>
            <a:r>
              <a:rPr lang="en-US" dirty="0"/>
              <a:t>?</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br>
              <a:rPr lang="en-US" dirty="0"/>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4748064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1"/>
        <p:cNvGrpSpPr/>
        <p:nvPr/>
      </p:nvGrpSpPr>
      <p:grpSpPr>
        <a:xfrm>
          <a:off x="0" y="0"/>
          <a:ext cx="0" cy="0"/>
          <a:chOff x="0" y="0"/>
          <a:chExt cx="0" cy="0"/>
        </a:xfrm>
      </p:grpSpPr>
      <p:sp>
        <p:nvSpPr>
          <p:cNvPr id="462" name="Google Shape;462;g33b2084fe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3" name="Google Shape;463;g33b2084fe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15 </a:t>
            </a:r>
            <a:r>
              <a:rPr lang="en-US"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a:t>
            </a:r>
            <a:r>
              <a:rPr lang="en-US" sz="1200" b="1" dirty="0">
                <a:solidFill>
                  <a:schemeClr val="dk1"/>
                </a:solidFill>
                <a:latin typeface="Calibri"/>
                <a:ea typeface="Calibri"/>
                <a:cs typeface="Calibri"/>
                <a:sym typeface="Calibri"/>
              </a:rPr>
              <a:t>Fluency Rubric </a:t>
            </a:r>
            <a:r>
              <a:rPr lang="en-US" sz="1200" dirty="0">
                <a:solidFill>
                  <a:schemeClr val="dk1"/>
                </a:solidFill>
                <a:latin typeface="Calibri"/>
                <a:ea typeface="Calibri"/>
                <a:cs typeface="Calibri"/>
                <a:sym typeface="Calibri"/>
              </a:rPr>
              <a:t>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a:t>
            </a:r>
            <a:r>
              <a:rPr lang="en-US" sz="1200" dirty="0" smtClean="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94391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33b2084fe5_0_4: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33b2084fe5_0_4: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15</a:t>
            </a:r>
            <a:endParaRPr b="1"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r>
              <a:rPr lang="en-US"/>
              <a:t>: </a:t>
            </a:r>
            <a:r>
              <a:rPr lang="en-US" smtClean="0"/>
              <a:t>None.</a:t>
            </a:r>
            <a:endParaRPr dirty="0"/>
          </a:p>
          <a:p>
            <a:pPr marL="4699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4699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47111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b="1" dirty="0"/>
              <a:t>Enlarged Homophone Demonstration Sentence</a:t>
            </a:r>
            <a:r>
              <a:rPr lang="en-US" dirty="0"/>
              <a:t>: “We rode our bikes down a very bumpy road.” (see supporting materials)</a:t>
            </a:r>
            <a:endParaRPr dirty="0"/>
          </a:p>
          <a:p>
            <a:pPr marL="457200" lvl="0" indent="-304800" algn="l" rtl="0">
              <a:spcBef>
                <a:spcPts val="0"/>
              </a:spcBef>
              <a:spcAft>
                <a:spcPts val="0"/>
              </a:spcAft>
              <a:buSzPts val="1200"/>
              <a:buChar char="●"/>
            </a:pPr>
            <a:r>
              <a:rPr lang="en-US" dirty="0"/>
              <a:t>Write </a:t>
            </a:r>
            <a:r>
              <a:rPr lang="en-US" b="1" dirty="0"/>
              <a:t>Homophone Word Cards </a:t>
            </a:r>
            <a:r>
              <a:rPr lang="en-US" dirty="0"/>
              <a:t>on index cards (or project on slide): “road” &amp; “rode.”</a:t>
            </a:r>
            <a:endParaRPr dirty="0"/>
          </a:p>
          <a:p>
            <a:pPr marL="457200" lvl="0" indent="-304800" algn="l" rtl="0">
              <a:spcBef>
                <a:spcPts val="0"/>
              </a:spcBef>
              <a:spcAft>
                <a:spcPts val="0"/>
              </a:spcAft>
              <a:buSzPts val="1200"/>
              <a:buChar char="●"/>
            </a:pPr>
            <a:r>
              <a:rPr lang="en-US" b="1" dirty="0"/>
              <a:t>Enlarged Fluency Rubric</a:t>
            </a:r>
            <a:endParaRPr b="1" i="1" dirty="0"/>
          </a:p>
          <a:p>
            <a:pPr marL="457200" lvl="0" indent="-304800" algn="l" rtl="0">
              <a:spcBef>
                <a:spcPts val="0"/>
              </a:spcBef>
              <a:spcAft>
                <a:spcPts val="0"/>
              </a:spcAft>
              <a:buSzPts val="1200"/>
              <a:buChar char="●"/>
            </a:pPr>
            <a:r>
              <a:rPr lang="en-US" dirty="0"/>
              <a:t>Enlarged excerpt from “All About Maps” (see supporting materials)</a:t>
            </a:r>
            <a:endParaRPr dirty="0"/>
          </a:p>
          <a:p>
            <a:pPr marL="457200" lvl="0" indent="-304800" algn="l" rtl="0">
              <a:spcBef>
                <a:spcPts val="0"/>
              </a:spcBef>
              <a:spcAft>
                <a:spcPts val="0"/>
              </a:spcAft>
              <a:buSzPts val="1200"/>
              <a:buChar char="●"/>
            </a:pPr>
            <a:r>
              <a:rPr lang="en-US" dirty="0"/>
              <a:t>Student copies of excerpt from </a:t>
            </a:r>
            <a:r>
              <a:rPr lang="en-US" b="1" dirty="0"/>
              <a:t>decodable “All About Maps” </a:t>
            </a:r>
            <a:r>
              <a:rPr lang="en-US" dirty="0"/>
              <a:t>(pages 6 - 8 of decodable)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white boards, markers and erasers (or paper, pencil and erasers)</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0528144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Read </a:t>
            </a:r>
            <a:r>
              <a:rPr lang="en-US" b="1" dirty="0"/>
              <a:t>Cycle 22 Overview </a:t>
            </a:r>
            <a:r>
              <a:rPr lang="en-US" dirty="0"/>
              <a:t>for Lesson </a:t>
            </a:r>
            <a:r>
              <a:rPr lang="en-US" dirty="0" smtClean="0"/>
              <a:t>109.</a:t>
            </a:r>
            <a:endParaRPr dirty="0"/>
          </a:p>
          <a:p>
            <a:pPr marL="457200" lvl="0" indent="-304800" algn="l" rtl="0">
              <a:spcBef>
                <a:spcPts val="0"/>
              </a:spcBef>
              <a:spcAft>
                <a:spcPts val="0"/>
              </a:spcAft>
              <a:buSzPts val="1200"/>
              <a:buChar char="●"/>
            </a:pPr>
            <a:r>
              <a:rPr lang="en-US" dirty="0"/>
              <a:t>Review excerpt from “All About </a:t>
            </a:r>
            <a:r>
              <a:rPr lang="en-US" dirty="0" smtClean="0"/>
              <a:t>Maps.”</a:t>
            </a:r>
            <a:endParaRPr dirty="0"/>
          </a:p>
          <a:p>
            <a:pPr marL="457200" lvl="0" indent="-304800" algn="l" rtl="0">
              <a:spcBef>
                <a:spcPts val="0"/>
              </a:spcBef>
              <a:spcAft>
                <a:spcPts val="0"/>
              </a:spcAft>
              <a:buSzPts val="1200"/>
              <a:buChar char="●"/>
            </a:pPr>
            <a:r>
              <a:rPr lang="en-US" dirty="0"/>
              <a:t>Review the </a:t>
            </a:r>
            <a:r>
              <a:rPr lang="en-US" b="1" dirty="0"/>
              <a:t>Fluency </a:t>
            </a:r>
            <a:r>
              <a:rPr lang="en-US" b="1" dirty="0" smtClean="0"/>
              <a:t>Rubric.</a:t>
            </a:r>
            <a:r>
              <a:rPr lang="en-US" b="1" dirty="0"/>
              <a:t/>
            </a:r>
            <a:br>
              <a:rPr lang="en-US" b="1" dirty="0"/>
            </a:b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26545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identifying homophones based on meaning.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they can identify the homophones “road” &amp; “rode” based on meaning.</a:t>
            </a:r>
            <a:endParaRPr/>
          </a:p>
          <a:p>
            <a:pPr marL="457200" marR="0" lvl="0" indent="-304800" algn="l" rtl="0">
              <a:spcBef>
                <a:spcPts val="0"/>
              </a:spcBef>
              <a:spcAft>
                <a:spcPts val="0"/>
              </a:spcAft>
              <a:buSzPts val="1200"/>
              <a:buChar char="●"/>
            </a:pPr>
            <a:r>
              <a:rPr lang="en-US"/>
              <a:t>Determine if students can apply the elements identified in the fluency rubric (read smoothly, with expression, with meaning, at just the right speed).</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 (L)</a:t>
            </a:r>
            <a:endParaRPr b="0" i="0" strike="noStrike" cap="none">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362368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37346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5022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was introduced in Cycle 13</a:t>
            </a:r>
            <a:r>
              <a:rPr lang="en-US"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a:t>
            </a:r>
            <a:r>
              <a:rPr lang="en-US" b="1" dirty="0"/>
              <a:t>enlarged Homophone Demonstration Sentence</a:t>
            </a:r>
            <a:r>
              <a:rPr lang="en-US" dirty="0"/>
              <a:t>: “We rode our bikes down a very bumpy road.”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right. ‘road’ and ‘rode’ sound exactly the same but are spelled differently. We know that these words have a special name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Who can remember what these words are called?</a:t>
            </a:r>
            <a:r>
              <a:rPr lang="en-US" dirty="0"/>
              <a:t>” (</a:t>
            </a:r>
            <a:r>
              <a:rPr lang="en-US" b="1" dirty="0"/>
              <a:t>homophones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words that sound the same but are spelled differently with different meanings are called ‘homophones.’ Let’s see if we can use the sentence to help us understand what each of these homophones mean. Let’s start with this one</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“rode” and read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‘rode’ mean</a:t>
            </a:r>
            <a:r>
              <a:rPr lang="en-US" dirty="0"/>
              <a:t>?” (</a:t>
            </a:r>
            <a:r>
              <a:rPr lang="en-US" b="1" dirty="0"/>
              <a:t>to ride something in the past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That’s right. When we see ‘rode’ spelled ‘r-o-d-e,’ we know it means to ride something in the past. Let’s now look at ‘road</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Point to the word “road” and read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‘road’ mean</a:t>
            </a:r>
            <a:r>
              <a:rPr lang="en-US" dirty="0"/>
              <a:t>?” (</a:t>
            </a:r>
            <a:r>
              <a:rPr lang="en-US" b="1" dirty="0"/>
              <a:t>a street or paved surface, a way</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Right. So both words sound the same but have different meanings. This is what makes them homophones. So it is important that we remember when ‘rode’ is spelled ‘r-o-d-e,’ it means to ride something in the past. When ‘road’ is spelled ‘r-o-a-d,’ it means a street or paved surface. Let’s practice these homophones. I will read a sentence with the word ‘rode’ or ‘road’ missing. You will write it as ‘r-o-d-e’ or ‘r-o-a-d’ on your white board as you think about its meaning in the sentence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 board erasers.</a:t>
            </a:r>
            <a:endParaRPr dirty="0"/>
          </a:p>
          <a:p>
            <a:pPr marL="469900" lvl="0" indent="-317500" algn="l" rtl="0">
              <a:lnSpc>
                <a:spcPct val="100000"/>
              </a:lnSpc>
              <a:spcBef>
                <a:spcPts val="0"/>
              </a:spcBef>
              <a:spcAft>
                <a:spcPts val="0"/>
              </a:spcAft>
              <a:buSzPts val="1200"/>
              <a:buFont typeface="Calibri"/>
              <a:buAutoNum type="arabicPeriod"/>
            </a:pPr>
            <a:r>
              <a:rPr lang="en-US" dirty="0"/>
              <a:t>Say the following sentence aloud: “</a:t>
            </a:r>
            <a:r>
              <a:rPr lang="en-US" i="1" dirty="0"/>
              <a:t>My mother rode in a 20-mile bike race last weekend</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Students display “rode” on white boards. If students write the word as “road,” ask a volunteer to share the definition of “rode” in this sentence.</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‘rode’ means that my mother was riding in the past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 Repeat steps with remaining sentences as time allows:</a:t>
            </a:r>
            <a:br>
              <a:rPr lang="en-US" dirty="0"/>
            </a:br>
            <a:r>
              <a:rPr lang="en-US" dirty="0"/>
              <a:t>— “Which road will take us to the new park?”</a:t>
            </a:r>
            <a:br>
              <a:rPr lang="en-US" dirty="0"/>
            </a:br>
            <a:r>
              <a:rPr lang="en-US" dirty="0"/>
              <a:t>— “There was a stray cat running across the road when I caught the bus.”</a:t>
            </a:r>
            <a:br>
              <a:rPr lang="en-US" dirty="0"/>
            </a:br>
            <a:r>
              <a:rPr lang="en-US" dirty="0"/>
              <a:t>— “I was a little scared when we rode that big roller coaster.”</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 “I noticed ‘road’ is spelled ‘r-o-a-d’ when it means a street or something you drive on.”</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1569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01" name="Google Shape;401;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2" name="Google Shape;402;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28409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a:t>
            </a:r>
            <a:r>
              <a:rPr lang="en-US" dirty="0" smtClean="0"/>
              <a:t>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r>
              <a:rPr lang="en-US" dirty="0" smtClean="0"/>
              <a:t>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a:t>
            </a:r>
            <a:r>
              <a:rPr lang="en-US" dirty="0" smtClean="0"/>
              <a:t>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9" name="Google Shape;409;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35885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3"/>
        <p:cNvGrpSpPr/>
        <p:nvPr/>
      </p:nvGrpSpPr>
      <p:grpSpPr>
        <a:xfrm>
          <a:off x="0" y="0"/>
          <a:ext cx="0" cy="0"/>
          <a:chOff x="0" y="0"/>
          <a:chExt cx="0" cy="0"/>
        </a:xfrm>
      </p:grpSpPr>
      <p:sp>
        <p:nvSpPr>
          <p:cNvPr id="294" name="Google Shape;294;p45"/>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95" name="Google Shape;295;p4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96" name="Google Shape;296;p4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4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9" name="Google Shape;299;p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2" name="Google Shape;302;p4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303" name="Google Shape;303;p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6" name="Google Shape;306;p48"/>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7" name="Google Shape;307;p48"/>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8" name="Google Shape;308;p4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11" name="Google Shape;311;p4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314" name="Google Shape;314;p50"/>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15" name="Google Shape;315;p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318" name="Google Shape;318;p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9"/>
        <p:cNvGrpSpPr/>
        <p:nvPr/>
      </p:nvGrpSpPr>
      <p:grpSpPr>
        <a:xfrm>
          <a:off x="0" y="0"/>
          <a:ext cx="0" cy="0"/>
          <a:chOff x="0" y="0"/>
          <a:chExt cx="0" cy="0"/>
        </a:xfrm>
      </p:grpSpPr>
      <p:sp>
        <p:nvSpPr>
          <p:cNvPr id="320" name="Google Shape;320;p5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21" name="Google Shape;321;p52"/>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322" name="Google Shape;322;p5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3" name="Google Shape;323;p52"/>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324" name="Google Shape;324;p5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5"/>
        <p:cNvGrpSpPr/>
        <p:nvPr/>
      </p:nvGrpSpPr>
      <p:grpSpPr>
        <a:xfrm>
          <a:off x="0" y="0"/>
          <a:ext cx="0" cy="0"/>
          <a:chOff x="0" y="0"/>
          <a:chExt cx="0" cy="0"/>
        </a:xfrm>
      </p:grpSpPr>
      <p:sp>
        <p:nvSpPr>
          <p:cNvPr id="326" name="Google Shape;326;p53"/>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327" name="Google Shape;327;p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28"/>
        <p:cNvGrpSpPr/>
        <p:nvPr/>
      </p:nvGrpSpPr>
      <p:grpSpPr>
        <a:xfrm>
          <a:off x="0" y="0"/>
          <a:ext cx="0" cy="0"/>
          <a:chOff x="0" y="0"/>
          <a:chExt cx="0" cy="0"/>
        </a:xfrm>
      </p:grpSpPr>
      <p:sp>
        <p:nvSpPr>
          <p:cNvPr id="329" name="Google Shape;329;p54"/>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330" name="Google Shape;330;p54"/>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331" name="Google Shape;331;p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2"/>
        <p:cNvGrpSpPr/>
        <p:nvPr/>
      </p:nvGrpSpPr>
      <p:grpSpPr>
        <a:xfrm>
          <a:off x="0" y="0"/>
          <a:ext cx="0" cy="0"/>
          <a:chOff x="0" y="0"/>
          <a:chExt cx="0" cy="0"/>
        </a:xfrm>
      </p:grpSpPr>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theme" Target="../theme/theme1.xml"/><Relationship Id="rId17" Type="http://schemas.openxmlformats.org/officeDocument/2006/relationships/image" Target="../media/image1.jpg"/><Relationship Id="rId18" Type="http://schemas.openxmlformats.org/officeDocument/2006/relationships/image" Target="../media/image2.png"/><Relationship Id="rId19"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2" Type="http://schemas.openxmlformats.org/officeDocument/2006/relationships/slideLayout" Target="../slideLayouts/slideLayout27.xml"/><Relationship Id="rId13" Type="http://schemas.openxmlformats.org/officeDocument/2006/relationships/slideLayout" Target="../slideLayouts/slideLayout28.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6.xml"/><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 Id="rId9" Type="http://schemas.openxmlformats.org/officeDocument/2006/relationships/slideLayout" Target="../slideLayouts/slideLayout24.xml"/><Relationship Id="rId10"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9.xml"/><Relationship Id="rId12" Type="http://schemas.openxmlformats.org/officeDocument/2006/relationships/slideLayout" Target="../slideLayouts/slideLayout40.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9.xml"/><Relationship Id="rId2" Type="http://schemas.openxmlformats.org/officeDocument/2006/relationships/slideLayout" Target="../slideLayouts/slideLayout30.xml"/><Relationship Id="rId3" Type="http://schemas.openxmlformats.org/officeDocument/2006/relationships/slideLayout" Target="../slideLayouts/slideLayout31.xml"/><Relationship Id="rId4" Type="http://schemas.openxmlformats.org/officeDocument/2006/relationships/slideLayout" Target="../slideLayouts/slideLayout32.xml"/><Relationship Id="rId5" Type="http://schemas.openxmlformats.org/officeDocument/2006/relationships/slideLayout" Target="../slideLayouts/slideLayout33.xml"/><Relationship Id="rId6" Type="http://schemas.openxmlformats.org/officeDocument/2006/relationships/slideLayout" Target="../slideLayouts/slideLayout34.xml"/><Relationship Id="rId7" Type="http://schemas.openxmlformats.org/officeDocument/2006/relationships/slideLayout" Target="../slideLayouts/slideLayout35.xml"/><Relationship Id="rId8" Type="http://schemas.openxmlformats.org/officeDocument/2006/relationships/slideLayout" Target="../slideLayouts/slideLayout36.xml"/><Relationship Id="rId9" Type="http://schemas.openxmlformats.org/officeDocument/2006/relationships/slideLayout" Target="../slideLayouts/slideLayout37.xml"/><Relationship Id="rId10"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11" Type="http://schemas.openxmlformats.org/officeDocument/2006/relationships/slideLayout" Target="../slideLayouts/slideLayout51.xml"/><Relationship Id="rId12" Type="http://schemas.openxmlformats.org/officeDocument/2006/relationships/theme" Target="../theme/theme4.xml"/><Relationship Id="rId1" Type="http://schemas.openxmlformats.org/officeDocument/2006/relationships/slideLayout" Target="../slideLayouts/slideLayout41.xml"/><Relationship Id="rId2" Type="http://schemas.openxmlformats.org/officeDocument/2006/relationships/slideLayout" Target="../slideLayouts/slideLayout42.xml"/><Relationship Id="rId3" Type="http://schemas.openxmlformats.org/officeDocument/2006/relationships/slideLayout" Target="../slideLayouts/slideLayout43.xml"/><Relationship Id="rId4" Type="http://schemas.openxmlformats.org/officeDocument/2006/relationships/slideLayout" Target="../slideLayouts/slideLayout44.xml"/><Relationship Id="rId5" Type="http://schemas.openxmlformats.org/officeDocument/2006/relationships/slideLayout" Target="../slideLayouts/slideLayout45.xml"/><Relationship Id="rId6" Type="http://schemas.openxmlformats.org/officeDocument/2006/relationships/slideLayout" Target="../slideLayouts/slideLayout46.xml"/><Relationship Id="rId7" Type="http://schemas.openxmlformats.org/officeDocument/2006/relationships/slideLayout" Target="../slideLayouts/slideLayout47.xml"/><Relationship Id="rId8" Type="http://schemas.openxmlformats.org/officeDocument/2006/relationships/slideLayout" Target="../slideLayouts/slideLayout48.xml"/><Relationship Id="rId9" Type="http://schemas.openxmlformats.org/officeDocument/2006/relationships/slideLayout" Target="../slideLayouts/slideLayout49.xml"/><Relationship Id="rId10"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91" name="Google Shape;291;p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92" name="Google Shape;292;p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0.png"/><Relationship Id="rId1" Type="http://schemas.openxmlformats.org/officeDocument/2006/relationships/slideLayout" Target="../slideLayouts/slideLayout4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0.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1" Type="http://schemas.openxmlformats.org/officeDocument/2006/relationships/slideLayout" Target="../slideLayouts/slideLayout4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528638" y="1325700"/>
            <a:ext cx="10825162" cy="480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i="1"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an excerpt from the </a:t>
            </a:r>
            <a:r>
              <a:rPr lang="en-US" sz="2200" b="1" i="1" dirty="0">
                <a:solidFill>
                  <a:srgbClr val="333333"/>
                </a:solidFill>
                <a:highlight>
                  <a:srgbClr val="FFFFFF"/>
                </a:highlight>
              </a:rPr>
              <a:t>Decodable Reader: “All About Maps,”</a:t>
            </a:r>
            <a:r>
              <a:rPr lang="en-US" sz="2200" i="1" dirty="0">
                <a:solidFill>
                  <a:srgbClr val="333333"/>
                </a:solidFill>
                <a:highlight>
                  <a:srgbClr val="FFFFFF"/>
                </a:highlight>
              </a:rPr>
              <a:t> and focus on attending to punctuation and phrasing to read fluently in a conversational manner. During Words Rule: Homophones, students will identify words that sound the same but are spelled differently (homophones “road” &amp; “rode”) in a text and use the context to determine the meaning of each word.</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a:t>
            </a:r>
            <a:r>
              <a:rPr lang="en-US" sz="2200" b="1" dirty="0"/>
              <a:t>Fluency Rubric</a:t>
            </a:r>
            <a:endParaRPr sz="2200" b="1"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528638" y="39825"/>
            <a:ext cx="10920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1: Cycle 22: Lesson 109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65"/>
          <p:cNvPicPr preferRelativeResize="0"/>
          <p:nvPr/>
        </p:nvPicPr>
        <p:blipFill>
          <a:blip r:embed="rId3">
            <a:alphaModFix/>
          </a:blip>
          <a:stretch>
            <a:fillRect/>
          </a:stretch>
        </p:blipFill>
        <p:spPr>
          <a:xfrm>
            <a:off x="2231900" y="0"/>
            <a:ext cx="7753525" cy="5240150"/>
          </a:xfrm>
          <a:prstGeom prst="rect">
            <a:avLst/>
          </a:prstGeom>
          <a:noFill/>
          <a:ln>
            <a:noFill/>
          </a:ln>
        </p:spPr>
      </p:pic>
      <p:sp>
        <p:nvSpPr>
          <p:cNvPr id="422" name="Google Shape;422;p65"/>
          <p:cNvSpPr txBox="1"/>
          <p:nvPr/>
        </p:nvSpPr>
        <p:spPr>
          <a:xfrm>
            <a:off x="247263" y="507640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graphicFrame>
        <p:nvGraphicFramePr>
          <p:cNvPr id="427" name="Google Shape;427;p66"/>
          <p:cNvGraphicFramePr/>
          <p:nvPr>
            <p:extLst>
              <p:ext uri="{D42A27DB-BD31-4B8C-83A1-F6EECF244321}">
                <p14:modId xmlns:p14="http://schemas.microsoft.com/office/powerpoint/2010/main" val="3721435568"/>
              </p:ext>
            </p:extLst>
          </p:nvPr>
        </p:nvGraphicFramePr>
        <p:xfrm>
          <a:off x="121467" y="-33"/>
          <a:ext cx="11962500" cy="6720640"/>
        </p:xfrm>
        <a:graphic>
          <a:graphicData uri="http://schemas.openxmlformats.org/drawingml/2006/table">
            <a:tbl>
              <a:tblPr>
                <a:noFill/>
                <a:tableStyleId>{6197B789-2D98-4D85-95D9-43BDD2A20868}</a:tableStyleId>
              </a:tblPr>
              <a:tblGrid>
                <a:gridCol w="2990625"/>
                <a:gridCol w="2990625"/>
                <a:gridCol w="2990625"/>
                <a:gridCol w="2990625"/>
              </a:tblGrid>
              <a:tr h="45312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1024700">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Many errors and/or many pauses,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errors and/or pauses, sometimes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a:t>
                      </a:r>
                      <a:r>
                        <a:rPr lang="en-US" sz="1900" dirty="0" smtClean="0">
                          <a:latin typeface="Century Gothic"/>
                          <a:ea typeface="Century Gothic"/>
                          <a:cs typeface="Century Gothic"/>
                          <a:sym typeface="Century Gothic"/>
                        </a:rPr>
                        <a:t>/or </a:t>
                      </a:r>
                      <a:r>
                        <a:rPr lang="en-US" sz="1900" dirty="0">
                          <a:latin typeface="Century Gothic"/>
                          <a:ea typeface="Century Gothic"/>
                          <a:cs typeface="Century Gothic"/>
                          <a:sym typeface="Century Gothic"/>
                        </a:rPr>
                        <a:t>pauses, sounds </a:t>
                      </a:r>
                      <a:r>
                        <a:rPr lang="en-US" sz="1900" dirty="0" smtClean="0">
                          <a:latin typeface="Century Gothic"/>
                          <a:ea typeface="Century Gothic"/>
                          <a:cs typeface="Century Gothic"/>
                          <a:sym typeface="Century Gothic"/>
                        </a:rPr>
                        <a:t>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Monotone, does not sound natural</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a:t>
                      </a:r>
                      <a:r>
                        <a:rPr lang="en-US" sz="1900" dirty="0" smtClean="0">
                          <a:latin typeface="Century Gothic"/>
                          <a:ea typeface="Century Gothic"/>
                          <a:cs typeface="Century Gothic"/>
                          <a:sym typeface="Century Gothic"/>
                        </a:rPr>
                        <a:t>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Sounds like natural talking while </a:t>
                      </a:r>
                      <a:r>
                        <a:rPr lang="en-US" sz="1900" dirty="0" smtClean="0">
                          <a:latin typeface="Century Gothic"/>
                          <a:ea typeface="Century Gothic"/>
                          <a:cs typeface="Century Gothic"/>
                          <a:sym typeface="Century Gothic"/>
                        </a:rPr>
                        <a:t>reading.</a:t>
                      </a:r>
                      <a:endParaRPr sz="1900" dirty="0">
                        <a:latin typeface="Century Gothic"/>
                        <a:ea typeface="Century Gothic"/>
                        <a:cs typeface="Century Gothic"/>
                        <a:sym typeface="Century Gothic"/>
                      </a:endParaRPr>
                    </a:p>
                  </a:txBody>
                  <a:tcPr marL="121900" marR="121900" marT="121900" marB="121900"/>
                </a:tc>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Intonation that reflects the tone/ 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a:t>
                      </a:r>
                      <a:br>
                        <a:rPr lang="en-US" sz="1900" dirty="0">
                          <a:latin typeface="Century Gothic"/>
                          <a:ea typeface="Century Gothic"/>
                          <a:cs typeface="Century Gothic"/>
                          <a:sym typeface="Century Gothic"/>
                        </a:rPr>
                      </a:br>
                      <a:r>
                        <a:rPr lang="en-US" sz="1900" dirty="0" smtClean="0">
                          <a:latin typeface="Century Gothic"/>
                          <a:ea typeface="Century Gothic"/>
                          <a:cs typeface="Century Gothic"/>
                          <a:sym typeface="Century Gothic"/>
                        </a:rPr>
                        <a:t>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Attention to 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tone/ mood of the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-Self- monitoring.</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Somewhat slow OR</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5" name="Google Shape;435;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6" name="Google Shape;436;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68"/>
          <p:cNvSpPr txBox="1"/>
          <p:nvPr/>
        </p:nvSpPr>
        <p:spPr>
          <a:xfrm>
            <a:off x="2143124" y="1771649"/>
            <a:ext cx="8096587" cy="4698825"/>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4;p63"/>
          <p:cNvSpPr txBox="1">
            <a:spLocks noGrp="1"/>
          </p:cNvSpPr>
          <p:nvPr>
            <p:ph type="title"/>
          </p:nvPr>
        </p:nvSpPr>
        <p:spPr>
          <a:xfrm>
            <a:off x="696075" y="22860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9" name="Google Shape;449;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50" name="Google Shape;450;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51" name="Google Shape;451;p69"/>
          <p:cNvPicPr preferRelativeResize="0"/>
          <p:nvPr/>
        </p:nvPicPr>
        <p:blipFill>
          <a:blip r:embed="rId4">
            <a:alphaModFix/>
          </a:blip>
          <a:stretch>
            <a:fillRect/>
          </a:stretch>
        </p:blipFill>
        <p:spPr>
          <a:xfrm>
            <a:off x="11024900" y="5628513"/>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graphicFrame>
        <p:nvGraphicFramePr>
          <p:cNvPr id="456" name="Google Shape;456;p70"/>
          <p:cNvGraphicFramePr/>
          <p:nvPr>
            <p:extLst>
              <p:ext uri="{D42A27DB-BD31-4B8C-83A1-F6EECF244321}">
                <p14:modId xmlns:p14="http://schemas.microsoft.com/office/powerpoint/2010/main" val="2790733821"/>
              </p:ext>
            </p:extLst>
          </p:nvPr>
        </p:nvGraphicFramePr>
        <p:xfrm>
          <a:off x="0" y="0"/>
          <a:ext cx="12192000" cy="6672263"/>
        </p:xfrm>
        <a:graphic>
          <a:graphicData uri="http://schemas.openxmlformats.org/drawingml/2006/table">
            <a:tbl>
              <a:tblPr>
                <a:noFill/>
                <a:tableStyleId>{6197B789-2D98-4D85-95D9-43BDD2A20868}</a:tableStyleId>
              </a:tblPr>
              <a:tblGrid>
                <a:gridCol w="4202175"/>
                <a:gridCol w="3954975"/>
                <a:gridCol w="4034850"/>
              </a:tblGrid>
              <a:tr h="58010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dirty="0">
                          <a:solidFill>
                            <a:schemeClr val="dk1"/>
                          </a:solidFill>
                          <a:latin typeface="Century Gothic"/>
                          <a:ea typeface="Century Gothic"/>
                          <a:cs typeface="Century Gothic"/>
                          <a:sym typeface="Century Gothic"/>
                        </a:rPr>
                        <a:t> </a:t>
                      </a:r>
                      <a:r>
                        <a:rPr lang="en-US" sz="2700" b="1" dirty="0">
                          <a:solidFill>
                            <a:schemeClr val="dk1"/>
                          </a:solidFill>
                          <a:latin typeface="Century Gothic"/>
                          <a:ea typeface="Century Gothic"/>
                          <a:cs typeface="Century Gothic"/>
                          <a:sym typeface="Century Gothic"/>
                        </a:rPr>
                        <a:t>Acting with Expression</a:t>
                      </a:r>
                      <a:endParaRPr sz="27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tr>
              <a:tr h="5605503">
                <a:tc>
                  <a:txBody>
                    <a:bodyPr/>
                    <a:lstStyle/>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Chorally </a:t>
                      </a:r>
                      <a:r>
                        <a:rPr lang="en-US" sz="1800" dirty="0">
                          <a:solidFill>
                            <a:schemeClr val="dk1"/>
                          </a:solidFill>
                          <a:latin typeface="Century Gothic"/>
                          <a:ea typeface="Century Gothic"/>
                          <a:cs typeface="Century Gothic"/>
                          <a:sym typeface="Century Gothic"/>
                        </a:rPr>
                        <a:t>reread </a:t>
                      </a:r>
                      <a:r>
                        <a:rPr lang="en-US" sz="1800" dirty="0" smtClean="0">
                          <a:solidFill>
                            <a:schemeClr val="dk1"/>
                          </a:solidFill>
                          <a:latin typeface="Century Gothic"/>
                          <a:ea typeface="Century Gothic"/>
                          <a:cs typeface="Century Gothic"/>
                          <a:sym typeface="Century Gothic"/>
                        </a:rPr>
                        <a:t>pp.6-8 </a:t>
                      </a:r>
                      <a:r>
                        <a:rPr lang="en-US" sz="1800" dirty="0">
                          <a:solidFill>
                            <a:schemeClr val="dk1"/>
                          </a:solidFill>
                          <a:latin typeface="Century Gothic"/>
                          <a:ea typeface="Century Gothic"/>
                          <a:cs typeface="Century Gothic"/>
                          <a:sym typeface="Century Gothic"/>
                        </a:rPr>
                        <a:t>of “All About Maps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Find </a:t>
                      </a:r>
                      <a:r>
                        <a:rPr lang="en-US" sz="1800" dirty="0">
                          <a:solidFill>
                            <a:schemeClr val="dk1"/>
                          </a:solidFill>
                          <a:latin typeface="Century Gothic"/>
                          <a:ea typeface="Century Gothic"/>
                          <a:cs typeface="Century Gothic"/>
                          <a:sym typeface="Century Gothic"/>
                        </a:rPr>
                        <a:t>and circle all the punctuation marks. Talk about what the marks mean to you when you are </a:t>
                      </a:r>
                      <a:r>
                        <a:rPr lang="en-US" sz="1800" dirty="0" smtClean="0">
                          <a:solidFill>
                            <a:schemeClr val="dk1"/>
                          </a:solidFill>
                          <a:latin typeface="Century Gothic"/>
                          <a:ea typeface="Century Gothic"/>
                          <a:cs typeface="Century Gothic"/>
                          <a:sym typeface="Century Gothic"/>
                        </a:rPr>
                        <a:t>reading.</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Read </a:t>
                      </a:r>
                      <a:r>
                        <a:rPr lang="en-US" sz="1800" dirty="0">
                          <a:solidFill>
                            <a:schemeClr val="dk1"/>
                          </a:solidFill>
                          <a:latin typeface="Century Gothic"/>
                          <a:ea typeface="Century Gothic"/>
                          <a:cs typeface="Century Gothic"/>
                          <a:sym typeface="Century Gothic"/>
                        </a:rPr>
                        <a:t>the excerpt again.  This time, pause or stop at the punctuation marks and change your voice depending on the </a:t>
                      </a:r>
                      <a:r>
                        <a:rPr lang="en-US" sz="1800" dirty="0" smtClean="0">
                          <a:solidFill>
                            <a:schemeClr val="dk1"/>
                          </a:solidFill>
                          <a:latin typeface="Century Gothic"/>
                          <a:ea typeface="Century Gothic"/>
                          <a:cs typeface="Century Gothic"/>
                          <a:sym typeface="Century Gothic"/>
                        </a:rPr>
                        <a:t>marks.</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Let’s </a:t>
                      </a:r>
                      <a:r>
                        <a:rPr lang="en-US" sz="1800" dirty="0">
                          <a:solidFill>
                            <a:schemeClr val="dk1"/>
                          </a:solidFill>
                          <a:latin typeface="Century Gothic"/>
                          <a:ea typeface="Century Gothic"/>
                          <a:cs typeface="Century Gothic"/>
                          <a:sym typeface="Century Gothic"/>
                        </a:rPr>
                        <a:t>use our Reader’s Toolbox if we can’t read any </a:t>
                      </a:r>
                      <a:r>
                        <a:rPr lang="en-US" sz="1800" dirty="0" smtClean="0">
                          <a:solidFill>
                            <a:schemeClr val="dk1"/>
                          </a:solidFill>
                          <a:latin typeface="Century Gothic"/>
                          <a:ea typeface="Century Gothic"/>
                          <a:cs typeface="Century Gothic"/>
                          <a:sym typeface="Century Gothic"/>
                        </a:rPr>
                        <a:t>words.</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Read </a:t>
                      </a:r>
                      <a:r>
                        <a:rPr lang="en-US" sz="1800" dirty="0">
                          <a:solidFill>
                            <a:schemeClr val="dk1"/>
                          </a:solidFill>
                          <a:latin typeface="Century Gothic"/>
                          <a:ea typeface="Century Gothic"/>
                          <a:cs typeface="Century Gothic"/>
                          <a:sym typeface="Century Gothic"/>
                        </a:rPr>
                        <a:t>the excerpt again and pretend the periods are question marks. How did you change your </a:t>
                      </a:r>
                      <a:r>
                        <a:rPr lang="en-US" sz="1800" dirty="0" smtClean="0">
                          <a:solidFill>
                            <a:schemeClr val="dk1"/>
                          </a:solidFill>
                          <a:latin typeface="Century Gothic"/>
                          <a:ea typeface="Century Gothic"/>
                          <a:cs typeface="Century Gothic"/>
                          <a:sym typeface="Century Gothic"/>
                        </a:rPr>
                        <a:t>voice?</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Read </a:t>
                      </a:r>
                      <a:r>
                        <a:rPr lang="en-US" sz="1800" dirty="0">
                          <a:solidFill>
                            <a:schemeClr val="dk1"/>
                          </a:solidFill>
                          <a:latin typeface="Century Gothic"/>
                          <a:ea typeface="Century Gothic"/>
                          <a:cs typeface="Century Gothic"/>
                          <a:sym typeface="Century Gothic"/>
                        </a:rPr>
                        <a:t>the excerpt again.</a:t>
                      </a:r>
                      <a:r>
                        <a:rPr lang="en-US" sz="1800" dirty="0">
                          <a:solidFill>
                            <a:schemeClr val="dk1"/>
                          </a:solidFill>
                          <a:highlight>
                            <a:srgbClr val="FFFF00"/>
                          </a:highlight>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Find </a:t>
                      </a:r>
                      <a:r>
                        <a:rPr lang="en-US" sz="1800" dirty="0">
                          <a:solidFill>
                            <a:schemeClr val="dk1"/>
                          </a:solidFill>
                          <a:latin typeface="Century Gothic"/>
                          <a:ea typeface="Century Gothic"/>
                          <a:cs typeface="Century Gothic"/>
                          <a:sym typeface="Century Gothic"/>
                        </a:rPr>
                        <a:t>and circle all the punctuation marks in the decodable reader “All About Maps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Decide </a:t>
                      </a:r>
                      <a:r>
                        <a:rPr lang="en-US" sz="1800" dirty="0">
                          <a:solidFill>
                            <a:schemeClr val="dk1"/>
                          </a:solidFill>
                          <a:latin typeface="Century Gothic"/>
                          <a:ea typeface="Century Gothic"/>
                          <a:cs typeface="Century Gothic"/>
                          <a:sym typeface="Century Gothic"/>
                        </a:rPr>
                        <a:t>who will read the part of narrator, Sam or Dad, and read the story, changing your voices to act like that </a:t>
                      </a:r>
                      <a:r>
                        <a:rPr lang="en-US" sz="1800" dirty="0" smtClean="0">
                          <a:solidFill>
                            <a:schemeClr val="dk1"/>
                          </a:solidFill>
                          <a:latin typeface="Century Gothic"/>
                          <a:ea typeface="Century Gothic"/>
                          <a:cs typeface="Century Gothic"/>
                          <a:sym typeface="Century Gothic"/>
                        </a:rPr>
                        <a:t>character.</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Use </a:t>
                      </a:r>
                      <a:r>
                        <a:rPr lang="en-US" sz="1800" dirty="0">
                          <a:solidFill>
                            <a:schemeClr val="dk1"/>
                          </a:solidFill>
                          <a:latin typeface="Century Gothic"/>
                          <a:ea typeface="Century Gothic"/>
                          <a:cs typeface="Century Gothic"/>
                          <a:sym typeface="Century Gothic"/>
                        </a:rPr>
                        <a:t>your Reader’s Toolbox if you come to a word you don’t </a:t>
                      </a:r>
                      <a:r>
                        <a:rPr lang="en-US" sz="1800" dirty="0" smtClean="0">
                          <a:solidFill>
                            <a:schemeClr val="dk1"/>
                          </a:solidFill>
                          <a:latin typeface="Century Gothic"/>
                          <a:ea typeface="Century Gothic"/>
                          <a:cs typeface="Century Gothic"/>
                          <a:sym typeface="Century Gothic"/>
                        </a:rPr>
                        <a:t>know.</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Give </a:t>
                      </a:r>
                      <a:r>
                        <a:rPr lang="en-US" sz="1800" dirty="0">
                          <a:solidFill>
                            <a:schemeClr val="dk1"/>
                          </a:solidFill>
                          <a:latin typeface="Century Gothic"/>
                          <a:ea typeface="Century Gothic"/>
                          <a:cs typeface="Century Gothic"/>
                          <a:sym typeface="Century Gothic"/>
                        </a:rPr>
                        <a:t>your partner a star and a step based on the </a:t>
                      </a:r>
                      <a:r>
                        <a:rPr lang="en-US" sz="1800" b="1" dirty="0">
                          <a:solidFill>
                            <a:schemeClr val="dk1"/>
                          </a:solidFill>
                          <a:latin typeface="Century Gothic"/>
                          <a:ea typeface="Century Gothic"/>
                          <a:cs typeface="Century Gothic"/>
                          <a:sym typeface="Century Gothic"/>
                        </a:rPr>
                        <a:t>Fluency </a:t>
                      </a:r>
                      <a:r>
                        <a:rPr lang="en-US" sz="1800" b="1" dirty="0" smtClean="0">
                          <a:solidFill>
                            <a:schemeClr val="dk1"/>
                          </a:solidFill>
                          <a:latin typeface="Century Gothic"/>
                          <a:ea typeface="Century Gothic"/>
                          <a:cs typeface="Century Gothic"/>
                          <a:sym typeface="Century Gothic"/>
                        </a:rPr>
                        <a:t>Rubric.</a:t>
                      </a:r>
                      <a:endParaRPr lang="en-US"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If </a:t>
                      </a:r>
                      <a:r>
                        <a:rPr lang="en-US" sz="1800" dirty="0">
                          <a:solidFill>
                            <a:schemeClr val="dk1"/>
                          </a:solidFill>
                          <a:latin typeface="Century Gothic"/>
                          <a:ea typeface="Century Gothic"/>
                          <a:cs typeface="Century Gothic"/>
                          <a:sym typeface="Century Gothic"/>
                        </a:rPr>
                        <a:t>you still have time, switch the part you read and read again.</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Take </a:t>
                      </a:r>
                      <a:r>
                        <a:rPr lang="en-US" sz="1800" dirty="0">
                          <a:solidFill>
                            <a:schemeClr val="dk1"/>
                          </a:solidFill>
                          <a:latin typeface="Century Gothic"/>
                          <a:ea typeface="Century Gothic"/>
                          <a:cs typeface="Century Gothic"/>
                          <a:sym typeface="Century Gothic"/>
                        </a:rPr>
                        <a:t>turns reporting </a:t>
                      </a:r>
                      <a:r>
                        <a:rPr lang="en-US" sz="1800" dirty="0" smtClean="0">
                          <a:solidFill>
                            <a:schemeClr val="dk1"/>
                          </a:solidFill>
                          <a:latin typeface="Century Gothic"/>
                          <a:ea typeface="Century Gothic"/>
                          <a:cs typeface="Century Gothic"/>
                          <a:sym typeface="Century Gothic"/>
                        </a:rPr>
                        <a:t>about </a:t>
                      </a:r>
                      <a:r>
                        <a:rPr lang="en-US" sz="1800" dirty="0">
                          <a:solidFill>
                            <a:schemeClr val="dk1"/>
                          </a:solidFill>
                          <a:latin typeface="Century Gothic"/>
                          <a:ea typeface="Century Gothic"/>
                          <a:cs typeface="Century Gothic"/>
                          <a:sym typeface="Century Gothic"/>
                        </a:rPr>
                        <a:t>Maps being a reporter or a camera person </a:t>
                      </a:r>
                      <a:r>
                        <a:rPr lang="en-US" sz="1800" dirty="0" smtClean="0">
                          <a:solidFill>
                            <a:schemeClr val="dk1"/>
                          </a:solidFill>
                          <a:latin typeface="Century Gothic"/>
                          <a:ea typeface="Century Gothic"/>
                          <a:cs typeface="Century Gothic"/>
                          <a:sym typeface="Century Gothic"/>
                        </a:rPr>
                        <a:t>filming.</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Change </a:t>
                      </a:r>
                      <a:r>
                        <a:rPr lang="en-US" sz="1800" dirty="0">
                          <a:solidFill>
                            <a:schemeClr val="dk1"/>
                          </a:solidFill>
                          <a:latin typeface="Century Gothic"/>
                          <a:ea typeface="Century Gothic"/>
                          <a:cs typeface="Century Gothic"/>
                          <a:sym typeface="Century Gothic"/>
                        </a:rPr>
                        <a:t>roles every page. (whoever “reports” the first page will “film” the second page</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Use </a:t>
                      </a:r>
                      <a:r>
                        <a:rPr lang="en-US" sz="1800" dirty="0">
                          <a:solidFill>
                            <a:schemeClr val="dk1"/>
                          </a:solidFill>
                          <a:latin typeface="Century Gothic"/>
                          <a:ea typeface="Century Gothic"/>
                          <a:cs typeface="Century Gothic"/>
                          <a:sym typeface="Century Gothic"/>
                        </a:rPr>
                        <a:t>your Reader’s Toolbox if you have trouble reading any </a:t>
                      </a:r>
                      <a:r>
                        <a:rPr lang="en-US" sz="1800" dirty="0" smtClean="0">
                          <a:solidFill>
                            <a:schemeClr val="dk1"/>
                          </a:solidFill>
                          <a:latin typeface="Century Gothic"/>
                          <a:ea typeface="Century Gothic"/>
                          <a:cs typeface="Century Gothic"/>
                          <a:sym typeface="Century Gothic"/>
                        </a:rPr>
                        <a:t>words.</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If </a:t>
                      </a:r>
                      <a:r>
                        <a:rPr lang="en-US" sz="180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800" dirty="0" smtClean="0">
                          <a:solidFill>
                            <a:schemeClr val="dk1"/>
                          </a:solidFill>
                          <a:latin typeface="Century Gothic"/>
                          <a:ea typeface="Century Gothic"/>
                          <a:cs typeface="Century Gothic"/>
                          <a:sym typeface="Century Gothic"/>
                        </a:rPr>
                        <a:t>page.</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Give </a:t>
                      </a:r>
                      <a:r>
                        <a:rPr lang="en-US" sz="1800" dirty="0">
                          <a:solidFill>
                            <a:schemeClr val="dk1"/>
                          </a:solidFill>
                          <a:latin typeface="Century Gothic"/>
                          <a:ea typeface="Century Gothic"/>
                          <a:cs typeface="Century Gothic"/>
                          <a:sym typeface="Century Gothic"/>
                        </a:rPr>
                        <a:t>your partner a star and a step based on the </a:t>
                      </a:r>
                      <a:r>
                        <a:rPr lang="en-US" sz="1800" b="1" dirty="0">
                          <a:solidFill>
                            <a:schemeClr val="dk1"/>
                          </a:solidFill>
                          <a:latin typeface="Century Gothic"/>
                          <a:ea typeface="Century Gothic"/>
                          <a:cs typeface="Century Gothic"/>
                          <a:sym typeface="Century Gothic"/>
                        </a:rPr>
                        <a:t>Fluency Rubric.</a:t>
                      </a:r>
                      <a:endParaRPr sz="1800" b="1"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57" name="Google Shape;457;p70"/>
          <p:cNvPicPr preferRelativeResize="0"/>
          <p:nvPr/>
        </p:nvPicPr>
        <p:blipFill>
          <a:blip r:embed="rId3">
            <a:alphaModFix/>
          </a:blip>
          <a:stretch>
            <a:fillRect/>
          </a:stretch>
        </p:blipFill>
        <p:spPr>
          <a:xfrm rot="-1022087">
            <a:off x="7319242" y="211850"/>
            <a:ext cx="833615" cy="752374"/>
          </a:xfrm>
          <a:prstGeom prst="rect">
            <a:avLst/>
          </a:prstGeom>
          <a:noFill/>
          <a:ln>
            <a:noFill/>
          </a:ln>
        </p:spPr>
      </p:pic>
      <p:pic>
        <p:nvPicPr>
          <p:cNvPr id="458" name="Google Shape;458;p70"/>
          <p:cNvPicPr preferRelativeResize="0"/>
          <p:nvPr/>
        </p:nvPicPr>
        <p:blipFill>
          <a:blip r:embed="rId4">
            <a:alphaModFix/>
          </a:blip>
          <a:stretch>
            <a:fillRect/>
          </a:stretch>
        </p:blipFill>
        <p:spPr>
          <a:xfrm rot="-515380">
            <a:off x="11438718" y="56374"/>
            <a:ext cx="613155" cy="1063325"/>
          </a:xfrm>
          <a:prstGeom prst="rect">
            <a:avLst/>
          </a:prstGeom>
          <a:noFill/>
          <a:ln>
            <a:noFill/>
          </a:ln>
        </p:spPr>
      </p:pic>
      <p:pic>
        <p:nvPicPr>
          <p:cNvPr id="459" name="Google Shape;459;p70"/>
          <p:cNvPicPr preferRelativeResize="0"/>
          <p:nvPr/>
        </p:nvPicPr>
        <p:blipFill>
          <a:blip r:embed="rId5">
            <a:alphaModFix/>
          </a:blip>
          <a:stretch>
            <a:fillRect/>
          </a:stretch>
        </p:blipFill>
        <p:spPr>
          <a:xfrm rot="20731255">
            <a:off x="2748819" y="438459"/>
            <a:ext cx="1263402" cy="937439"/>
          </a:xfrm>
          <a:prstGeom prst="rect">
            <a:avLst/>
          </a:prstGeom>
          <a:noFill/>
          <a:ln>
            <a:noFill/>
          </a:ln>
        </p:spPr>
      </p:pic>
      <p:sp>
        <p:nvSpPr>
          <p:cNvPr id="460" name="Google Shape;460;p70"/>
          <p:cNvSpPr txBox="1"/>
          <p:nvPr/>
        </p:nvSpPr>
        <p:spPr>
          <a:xfrm>
            <a:off x="2607850" y="559913"/>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4"/>
        <p:cNvGrpSpPr/>
        <p:nvPr/>
      </p:nvGrpSpPr>
      <p:grpSpPr>
        <a:xfrm>
          <a:off x="0" y="0"/>
          <a:ext cx="0" cy="0"/>
          <a:chOff x="0" y="0"/>
          <a:chExt cx="0" cy="0"/>
        </a:xfrm>
      </p:grpSpPr>
      <p:graphicFrame>
        <p:nvGraphicFramePr>
          <p:cNvPr id="465" name="Google Shape;465;p71"/>
          <p:cNvGraphicFramePr/>
          <p:nvPr>
            <p:extLst>
              <p:ext uri="{D42A27DB-BD31-4B8C-83A1-F6EECF244321}">
                <p14:modId xmlns:p14="http://schemas.microsoft.com/office/powerpoint/2010/main" val="74255295"/>
              </p:ext>
            </p:extLst>
          </p:nvPr>
        </p:nvGraphicFramePr>
        <p:xfrm>
          <a:off x="121467" y="-33"/>
          <a:ext cx="11962500" cy="6720640"/>
        </p:xfrm>
        <a:graphic>
          <a:graphicData uri="http://schemas.openxmlformats.org/drawingml/2006/table">
            <a:tbl>
              <a:tblPr>
                <a:noFill/>
                <a:tableStyleId>{6197B789-2D98-4D85-95D9-43BDD2A20868}</a:tableStyleId>
              </a:tblPr>
              <a:tblGrid>
                <a:gridCol w="2990625"/>
                <a:gridCol w="2990625"/>
                <a:gridCol w="2990625"/>
                <a:gridCol w="2990625"/>
              </a:tblGrid>
              <a:tr h="45312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733350">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Many errors and/or many pauses,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errors and/or pauses, sometimes sounds </a:t>
                      </a:r>
                      <a:r>
                        <a:rPr lang="en-US" sz="1900" dirty="0" smtClean="0">
                          <a:latin typeface="Century Gothic"/>
                          <a:ea typeface="Century Gothic"/>
                          <a:cs typeface="Century Gothic"/>
                          <a:sym typeface="Century Gothic"/>
                        </a:rPr>
                        <a:t>choppy.</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a:t>
                      </a:r>
                      <a:r>
                        <a:rPr lang="en-US" sz="1900" dirty="0" smtClean="0">
                          <a:latin typeface="Century Gothic"/>
                          <a:ea typeface="Century Gothic"/>
                          <a:cs typeface="Century Gothic"/>
                          <a:sym typeface="Century Gothic"/>
                        </a:rPr>
                        <a:t>/or </a:t>
                      </a:r>
                      <a:r>
                        <a:rPr lang="en-US" sz="1900" dirty="0">
                          <a:latin typeface="Century Gothic"/>
                          <a:ea typeface="Century Gothic"/>
                          <a:cs typeface="Century Gothic"/>
                          <a:sym typeface="Century Gothic"/>
                        </a:rPr>
                        <a:t>pauses, sounds </a:t>
                      </a:r>
                      <a:r>
                        <a:rPr lang="en-US" sz="1900" dirty="0" smtClean="0">
                          <a:latin typeface="Century Gothic"/>
                          <a:ea typeface="Century Gothic"/>
                          <a:cs typeface="Century Gothic"/>
                          <a:sym typeface="Century Gothic"/>
                        </a:rPr>
                        <a:t>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Monotone, does not sound </a:t>
                      </a:r>
                      <a:r>
                        <a:rPr lang="en-US" sz="1900" dirty="0" smtClean="0">
                          <a:latin typeface="Century Gothic"/>
                          <a:ea typeface="Century Gothic"/>
                          <a:cs typeface="Century Gothic"/>
                          <a:sym typeface="Century Gothic"/>
                        </a:rPr>
                        <a:t>natural.</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a:t>
                      </a:r>
                      <a:r>
                        <a:rPr lang="en-US" sz="1900" dirty="0" smtClean="0">
                          <a:latin typeface="Century Gothic"/>
                          <a:ea typeface="Century Gothic"/>
                          <a:cs typeface="Century Gothic"/>
                          <a:sym typeface="Century Gothic"/>
                        </a:rPr>
                        <a:t>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Sounds like natural talking while </a:t>
                      </a:r>
                      <a:r>
                        <a:rPr lang="en-US" sz="1900" dirty="0" smtClean="0">
                          <a:latin typeface="Century Gothic"/>
                          <a:ea typeface="Century Gothic"/>
                          <a:cs typeface="Century Gothic"/>
                          <a:sym typeface="Century Gothic"/>
                        </a:rPr>
                        <a:t>reading.</a:t>
                      </a:r>
                      <a:endParaRPr sz="1900" dirty="0">
                        <a:latin typeface="Century Gothic"/>
                        <a:ea typeface="Century Gothic"/>
                        <a:cs typeface="Century Gothic"/>
                        <a:sym typeface="Century Gothic"/>
                      </a:endParaRPr>
                    </a:p>
                  </a:txBody>
                  <a:tcPr marL="121900" marR="121900" marT="121900" marB="121900"/>
                </a:tc>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Intonation that reflects the tone/ 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a:t>
                      </a:r>
                      <a:br>
                        <a:rPr lang="en-US" sz="1900" dirty="0">
                          <a:latin typeface="Century Gothic"/>
                          <a:ea typeface="Century Gothic"/>
                          <a:cs typeface="Century Gothic"/>
                          <a:sym typeface="Century Gothic"/>
                        </a:rPr>
                      </a:br>
                      <a:r>
                        <a:rPr lang="en-US" sz="1900" dirty="0" smtClean="0">
                          <a:latin typeface="Century Gothic"/>
                          <a:ea typeface="Century Gothic"/>
                          <a:cs typeface="Century Gothic"/>
                          <a:sym typeface="Century Gothic"/>
                        </a:rPr>
                        <a:t>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Attention to punctuation.</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Intonation that reflects</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the tone/ mood of the</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text.</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-Self- monitoring.</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Somewhat slow OR</a:t>
                      </a:r>
                      <a:endParaRPr sz="1900">
                        <a:latin typeface="Century Gothic"/>
                        <a:ea typeface="Century Gothic"/>
                        <a:cs typeface="Century Gothic"/>
                        <a:sym typeface="Century Gothic"/>
                      </a:endParaRPr>
                    </a:p>
                    <a:p>
                      <a:pPr marL="0" lvl="0" indent="0" algn="l" rtl="0">
                        <a:spcBef>
                          <a:spcPts val="0"/>
                        </a:spcBef>
                        <a:spcAft>
                          <a:spcPts val="0"/>
                        </a:spcAft>
                        <a:buNone/>
                      </a:pPr>
                      <a:r>
                        <a:rPr lang="en-US" sz="1900">
                          <a:latin typeface="Century Gothic"/>
                          <a:ea typeface="Century Gothic"/>
                          <a:cs typeface="Century Gothic"/>
                          <a:sym typeface="Century Gothic"/>
                        </a:rPr>
                        <a:t>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71" name="Google Shape;471;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72" name="Google Shape;472;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3" name="Google Shape;473;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4" name="Google Shape;474;p72"/>
          <p:cNvGraphicFramePr/>
          <p:nvPr>
            <p:extLst>
              <p:ext uri="{D42A27DB-BD31-4B8C-83A1-F6EECF244321}">
                <p14:modId xmlns:p14="http://schemas.microsoft.com/office/powerpoint/2010/main" val="1504171416"/>
              </p:ext>
            </p:extLst>
          </p:nvPr>
        </p:nvGraphicFramePr>
        <p:xfrm>
          <a:off x="6132742" y="295000"/>
          <a:ext cx="5771875" cy="6248300"/>
        </p:xfrm>
        <a:graphic>
          <a:graphicData uri="http://schemas.openxmlformats.org/drawingml/2006/table">
            <a:tbl>
              <a:tblPr>
                <a:noFill/>
                <a:tableStyleId>{6197B789-2D98-4D85-95D9-43BDD2A20868}</a:tableStyleId>
              </a:tblPr>
              <a:tblGrid>
                <a:gridCol w="716200"/>
                <a:gridCol w="5055675"/>
              </a:tblGrid>
              <a:tr h="508000">
                <a:tc>
                  <a:txBody>
                    <a:bodyPr/>
                    <a:lstStyle/>
                    <a:p>
                      <a:pPr marL="0" lvl="0" indent="0" algn="l" rtl="0">
                        <a:spcBef>
                          <a:spcPts val="0"/>
                        </a:spcBef>
                        <a:spcAft>
                          <a:spcPts val="0"/>
                        </a:spcAft>
                        <a:buNone/>
                      </a:pPr>
                      <a:r>
                        <a:rPr lang="en-US" sz="1700" dirty="0">
                          <a:latin typeface="Century Gothic"/>
                          <a:ea typeface="Century Gothic"/>
                          <a:cs typeface="Century Gothic"/>
                          <a:sym typeface="Century Gothic"/>
                        </a:rPr>
                        <a:t>1.</a:t>
                      </a:r>
                      <a:endParaRPr sz="17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Sound out the word</a:t>
                      </a:r>
                      <a:r>
                        <a:rPr lang="en-US" sz="17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Word Parts</a:t>
                      </a:r>
                      <a:r>
                        <a:rPr lang="en-US" sz="17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70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High Frequency Words: </a:t>
                      </a:r>
                      <a:r>
                        <a:rPr lang="en-US" sz="1700" dirty="0">
                          <a:latin typeface="Century Gothic"/>
                          <a:ea typeface="Century Gothic"/>
                          <a:cs typeface="Century Gothic"/>
                          <a:sym typeface="Century Gothic"/>
                        </a:rPr>
                        <a:t>Read high frequency words in a SNAP.  Look to the </a:t>
                      </a:r>
                      <a:r>
                        <a:rPr lang="en-US" sz="1700" b="1" dirty="0">
                          <a:latin typeface="Century Gothic"/>
                          <a:ea typeface="Century Gothic"/>
                          <a:cs typeface="Century Gothic"/>
                          <a:sym typeface="Century Gothic"/>
                        </a:rPr>
                        <a:t>Interactive Word Wall </a:t>
                      </a:r>
                      <a:r>
                        <a:rPr lang="en-US" sz="1700" dirty="0">
                          <a:latin typeface="Century Gothic"/>
                          <a:ea typeface="Century Gothic"/>
                          <a:cs typeface="Century Gothic"/>
                          <a:sym typeface="Century Gothic"/>
                        </a:rPr>
                        <a:t>for help, then try to read the word.</a:t>
                      </a:r>
                      <a:endParaRPr sz="1700" dirty="0">
                        <a:latin typeface="Century Gothic"/>
                        <a:ea typeface="Century Gothic"/>
                        <a:cs typeface="Century Gothic"/>
                        <a:sym typeface="Century Gothic"/>
                      </a:endParaRPr>
                    </a:p>
                  </a:txBody>
                  <a:tcPr marL="121900" marR="121900" marT="121900" marB="121900"/>
                </a:tc>
              </a:tr>
              <a:tr h="13869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Read it Again </a:t>
                      </a:r>
                      <a:r>
                        <a:rPr lang="en-US" sz="1700" dirty="0">
                          <a:latin typeface="Century Gothic"/>
                          <a:ea typeface="Century Gothic"/>
                          <a:cs typeface="Century Gothic"/>
                          <a:sym typeface="Century Gothic"/>
                        </a:rPr>
                        <a:t>- Try to read the word again when it does not make sense. For example, try a different vowel sound. Then read the word again.</a:t>
                      </a:r>
                      <a:endParaRPr sz="1700" dirty="0">
                        <a:latin typeface="Century Gothic"/>
                        <a:ea typeface="Century Gothic"/>
                        <a:cs typeface="Century Gothic"/>
                        <a:sym typeface="Century Gothic"/>
                      </a:endParaRPr>
                    </a:p>
                  </a:txBody>
                  <a:tcPr marL="121900" marR="121900" marT="121900" marB="121900"/>
                </a:tc>
              </a:tr>
            </a:tbl>
          </a:graphicData>
        </a:graphic>
      </p:graphicFrame>
      <p:pic>
        <p:nvPicPr>
          <p:cNvPr id="475" name="Google Shape;475;p72"/>
          <p:cNvPicPr preferRelativeResize="0"/>
          <p:nvPr/>
        </p:nvPicPr>
        <p:blipFill>
          <a:blip r:embed="rId4">
            <a:alphaModFix/>
          </a:blip>
          <a:stretch>
            <a:fillRect/>
          </a:stretch>
        </p:blipFill>
        <p:spPr>
          <a:xfrm>
            <a:off x="6156550" y="5887195"/>
            <a:ext cx="599766" cy="508000"/>
          </a:xfrm>
          <a:prstGeom prst="rect">
            <a:avLst/>
          </a:prstGeom>
          <a:noFill/>
          <a:ln>
            <a:noFill/>
          </a:ln>
        </p:spPr>
      </p:pic>
      <p:pic>
        <p:nvPicPr>
          <p:cNvPr id="476" name="Google Shape;476;p72"/>
          <p:cNvPicPr preferRelativeResize="0"/>
          <p:nvPr/>
        </p:nvPicPr>
        <p:blipFill>
          <a:blip r:embed="rId4">
            <a:alphaModFix/>
          </a:blip>
          <a:stretch>
            <a:fillRect/>
          </a:stretch>
        </p:blipFill>
        <p:spPr>
          <a:xfrm rot="10800000">
            <a:off x="6212433" y="1082707"/>
            <a:ext cx="599766" cy="508001"/>
          </a:xfrm>
          <a:prstGeom prst="rect">
            <a:avLst/>
          </a:prstGeom>
          <a:noFill/>
          <a:ln>
            <a:noFill/>
          </a:ln>
        </p:spPr>
      </p:pic>
      <p:pic>
        <p:nvPicPr>
          <p:cNvPr id="477" name="Google Shape;477;p72"/>
          <p:cNvPicPr preferRelativeResize="0"/>
          <p:nvPr/>
        </p:nvPicPr>
        <p:blipFill>
          <a:blip r:embed="rId4">
            <a:alphaModFix/>
          </a:blip>
          <a:stretch>
            <a:fillRect/>
          </a:stretch>
        </p:blipFill>
        <p:spPr>
          <a:xfrm>
            <a:off x="6268316" y="2187876"/>
            <a:ext cx="488000" cy="413334"/>
          </a:xfrm>
          <a:prstGeom prst="rect">
            <a:avLst/>
          </a:prstGeom>
          <a:noFill/>
          <a:ln>
            <a:noFill/>
          </a:ln>
        </p:spPr>
      </p:pic>
      <p:pic>
        <p:nvPicPr>
          <p:cNvPr id="478" name="Google Shape;478;p72"/>
          <p:cNvPicPr preferRelativeResize="0"/>
          <p:nvPr/>
        </p:nvPicPr>
        <p:blipFill>
          <a:blip r:embed="rId4">
            <a:alphaModFix/>
          </a:blip>
          <a:stretch>
            <a:fillRect/>
          </a:stretch>
        </p:blipFill>
        <p:spPr>
          <a:xfrm rot="-10799991">
            <a:off x="6156549" y="4514581"/>
            <a:ext cx="599766" cy="508000"/>
          </a:xfrm>
          <a:prstGeom prst="rect">
            <a:avLst/>
          </a:prstGeom>
          <a:noFill/>
          <a:ln>
            <a:noFill/>
          </a:ln>
        </p:spPr>
      </p:pic>
      <p:pic>
        <p:nvPicPr>
          <p:cNvPr id="479" name="Google Shape;479;p72"/>
          <p:cNvPicPr preferRelativeResize="0"/>
          <p:nvPr/>
        </p:nvPicPr>
        <p:blipFill>
          <a:blip r:embed="rId4">
            <a:alphaModFix/>
          </a:blip>
          <a:stretch>
            <a:fillRect/>
          </a:stretch>
        </p:blipFill>
        <p:spPr>
          <a:xfrm>
            <a:off x="6209649" y="3367664"/>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470600" y="1424162"/>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 109</a:t>
            </a: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b="1" dirty="0"/>
              <a:t>Enlarged Homophone Demonstration Sentence </a:t>
            </a:r>
            <a:endParaRPr sz="2400" b="1" dirty="0"/>
          </a:p>
          <a:p>
            <a:pPr marL="457200" lvl="0" indent="-381000" algn="l" rtl="0">
              <a:lnSpc>
                <a:spcPct val="100000"/>
              </a:lnSpc>
              <a:spcBef>
                <a:spcPts val="1000"/>
              </a:spcBef>
              <a:spcAft>
                <a:spcPts val="0"/>
              </a:spcAft>
              <a:buSzPts val="2400"/>
              <a:buFont typeface="Century Gothic"/>
              <a:buChar char="●"/>
            </a:pPr>
            <a:r>
              <a:rPr lang="en-US" sz="2400" b="1" dirty="0"/>
              <a:t>Homophone Word Cards </a:t>
            </a:r>
            <a:r>
              <a:rPr lang="en-US" sz="2400" dirty="0"/>
              <a:t>(“road” &amp; “rode”)</a:t>
            </a:r>
            <a:endParaRPr sz="2400" dirty="0"/>
          </a:p>
          <a:p>
            <a:pPr marL="457200" lvl="0" indent="-381000" algn="l" rtl="0">
              <a:lnSpc>
                <a:spcPct val="100000"/>
              </a:lnSpc>
              <a:spcBef>
                <a:spcPts val="1000"/>
              </a:spcBef>
              <a:spcAft>
                <a:spcPts val="0"/>
              </a:spcAft>
              <a:buSzPts val="2400"/>
              <a:buFont typeface="Century Gothic"/>
              <a:buChar char="●"/>
            </a:pPr>
            <a:r>
              <a:rPr lang="en-US" sz="2400" b="1" dirty="0"/>
              <a:t>Enlarged Fluency Rubric</a:t>
            </a:r>
            <a:endParaRPr sz="2400" b="1"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“All About Maps”</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a:t>
            </a:r>
            <a:r>
              <a:rPr lang="en-US" sz="2400" b="1" dirty="0"/>
              <a:t>decodable “All About Maps” </a:t>
            </a:r>
            <a:r>
              <a:rPr lang="en-US" sz="2400" dirty="0"/>
              <a:t>(pages 6 - 8 of decodable)</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white boards, markers and erasers (or paper, pencil and eraser)</a:t>
            </a: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470600" y="98462"/>
            <a:ext cx="108831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1: Cycle 22: Lesson 109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 </a:t>
            </a:r>
            <a:r>
              <a:rPr lang="en-US" b="1" dirty="0">
                <a:latin typeface="Century Gothic"/>
                <a:ea typeface="Century Gothic"/>
                <a:cs typeface="Century Gothic"/>
                <a:sym typeface="Century Gothic"/>
              </a:rPr>
              <a:t>109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a:t>
            </a:r>
            <a:r>
              <a:rPr lang="en-US" b="1" dirty="0">
                <a:latin typeface="Century Gothic"/>
                <a:ea typeface="Century Gothic"/>
                <a:cs typeface="Century Gothic"/>
                <a:sym typeface="Century Gothic"/>
              </a:rPr>
              <a:t>Cycle 22 Overview </a:t>
            </a:r>
            <a:r>
              <a:rPr lang="en-US" dirty="0">
                <a:latin typeface="Century Gothic"/>
                <a:ea typeface="Century Gothic"/>
                <a:cs typeface="Century Gothic"/>
                <a:sym typeface="Century Gothic"/>
              </a:rPr>
              <a:t>for Lesson </a:t>
            </a:r>
            <a:r>
              <a:rPr lang="en-US" dirty="0" smtClean="0">
                <a:latin typeface="Century Gothic"/>
                <a:ea typeface="Century Gothic"/>
                <a:cs typeface="Century Gothic"/>
                <a:sym typeface="Century Gothic"/>
              </a:rPr>
              <a:t>109.</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excerpt from “All About </a:t>
            </a:r>
            <a:r>
              <a:rPr lang="en-US" dirty="0" smtClean="0">
                <a:latin typeface="Century Gothic"/>
                <a:ea typeface="Century Gothic"/>
                <a:cs typeface="Century Gothic"/>
                <a:sym typeface="Century Gothic"/>
              </a:rPr>
              <a:t>Maps.”</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the </a:t>
            </a:r>
            <a:r>
              <a:rPr lang="en-US" b="1" dirty="0">
                <a:latin typeface="Century Gothic"/>
                <a:ea typeface="Century Gothic"/>
                <a:cs typeface="Century Gothic"/>
                <a:sym typeface="Century Gothic"/>
              </a:rPr>
              <a:t>Fluency </a:t>
            </a:r>
            <a:r>
              <a:rPr lang="en-US" b="1" dirty="0" smtClean="0">
                <a:latin typeface="Century Gothic"/>
                <a:ea typeface="Century Gothic"/>
                <a:cs typeface="Century Gothic"/>
                <a:sym typeface="Century Gothic"/>
              </a:rPr>
              <a:t>Rubric</a:t>
            </a:r>
            <a:r>
              <a:rPr lang="en-US" dirty="0" smtClean="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600" y="302700"/>
            <a:ext cx="11776275"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a:latin typeface="Century Gothic"/>
                <a:ea typeface="Century Gothic"/>
                <a:cs typeface="Century Gothic"/>
                <a:sym typeface="Century Gothic"/>
              </a:rPr>
              <a:t>Grade 2: Module 4: Part 1: Cycle 22: Lesson 109</a:t>
            </a:r>
            <a:endParaRPr sz="3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22: Lesson 109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723925"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a:t>
            </a:r>
            <a:r>
              <a:rPr lang="en-US" sz="3000" dirty="0" smtClean="0">
                <a:solidFill>
                  <a:srgbClr val="FF0000"/>
                </a:solidFill>
              </a:rPr>
              <a:t>you tell </a:t>
            </a:r>
            <a:r>
              <a:rPr lang="en-US" sz="3000" dirty="0">
                <a:solidFill>
                  <a:srgbClr val="FF0000"/>
                </a:solidFill>
              </a:rPr>
              <a:t>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
            </a: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a:t>
            </a:r>
            <a:r>
              <a:rPr lang="en-US" sz="3000" dirty="0" smtClean="0">
                <a:solidFill>
                  <a:srgbClr val="FF0000"/>
                </a:solidFill>
              </a:rPr>
              <a:t>tell the </a:t>
            </a:r>
            <a:r>
              <a:rPr lang="en-US" sz="3000" dirty="0">
                <a:solidFill>
                  <a:srgbClr val="FF0000"/>
                </a:solidFill>
              </a:rPr>
              <a:t>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“road” and “rode”</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55076" y="5668098"/>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89461" y="329299"/>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latin typeface="Century Gothic" panose="020B0502020202020204" pitchFamily="34" charset="0"/>
              </a:rPr>
              <a:t>Words Rule: Homophones</a:t>
            </a:r>
            <a:endParaRPr sz="3600" b="1" dirty="0">
              <a:solidFill>
                <a:srgbClr val="666666"/>
              </a:solidFill>
              <a:latin typeface="Century Gothic" panose="020B0502020202020204" pitchFamily="34" charset="0"/>
            </a:endParaRPr>
          </a:p>
        </p:txBody>
      </p:sp>
      <p:sp>
        <p:nvSpPr>
          <p:cNvPr id="387" name="Google Shape;387;p62"/>
          <p:cNvSpPr txBox="1">
            <a:spLocks noGrp="1"/>
          </p:cNvSpPr>
          <p:nvPr>
            <p:ph type="body" idx="1"/>
          </p:nvPr>
        </p:nvSpPr>
        <p:spPr>
          <a:xfrm>
            <a:off x="57150" y="1516349"/>
            <a:ext cx="12077700" cy="12816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4800" dirty="0">
                <a:latin typeface="Century Gothic" panose="020B0502020202020204" pitchFamily="34" charset="0"/>
              </a:rPr>
              <a:t>  </a:t>
            </a:r>
            <a:r>
              <a:rPr lang="en-US" sz="3600" dirty="0">
                <a:latin typeface="Century Gothic" panose="020B0502020202020204" pitchFamily="34" charset="0"/>
              </a:rPr>
              <a:t>“We rode our bikes down a very bumpy road.”</a:t>
            </a:r>
            <a:endParaRPr sz="3000" dirty="0">
              <a:latin typeface="Century Gothic" panose="020B0502020202020204" pitchFamily="34" charset="0"/>
            </a:endParaRPr>
          </a:p>
          <a:p>
            <a:pPr marL="0" lvl="0" indent="0" algn="l" rtl="0">
              <a:spcBef>
                <a:spcPts val="1100"/>
              </a:spcBef>
              <a:spcAft>
                <a:spcPts val="0"/>
              </a:spcAft>
              <a:buNone/>
            </a:pPr>
            <a:endParaRPr sz="2400" dirty="0">
              <a:latin typeface="Century Gothic" panose="020B0502020202020204" pitchFamily="34" charset="0"/>
              <a:ea typeface="Calibri"/>
              <a:cs typeface="Calibri"/>
              <a:sym typeface="Calibri"/>
            </a:endParaRPr>
          </a:p>
          <a:p>
            <a:pPr marL="0" lvl="0" indent="0" algn="l" rtl="0">
              <a:spcBef>
                <a:spcPts val="1100"/>
              </a:spcBef>
              <a:spcAft>
                <a:spcPts val="0"/>
              </a:spcAft>
              <a:buNone/>
            </a:pPr>
            <a:r>
              <a:rPr lang="en-US" sz="1200" dirty="0">
                <a:latin typeface="Century Gothic" panose="020B0502020202020204" pitchFamily="34" charset="0"/>
                <a:ea typeface="Calibri"/>
                <a:cs typeface="Calibri"/>
                <a:sym typeface="Calibri"/>
              </a:rPr>
              <a:t/>
            </a:r>
            <a:br>
              <a:rPr lang="en-US" sz="1200" dirty="0">
                <a:latin typeface="Century Gothic" panose="020B0502020202020204" pitchFamily="34" charset="0"/>
                <a:ea typeface="Calibri"/>
                <a:cs typeface="Calibri"/>
                <a:sym typeface="Calibri"/>
              </a:rPr>
            </a:br>
            <a:r>
              <a:rPr lang="en-US" sz="2400" dirty="0">
                <a:latin typeface="Century Gothic" panose="020B0502020202020204" pitchFamily="34" charset="0"/>
              </a:rPr>
              <a:t> </a:t>
            </a:r>
            <a:r>
              <a:rPr lang="en-US" sz="3200" dirty="0">
                <a:latin typeface="Century Gothic" panose="020B0502020202020204" pitchFamily="34" charset="0"/>
              </a:rPr>
              <a:t>                       </a:t>
            </a:r>
            <a:endParaRPr sz="3200" dirty="0">
              <a:latin typeface="Century Gothic" panose="020B0502020202020204" pitchFamily="34" charset="0"/>
            </a:endParaRPr>
          </a:p>
        </p:txBody>
      </p:sp>
      <p:sp>
        <p:nvSpPr>
          <p:cNvPr id="388" name="Google Shape;388;p62"/>
          <p:cNvSpPr txBox="1"/>
          <p:nvPr/>
        </p:nvSpPr>
        <p:spPr>
          <a:xfrm>
            <a:off x="1503600" y="4046654"/>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smtClean="0">
                <a:solidFill>
                  <a:schemeClr val="dk1"/>
                </a:solidFill>
                <a:latin typeface="Century Gothic" panose="020B0502020202020204" pitchFamily="34" charset="0"/>
                <a:ea typeface="Calibri"/>
                <a:cs typeface="Calibri"/>
                <a:sym typeface="Calibri"/>
              </a:rPr>
              <a:t>Which</a:t>
            </a:r>
            <a:r>
              <a:rPr lang="en-US" sz="3000" dirty="0">
                <a:solidFill>
                  <a:schemeClr val="dk1"/>
                </a:solidFill>
                <a:latin typeface="Century Gothic" panose="020B0502020202020204" pitchFamily="34" charset="0"/>
                <a:ea typeface="Calibri"/>
                <a:cs typeface="Calibri"/>
                <a:sym typeface="Calibri"/>
              </a:rPr>
              <a:t>_______ will take us to the new park?</a:t>
            </a:r>
            <a:endParaRPr sz="3000"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2746000" y="2065552"/>
            <a:ext cx="61245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latin typeface="Century Gothic" panose="020B0502020202020204" pitchFamily="34" charset="0"/>
            </a:endParaRPr>
          </a:p>
          <a:p>
            <a:pPr marL="0" lvl="0" indent="457200" algn="l" rtl="0">
              <a:spcBef>
                <a:spcPts val="0"/>
              </a:spcBef>
              <a:spcAft>
                <a:spcPts val="0"/>
              </a:spcAft>
              <a:buClr>
                <a:schemeClr val="dk1"/>
              </a:buClr>
              <a:buSzPts val="1100"/>
              <a:buFont typeface="Arial"/>
              <a:buNone/>
            </a:pPr>
            <a:r>
              <a:rPr lang="en-US" sz="3000" b="1" dirty="0">
                <a:solidFill>
                  <a:srgbClr val="666666"/>
                </a:solidFill>
                <a:latin typeface="Century Gothic" panose="020B0502020202020204" pitchFamily="34" charset="0"/>
                <a:ea typeface="Century Gothic"/>
                <a:cs typeface="Century Gothic"/>
                <a:sym typeface="Century Gothic"/>
              </a:rPr>
              <a:t>   road		              rode</a:t>
            </a:r>
            <a:endParaRPr sz="3000" b="1" dirty="0">
              <a:solidFill>
                <a:srgbClr val="666666"/>
              </a:solidFill>
              <a:latin typeface="Century Gothic" panose="020B0502020202020204" pitchFamily="34" charset="0"/>
            </a:endParaRPr>
          </a:p>
        </p:txBody>
      </p:sp>
      <p:sp>
        <p:nvSpPr>
          <p:cNvPr id="390" name="Google Shape;390;p62"/>
          <p:cNvSpPr txBox="1"/>
          <p:nvPr/>
        </p:nvSpPr>
        <p:spPr>
          <a:xfrm>
            <a:off x="867550" y="4897377"/>
            <a:ext cx="9793875"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smtClean="0">
                <a:solidFill>
                  <a:schemeClr val="dk1"/>
                </a:solidFill>
                <a:latin typeface="Century Gothic" panose="020B0502020202020204" pitchFamily="34" charset="0"/>
                <a:ea typeface="Calibri"/>
                <a:cs typeface="Calibri"/>
                <a:sym typeface="Calibri"/>
              </a:rPr>
              <a:t>Where </a:t>
            </a:r>
            <a:r>
              <a:rPr lang="en-US" sz="3000" dirty="0">
                <a:solidFill>
                  <a:schemeClr val="dk1"/>
                </a:solidFill>
                <a:latin typeface="Century Gothic" panose="020B0502020202020204" pitchFamily="34" charset="0"/>
                <a:ea typeface="Calibri"/>
                <a:cs typeface="Calibri"/>
                <a:sym typeface="Calibri"/>
              </a:rPr>
              <a:t>was a stray cat running across the  </a:t>
            </a:r>
            <a:r>
              <a:rPr lang="en-US" sz="3000" dirty="0" smtClean="0">
                <a:solidFill>
                  <a:schemeClr val="dk1"/>
                </a:solidFill>
                <a:latin typeface="Century Gothic" panose="020B0502020202020204" pitchFamily="34" charset="0"/>
                <a:ea typeface="Calibri"/>
                <a:cs typeface="Calibri"/>
                <a:sym typeface="Calibri"/>
              </a:rPr>
              <a:t>________.</a:t>
            </a:r>
            <a:endParaRPr sz="30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None/>
            </a:pPr>
            <a:endParaRPr dirty="0">
              <a:latin typeface="Century Gothic" panose="020B0502020202020204" pitchFamily="34" charset="0"/>
            </a:endParaRPr>
          </a:p>
        </p:txBody>
      </p:sp>
      <p:sp>
        <p:nvSpPr>
          <p:cNvPr id="391" name="Google Shape;391;p62"/>
          <p:cNvSpPr txBox="1"/>
          <p:nvPr/>
        </p:nvSpPr>
        <p:spPr>
          <a:xfrm rot="10800000">
            <a:off x="2635762" y="3519785"/>
            <a:ext cx="3682500" cy="77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a:latin typeface="Century Gothic" panose="020B0502020202020204" pitchFamily="34" charset="0"/>
                <a:ea typeface="Calibri"/>
                <a:cs typeface="Calibri"/>
                <a:sym typeface="Calibri"/>
              </a:rPr>
              <a:t>  </a:t>
            </a:r>
            <a:endParaRPr sz="3000" b="1">
              <a:latin typeface="Century Gothic" panose="020B0502020202020204" pitchFamily="34" charset="0"/>
              <a:ea typeface="Calibri"/>
              <a:cs typeface="Calibri"/>
              <a:sym typeface="Calibri"/>
            </a:endParaRPr>
          </a:p>
        </p:txBody>
      </p:sp>
      <p:sp>
        <p:nvSpPr>
          <p:cNvPr id="392" name="Google Shape;392;p62"/>
          <p:cNvSpPr txBox="1"/>
          <p:nvPr/>
        </p:nvSpPr>
        <p:spPr>
          <a:xfrm>
            <a:off x="2869549" y="4163186"/>
            <a:ext cx="17781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dirty="0">
                <a:latin typeface="Century Gothic" panose="020B0502020202020204" pitchFamily="34" charset="0"/>
                <a:ea typeface="Calibri"/>
                <a:cs typeface="Calibri"/>
                <a:sym typeface="Calibri"/>
              </a:rPr>
              <a:t>road</a:t>
            </a:r>
            <a:endParaRPr sz="3000" b="1" dirty="0">
              <a:latin typeface="Century Gothic" panose="020B0502020202020204" pitchFamily="34" charset="0"/>
              <a:ea typeface="Calibri"/>
              <a:cs typeface="Calibri"/>
              <a:sym typeface="Calibri"/>
            </a:endParaRPr>
          </a:p>
        </p:txBody>
      </p:sp>
      <p:sp>
        <p:nvSpPr>
          <p:cNvPr id="393" name="Google Shape;393;p62"/>
          <p:cNvSpPr txBox="1"/>
          <p:nvPr/>
        </p:nvSpPr>
        <p:spPr>
          <a:xfrm>
            <a:off x="282600" y="5640612"/>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smtClean="0">
                <a:solidFill>
                  <a:schemeClr val="dk1"/>
                </a:solidFill>
                <a:latin typeface="Century Gothic" panose="020B0502020202020204" pitchFamily="34" charset="0"/>
                <a:ea typeface="Calibri"/>
                <a:cs typeface="Calibri"/>
                <a:sym typeface="Calibri"/>
              </a:rPr>
              <a:t>I </a:t>
            </a:r>
            <a:r>
              <a:rPr lang="en-US" sz="3000" dirty="0">
                <a:solidFill>
                  <a:schemeClr val="dk1"/>
                </a:solidFill>
                <a:latin typeface="Century Gothic" panose="020B0502020202020204" pitchFamily="34" charset="0"/>
                <a:ea typeface="Calibri"/>
                <a:cs typeface="Calibri"/>
                <a:sym typeface="Calibri"/>
              </a:rPr>
              <a:t>was a little scared when we  ________ that big roller coaster.</a:t>
            </a:r>
            <a:endParaRPr dirty="0">
              <a:latin typeface="Century Gothic" panose="020B0502020202020204" pitchFamily="34" charset="0"/>
            </a:endParaRPr>
          </a:p>
        </p:txBody>
      </p:sp>
      <p:sp>
        <p:nvSpPr>
          <p:cNvPr id="394" name="Google Shape;394;p62"/>
          <p:cNvSpPr txBox="1"/>
          <p:nvPr/>
        </p:nvSpPr>
        <p:spPr>
          <a:xfrm>
            <a:off x="6096000" y="5595762"/>
            <a:ext cx="14766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b="1" dirty="0">
                <a:solidFill>
                  <a:schemeClr val="dk1"/>
                </a:solidFill>
                <a:latin typeface="Century Gothic" panose="020B0502020202020204" pitchFamily="34" charset="0"/>
                <a:ea typeface="Calibri"/>
                <a:cs typeface="Calibri"/>
                <a:sym typeface="Calibri"/>
              </a:rPr>
              <a:t>rode</a:t>
            </a:r>
            <a:endParaRPr b="1" dirty="0">
              <a:latin typeface="Century Gothic" panose="020B0502020202020204" pitchFamily="34" charset="0"/>
              <a:ea typeface="Calibri"/>
              <a:cs typeface="Calibri"/>
              <a:sym typeface="Calibri"/>
            </a:endParaRPr>
          </a:p>
        </p:txBody>
      </p:sp>
      <p:sp>
        <p:nvSpPr>
          <p:cNvPr id="395" name="Google Shape;395;p62"/>
          <p:cNvSpPr txBox="1"/>
          <p:nvPr/>
        </p:nvSpPr>
        <p:spPr>
          <a:xfrm>
            <a:off x="1271300" y="3276523"/>
            <a:ext cx="104352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smtClean="0">
                <a:solidFill>
                  <a:schemeClr val="dk1"/>
                </a:solidFill>
                <a:latin typeface="Century Gothic" panose="020B0502020202020204" pitchFamily="34" charset="0"/>
                <a:ea typeface="Century Gothic"/>
                <a:cs typeface="Century Gothic"/>
                <a:sym typeface="Century Gothic"/>
              </a:rPr>
              <a:t>My </a:t>
            </a:r>
            <a:r>
              <a:rPr lang="en-US" sz="3000" dirty="0">
                <a:solidFill>
                  <a:schemeClr val="dk1"/>
                </a:solidFill>
                <a:latin typeface="Century Gothic" panose="020B0502020202020204" pitchFamily="34" charset="0"/>
                <a:ea typeface="Century Gothic"/>
                <a:cs typeface="Century Gothic"/>
                <a:sym typeface="Century Gothic"/>
              </a:rPr>
              <a:t>mother ______ in a 20-mile bike race last weekend.</a:t>
            </a:r>
            <a:endParaRPr sz="3000" dirty="0">
              <a:latin typeface="Century Gothic" panose="020B0502020202020204" pitchFamily="34" charset="0"/>
              <a:ea typeface="Century Gothic"/>
              <a:cs typeface="Century Gothic"/>
              <a:sym typeface="Century Gothic"/>
            </a:endParaRPr>
          </a:p>
        </p:txBody>
      </p:sp>
      <p:sp>
        <p:nvSpPr>
          <p:cNvPr id="396" name="Google Shape;396;p62"/>
          <p:cNvSpPr txBox="1"/>
          <p:nvPr/>
        </p:nvSpPr>
        <p:spPr>
          <a:xfrm>
            <a:off x="3499889" y="3212655"/>
            <a:ext cx="12192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b="1" dirty="0">
                <a:solidFill>
                  <a:schemeClr val="dk1"/>
                </a:solidFill>
                <a:latin typeface="Century Gothic" panose="020B0502020202020204" pitchFamily="34" charset="0"/>
                <a:ea typeface="Century Gothic"/>
                <a:cs typeface="Century Gothic"/>
                <a:sym typeface="Century Gothic"/>
              </a:rPr>
              <a:t>rode</a:t>
            </a:r>
            <a:endParaRPr b="1" dirty="0">
              <a:latin typeface="Century Gothic" panose="020B0502020202020204" pitchFamily="34" charset="0"/>
              <a:ea typeface="Century Gothic"/>
              <a:cs typeface="Century Gothic"/>
              <a:sym typeface="Century Gothic"/>
            </a:endParaRPr>
          </a:p>
        </p:txBody>
      </p:sp>
      <p:sp>
        <p:nvSpPr>
          <p:cNvPr id="397" name="Google Shape;397;p62"/>
          <p:cNvSpPr txBox="1"/>
          <p:nvPr/>
        </p:nvSpPr>
        <p:spPr>
          <a:xfrm>
            <a:off x="8870500" y="4849465"/>
            <a:ext cx="1476600" cy="47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800" b="1" dirty="0">
                <a:latin typeface="Century Gothic" panose="020B0502020202020204" pitchFamily="34" charset="0"/>
                <a:ea typeface="Century Gothic"/>
                <a:cs typeface="Century Gothic"/>
                <a:sym typeface="Century Gothic"/>
              </a:rPr>
              <a:t>road</a:t>
            </a:r>
            <a:r>
              <a:rPr lang="en-US" dirty="0">
                <a:latin typeface="Century Gothic" panose="020B0502020202020204" pitchFamily="34" charset="0"/>
              </a:rPr>
              <a:t> </a:t>
            </a:r>
            <a:endParaRPr dirty="0">
              <a:latin typeface="Century Gothic" panose="020B0502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1"/>
                                        </p:tgtEl>
                                        <p:attrNameLst>
                                          <p:attrName>style.visibility</p:attrName>
                                        </p:attrNameLst>
                                      </p:cBhvr>
                                      <p:to>
                                        <p:strVal val="visible"/>
                                      </p:to>
                                    </p:set>
                                    <p:animEffect transition="in" filter="fade">
                                      <p:cBhvr>
                                        <p:cTn id="17" dur="1000"/>
                                        <p:tgtEl>
                                          <p:spTgt spid="3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0"/>
                                        </p:tgtEl>
                                        <p:attrNameLst>
                                          <p:attrName>style.visibility</p:attrName>
                                        </p:attrNameLst>
                                      </p:cBhvr>
                                      <p:to>
                                        <p:strVal val="visible"/>
                                      </p:to>
                                    </p:set>
                                    <p:animEffect transition="in" filter="fade">
                                      <p:cBhvr>
                                        <p:cTn id="22" dur="1000"/>
                                        <p:tgtEl>
                                          <p:spTgt spid="3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2"/>
                                        </p:tgtEl>
                                        <p:attrNameLst>
                                          <p:attrName>style.visibility</p:attrName>
                                        </p:attrNameLst>
                                      </p:cBhvr>
                                      <p:to>
                                        <p:strVal val="visible"/>
                                      </p:to>
                                    </p:set>
                                    <p:animEffect transition="in" filter="fade">
                                      <p:cBhvr>
                                        <p:cTn id="27" dur="1000"/>
                                        <p:tgtEl>
                                          <p:spTgt spid="39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3"/>
                                        </p:tgtEl>
                                        <p:attrNameLst>
                                          <p:attrName>style.visibility</p:attrName>
                                        </p:attrNameLst>
                                      </p:cBhvr>
                                      <p:to>
                                        <p:strVal val="visible"/>
                                      </p:to>
                                    </p:set>
                                    <p:animEffect transition="in" filter="fade">
                                      <p:cBhvr>
                                        <p:cTn id="32" dur="1000"/>
                                        <p:tgtEl>
                                          <p:spTgt spid="39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4"/>
                                        </p:tgtEl>
                                        <p:attrNameLst>
                                          <p:attrName>style.visibility</p:attrName>
                                        </p:attrNameLst>
                                      </p:cBhvr>
                                      <p:to>
                                        <p:strVal val="visible"/>
                                      </p:to>
                                    </p:set>
                                    <p:animEffect transition="in" filter="fade">
                                      <p:cBhvr>
                                        <p:cTn id="37"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63"/>
          <p:cNvSpPr txBox="1">
            <a:spLocks noGrp="1"/>
          </p:cNvSpPr>
          <p:nvPr>
            <p:ph type="title"/>
          </p:nvPr>
        </p:nvSpPr>
        <p:spPr>
          <a:xfrm>
            <a:off x="696075" y="22860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5" name="Google Shape;405;p63"/>
          <p:cNvSpPr txBox="1">
            <a:spLocks noGrp="1"/>
          </p:cNvSpPr>
          <p:nvPr>
            <p:ph type="body" idx="2"/>
          </p:nvPr>
        </p:nvSpPr>
        <p:spPr>
          <a:xfrm>
            <a:off x="696075" y="1216212"/>
            <a:ext cx="11176838"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to fast and not </a:t>
            </a:r>
            <a:r>
              <a:rPr lang="en-US" b="1" dirty="0" smtClean="0">
                <a:solidFill>
                  <a:srgbClr val="FF0000"/>
                </a:solidFill>
              </a:rPr>
              <a:t>too </a:t>
            </a:r>
            <a:r>
              <a:rPr lang="en-US" b="1" dirty="0">
                <a:solidFill>
                  <a:srgbClr val="FF0000"/>
                </a:solidFill>
              </a:rPr>
              <a:t>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12" name="Google Shape;412;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3" name="Google Shape;413;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4" name="Google Shape;414;p64"/>
          <p:cNvPicPr preferRelativeResize="0"/>
          <p:nvPr/>
        </p:nvPicPr>
        <p:blipFill>
          <a:blip r:embed="rId4">
            <a:alphaModFix/>
          </a:blip>
          <a:stretch>
            <a:fillRect/>
          </a:stretch>
        </p:blipFill>
        <p:spPr>
          <a:xfrm>
            <a:off x="11024900" y="5642800"/>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A46DC77-CD57-4CAB-B730-79EFF12A0B5C}"/>
</file>

<file path=customXml/itemProps2.xml><?xml version="1.0" encoding="utf-8"?>
<ds:datastoreItem xmlns:ds="http://schemas.openxmlformats.org/officeDocument/2006/customXml" ds:itemID="{ACF4546F-5096-4666-8E90-DFBFE3890D9F}"/>
</file>

<file path=customXml/itemProps3.xml><?xml version="1.0" encoding="utf-8"?>
<ds:datastoreItem xmlns:ds="http://schemas.openxmlformats.org/officeDocument/2006/customXml" ds:itemID="{19FE8562-A0D5-4219-B9F4-39A64141662C}"/>
</file>

<file path=docProps/app.xml><?xml version="1.0" encoding="utf-8"?>
<Properties xmlns="http://schemas.openxmlformats.org/officeDocument/2006/extended-properties" xmlns:vt="http://schemas.openxmlformats.org/officeDocument/2006/docPropsVTypes">
  <TotalTime>17</TotalTime>
  <Words>4387</Words>
  <Application>Microsoft Macintosh PowerPoint</Application>
  <PresentationFormat>Custom</PresentationFormat>
  <Paragraphs>435</Paragraphs>
  <Slides>17</Slides>
  <Notes>17</Notes>
  <HiddenSlides>0</HiddenSlides>
  <MMClips>0</MMClips>
  <ScaleCrop>false</ScaleCrop>
  <HeadingPairs>
    <vt:vector size="6" baseType="variant">
      <vt:variant>
        <vt:lpstr>Fonts Used</vt:lpstr>
      </vt:variant>
      <vt:variant>
        <vt:i4>2</vt:i4>
      </vt:variant>
      <vt:variant>
        <vt:lpstr>Theme</vt:lpstr>
      </vt:variant>
      <vt:variant>
        <vt:i4>4</vt:i4>
      </vt:variant>
      <vt:variant>
        <vt:lpstr>Slide Titles</vt:lpstr>
      </vt:variant>
      <vt:variant>
        <vt:i4>17</vt:i4>
      </vt:variant>
    </vt:vector>
  </HeadingPairs>
  <TitlesOfParts>
    <vt:vector size="23" baseType="lpstr">
      <vt:lpstr>Calibri</vt:lpstr>
      <vt:lpstr>Century Gothic</vt:lpstr>
      <vt:lpstr>Office Theme</vt:lpstr>
      <vt:lpstr>Office Theme</vt:lpstr>
      <vt:lpstr>Office Theme</vt:lpstr>
      <vt:lpstr>Simple Light</vt:lpstr>
      <vt:lpstr>Grade 2: Module 4: Part 1: Cycle 22: Lesson 109 Teacher slide, before teaching.</vt:lpstr>
      <vt:lpstr>Grade 2: Module 4: Part 1: Cycle 22: Lesson 109 Teacher slide, before teaching.</vt:lpstr>
      <vt:lpstr>Grade 2: Module 4: Part 1: Cycle 22: Lesson 109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22: Lesson 109 Teacher slide, before teaching.</dc:title>
  <dc:creator>nbravo</dc:creator>
  <cp:lastModifiedBy>Alexander Specht</cp:lastModifiedBy>
  <cp:revision>6</cp:revision>
  <dcterms:modified xsi:type="dcterms:W3CDTF">2019-01-08T01:46:39Z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